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306" r:id="rId4"/>
    <p:sldId id="286" r:id="rId5"/>
    <p:sldId id="302" r:id="rId6"/>
    <p:sldId id="307" r:id="rId7"/>
    <p:sldId id="305" r:id="rId8"/>
    <p:sldId id="304" r:id="rId9"/>
    <p:sldId id="26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C3C"/>
    <a:srgbClr val="076E77"/>
    <a:srgbClr val="0AA6B2"/>
    <a:srgbClr val="51D388"/>
    <a:srgbClr val="FFFFFF"/>
    <a:srgbClr val="F28E8E"/>
    <a:srgbClr val="46B1E1"/>
    <a:srgbClr val="E94343"/>
    <a:srgbClr val="868686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75725" autoAdjust="0"/>
  </p:normalViewPr>
  <p:slideViewPr>
    <p:cSldViewPr snapToGrid="0">
      <p:cViewPr varScale="1">
        <p:scale>
          <a:sx n="98" d="100"/>
          <a:sy n="98" d="100"/>
        </p:scale>
        <p:origin x="10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4DD1-80B2-4611-B261-7F6A5C3A9C0C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2A23-7D14-4847-A455-D8AB03B832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643F36-EB51-4CAD-BA8F-5792284C66E8}" type="slidenum">
              <a:rPr lang="en-US" altLang="en-US"/>
              <a:pPr lvl="0"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9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F3265-9C0A-564C-2040-D623F110A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DDB98E-76F5-90F2-3056-B57ED4D39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979346-72E4-16C8-8CAD-EB0475670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F7761E-A78B-3406-A539-3883BCECD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2A23-7D14-4847-A455-D8AB03B8326A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267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2A23-7D14-4847-A455-D8AB03B8326A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C267-E347-5739-2337-9CBBB9CA3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BABAE31-E50E-A975-493F-290962CC8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FA3CD1-FB99-D602-0873-AEE6CE988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B393E8-B22B-A5EA-1106-AE934BCBB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2A23-7D14-4847-A455-D8AB03B8326A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871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2A23-7D14-4847-A455-D8AB03B8326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8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0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8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76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4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5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7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4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7205-AC51-4AC9-8600-D2392F4BE6F7}" type="datetimeFigureOut">
              <a:rPr lang="ko-KR" altLang="en-US" smtClean="0"/>
              <a:t>2026-04-20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2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0"/>
            <a:ext cx="486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rgbClr val="8E8E8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2026-05-07,  ZOOM,  3 p.m. Korea</a:t>
            </a:r>
            <a:endParaRPr lang="en-US" altLang="ko-KR" sz="1400" dirty="0">
              <a:solidFill>
                <a:srgbClr val="00206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79" y="2168208"/>
            <a:ext cx="1202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4D Reconstruction-</a:t>
            </a:r>
          </a:p>
          <a:p>
            <a:pPr algn="ctr">
              <a:defRPr/>
            </a:pPr>
            <a:r>
              <a:rPr lang="en-US" altLang="ko-KR" sz="4800" b="1" spc="-15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-MENT</a:t>
            </a:r>
            <a:r>
              <a:rPr lang="en-US" altLang="ko-KR" sz="48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(Progress Check) 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246385" y="4343094"/>
            <a:ext cx="5699227" cy="1722426"/>
            <a:chOff x="3262263" y="4336066"/>
            <a:chExt cx="5699227" cy="1722426"/>
          </a:xfrm>
        </p:grpSpPr>
        <p:sp>
          <p:nvSpPr>
            <p:cNvPr id="7" name="TextBox 6"/>
            <p:cNvSpPr txBox="1"/>
            <p:nvPr/>
          </p:nvSpPr>
          <p:spPr>
            <a:xfrm>
              <a:off x="3262263" y="4550387"/>
              <a:ext cx="5699227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 dirty="0">
                  <a:solidFill>
                    <a:srgbClr val="404040"/>
                  </a:solidFill>
                  <a:latin typeface="Arial"/>
                  <a:cs typeface="Arial"/>
                </a:rPr>
                <a:t>DAON LEE</a:t>
              </a: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600" dirty="0">
                  <a:solidFill>
                    <a:srgbClr val="868686"/>
                  </a:solidFill>
                  <a:latin typeface="Arial"/>
                  <a:cs typeface="Arial"/>
                </a:rPr>
                <a:t>2026  The Beam Diagnostics and Tomography Study</a:t>
              </a:r>
            </a:p>
            <a:p>
              <a:pPr algn="ctr">
                <a:defRPr/>
              </a:pP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(ZOOM</a:t>
              </a:r>
              <a:r>
                <a:rPr lang="ko-KR" altLang="en-US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Meeting:  </a:t>
              </a:r>
              <a:r>
                <a:rPr lang="en-US" altLang="ko-KR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altLang="ko-KR" sz="1200" baseline="300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</a:t>
              </a:r>
              <a:r>
                <a:rPr lang="en-US" altLang="ko-KR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Tomography Meeting</a:t>
              </a:r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ko-KR" altLang="en-US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4876635" y="4336066"/>
              <a:ext cx="2435382" cy="0"/>
            </a:xfrm>
            <a:prstGeom prst="line">
              <a:avLst/>
            </a:prstGeom>
            <a:ln w="25400">
              <a:solidFill>
                <a:srgbClr val="5CC4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F8B9E5-E0EC-D96D-5801-E9384EAD295B}"/>
              </a:ext>
            </a:extLst>
          </p:cNvPr>
          <p:cNvGrpSpPr/>
          <p:nvPr/>
        </p:nvGrpSpPr>
        <p:grpSpPr>
          <a:xfrm>
            <a:off x="11369040" y="6065520"/>
            <a:ext cx="822960" cy="792480"/>
            <a:chOff x="11369040" y="6065520"/>
            <a:chExt cx="822960" cy="792480"/>
          </a:xfrm>
        </p:grpSpPr>
        <p:sp>
          <p:nvSpPr>
            <p:cNvPr id="17" name="타원 16"/>
            <p:cNvSpPr/>
            <p:nvPr/>
          </p:nvSpPr>
          <p:spPr>
            <a:xfrm>
              <a:off x="11598275" y="6296978"/>
              <a:ext cx="461727" cy="470780"/>
            </a:xfrm>
            <a:prstGeom prst="ellipse">
              <a:avLst/>
            </a:prstGeom>
            <a:solidFill>
              <a:srgbClr val="5CC4C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6EA0636-607C-1A91-2023-398860F7216A}"/>
                </a:ext>
              </a:extLst>
            </p:cNvPr>
            <p:cNvSpPr/>
            <p:nvPr/>
          </p:nvSpPr>
          <p:spPr>
            <a:xfrm>
              <a:off x="11369040" y="6065520"/>
              <a:ext cx="822960" cy="792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7DC90D9-35DF-CEA9-4EA3-91B70F06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142" y="45642"/>
            <a:ext cx="249957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94718F-9A6D-DE22-A592-1681B9E4B7B7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800" b="1" dirty="0">
                <a:solidFill>
                  <a:srgbClr val="076E77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180" y="1222787"/>
            <a:ext cx="999837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Ⅰ.  Previous Story</a:t>
            </a: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The KOMAC Beam test stand(BTS) layout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 : Problem1&amp;2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Recently Updated Results(Problem1)</a:t>
            </a: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			-  Space-charge effect</a:t>
            </a:r>
            <a:endParaRPr lang="en-US" altLang="ko-KR" sz="1400" dirty="0">
              <a:solidFill>
                <a:srgbClr val="595959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Analytic method</a:t>
            </a:r>
          </a:p>
          <a:p>
            <a:pPr lvl="0"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Ⅲ. Ongoing process(Problem2)</a:t>
            </a: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232257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		-  Multi-optics reconstruction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Ⅵ.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endParaRPr lang="en-US" altLang="ko-KR" sz="9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 defTabSz="232257">
              <a:spcBef>
                <a:spcPct val="0"/>
              </a:spcBef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			-  Single-optics reconstruction</a:t>
            </a:r>
            <a:endParaRPr lang="en-US" altLang="ko-KR" sz="1400" dirty="0">
              <a:solidFill>
                <a:srgbClr val="595959"/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615CD-7DDE-8CE7-EC2C-FE0ADB45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88F5C3E-D1C9-9955-855E-D25EAF49207D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E0F5C3B-6537-483F-824A-2E4B358E04EC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KOMAC BTS(Beam Test Stand) implementation in x-suite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6240E5-BF6A-B28E-AEEF-1529D1D12702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800" b="1" dirty="0">
                <a:solidFill>
                  <a:srgbClr val="076E77"/>
                </a:solidFill>
                <a:latin typeface="맑은 고딕"/>
              </a:rPr>
              <a:t>Previous Story</a:t>
            </a:r>
            <a:endParaRPr kumimoji="0" lang="en-US" altLang="ko-KR" sz="48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2E0E84C-F71A-5FE1-2DAD-00D114268BCB}"/>
              </a:ext>
            </a:extLst>
          </p:cNvPr>
          <p:cNvGrpSpPr/>
          <p:nvPr/>
        </p:nvGrpSpPr>
        <p:grpSpPr>
          <a:xfrm>
            <a:off x="60198" y="1093938"/>
            <a:ext cx="12071599" cy="3051599"/>
            <a:chOff x="99453" y="2038350"/>
            <a:chExt cx="12071599" cy="305159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DCC5D30-F33F-5BBE-0B12-71C182854C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" t="8225"/>
            <a:stretch>
              <a:fillRect/>
            </a:stretch>
          </p:blipFill>
          <p:spPr bwMode="auto">
            <a:xfrm>
              <a:off x="99453" y="2038350"/>
              <a:ext cx="12071599" cy="305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045C62F-346D-2D0F-A84D-5C5939253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0420" t="8846" r="1" b="80243"/>
            <a:stretch>
              <a:fillRect/>
            </a:stretch>
          </p:blipFill>
          <p:spPr>
            <a:xfrm>
              <a:off x="10287921" y="2038350"/>
              <a:ext cx="1193207" cy="365125"/>
            </a:xfrm>
            <a:prstGeom prst="rect">
              <a:avLst/>
            </a:prstGeom>
          </p:spPr>
        </p:pic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F9FC67F-8126-1706-BD98-6D120A25EBAD}"/>
              </a:ext>
            </a:extLst>
          </p:cNvPr>
          <p:cNvCxnSpPr>
            <a:cxnSpLocks/>
          </p:cNvCxnSpPr>
          <p:nvPr/>
        </p:nvCxnSpPr>
        <p:spPr>
          <a:xfrm>
            <a:off x="303051" y="4581525"/>
            <a:ext cx="115714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CEE453B-0462-13E8-F5EC-9074A36E58B7}"/>
              </a:ext>
            </a:extLst>
          </p:cNvPr>
          <p:cNvCxnSpPr>
            <a:cxnSpLocks/>
          </p:cNvCxnSpPr>
          <p:nvPr/>
        </p:nvCxnSpPr>
        <p:spPr>
          <a:xfrm>
            <a:off x="6259351" y="4581525"/>
            <a:ext cx="0" cy="2124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2268506-DDDD-76D3-DB47-5F2364C0F48B}"/>
              </a:ext>
            </a:extLst>
          </p:cNvPr>
          <p:cNvSpPr txBox="1"/>
          <p:nvPr/>
        </p:nvSpPr>
        <p:spPr>
          <a:xfrm>
            <a:off x="99453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parameters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C811061-369E-F164-82C4-5FD85552A235}"/>
              </a:ext>
            </a:extLst>
          </p:cNvPr>
          <p:cNvCxnSpPr>
            <a:cxnSpLocks/>
          </p:cNvCxnSpPr>
          <p:nvPr/>
        </p:nvCxnSpPr>
        <p:spPr>
          <a:xfrm>
            <a:off x="203200" y="5034889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4" name="그룹 1043">
            <a:extLst>
              <a:ext uri="{FF2B5EF4-FFF2-40B4-BE49-F238E27FC236}">
                <a16:creationId xmlns:a16="http://schemas.microsoft.com/office/drawing/2014/main" id="{2A760618-BAEF-4D2E-89A4-0310371E034C}"/>
              </a:ext>
            </a:extLst>
          </p:cNvPr>
          <p:cNvGrpSpPr/>
          <p:nvPr/>
        </p:nvGrpSpPr>
        <p:grpSpPr>
          <a:xfrm>
            <a:off x="644489" y="5227964"/>
            <a:ext cx="4458911" cy="1376516"/>
            <a:chOff x="644489" y="5288924"/>
            <a:chExt cx="4458911" cy="1376516"/>
          </a:xfrm>
        </p:grpSpPr>
        <p:sp>
          <p:nvSpPr>
            <p:cNvPr id="1024" name="Text 5">
              <a:extLst>
                <a:ext uri="{FF2B5EF4-FFF2-40B4-BE49-F238E27FC236}">
                  <a16:creationId xmlns:a16="http://schemas.microsoft.com/office/drawing/2014/main" id="{27DE0E7B-888D-9566-A10E-F9F92B8983B3}"/>
                </a:ext>
              </a:extLst>
            </p:cNvPr>
            <p:cNvSpPr/>
            <p:nvPr/>
          </p:nvSpPr>
          <p:spPr>
            <a:xfrm>
              <a:off x="644490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Energy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5" name="Text 6">
              <a:extLst>
                <a:ext uri="{FF2B5EF4-FFF2-40B4-BE49-F238E27FC236}">
                  <a16:creationId xmlns:a16="http://schemas.microsoft.com/office/drawing/2014/main" id="{18100B06-2A7B-62E9-BAF4-9E23EE838CF4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MeV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7" name="Text 7">
              <a:extLst>
                <a:ext uri="{FF2B5EF4-FFF2-40B4-BE49-F238E27FC236}">
                  <a16:creationId xmlns:a16="http://schemas.microsoft.com/office/drawing/2014/main" id="{102B948D-4722-97FF-1F12-AAAF9EC2CB19}"/>
                </a:ext>
              </a:extLst>
            </p:cNvPr>
            <p:cNvSpPr/>
            <p:nvPr/>
          </p:nvSpPr>
          <p:spPr>
            <a:xfrm>
              <a:off x="644490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total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9" name="Text 8">
              <a:extLst>
                <a:ext uri="{FF2B5EF4-FFF2-40B4-BE49-F238E27FC236}">
                  <a16:creationId xmlns:a16="http://schemas.microsoft.com/office/drawing/2014/main" id="{1D0F05CB-E97C-04AA-2EEF-177A94C9CE73}"/>
                </a:ext>
              </a:extLst>
            </p:cNvPr>
            <p:cNvSpPr/>
            <p:nvPr/>
          </p:nvSpPr>
          <p:spPr>
            <a:xfrm>
              <a:off x="2021138" y="5572155"/>
              <a:ext cx="3082262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3,000,000 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0" name="Text 9">
                  <a:extLst>
                    <a:ext uri="{FF2B5EF4-FFF2-40B4-BE49-F238E27FC236}">
                      <a16:creationId xmlns:a16="http://schemas.microsoft.com/office/drawing/2014/main" id="{E3005384-29FF-4892-1E2B-045C82977396}"/>
                    </a:ext>
                  </a:extLst>
                </p:cNvPr>
                <p:cNvSpPr/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𝜺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𝒙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/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𝒚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, 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𝒓𝒎𝒔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030" name="Text 9">
                  <a:extLst>
                    <a:ext uri="{FF2B5EF4-FFF2-40B4-BE49-F238E27FC236}">
                      <a16:creationId xmlns:a16="http://schemas.microsoft.com/office/drawing/2014/main" id="{E3005384-29FF-4892-1E2B-045C829773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blipFill>
                  <a:blip r:embed="rId5"/>
                  <a:stretch>
                    <a:fillRect l="-3571" b="-2439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1" name="Text 10">
              <a:extLst>
                <a:ext uri="{FF2B5EF4-FFF2-40B4-BE49-F238E27FC236}">
                  <a16:creationId xmlns:a16="http://schemas.microsoft.com/office/drawing/2014/main" id="{21AB62F8-F60C-CC95-E0FB-F46002F601DF}"/>
                </a:ext>
              </a:extLst>
            </p:cNvPr>
            <p:cNvSpPr/>
            <p:nvPr/>
          </p:nvSpPr>
          <p:spPr>
            <a:xfrm>
              <a:off x="3462528" y="5832995"/>
              <a:ext cx="164087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0.16 [π mm·mrad]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2" name="Text 11">
              <a:extLst>
                <a:ext uri="{FF2B5EF4-FFF2-40B4-BE49-F238E27FC236}">
                  <a16:creationId xmlns:a16="http://schemas.microsoft.com/office/drawing/2014/main" id="{50F6084A-2D31-4F0F-4D4A-CDB99D04501D}"/>
                </a:ext>
              </a:extLst>
            </p:cNvPr>
            <p:cNvSpPr/>
            <p:nvPr/>
          </p:nvSpPr>
          <p:spPr>
            <a:xfrm>
              <a:off x="644489" y="6143265"/>
              <a:ext cx="1793909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rms bunch length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3" name="Text 12">
              <a:extLst>
                <a:ext uri="{FF2B5EF4-FFF2-40B4-BE49-F238E27FC236}">
                  <a16:creationId xmlns:a16="http://schemas.microsoft.com/office/drawing/2014/main" id="{4F99AAAA-E251-4DAB-CD13-A4AE5424AEF4}"/>
                </a:ext>
              </a:extLst>
            </p:cNvPr>
            <p:cNvSpPr/>
            <p:nvPr/>
          </p:nvSpPr>
          <p:spPr>
            <a:xfrm>
              <a:off x="3738943" y="6144131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1.141820 mm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4" name="Text 13">
                  <a:extLst>
                    <a:ext uri="{FF2B5EF4-FFF2-40B4-BE49-F238E27FC236}">
                      <a16:creationId xmlns:a16="http://schemas.microsoft.com/office/drawing/2014/main" id="{68510791-9477-C757-C753-24F567DBE472}"/>
                    </a:ext>
                  </a:extLst>
                </p:cNvPr>
                <p:cNvSpPr/>
                <p:nvPr/>
              </p:nvSpPr>
              <p:spPr>
                <a:xfrm>
                  <a:off x="644490" y="6430119"/>
                  <a:ext cx="1364456" cy="23532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𝜹</m:t>
                          </m:r>
                        </m:sub>
                      </m:sSub>
                    </m:oMath>
                  </a14:m>
                  <a:r>
                    <a:rPr lang="en-US" sz="14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(Δp/p)</a:t>
                  </a:r>
                  <a:endParaRPr lang="en-US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034" name="Text 13">
                  <a:extLst>
                    <a:ext uri="{FF2B5EF4-FFF2-40B4-BE49-F238E27FC236}">
                      <a16:creationId xmlns:a16="http://schemas.microsoft.com/office/drawing/2014/main" id="{68510791-9477-C757-C753-24F567DBE4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6430119"/>
                  <a:ext cx="1364456" cy="235321"/>
                </a:xfrm>
                <a:prstGeom prst="rect">
                  <a:avLst/>
                </a:prstGeom>
                <a:blipFill>
                  <a:blip r:embed="rId6"/>
                  <a:stretch>
                    <a:fillRect l="-3571" t="-36842" b="-26316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5" name="Text 14">
              <a:extLst>
                <a:ext uri="{FF2B5EF4-FFF2-40B4-BE49-F238E27FC236}">
                  <a16:creationId xmlns:a16="http://schemas.microsoft.com/office/drawing/2014/main" id="{BE9A9161-5FC2-048E-F67C-AB4D987F76F8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0.507123 %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36" name="직선 연결선 1035">
            <a:extLst>
              <a:ext uri="{FF2B5EF4-FFF2-40B4-BE49-F238E27FC236}">
                <a16:creationId xmlns:a16="http://schemas.microsoft.com/office/drawing/2014/main" id="{25361AE4-9141-D503-D2C7-DE428B870846}"/>
              </a:ext>
            </a:extLst>
          </p:cNvPr>
          <p:cNvCxnSpPr>
            <a:cxnSpLocks/>
          </p:cNvCxnSpPr>
          <p:nvPr/>
        </p:nvCxnSpPr>
        <p:spPr>
          <a:xfrm>
            <a:off x="644490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5" name="직선 연결선 1044">
            <a:extLst>
              <a:ext uri="{FF2B5EF4-FFF2-40B4-BE49-F238E27FC236}">
                <a16:creationId xmlns:a16="http://schemas.microsoft.com/office/drawing/2014/main" id="{940C0458-0F6E-1370-0BF7-98F5C52C0092}"/>
              </a:ext>
            </a:extLst>
          </p:cNvPr>
          <p:cNvCxnSpPr>
            <a:cxnSpLocks/>
          </p:cNvCxnSpPr>
          <p:nvPr/>
        </p:nvCxnSpPr>
        <p:spPr>
          <a:xfrm>
            <a:off x="632298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6" name="직선 연결선 1045">
            <a:extLst>
              <a:ext uri="{FF2B5EF4-FFF2-40B4-BE49-F238E27FC236}">
                <a16:creationId xmlns:a16="http://schemas.microsoft.com/office/drawing/2014/main" id="{DCF2532E-5AD9-D44D-CD16-B94420FE58ED}"/>
              </a:ext>
            </a:extLst>
          </p:cNvPr>
          <p:cNvCxnSpPr>
            <a:cxnSpLocks/>
          </p:cNvCxnSpPr>
          <p:nvPr/>
        </p:nvCxnSpPr>
        <p:spPr>
          <a:xfrm>
            <a:off x="626202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7" name="직선 연결선 1046">
            <a:extLst>
              <a:ext uri="{FF2B5EF4-FFF2-40B4-BE49-F238E27FC236}">
                <a16:creationId xmlns:a16="http://schemas.microsoft.com/office/drawing/2014/main" id="{41DA3E24-B144-C5CA-FA20-FA0F9E7650B3}"/>
              </a:ext>
            </a:extLst>
          </p:cNvPr>
          <p:cNvCxnSpPr>
            <a:cxnSpLocks/>
          </p:cNvCxnSpPr>
          <p:nvPr/>
        </p:nvCxnSpPr>
        <p:spPr>
          <a:xfrm>
            <a:off x="626202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직선 연결선 1047">
            <a:extLst>
              <a:ext uri="{FF2B5EF4-FFF2-40B4-BE49-F238E27FC236}">
                <a16:creationId xmlns:a16="http://schemas.microsoft.com/office/drawing/2014/main" id="{D8EC7458-B679-373D-5D48-FCFB75F8B9C0}"/>
              </a:ext>
            </a:extLst>
          </p:cNvPr>
          <p:cNvCxnSpPr>
            <a:cxnSpLocks/>
          </p:cNvCxnSpPr>
          <p:nvPr/>
        </p:nvCxnSpPr>
        <p:spPr>
          <a:xfrm>
            <a:off x="626202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F8C7F586-615E-A6B6-CDD3-488E48DCD8EF}"/>
              </a:ext>
            </a:extLst>
          </p:cNvPr>
          <p:cNvSpPr txBox="1"/>
          <p:nvPr/>
        </p:nvSpPr>
        <p:spPr>
          <a:xfrm>
            <a:off x="6388747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set-up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50" name="직선 연결선 1049">
            <a:extLst>
              <a:ext uri="{FF2B5EF4-FFF2-40B4-BE49-F238E27FC236}">
                <a16:creationId xmlns:a16="http://schemas.microsoft.com/office/drawing/2014/main" id="{9D1DD269-01CC-29E8-F111-D5BA527FC92C}"/>
              </a:ext>
            </a:extLst>
          </p:cNvPr>
          <p:cNvCxnSpPr>
            <a:cxnSpLocks/>
          </p:cNvCxnSpPr>
          <p:nvPr/>
        </p:nvCxnSpPr>
        <p:spPr>
          <a:xfrm>
            <a:off x="6492494" y="5022697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51" name="그룹 1050">
            <a:extLst>
              <a:ext uri="{FF2B5EF4-FFF2-40B4-BE49-F238E27FC236}">
                <a16:creationId xmlns:a16="http://schemas.microsoft.com/office/drawing/2014/main" id="{20444A2C-DFDA-E372-B7CF-0F1E78802DC2}"/>
              </a:ext>
            </a:extLst>
          </p:cNvPr>
          <p:cNvGrpSpPr/>
          <p:nvPr/>
        </p:nvGrpSpPr>
        <p:grpSpPr>
          <a:xfrm>
            <a:off x="6933783" y="5169390"/>
            <a:ext cx="4458910" cy="1435090"/>
            <a:chOff x="644489" y="5230350"/>
            <a:chExt cx="4458910" cy="1435090"/>
          </a:xfrm>
        </p:grpSpPr>
        <p:sp>
          <p:nvSpPr>
            <p:cNvPr id="1052" name="Text 5">
              <a:extLst>
                <a:ext uri="{FF2B5EF4-FFF2-40B4-BE49-F238E27FC236}">
                  <a16:creationId xmlns:a16="http://schemas.microsoft.com/office/drawing/2014/main" id="{731AB2CC-33D6-F39A-8966-5FBC20974DE7}"/>
                </a:ext>
              </a:extLst>
            </p:cNvPr>
            <p:cNvSpPr/>
            <p:nvPr/>
          </p:nvSpPr>
          <p:spPr>
            <a:xfrm>
              <a:off x="644489" y="5230350"/>
              <a:ext cx="3575973" cy="352469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Slit width, </a:t>
              </a: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Slit step(continuous scan)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 algn="l">
                <a:lnSpc>
                  <a:spcPts val="900"/>
                </a:lnSpc>
                <a:buNone/>
              </a:pP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" name="Text 6">
              <a:extLst>
                <a:ext uri="{FF2B5EF4-FFF2-40B4-BE49-F238E27FC236}">
                  <a16:creationId xmlns:a16="http://schemas.microsoft.com/office/drawing/2014/main" id="{69025AB0-186E-13BA-78BD-1303C5575B18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0.2mm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" name="Text 7">
              <a:extLst>
                <a:ext uri="{FF2B5EF4-FFF2-40B4-BE49-F238E27FC236}">
                  <a16:creationId xmlns:a16="http://schemas.microsoft.com/office/drawing/2014/main" id="{4F5A7E7F-3792-9813-A44D-7E58C256E0C4}"/>
                </a:ext>
              </a:extLst>
            </p:cNvPr>
            <p:cNvSpPr/>
            <p:nvPr/>
          </p:nvSpPr>
          <p:spPr>
            <a:xfrm>
              <a:off x="644489" y="5564425"/>
              <a:ext cx="259909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L</a:t>
              </a:r>
            </a:p>
          </p:txBody>
        </p:sp>
        <p:sp>
          <p:nvSpPr>
            <p:cNvPr id="1055" name="Text 8">
              <a:extLst>
                <a:ext uri="{FF2B5EF4-FFF2-40B4-BE49-F238E27FC236}">
                  <a16:creationId xmlns:a16="http://schemas.microsoft.com/office/drawing/2014/main" id="{78D7E056-AE8E-7DCA-BE7A-2A9A8273D0BA}"/>
                </a:ext>
              </a:extLst>
            </p:cNvPr>
            <p:cNvSpPr/>
            <p:nvPr/>
          </p:nvSpPr>
          <p:spPr>
            <a:xfrm>
              <a:off x="3738943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altLang="ko-KR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0.11m</a:t>
              </a:r>
              <a:endParaRPr lang="en-US" altLang="ko-K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6" name="Text 9">
              <a:extLst>
                <a:ext uri="{FF2B5EF4-FFF2-40B4-BE49-F238E27FC236}">
                  <a16:creationId xmlns:a16="http://schemas.microsoft.com/office/drawing/2014/main" id="{E90B4DF8-3112-EC05-33DD-74291852BBA0}"/>
                </a:ext>
              </a:extLst>
            </p:cNvPr>
            <p:cNvSpPr/>
            <p:nvPr/>
          </p:nvSpPr>
          <p:spPr>
            <a:xfrm>
              <a:off x="644489" y="5856248"/>
              <a:ext cx="204796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Screen resolution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7" name="Text 10">
                  <a:extLst>
                    <a:ext uri="{FF2B5EF4-FFF2-40B4-BE49-F238E27FC236}">
                      <a16:creationId xmlns:a16="http://schemas.microsoft.com/office/drawing/2014/main" id="{3AD729BD-DFBB-F5AE-CC18-FB8626839F2F}"/>
                    </a:ext>
                  </a:extLst>
                </p:cNvPr>
                <p:cNvSpPr/>
                <p:nvPr/>
              </p:nvSpPr>
              <p:spPr>
                <a:xfrm>
                  <a:off x="3738943" y="5832995"/>
                  <a:ext cx="1364456" cy="23532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algn="r">
                    <a:lnSpc>
                      <a:spcPts val="900"/>
                    </a:lnSpc>
                  </a:pPr>
                  <a:r>
                    <a:rPr lang="en-US" altLang="ko-KR" sz="1400" b="1" dirty="0">
                      <a:solidFill>
                        <a:srgbClr val="3498DB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30</a:t>
                  </a:r>
                  <a14:m>
                    <m:oMath xmlns:m="http://schemas.openxmlformats.org/officeDocument/2006/math">
                      <m:r>
                        <a:rPr lang="en-US" altLang="ko-KR" sz="1400" b="1" i="1">
                          <a:solidFill>
                            <a:srgbClr val="3498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JetBrains Mono" pitchFamily="34" charset="-120"/>
                        </a:rPr>
                        <m:t>𝝁</m:t>
                      </m:r>
                      <m:r>
                        <a:rPr lang="en-US" altLang="ko-KR" sz="1400" b="1" i="1">
                          <a:solidFill>
                            <a:srgbClr val="3498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JetBrains Mono" pitchFamily="34" charset="-120"/>
                        </a:rPr>
                        <m:t>𝒎</m:t>
                      </m:r>
                    </m:oMath>
                  </a14:m>
                  <a:endPara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057" name="Text 10">
                  <a:extLst>
                    <a:ext uri="{FF2B5EF4-FFF2-40B4-BE49-F238E27FC236}">
                      <a16:creationId xmlns:a16="http://schemas.microsoft.com/office/drawing/2014/main" id="{3AD729BD-DFBB-F5AE-CC18-FB8626839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943" y="5832995"/>
                  <a:ext cx="1364456" cy="235321"/>
                </a:xfrm>
                <a:prstGeom prst="rect">
                  <a:avLst/>
                </a:prstGeom>
                <a:blipFill>
                  <a:blip r:embed="rId7"/>
                  <a:stretch>
                    <a:fillRect t="-36842" r="-4464" b="-26316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8" name="Text 11">
              <a:extLst>
                <a:ext uri="{FF2B5EF4-FFF2-40B4-BE49-F238E27FC236}">
                  <a16:creationId xmlns:a16="http://schemas.microsoft.com/office/drawing/2014/main" id="{62BD929F-13B4-5744-1F82-077187B005E9}"/>
                </a:ext>
              </a:extLst>
            </p:cNvPr>
            <p:cNvSpPr/>
            <p:nvPr/>
          </p:nvSpPr>
          <p:spPr>
            <a:xfrm>
              <a:off x="644489" y="6143265"/>
              <a:ext cx="2103536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Recon. method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9" name="Text 12">
              <a:extLst>
                <a:ext uri="{FF2B5EF4-FFF2-40B4-BE49-F238E27FC236}">
                  <a16:creationId xmlns:a16="http://schemas.microsoft.com/office/drawing/2014/main" id="{890B1AAC-BE59-D6DC-9C06-F09F1E0C4F0B}"/>
                </a:ext>
              </a:extLst>
            </p:cNvPr>
            <p:cNvSpPr/>
            <p:nvPr/>
          </p:nvSpPr>
          <p:spPr>
            <a:xfrm>
              <a:off x="3243588" y="6144131"/>
              <a:ext cx="185981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Numerical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0" name="Text 13">
              <a:extLst>
                <a:ext uri="{FF2B5EF4-FFF2-40B4-BE49-F238E27FC236}">
                  <a16:creationId xmlns:a16="http://schemas.microsoft.com/office/drawing/2014/main" id="{4F01D5D4-4F3E-E163-28AE-CFF02BA9B8CA}"/>
                </a:ext>
              </a:extLst>
            </p:cNvPr>
            <p:cNvSpPr/>
            <p:nvPr/>
          </p:nvSpPr>
          <p:spPr>
            <a:xfrm>
              <a:off x="644490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Framework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1" name="Text 14">
              <a:extLst>
                <a:ext uri="{FF2B5EF4-FFF2-40B4-BE49-F238E27FC236}">
                  <a16:creationId xmlns:a16="http://schemas.microsoft.com/office/drawing/2014/main" id="{565E70D3-C7DB-39F2-CC06-49A465B8FE93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X-suite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62" name="직선 연결선 1061">
            <a:extLst>
              <a:ext uri="{FF2B5EF4-FFF2-40B4-BE49-F238E27FC236}">
                <a16:creationId xmlns:a16="http://schemas.microsoft.com/office/drawing/2014/main" id="{0D7AC18B-063C-9919-30AD-BFFD9DFAA355}"/>
              </a:ext>
            </a:extLst>
          </p:cNvPr>
          <p:cNvCxnSpPr>
            <a:cxnSpLocks/>
          </p:cNvCxnSpPr>
          <p:nvPr/>
        </p:nvCxnSpPr>
        <p:spPr>
          <a:xfrm>
            <a:off x="6933784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3" name="직선 연결선 1062">
            <a:extLst>
              <a:ext uri="{FF2B5EF4-FFF2-40B4-BE49-F238E27FC236}">
                <a16:creationId xmlns:a16="http://schemas.microsoft.com/office/drawing/2014/main" id="{EF3535EA-595F-EF4D-3391-3BBAAAB0219B}"/>
              </a:ext>
            </a:extLst>
          </p:cNvPr>
          <p:cNvCxnSpPr>
            <a:cxnSpLocks/>
          </p:cNvCxnSpPr>
          <p:nvPr/>
        </p:nvCxnSpPr>
        <p:spPr>
          <a:xfrm>
            <a:off x="6921592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4" name="직선 연결선 1063">
            <a:extLst>
              <a:ext uri="{FF2B5EF4-FFF2-40B4-BE49-F238E27FC236}">
                <a16:creationId xmlns:a16="http://schemas.microsoft.com/office/drawing/2014/main" id="{911BDCBD-D74C-196A-AEA6-1FAD6B5805D1}"/>
              </a:ext>
            </a:extLst>
          </p:cNvPr>
          <p:cNvCxnSpPr>
            <a:cxnSpLocks/>
          </p:cNvCxnSpPr>
          <p:nvPr/>
        </p:nvCxnSpPr>
        <p:spPr>
          <a:xfrm>
            <a:off x="6915496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5" name="직선 연결선 1064">
            <a:extLst>
              <a:ext uri="{FF2B5EF4-FFF2-40B4-BE49-F238E27FC236}">
                <a16:creationId xmlns:a16="http://schemas.microsoft.com/office/drawing/2014/main" id="{06543E87-5D18-A6D7-36EF-8443288A70B8}"/>
              </a:ext>
            </a:extLst>
          </p:cNvPr>
          <p:cNvCxnSpPr>
            <a:cxnSpLocks/>
          </p:cNvCxnSpPr>
          <p:nvPr/>
        </p:nvCxnSpPr>
        <p:spPr>
          <a:xfrm>
            <a:off x="6915496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6" name="직선 연결선 1065">
            <a:extLst>
              <a:ext uri="{FF2B5EF4-FFF2-40B4-BE49-F238E27FC236}">
                <a16:creationId xmlns:a16="http://schemas.microsoft.com/office/drawing/2014/main" id="{74951270-ADAE-C2D8-82B1-4779FFD26F2A}"/>
              </a:ext>
            </a:extLst>
          </p:cNvPr>
          <p:cNvCxnSpPr>
            <a:cxnSpLocks/>
          </p:cNvCxnSpPr>
          <p:nvPr/>
        </p:nvCxnSpPr>
        <p:spPr>
          <a:xfrm>
            <a:off x="6915496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94A6ADD-6539-9DE4-6181-C7548E6D6D05}"/>
              </a:ext>
            </a:extLst>
          </p:cNvPr>
          <p:cNvSpPr txBox="1"/>
          <p:nvPr/>
        </p:nvSpPr>
        <p:spPr>
          <a:xfrm>
            <a:off x="10656964" y="3922706"/>
            <a:ext cx="59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(slit)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CE866B46-E0D7-BBBF-AD2D-0962ACBC992A}"/>
              </a:ext>
            </a:extLst>
          </p:cNvPr>
          <p:cNvSpPr txBox="1"/>
          <p:nvPr/>
        </p:nvSpPr>
        <p:spPr>
          <a:xfrm>
            <a:off x="11070990" y="3922705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4A6649A-5DFE-9470-D3DE-D0260961C4AE}"/>
              </a:ext>
            </a:extLst>
          </p:cNvPr>
          <p:cNvGrpSpPr/>
          <p:nvPr/>
        </p:nvGrpSpPr>
        <p:grpSpPr>
          <a:xfrm>
            <a:off x="440140" y="477304"/>
            <a:ext cx="10522106" cy="6276693"/>
            <a:chOff x="303051" y="581307"/>
            <a:chExt cx="10522106" cy="6276693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0F81D8D-35EA-A012-AF64-345762892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51" y="581307"/>
              <a:ext cx="4560379" cy="2736000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593D9ED-BDF3-03F0-1B17-8250551A89A5}"/>
                </a:ext>
              </a:extLst>
            </p:cNvPr>
            <p:cNvGrpSpPr/>
            <p:nvPr/>
          </p:nvGrpSpPr>
          <p:grpSpPr>
            <a:xfrm>
              <a:off x="4716865" y="4115740"/>
              <a:ext cx="4645676" cy="2742260"/>
              <a:chOff x="6207041" y="3760128"/>
              <a:chExt cx="5319023" cy="3060000"/>
            </a:xfrm>
          </p:grpSpPr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B7F63D42-178E-5376-EA46-0CCF95D7E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7041" y="3760128"/>
                <a:ext cx="4959310" cy="3060000"/>
              </a:xfrm>
              <a:prstGeom prst="rect">
                <a:avLst/>
              </a:prstGeom>
            </p:spPr>
          </p:pic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6CD44B8C-66C8-8C04-3E78-6E41F38778DD}"/>
                  </a:ext>
                </a:extLst>
              </p:cNvPr>
              <p:cNvGrpSpPr/>
              <p:nvPr/>
            </p:nvGrpSpPr>
            <p:grpSpPr>
              <a:xfrm>
                <a:off x="10249578" y="5892122"/>
                <a:ext cx="1276486" cy="414216"/>
                <a:chOff x="4106423" y="4722555"/>
                <a:chExt cx="1276486" cy="4142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884D3493-4464-06BD-DD44-A29492AFBA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6423" y="4722555"/>
                      <a:ext cx="1276486" cy="4142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ko-KR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altLang="ko-KR" sz="1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sz="1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ko-KR" sz="1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ko-KR" sz="1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𝟒𝟖</m:t>
                            </m:r>
                            <m:r>
                              <a:rPr lang="en-US" altLang="ko-KR" sz="1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oMath>
                        </m:oMathPara>
                      </a14:m>
                      <a:endParaRPr lang="en-US" altLang="ko-KR" sz="1000" b="1" dirty="0">
                        <a:solidFill>
                          <a:srgbClr val="C00000"/>
                        </a:solidFill>
                      </a:endParaRP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sz="1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ko-KR" sz="1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  <m:r>
                              <a:rPr lang="en-US" altLang="ko-KR" sz="1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sz="1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ko-KR" sz="1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ko-KR" sz="1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𝟒𝟒</m:t>
                            </m:r>
                            <m:r>
                              <a:rPr lang="en-US" altLang="ko-KR" sz="1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oMath>
                        </m:oMathPara>
                      </a14:m>
                      <a:endParaRPr lang="en-US" altLang="ko-KR" sz="10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275F8516-912A-30FC-94C5-BC8687BDA4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6423" y="4722555"/>
                      <a:ext cx="1276486" cy="41421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898D0FAF-4FBA-38B7-99B2-063ECC96A43B}"/>
                    </a:ext>
                  </a:extLst>
                </p:cNvPr>
                <p:cNvSpPr/>
                <p:nvPr/>
              </p:nvSpPr>
              <p:spPr>
                <a:xfrm>
                  <a:off x="4270365" y="4745966"/>
                  <a:ext cx="930614" cy="369033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91DDCBC-4219-F886-7912-5431700AEBBE}"/>
                      </a:ext>
                    </a:extLst>
                  </p:cNvPr>
                  <p:cNvSpPr txBox="1"/>
                  <p:nvPr/>
                </p:nvSpPr>
                <p:spPr>
                  <a:xfrm>
                    <a:off x="8534322" y="4111643"/>
                    <a:ext cx="1983107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𝒓𝒆𝒔𝒐𝒍𝒖𝒐𝒕𝒊𝒐𝒏</m:t>
                          </m:r>
                          <m:r>
                            <a:rPr lang="en-US" altLang="ko-KR" sz="1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:</m:t>
                          </m:r>
                          <m:r>
                            <a:rPr lang="en-US" altLang="ko-KR" sz="1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𝟓𝟎</m:t>
                          </m:r>
                          <m:r>
                            <a:rPr lang="ko-KR" altLang="en-US" sz="1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𝝁</m:t>
                          </m:r>
                          <m:r>
                            <a:rPr lang="en-US" altLang="ko-KR" sz="1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𝒎</m:t>
                          </m:r>
                        </m:oMath>
                      </m:oMathPara>
                    </a14:m>
                    <a:endParaRPr lang="ko-KR" altLang="en-US" sz="1600" b="1" spc="-15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E6208B59-33D8-9D48-77FF-57E7F4F851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4322" y="4111643"/>
                    <a:ext cx="1983107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154" r="-615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517036CF-A255-DD4A-4A53-B1A32331C6EE}"/>
                </a:ext>
              </a:extLst>
            </p:cNvPr>
            <p:cNvSpPr/>
            <p:nvPr/>
          </p:nvSpPr>
          <p:spPr>
            <a:xfrm rot="21013045">
              <a:off x="1104715" y="2938086"/>
              <a:ext cx="9720442" cy="1132840"/>
            </a:xfrm>
            <a:prstGeom prst="rect">
              <a:avLst/>
            </a:prstGeom>
            <a:solidFill>
              <a:schemeClr val="lt1"/>
            </a:solidFill>
            <a:ln w="38100">
              <a:solidFill>
                <a:srgbClr val="47B1E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>
                <a:defRPr/>
              </a:pPr>
              <a:r>
                <a:rPr lang="en-US" altLang="ko-KR" sz="2000" b="1" dirty="0">
                  <a:solidFill>
                    <a:srgbClr val="E74C3C"/>
                  </a:solidFill>
                  <a:latin typeface="Tahoma"/>
                  <a:ea typeface="나눔고딕 ExtraBold"/>
                  <a:cs typeface="Tahoma"/>
                </a:rPr>
                <a:t>Problem1</a:t>
              </a:r>
              <a:r>
                <a:rPr lang="en-US" altLang="ko-KR" sz="2000" b="1" dirty="0">
                  <a:solidFill>
                    <a:srgbClr val="404040"/>
                  </a:solidFill>
                  <a:latin typeface="Tahoma"/>
                  <a:ea typeface="나눔고딕 ExtraBold"/>
                  <a:cs typeface="Tahoma"/>
                </a:rPr>
                <a:t> : space-charge –&gt; </a:t>
              </a:r>
              <a:r>
                <a:rPr lang="en-US" altLang="ko-KR" sz="2000" b="1" dirty="0">
                  <a:solidFill>
                    <a:srgbClr val="076E77"/>
                  </a:solidFill>
                  <a:latin typeface="Tahoma"/>
                  <a:ea typeface="나눔고딕 ExtraBold"/>
                  <a:cs typeface="Tahoma"/>
                </a:rPr>
                <a:t>code update &amp; increase number of particles!</a:t>
              </a:r>
            </a:p>
            <a:p>
              <a:pPr algn="ctr">
                <a:defRPr/>
              </a:pPr>
              <a:r>
                <a:rPr lang="en-US" altLang="ko-KR" sz="2000" b="1" dirty="0">
                  <a:solidFill>
                    <a:srgbClr val="E74C3C"/>
                  </a:solidFill>
                  <a:latin typeface="Tahoma"/>
                  <a:ea typeface="나눔고딕 ExtraBold"/>
                  <a:cs typeface="Tahoma"/>
                </a:rPr>
                <a:t>Problem2</a:t>
              </a:r>
              <a:r>
                <a:rPr lang="en-US" altLang="ko-KR" sz="2000" b="1" dirty="0">
                  <a:solidFill>
                    <a:srgbClr val="404040"/>
                  </a:solidFill>
                  <a:latin typeface="Tahoma"/>
                  <a:ea typeface="나눔고딕 ExtraBold"/>
                  <a:cs typeface="Tahoma"/>
                </a:rPr>
                <a:t> : round beam –&gt; </a:t>
              </a:r>
              <a:r>
                <a:rPr lang="en-US" altLang="ko-KR" sz="2000" b="1" dirty="0">
                  <a:solidFill>
                    <a:srgbClr val="076E77"/>
                  </a:solidFill>
                  <a:latin typeface="Tahoma"/>
                  <a:ea typeface="나눔고딕 ExtraBold"/>
                  <a:cs typeface="Tahoma"/>
                </a:rPr>
                <a:t>multi-optics reconstruction!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C45A-5418-BEDC-A623-A9356155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BDE744C-2CC9-78BE-A895-9E2D830E650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71E2D20-346E-4500-BEE5-D9E82C47E436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KOMAC BTS(Beam Test Stand) implementation in x-suite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0F5DC5-4938-ADA3-BADE-5CF53CDBD788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800" b="1" dirty="0">
                <a:solidFill>
                  <a:srgbClr val="076E77"/>
                </a:solidFill>
                <a:latin typeface="맑은 고딕"/>
              </a:rPr>
              <a:t>Simulation Updates</a:t>
            </a:r>
            <a:endParaRPr kumimoji="0" lang="en-US" altLang="ko-KR" sz="48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8418338-336A-2767-9D7F-FBCA7373E49B}"/>
              </a:ext>
            </a:extLst>
          </p:cNvPr>
          <p:cNvGrpSpPr/>
          <p:nvPr/>
        </p:nvGrpSpPr>
        <p:grpSpPr>
          <a:xfrm>
            <a:off x="60198" y="1093938"/>
            <a:ext cx="12071599" cy="3051599"/>
            <a:chOff x="99453" y="2038350"/>
            <a:chExt cx="12071599" cy="305159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269DB9B-0E71-0DBA-A8AE-FD765B949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" t="8225"/>
            <a:stretch>
              <a:fillRect/>
            </a:stretch>
          </p:blipFill>
          <p:spPr bwMode="auto">
            <a:xfrm>
              <a:off x="99453" y="2038350"/>
              <a:ext cx="12071599" cy="305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52A14E1-CD54-AEEA-2141-542E9A039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0420" t="8846" r="1" b="80243"/>
            <a:stretch>
              <a:fillRect/>
            </a:stretch>
          </p:blipFill>
          <p:spPr>
            <a:xfrm>
              <a:off x="10287921" y="2038350"/>
              <a:ext cx="1193207" cy="365125"/>
            </a:xfrm>
            <a:prstGeom prst="rect">
              <a:avLst/>
            </a:prstGeom>
          </p:spPr>
        </p:pic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346C47BA-E100-11C5-2E95-484F3E59E94E}"/>
              </a:ext>
            </a:extLst>
          </p:cNvPr>
          <p:cNvCxnSpPr>
            <a:cxnSpLocks/>
          </p:cNvCxnSpPr>
          <p:nvPr/>
        </p:nvCxnSpPr>
        <p:spPr>
          <a:xfrm>
            <a:off x="303051" y="4581525"/>
            <a:ext cx="115714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164AEC6D-50DD-35C4-785A-270D93C1701B}"/>
              </a:ext>
            </a:extLst>
          </p:cNvPr>
          <p:cNvCxnSpPr>
            <a:cxnSpLocks/>
          </p:cNvCxnSpPr>
          <p:nvPr/>
        </p:nvCxnSpPr>
        <p:spPr>
          <a:xfrm>
            <a:off x="6259351" y="4581525"/>
            <a:ext cx="0" cy="21240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DE20A3-608F-9AD8-BB4F-07F4F1E1E1C2}"/>
              </a:ext>
            </a:extLst>
          </p:cNvPr>
          <p:cNvSpPr txBox="1"/>
          <p:nvPr/>
        </p:nvSpPr>
        <p:spPr>
          <a:xfrm>
            <a:off x="99453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parameters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57BC8300-61E1-411B-CF27-3D424C786881}"/>
              </a:ext>
            </a:extLst>
          </p:cNvPr>
          <p:cNvCxnSpPr>
            <a:cxnSpLocks/>
          </p:cNvCxnSpPr>
          <p:nvPr/>
        </p:nvCxnSpPr>
        <p:spPr>
          <a:xfrm>
            <a:off x="203200" y="5034889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4" name="그룹 1043">
            <a:extLst>
              <a:ext uri="{FF2B5EF4-FFF2-40B4-BE49-F238E27FC236}">
                <a16:creationId xmlns:a16="http://schemas.microsoft.com/office/drawing/2014/main" id="{D2843728-6AD8-271B-D4EC-B0F62A009F28}"/>
              </a:ext>
            </a:extLst>
          </p:cNvPr>
          <p:cNvGrpSpPr/>
          <p:nvPr/>
        </p:nvGrpSpPr>
        <p:grpSpPr>
          <a:xfrm>
            <a:off x="644489" y="5227964"/>
            <a:ext cx="4458911" cy="1376516"/>
            <a:chOff x="644489" y="5288924"/>
            <a:chExt cx="4458911" cy="1376516"/>
          </a:xfrm>
        </p:grpSpPr>
        <p:sp>
          <p:nvSpPr>
            <p:cNvPr id="1024" name="Text 5">
              <a:extLst>
                <a:ext uri="{FF2B5EF4-FFF2-40B4-BE49-F238E27FC236}">
                  <a16:creationId xmlns:a16="http://schemas.microsoft.com/office/drawing/2014/main" id="{0408014A-073B-A9E4-BE9B-6E7D8DAE9521}"/>
                </a:ext>
              </a:extLst>
            </p:cNvPr>
            <p:cNvSpPr/>
            <p:nvPr/>
          </p:nvSpPr>
          <p:spPr>
            <a:xfrm>
              <a:off x="644490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Energy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5" name="Text 6">
              <a:extLst>
                <a:ext uri="{FF2B5EF4-FFF2-40B4-BE49-F238E27FC236}">
                  <a16:creationId xmlns:a16="http://schemas.microsoft.com/office/drawing/2014/main" id="{268357ED-192E-0896-7D49-5C9AE2DE5732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MeV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7" name="Text 7">
              <a:extLst>
                <a:ext uri="{FF2B5EF4-FFF2-40B4-BE49-F238E27FC236}">
                  <a16:creationId xmlns:a16="http://schemas.microsoft.com/office/drawing/2014/main" id="{53BA055E-00E8-94A9-7663-BEF7D05C74C6}"/>
                </a:ext>
              </a:extLst>
            </p:cNvPr>
            <p:cNvSpPr/>
            <p:nvPr/>
          </p:nvSpPr>
          <p:spPr>
            <a:xfrm>
              <a:off x="644490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total, macro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9" name="Text 8">
              <a:extLst>
                <a:ext uri="{FF2B5EF4-FFF2-40B4-BE49-F238E27FC236}">
                  <a16:creationId xmlns:a16="http://schemas.microsoft.com/office/drawing/2014/main" id="{25DE3A6E-D20A-7F07-553F-EF031F8713A2}"/>
                </a:ext>
              </a:extLst>
            </p:cNvPr>
            <p:cNvSpPr/>
            <p:nvPr/>
          </p:nvSpPr>
          <p:spPr>
            <a:xfrm>
              <a:off x="2021138" y="5572155"/>
              <a:ext cx="3082262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3,000,000 -&gt; </a:t>
              </a: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3e+8</a:t>
              </a: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/ 300,000 -&gt; </a:t>
              </a: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50,000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0" name="Text 9">
                  <a:extLst>
                    <a:ext uri="{FF2B5EF4-FFF2-40B4-BE49-F238E27FC236}">
                      <a16:creationId xmlns:a16="http://schemas.microsoft.com/office/drawing/2014/main" id="{771944A1-85FD-2FA8-92E5-11D69E641A21}"/>
                    </a:ext>
                  </a:extLst>
                </p:cNvPr>
                <p:cNvSpPr/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𝜺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𝒙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/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𝒚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, </m:t>
                          </m:r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JetBrains Mono" pitchFamily="34" charset="-122"/>
                              <a:cs typeface="JetBrains Mono" pitchFamily="34" charset="-120"/>
                            </a:rPr>
                            <m:t>𝒓𝒎𝒔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030" name="Text 9">
                  <a:extLst>
                    <a:ext uri="{FF2B5EF4-FFF2-40B4-BE49-F238E27FC236}">
                      <a16:creationId xmlns:a16="http://schemas.microsoft.com/office/drawing/2014/main" id="{771944A1-85FD-2FA8-92E5-11D69E641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5816897"/>
                  <a:ext cx="1364456" cy="248466"/>
                </a:xfrm>
                <a:prstGeom prst="rect">
                  <a:avLst/>
                </a:prstGeom>
                <a:blipFill>
                  <a:blip r:embed="rId5"/>
                  <a:stretch>
                    <a:fillRect l="-3571" b="-2439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1" name="Text 10">
              <a:extLst>
                <a:ext uri="{FF2B5EF4-FFF2-40B4-BE49-F238E27FC236}">
                  <a16:creationId xmlns:a16="http://schemas.microsoft.com/office/drawing/2014/main" id="{E7F57B37-3800-A681-CC0C-022B42A0B482}"/>
                </a:ext>
              </a:extLst>
            </p:cNvPr>
            <p:cNvSpPr/>
            <p:nvPr/>
          </p:nvSpPr>
          <p:spPr>
            <a:xfrm>
              <a:off x="3462528" y="5832995"/>
              <a:ext cx="164087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0.16 [π mm·mrad]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2" name="Text 11">
              <a:extLst>
                <a:ext uri="{FF2B5EF4-FFF2-40B4-BE49-F238E27FC236}">
                  <a16:creationId xmlns:a16="http://schemas.microsoft.com/office/drawing/2014/main" id="{2834D546-A69F-3691-5698-F3956D069A38}"/>
                </a:ext>
              </a:extLst>
            </p:cNvPr>
            <p:cNvSpPr/>
            <p:nvPr/>
          </p:nvSpPr>
          <p:spPr>
            <a:xfrm>
              <a:off x="644489" y="6143265"/>
              <a:ext cx="1793909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rms bunch length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3" name="Text 12">
              <a:extLst>
                <a:ext uri="{FF2B5EF4-FFF2-40B4-BE49-F238E27FC236}">
                  <a16:creationId xmlns:a16="http://schemas.microsoft.com/office/drawing/2014/main" id="{4C36383C-DC10-7EF0-55AE-5D126E6A90C8}"/>
                </a:ext>
              </a:extLst>
            </p:cNvPr>
            <p:cNvSpPr/>
            <p:nvPr/>
          </p:nvSpPr>
          <p:spPr>
            <a:xfrm>
              <a:off x="3738943" y="6144131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1.141820 mm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4" name="Text 13">
                  <a:extLst>
                    <a:ext uri="{FF2B5EF4-FFF2-40B4-BE49-F238E27FC236}">
                      <a16:creationId xmlns:a16="http://schemas.microsoft.com/office/drawing/2014/main" id="{2C1C6BB8-895F-E8C6-D5D3-26054509C7B5}"/>
                    </a:ext>
                  </a:extLst>
                </p:cNvPr>
                <p:cNvSpPr/>
                <p:nvPr/>
              </p:nvSpPr>
              <p:spPr>
                <a:xfrm>
                  <a:off x="644490" y="6430119"/>
                  <a:ext cx="1364456" cy="23532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marL="0" indent="0" algn="l">
                    <a:lnSpc>
                      <a:spcPts val="900"/>
                    </a:lnSpc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</m:ctrlPr>
                        </m:sSubPr>
                        <m:e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JetBrains Mono" pitchFamily="34" charset="-120"/>
                            </a:rPr>
                            <m:t>𝜹</m:t>
                          </m:r>
                        </m:sub>
                      </m:sSub>
                    </m:oMath>
                  </a14:m>
                  <a:r>
                    <a:rPr lang="en-US" sz="1400" b="1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(Δp/p)</a:t>
                  </a:r>
                  <a:endParaRPr lang="en-US" sz="140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034" name="Text 13">
                  <a:extLst>
                    <a:ext uri="{FF2B5EF4-FFF2-40B4-BE49-F238E27FC236}">
                      <a16:creationId xmlns:a16="http://schemas.microsoft.com/office/drawing/2014/main" id="{2C1C6BB8-895F-E8C6-D5D3-26054509C7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90" y="6430119"/>
                  <a:ext cx="1364456" cy="235321"/>
                </a:xfrm>
                <a:prstGeom prst="rect">
                  <a:avLst/>
                </a:prstGeom>
                <a:blipFill>
                  <a:blip r:embed="rId6"/>
                  <a:stretch>
                    <a:fillRect l="-3571" t="-36842" b="-26316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5" name="Text 14">
              <a:extLst>
                <a:ext uri="{FF2B5EF4-FFF2-40B4-BE49-F238E27FC236}">
                  <a16:creationId xmlns:a16="http://schemas.microsoft.com/office/drawing/2014/main" id="{34957361-9185-4464-97D4-70A7E5A7F1D9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0.507123 %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36" name="직선 연결선 1035">
            <a:extLst>
              <a:ext uri="{FF2B5EF4-FFF2-40B4-BE49-F238E27FC236}">
                <a16:creationId xmlns:a16="http://schemas.microsoft.com/office/drawing/2014/main" id="{4A3BC5B3-995B-4A34-B48E-1289DB364B66}"/>
              </a:ext>
            </a:extLst>
          </p:cNvPr>
          <p:cNvCxnSpPr>
            <a:cxnSpLocks/>
          </p:cNvCxnSpPr>
          <p:nvPr/>
        </p:nvCxnSpPr>
        <p:spPr>
          <a:xfrm>
            <a:off x="644490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5" name="직선 연결선 1044">
            <a:extLst>
              <a:ext uri="{FF2B5EF4-FFF2-40B4-BE49-F238E27FC236}">
                <a16:creationId xmlns:a16="http://schemas.microsoft.com/office/drawing/2014/main" id="{89DAC659-F713-FD16-D88A-1F7D4843E52B}"/>
              </a:ext>
            </a:extLst>
          </p:cNvPr>
          <p:cNvCxnSpPr>
            <a:cxnSpLocks/>
          </p:cNvCxnSpPr>
          <p:nvPr/>
        </p:nvCxnSpPr>
        <p:spPr>
          <a:xfrm>
            <a:off x="632298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6" name="직선 연결선 1045">
            <a:extLst>
              <a:ext uri="{FF2B5EF4-FFF2-40B4-BE49-F238E27FC236}">
                <a16:creationId xmlns:a16="http://schemas.microsoft.com/office/drawing/2014/main" id="{F3D90C32-6B18-66A6-1CC5-4A3221D86949}"/>
              </a:ext>
            </a:extLst>
          </p:cNvPr>
          <p:cNvCxnSpPr>
            <a:cxnSpLocks/>
          </p:cNvCxnSpPr>
          <p:nvPr/>
        </p:nvCxnSpPr>
        <p:spPr>
          <a:xfrm>
            <a:off x="626202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7" name="직선 연결선 1046">
            <a:extLst>
              <a:ext uri="{FF2B5EF4-FFF2-40B4-BE49-F238E27FC236}">
                <a16:creationId xmlns:a16="http://schemas.microsoft.com/office/drawing/2014/main" id="{72AA33F0-DDED-0D91-5ED2-F34BF8994668}"/>
              </a:ext>
            </a:extLst>
          </p:cNvPr>
          <p:cNvCxnSpPr>
            <a:cxnSpLocks/>
          </p:cNvCxnSpPr>
          <p:nvPr/>
        </p:nvCxnSpPr>
        <p:spPr>
          <a:xfrm>
            <a:off x="626202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직선 연결선 1047">
            <a:extLst>
              <a:ext uri="{FF2B5EF4-FFF2-40B4-BE49-F238E27FC236}">
                <a16:creationId xmlns:a16="http://schemas.microsoft.com/office/drawing/2014/main" id="{F67A1ABE-FEE2-C0A4-F544-DC8D4339407F}"/>
              </a:ext>
            </a:extLst>
          </p:cNvPr>
          <p:cNvCxnSpPr>
            <a:cxnSpLocks/>
          </p:cNvCxnSpPr>
          <p:nvPr/>
        </p:nvCxnSpPr>
        <p:spPr>
          <a:xfrm>
            <a:off x="626202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CCC0F1AB-E729-BD9A-4FEE-586358040E7E}"/>
              </a:ext>
            </a:extLst>
          </p:cNvPr>
          <p:cNvSpPr txBox="1"/>
          <p:nvPr/>
        </p:nvSpPr>
        <p:spPr>
          <a:xfrm>
            <a:off x="6388747" y="4641129"/>
            <a:ext cx="3437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set-up</a:t>
            </a:r>
            <a:endParaRPr kumimoji="0" lang="en-US" altLang="ko-KR" sz="20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50" name="직선 연결선 1049">
            <a:extLst>
              <a:ext uri="{FF2B5EF4-FFF2-40B4-BE49-F238E27FC236}">
                <a16:creationId xmlns:a16="http://schemas.microsoft.com/office/drawing/2014/main" id="{154FCCD3-F902-C4B9-1125-DA74DEE98243}"/>
              </a:ext>
            </a:extLst>
          </p:cNvPr>
          <p:cNvCxnSpPr>
            <a:cxnSpLocks/>
          </p:cNvCxnSpPr>
          <p:nvPr/>
        </p:nvCxnSpPr>
        <p:spPr>
          <a:xfrm>
            <a:off x="6492494" y="5022697"/>
            <a:ext cx="2235200" cy="6350"/>
          </a:xfrm>
          <a:prstGeom prst="line">
            <a:avLst/>
          </a:prstGeom>
          <a:ln w="28575">
            <a:solidFill>
              <a:srgbClr val="E74C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51" name="그룹 1050">
            <a:extLst>
              <a:ext uri="{FF2B5EF4-FFF2-40B4-BE49-F238E27FC236}">
                <a16:creationId xmlns:a16="http://schemas.microsoft.com/office/drawing/2014/main" id="{E1C4D253-EB69-22B9-C794-83F38ABCB3A5}"/>
              </a:ext>
            </a:extLst>
          </p:cNvPr>
          <p:cNvGrpSpPr/>
          <p:nvPr/>
        </p:nvGrpSpPr>
        <p:grpSpPr>
          <a:xfrm>
            <a:off x="6933783" y="5169390"/>
            <a:ext cx="4458910" cy="1435090"/>
            <a:chOff x="644489" y="5230350"/>
            <a:chExt cx="4458910" cy="1435090"/>
          </a:xfrm>
        </p:grpSpPr>
        <p:sp>
          <p:nvSpPr>
            <p:cNvPr id="1052" name="Text 5">
              <a:extLst>
                <a:ext uri="{FF2B5EF4-FFF2-40B4-BE49-F238E27FC236}">
                  <a16:creationId xmlns:a16="http://schemas.microsoft.com/office/drawing/2014/main" id="{10A3A1A9-13C2-1D74-A232-603A03291148}"/>
                </a:ext>
              </a:extLst>
            </p:cNvPr>
            <p:cNvSpPr/>
            <p:nvPr/>
          </p:nvSpPr>
          <p:spPr>
            <a:xfrm>
              <a:off x="644489" y="5230350"/>
              <a:ext cx="3575973" cy="352469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Slit width, </a:t>
              </a: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Slit step(continuous scan)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indent="0" algn="l">
                <a:lnSpc>
                  <a:spcPts val="900"/>
                </a:lnSpc>
                <a:buNone/>
              </a:pP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" name="Text 6">
              <a:extLst>
                <a:ext uri="{FF2B5EF4-FFF2-40B4-BE49-F238E27FC236}">
                  <a16:creationId xmlns:a16="http://schemas.microsoft.com/office/drawing/2014/main" id="{B2516C8B-2C6B-A1F6-5D02-F68A51E4E2C3}"/>
                </a:ext>
              </a:extLst>
            </p:cNvPr>
            <p:cNvSpPr/>
            <p:nvPr/>
          </p:nvSpPr>
          <p:spPr>
            <a:xfrm>
              <a:off x="3738943" y="5288924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0.2mm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" name="Text 7">
              <a:extLst>
                <a:ext uri="{FF2B5EF4-FFF2-40B4-BE49-F238E27FC236}">
                  <a16:creationId xmlns:a16="http://schemas.microsoft.com/office/drawing/2014/main" id="{85F7C324-D6DE-D8C4-96BA-50AC2A32D4EA}"/>
                </a:ext>
              </a:extLst>
            </p:cNvPr>
            <p:cNvSpPr/>
            <p:nvPr/>
          </p:nvSpPr>
          <p:spPr>
            <a:xfrm>
              <a:off x="644489" y="5564425"/>
              <a:ext cx="259909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L</a:t>
              </a:r>
            </a:p>
          </p:txBody>
        </p:sp>
        <p:sp>
          <p:nvSpPr>
            <p:cNvPr id="1055" name="Text 8">
              <a:extLst>
                <a:ext uri="{FF2B5EF4-FFF2-40B4-BE49-F238E27FC236}">
                  <a16:creationId xmlns:a16="http://schemas.microsoft.com/office/drawing/2014/main" id="{B6497337-CE67-DBB8-6DDE-2025A27C9B61}"/>
                </a:ext>
              </a:extLst>
            </p:cNvPr>
            <p:cNvSpPr/>
            <p:nvPr/>
          </p:nvSpPr>
          <p:spPr>
            <a:xfrm>
              <a:off x="3738943" y="5572155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en-US" altLang="ko-KR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0.11m</a:t>
              </a:r>
              <a:endParaRPr lang="en-US" altLang="ko-K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6" name="Text 9">
              <a:extLst>
                <a:ext uri="{FF2B5EF4-FFF2-40B4-BE49-F238E27FC236}">
                  <a16:creationId xmlns:a16="http://schemas.microsoft.com/office/drawing/2014/main" id="{C4B395C0-D376-FA68-26A5-FADCE2027CB4}"/>
                </a:ext>
              </a:extLst>
            </p:cNvPr>
            <p:cNvSpPr/>
            <p:nvPr/>
          </p:nvSpPr>
          <p:spPr>
            <a:xfrm>
              <a:off x="644489" y="5856248"/>
              <a:ext cx="2047969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altLang="ko-KR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Screen resolution</a:t>
              </a:r>
              <a:endParaRPr lang="en-US" altLang="ko-KR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7" name="Text 10">
                  <a:extLst>
                    <a:ext uri="{FF2B5EF4-FFF2-40B4-BE49-F238E27FC236}">
                      <a16:creationId xmlns:a16="http://schemas.microsoft.com/office/drawing/2014/main" id="{4EFE5288-D48A-9815-8C88-C9656C752DF9}"/>
                    </a:ext>
                  </a:extLst>
                </p:cNvPr>
                <p:cNvSpPr/>
                <p:nvPr/>
              </p:nvSpPr>
              <p:spPr>
                <a:xfrm>
                  <a:off x="3738943" y="5832995"/>
                  <a:ext cx="1364456" cy="23532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51054" rIns="0" bIns="51054" rtlCol="0" anchor="ctr">
                  <a:spAutoFit/>
                </a:bodyPr>
                <a:lstStyle/>
                <a:p>
                  <a:pPr algn="r">
                    <a:lnSpc>
                      <a:spcPts val="900"/>
                    </a:lnSpc>
                  </a:pPr>
                  <a:r>
                    <a:rPr lang="en-US" altLang="ko-KR" sz="1400" b="1" dirty="0">
                      <a:solidFill>
                        <a:srgbClr val="3498DB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30</a:t>
                  </a:r>
                  <a14:m>
                    <m:oMath xmlns:m="http://schemas.openxmlformats.org/officeDocument/2006/math">
                      <m:r>
                        <a:rPr lang="en-US" altLang="ko-KR" sz="1400" b="1" i="1">
                          <a:solidFill>
                            <a:srgbClr val="3498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JetBrains Mono" pitchFamily="34" charset="-120"/>
                        </a:rPr>
                        <m:t>𝝁</m:t>
                      </m:r>
                      <m:r>
                        <a:rPr lang="en-US" altLang="ko-KR" sz="1400" b="1" i="1">
                          <a:solidFill>
                            <a:srgbClr val="3498D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JetBrains Mono" pitchFamily="34" charset="-120"/>
                        </a:rPr>
                        <m:t>𝒎</m:t>
                      </m:r>
                    </m:oMath>
                  </a14:m>
                  <a:endParaRPr lang="en-US" altLang="ko-K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057" name="Text 10">
                  <a:extLst>
                    <a:ext uri="{FF2B5EF4-FFF2-40B4-BE49-F238E27FC236}">
                      <a16:creationId xmlns:a16="http://schemas.microsoft.com/office/drawing/2014/main" id="{4EFE5288-D48A-9815-8C88-C9656C752D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943" y="5832995"/>
                  <a:ext cx="1364456" cy="235321"/>
                </a:xfrm>
                <a:prstGeom prst="rect">
                  <a:avLst/>
                </a:prstGeom>
                <a:blipFill>
                  <a:blip r:embed="rId7"/>
                  <a:stretch>
                    <a:fillRect t="-36842" r="-4464" b="-26316"/>
                  </a:stretch>
                </a:blipFill>
                <a:ln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8" name="Text 11">
              <a:extLst>
                <a:ext uri="{FF2B5EF4-FFF2-40B4-BE49-F238E27FC236}">
                  <a16:creationId xmlns:a16="http://schemas.microsoft.com/office/drawing/2014/main" id="{7026316D-8902-82D1-88F6-7661F83A4962}"/>
                </a:ext>
              </a:extLst>
            </p:cNvPr>
            <p:cNvSpPr/>
            <p:nvPr/>
          </p:nvSpPr>
          <p:spPr>
            <a:xfrm>
              <a:off x="644489" y="6143265"/>
              <a:ext cx="2103536" cy="237053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Recon. method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9" name="Text 12">
              <a:extLst>
                <a:ext uri="{FF2B5EF4-FFF2-40B4-BE49-F238E27FC236}">
                  <a16:creationId xmlns:a16="http://schemas.microsoft.com/office/drawing/2014/main" id="{9E107C76-B0B2-1EC1-A91B-9B9C332DD43C}"/>
                </a:ext>
              </a:extLst>
            </p:cNvPr>
            <p:cNvSpPr/>
            <p:nvPr/>
          </p:nvSpPr>
          <p:spPr>
            <a:xfrm>
              <a:off x="3243588" y="6144131"/>
              <a:ext cx="1859811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Numerical / </a:t>
              </a:r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+Analytic</a:t>
              </a:r>
              <a:endPara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0" name="Text 13">
              <a:extLst>
                <a:ext uri="{FF2B5EF4-FFF2-40B4-BE49-F238E27FC236}">
                  <a16:creationId xmlns:a16="http://schemas.microsoft.com/office/drawing/2014/main" id="{3AA62ACF-1B35-D4C5-85F5-64BB8CBF6901}"/>
                </a:ext>
              </a:extLst>
            </p:cNvPr>
            <p:cNvSpPr/>
            <p:nvPr/>
          </p:nvSpPr>
          <p:spPr>
            <a:xfrm>
              <a:off x="644490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l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Framework</a:t>
              </a:r>
              <a:endParaRPr lang="en-US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1" name="Text 14">
              <a:extLst>
                <a:ext uri="{FF2B5EF4-FFF2-40B4-BE49-F238E27FC236}">
                  <a16:creationId xmlns:a16="http://schemas.microsoft.com/office/drawing/2014/main" id="{2BCC11E1-A09F-F5EF-24BC-F90BE5FD5259}"/>
                </a:ext>
              </a:extLst>
            </p:cNvPr>
            <p:cNvSpPr/>
            <p:nvPr/>
          </p:nvSpPr>
          <p:spPr>
            <a:xfrm>
              <a:off x="3738943" y="6430119"/>
              <a:ext cx="1364456" cy="235321"/>
            </a:xfrm>
            <a:prstGeom prst="rect">
              <a:avLst/>
            </a:prstGeom>
            <a:noFill/>
            <a:ln/>
          </p:spPr>
          <p:txBody>
            <a:bodyPr wrap="square" lIns="0" tIns="51054" rIns="0" bIns="51054" rtlCol="0" anchor="ctr">
              <a:spAutoFit/>
            </a:bodyPr>
            <a:lstStyle/>
            <a:p>
              <a:pPr marL="0" indent="0" algn="r">
                <a:lnSpc>
                  <a:spcPts val="900"/>
                </a:lnSpc>
                <a:buNone/>
              </a:pPr>
              <a:r>
                <a:rPr lang="en-US" sz="1400" b="1" dirty="0">
                  <a:solidFill>
                    <a:srgbClr val="3498D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X-suite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62" name="직선 연결선 1061">
            <a:extLst>
              <a:ext uri="{FF2B5EF4-FFF2-40B4-BE49-F238E27FC236}">
                <a16:creationId xmlns:a16="http://schemas.microsoft.com/office/drawing/2014/main" id="{23CC5631-B62A-EE0D-B0A3-E8FB8DE4360B}"/>
              </a:ext>
            </a:extLst>
          </p:cNvPr>
          <p:cNvCxnSpPr>
            <a:cxnSpLocks/>
          </p:cNvCxnSpPr>
          <p:nvPr/>
        </p:nvCxnSpPr>
        <p:spPr>
          <a:xfrm>
            <a:off x="6933784" y="541718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3" name="직선 연결선 1062">
            <a:extLst>
              <a:ext uri="{FF2B5EF4-FFF2-40B4-BE49-F238E27FC236}">
                <a16:creationId xmlns:a16="http://schemas.microsoft.com/office/drawing/2014/main" id="{71AD7134-99BC-1479-6132-BCD2B89D560A}"/>
              </a:ext>
            </a:extLst>
          </p:cNvPr>
          <p:cNvCxnSpPr>
            <a:cxnSpLocks/>
          </p:cNvCxnSpPr>
          <p:nvPr/>
        </p:nvCxnSpPr>
        <p:spPr>
          <a:xfrm>
            <a:off x="6921592" y="5700350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4" name="직선 연결선 1063">
            <a:extLst>
              <a:ext uri="{FF2B5EF4-FFF2-40B4-BE49-F238E27FC236}">
                <a16:creationId xmlns:a16="http://schemas.microsoft.com/office/drawing/2014/main" id="{5C497771-D1C3-049A-E4F9-2A438D4FAD6A}"/>
              </a:ext>
            </a:extLst>
          </p:cNvPr>
          <p:cNvCxnSpPr>
            <a:cxnSpLocks/>
          </p:cNvCxnSpPr>
          <p:nvPr/>
        </p:nvCxnSpPr>
        <p:spPr>
          <a:xfrm>
            <a:off x="6915496" y="5985069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5" name="직선 연결선 1064">
            <a:extLst>
              <a:ext uri="{FF2B5EF4-FFF2-40B4-BE49-F238E27FC236}">
                <a16:creationId xmlns:a16="http://schemas.microsoft.com/office/drawing/2014/main" id="{D2B4D6C4-47C8-07A3-1C6F-0ED53774A5EE}"/>
              </a:ext>
            </a:extLst>
          </p:cNvPr>
          <p:cNvCxnSpPr>
            <a:cxnSpLocks/>
          </p:cNvCxnSpPr>
          <p:nvPr/>
        </p:nvCxnSpPr>
        <p:spPr>
          <a:xfrm>
            <a:off x="6915496" y="6270823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6" name="직선 연결선 1065">
            <a:extLst>
              <a:ext uri="{FF2B5EF4-FFF2-40B4-BE49-F238E27FC236}">
                <a16:creationId xmlns:a16="http://schemas.microsoft.com/office/drawing/2014/main" id="{171D0F8A-7940-C8A5-BE72-FA1632D98265}"/>
              </a:ext>
            </a:extLst>
          </p:cNvPr>
          <p:cNvCxnSpPr>
            <a:cxnSpLocks/>
          </p:cNvCxnSpPr>
          <p:nvPr/>
        </p:nvCxnSpPr>
        <p:spPr>
          <a:xfrm>
            <a:off x="6915496" y="6573562"/>
            <a:ext cx="4458909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7" name="TextBox 1066">
            <a:extLst>
              <a:ext uri="{FF2B5EF4-FFF2-40B4-BE49-F238E27FC236}">
                <a16:creationId xmlns:a16="http://schemas.microsoft.com/office/drawing/2014/main" id="{8EC1D606-A637-E19C-4DE1-2C16AECC31B4}"/>
              </a:ext>
            </a:extLst>
          </p:cNvPr>
          <p:cNvSpPr txBox="1"/>
          <p:nvPr/>
        </p:nvSpPr>
        <p:spPr>
          <a:xfrm>
            <a:off x="10656964" y="3922706"/>
            <a:ext cx="59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(slit)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BE049275-E1EE-9495-E643-9701CE0C215D}"/>
              </a:ext>
            </a:extLst>
          </p:cNvPr>
          <p:cNvSpPr txBox="1"/>
          <p:nvPr/>
        </p:nvSpPr>
        <p:spPr>
          <a:xfrm>
            <a:off x="11070990" y="3922705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78AF-E71B-1821-1847-390E63D2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8A7B87-6295-B184-A785-40922809A533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Effect of Space-Charge on Reconstruction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04CFEBF-1803-DCB5-D0D6-1E859B79F732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737E662-5285-2347-C719-F7E2374312B3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Space-charge / Analytic reconstruction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8D62624-6227-722F-0DA4-A2431F6E75DA}"/>
              </a:ext>
            </a:extLst>
          </p:cNvPr>
          <p:cNvGrpSpPr/>
          <p:nvPr/>
        </p:nvGrpSpPr>
        <p:grpSpPr>
          <a:xfrm>
            <a:off x="373142" y="1168366"/>
            <a:ext cx="4760000" cy="1207831"/>
            <a:chOff x="384313" y="1325162"/>
            <a:chExt cx="4760000" cy="1207831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F547ABFE-04A5-F9A4-C5D5-24E4F683232B}"/>
                </a:ext>
              </a:extLst>
            </p:cNvPr>
            <p:cNvSpPr/>
            <p:nvPr/>
          </p:nvSpPr>
          <p:spPr>
            <a:xfrm>
              <a:off x="384313" y="1346182"/>
              <a:ext cx="4760000" cy="118681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B990FB-87B4-525B-EA6D-582C2858D039}"/>
                </a:ext>
              </a:extLst>
            </p:cNvPr>
            <p:cNvSpPr txBox="1"/>
            <p:nvPr/>
          </p:nvSpPr>
          <p:spPr>
            <a:xfrm>
              <a:off x="405333" y="1325162"/>
              <a:ext cx="27799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Scan condition</a:t>
              </a:r>
              <a:endParaRPr kumimoji="0" lang="en-US" altLang="ko-KR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8321E611-6FCC-F976-B9AA-8674B7D8AFD6}"/>
                </a:ext>
              </a:extLst>
            </p:cNvPr>
            <p:cNvCxnSpPr>
              <a:cxnSpLocks/>
            </p:cNvCxnSpPr>
            <p:nvPr/>
          </p:nvCxnSpPr>
          <p:spPr>
            <a:xfrm>
              <a:off x="490859" y="1644009"/>
              <a:ext cx="1695292" cy="0"/>
            </a:xfrm>
            <a:prstGeom prst="line">
              <a:avLst/>
            </a:prstGeom>
            <a:ln w="28575">
              <a:solidFill>
                <a:srgbClr val="E74C3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9D435F-085E-E819-FCF2-FF4AD032F358}"/>
                </a:ext>
              </a:extLst>
            </p:cNvPr>
            <p:cNvSpPr txBox="1"/>
            <p:nvPr/>
          </p:nvSpPr>
          <p:spPr>
            <a:xfrm>
              <a:off x="626044" y="1767751"/>
              <a:ext cx="20015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Continuous scan</a:t>
              </a:r>
            </a:p>
            <a:p>
              <a:endParaRPr lang="en-US" altLang="ko-KR" sz="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ko-KR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• </a:t>
              </a:r>
              <a:r>
                <a:rPr lang="en-US" altLang="ko-KR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Drift length : 0.11m</a:t>
              </a:r>
              <a:endParaRPr lang="ko-KR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AD97FDA-7EB6-A8C4-4A91-1A55001D8043}"/>
                    </a:ext>
                  </a:extLst>
                </p:cNvPr>
                <p:cNvSpPr txBox="1"/>
                <p:nvPr/>
              </p:nvSpPr>
              <p:spPr>
                <a:xfrm>
                  <a:off x="2769461" y="1778260"/>
                  <a:ext cx="2310825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• </a:t>
                  </a:r>
                  <a:r>
                    <a:rPr lang="en-US" altLang="ko-KR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50,000 macroparticles</a:t>
                  </a:r>
                </a:p>
                <a:p>
                  <a:endParaRPr lang="en-US" altLang="ko-KR" sz="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ko-KR" altLang="en-US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• </a:t>
                  </a:r>
                  <a:r>
                    <a:rPr lang="en-US" altLang="ko-KR" sz="140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Resolution : 30</a:t>
                  </a:r>
                  <a14:m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ko-KR" altLang="en-US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AD97FDA-7EB6-A8C4-4A91-1A55001D8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9461" y="1778260"/>
                  <a:ext cx="2310825" cy="600164"/>
                </a:xfrm>
                <a:prstGeom prst="rect">
                  <a:avLst/>
                </a:prstGeom>
                <a:blipFill>
                  <a:blip r:embed="rId2"/>
                  <a:stretch>
                    <a:fillRect l="-789" t="-2041" b="-102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28E078C-60E4-7E67-0CAA-7C04E762C68E}"/>
              </a:ext>
            </a:extLst>
          </p:cNvPr>
          <p:cNvGrpSpPr/>
          <p:nvPr/>
        </p:nvGrpSpPr>
        <p:grpSpPr>
          <a:xfrm>
            <a:off x="373142" y="2455984"/>
            <a:ext cx="4760000" cy="1442101"/>
            <a:chOff x="373142" y="2529525"/>
            <a:chExt cx="4760000" cy="1190820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A4339B0-C3C5-BE4D-F3BC-470F2B6BB3FF}"/>
                </a:ext>
              </a:extLst>
            </p:cNvPr>
            <p:cNvGrpSpPr/>
            <p:nvPr/>
          </p:nvGrpSpPr>
          <p:grpSpPr>
            <a:xfrm>
              <a:off x="373142" y="2529525"/>
              <a:ext cx="4760000" cy="1190820"/>
              <a:chOff x="373142" y="2529525"/>
              <a:chExt cx="4760000" cy="1190820"/>
            </a:xfrm>
          </p:grpSpPr>
          <p:sp>
            <p:nvSpPr>
              <p:cNvPr id="14" name="사각형: 둥근 모서리 13">
                <a:extLst>
                  <a:ext uri="{FF2B5EF4-FFF2-40B4-BE49-F238E27FC236}">
                    <a16:creationId xmlns:a16="http://schemas.microsoft.com/office/drawing/2014/main" id="{A905ED3D-AD2B-45C5-47E4-ED79AF9ED9D2}"/>
                  </a:ext>
                </a:extLst>
              </p:cNvPr>
              <p:cNvSpPr/>
              <p:nvPr/>
            </p:nvSpPr>
            <p:spPr>
              <a:xfrm>
                <a:off x="373142" y="2533534"/>
                <a:ext cx="4760000" cy="118681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EE5CBA-A350-07CF-7038-ABA6ECC65A90}"/>
                  </a:ext>
                </a:extLst>
              </p:cNvPr>
              <p:cNvSpPr txBox="1"/>
              <p:nvPr/>
            </p:nvSpPr>
            <p:spPr>
              <a:xfrm>
                <a:off x="425692" y="2529525"/>
                <a:ext cx="20015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ko-KR" b="1" u="sng" dirty="0">
                    <a:solidFill>
                      <a:srgbClr val="076E7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Key point</a:t>
                </a:r>
                <a:endParaRPr kumimoji="0" lang="en-US" altLang="ko-KR" b="1" i="0" u="sng" strike="noStrike" kern="1200" cap="none" spc="0" normalizeH="0" baseline="0" dirty="0">
                  <a:solidFill>
                    <a:srgbClr val="076E7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A1B919-69E1-272C-91F0-7880C56962B7}"/>
                </a:ext>
              </a:extLst>
            </p:cNvPr>
            <p:cNvSpPr txBox="1"/>
            <p:nvPr/>
          </p:nvSpPr>
          <p:spPr>
            <a:xfrm>
              <a:off x="532438" y="2876872"/>
              <a:ext cx="4556450" cy="68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JetBrains Mono"/>
                </a:rPr>
                <a:t>  How put some proper space charge effect? &amp; A comparison of Numerical and Analytic method.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A3EA8246-E436-77F1-66FC-3B911B7573B3}"/>
                  </a:ext>
                </a:extLst>
              </p:cNvPr>
              <p:cNvSpPr/>
              <p:nvPr/>
            </p:nvSpPr>
            <p:spPr>
              <a:xfrm>
                <a:off x="5218668" y="1143983"/>
                <a:ext cx="6600190" cy="5556134"/>
              </a:xfrm>
              <a:prstGeom prst="roundRect">
                <a:avLst>
                  <a:gd name="adj" fmla="val 5317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A3EA8246-E436-77F1-66FC-3B911B757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668" y="1143983"/>
                <a:ext cx="6600190" cy="5556134"/>
              </a:xfrm>
              <a:prstGeom prst="roundRect">
                <a:avLst>
                  <a:gd name="adj" fmla="val 5317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1C79826-7D62-B7E6-E707-D8D69BCE7483}"/>
              </a:ext>
            </a:extLst>
          </p:cNvPr>
          <p:cNvSpPr txBox="1"/>
          <p:nvPr/>
        </p:nvSpPr>
        <p:spPr>
          <a:xfrm>
            <a:off x="5365813" y="1153935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space distribution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428720A-C2BF-E6E9-4249-2D26F941EA7C}"/>
              </a:ext>
            </a:extLst>
          </p:cNvPr>
          <p:cNvSpPr/>
          <p:nvPr/>
        </p:nvSpPr>
        <p:spPr>
          <a:xfrm>
            <a:off x="373142" y="3977666"/>
            <a:ext cx="4760000" cy="2772229"/>
          </a:xfrm>
          <a:prstGeom prst="roundRect">
            <a:avLst>
              <a:gd name="adj" fmla="val 8680"/>
            </a:avLst>
          </a:prstGeom>
          <a:solidFill>
            <a:schemeClr val="bg1"/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CAC517E-AC10-3037-E82B-451D03B29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75" y="1455652"/>
            <a:ext cx="3728571" cy="26100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F039E88-EDBA-3902-D636-1639F7FC6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75" y="4059377"/>
            <a:ext cx="3728571" cy="26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E9762-CBCD-3681-80B1-7E80891927FD}"/>
                  </a:ext>
                </a:extLst>
              </p:cNvPr>
              <p:cNvSpPr txBox="1"/>
              <p:nvPr/>
            </p:nvSpPr>
            <p:spPr>
              <a:xfrm>
                <a:off x="797131" y="4909457"/>
                <a:ext cx="2160656" cy="445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E9762-CBCD-3681-80B1-7E808919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31" y="4909457"/>
                <a:ext cx="2160656" cy="4453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4A06AC-6E54-6C10-3797-B1F82FE63929}"/>
                  </a:ext>
                </a:extLst>
              </p:cNvPr>
              <p:cNvSpPr txBox="1"/>
              <p:nvPr/>
            </p:nvSpPr>
            <p:spPr>
              <a:xfrm>
                <a:off x="3246491" y="4918885"/>
                <a:ext cx="1312282" cy="47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4A06AC-6E54-6C10-3797-B1F82FE6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491" y="4918885"/>
                <a:ext cx="1312282" cy="473206"/>
              </a:xfrm>
              <a:prstGeom prst="rect">
                <a:avLst/>
              </a:prstGeom>
              <a:blipFill>
                <a:blip r:embed="rId7"/>
                <a:stretch>
                  <a:fillRect l="-1860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F7B3518-E34C-00A5-5A44-6613C5346B15}"/>
              </a:ext>
            </a:extLst>
          </p:cNvPr>
          <p:cNvSpPr txBox="1"/>
          <p:nvPr/>
        </p:nvSpPr>
        <p:spPr>
          <a:xfrm>
            <a:off x="532438" y="4417428"/>
            <a:ext cx="413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RMS Envelop equation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00AF7FE-05D0-11C0-373A-F84B13FE0994}"/>
              </a:ext>
            </a:extLst>
          </p:cNvPr>
          <p:cNvGrpSpPr/>
          <p:nvPr/>
        </p:nvGrpSpPr>
        <p:grpSpPr>
          <a:xfrm>
            <a:off x="427138" y="3962182"/>
            <a:ext cx="4131635" cy="369332"/>
            <a:chOff x="5347362" y="1193810"/>
            <a:chExt cx="4131635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BDC860-BA75-8A2C-48E9-7EC7FDB2C7E1}"/>
                </a:ext>
              </a:extLst>
            </p:cNvPr>
            <p:cNvSpPr txBox="1"/>
            <p:nvPr/>
          </p:nvSpPr>
          <p:spPr>
            <a:xfrm>
              <a:off x="5347362" y="1193810"/>
              <a:ext cx="41316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Space-charge mode(in X-suite)</a:t>
              </a:r>
              <a:endParaRPr kumimoji="0" lang="en-US" altLang="ko-KR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9E96D9E2-4DF7-AA58-3510-FFDD47EC922D}"/>
                </a:ext>
              </a:extLst>
            </p:cNvPr>
            <p:cNvCxnSpPr>
              <a:cxnSpLocks/>
            </p:cNvCxnSpPr>
            <p:nvPr/>
          </p:nvCxnSpPr>
          <p:spPr>
            <a:xfrm>
              <a:off x="5432889" y="1533677"/>
              <a:ext cx="2271194" cy="0"/>
            </a:xfrm>
            <a:prstGeom prst="line">
              <a:avLst/>
            </a:prstGeom>
            <a:ln w="28575">
              <a:solidFill>
                <a:srgbClr val="E74C3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00AADC1-A4B6-17A3-A0D6-035C2C2C5A84}"/>
              </a:ext>
            </a:extLst>
          </p:cNvPr>
          <p:cNvSpPr txBox="1"/>
          <p:nvPr/>
        </p:nvSpPr>
        <p:spPr>
          <a:xfrm>
            <a:off x="614873" y="5779451"/>
            <a:ext cx="3120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Previous : space charge &lt; focusing</a:t>
            </a:r>
          </a:p>
          <a:p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  total particle   </a:t>
            </a:r>
            <a:r>
              <a:rPr lang="en-US" altLang="ko-K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3e+6 - &gt; 3e+8</a:t>
            </a:r>
            <a:endParaRPr lang="ko-KR" alt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499BC6-C767-FF24-8750-84C4E33C284E}"/>
                  </a:ext>
                </a:extLst>
              </p:cNvPr>
              <p:cNvSpPr txBox="1"/>
              <p:nvPr/>
            </p:nvSpPr>
            <p:spPr>
              <a:xfrm>
                <a:off x="9200824" y="2105839"/>
                <a:ext cx="2532552" cy="1346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499BC6-C767-FF24-8750-84C4E33C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824" y="2105839"/>
                <a:ext cx="2532552" cy="13460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54AEC3D-0F9F-517F-08FF-0C23DA9F0556}"/>
              </a:ext>
            </a:extLst>
          </p:cNvPr>
          <p:cNvSpPr txBox="1"/>
          <p:nvPr/>
        </p:nvSpPr>
        <p:spPr>
          <a:xfrm>
            <a:off x="1124946" y="5193375"/>
            <a:ext cx="77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E74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focusing</a:t>
            </a:r>
            <a:endParaRPr lang="ko-KR" altLang="en-US" sz="1200" b="1" dirty="0">
              <a:solidFill>
                <a:srgbClr val="E74C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B33803-0445-EE17-5198-21BD0F74955C}"/>
              </a:ext>
            </a:extLst>
          </p:cNvPr>
          <p:cNvSpPr txBox="1"/>
          <p:nvPr/>
        </p:nvSpPr>
        <p:spPr>
          <a:xfrm>
            <a:off x="1859845" y="5324162"/>
            <a:ext cx="389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E74C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  <a:endParaRPr lang="ko-KR" altLang="en-US" sz="1200" b="1" dirty="0">
              <a:solidFill>
                <a:srgbClr val="E74C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7515F1-B2AD-CD59-5246-695CBCE8A1F8}"/>
              </a:ext>
            </a:extLst>
          </p:cNvPr>
          <p:cNvSpPr txBox="1"/>
          <p:nvPr/>
        </p:nvSpPr>
        <p:spPr>
          <a:xfrm>
            <a:off x="9242707" y="4709068"/>
            <a:ext cx="2661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altLang="ko-KR" sz="1400" b="1" dirty="0">
                <a:solidFill>
                  <a:srgbClr val="C00000"/>
                </a:solidFill>
              </a:rPr>
              <a:t>Previous Numerical method</a:t>
            </a:r>
          </a:p>
          <a:p>
            <a:pPr/>
            <a:r>
              <a:rPr lang="en-US" altLang="ko-KR" sz="1400" dirty="0">
                <a:solidFill>
                  <a:srgbClr val="C00000"/>
                </a:solidFill>
              </a:rPr>
              <a:t> - total time : 3m 33.48s</a:t>
            </a:r>
          </a:p>
          <a:p>
            <a:pPr/>
            <a:endParaRPr lang="en-US" altLang="ko-KR" sz="1400" b="1" dirty="0">
              <a:solidFill>
                <a:srgbClr val="C00000"/>
              </a:solidFill>
            </a:endParaRPr>
          </a:p>
          <a:p>
            <a:pPr/>
            <a:endParaRPr lang="en-US" altLang="ko-KR" sz="1400" b="1" dirty="0">
              <a:solidFill>
                <a:srgbClr val="C00000"/>
              </a:solidFill>
            </a:endParaRPr>
          </a:p>
          <a:p>
            <a:r>
              <a:rPr lang="en-US" altLang="ko-KR" sz="1400" b="1" dirty="0">
                <a:solidFill>
                  <a:srgbClr val="C00000"/>
                </a:solidFill>
              </a:rPr>
              <a:t>Analytic method</a:t>
            </a:r>
          </a:p>
          <a:p>
            <a:r>
              <a:rPr lang="en-US" altLang="ko-KR" sz="1400" dirty="0">
                <a:solidFill>
                  <a:srgbClr val="C00000"/>
                </a:solidFill>
              </a:rPr>
              <a:t> - total time : 3m 10.99s</a:t>
            </a:r>
          </a:p>
          <a:p>
            <a:endParaRPr lang="en-US" altLang="ko-KR" sz="1400" b="1" dirty="0">
              <a:solidFill>
                <a:srgbClr val="C00000"/>
              </a:solidFill>
            </a:endParaRPr>
          </a:p>
          <a:p>
            <a:r>
              <a:rPr lang="en-US" altLang="ko-KR" sz="1400" b="1" dirty="0">
                <a:solidFill>
                  <a:srgbClr val="C00000"/>
                </a:solidFill>
              </a:rPr>
              <a:t>     </a:t>
            </a:r>
            <a:r>
              <a:rPr lang="en-US" altLang="ko-KR" sz="1600" b="1" dirty="0">
                <a:solidFill>
                  <a:srgbClr val="C00000"/>
                </a:solidFill>
              </a:rPr>
              <a:t>TVDs are same.</a:t>
            </a:r>
          </a:p>
          <a:p>
            <a:pPr/>
            <a:endParaRPr lang="en-US" altLang="ko-KR" sz="1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3A3A92-1725-83CB-9A0B-39EC1C8B9648}"/>
                  </a:ext>
                </a:extLst>
              </p:cNvPr>
              <p:cNvSpPr txBox="1"/>
              <p:nvPr/>
            </p:nvSpPr>
            <p:spPr>
              <a:xfrm>
                <a:off x="3723667" y="5898519"/>
                <a:ext cx="115666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num>
                        <m:den>
                          <m: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ko-K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sSup>
                            <m:sSupPr>
                              <m:ctrlP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altLang="ko-K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ko-KR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3A3A92-1725-83CB-9A0B-39EC1C8B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667" y="5898519"/>
                <a:ext cx="1156663" cy="403316"/>
              </a:xfrm>
              <a:prstGeom prst="rect">
                <a:avLst/>
              </a:prstGeom>
              <a:blipFill>
                <a:blip r:embed="rId9"/>
                <a:stretch>
                  <a:fillRect l="-2632" t="-1515" r="-1579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29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EFC06-299B-D285-8697-D0E01DF5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B90B71-933A-0E6B-0470-F74E912797E5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Effect of Space-Charge &amp; Coupling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5C0D304-304D-41EA-DD51-2C86349D8CCC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EEE695A-35EE-976A-4E34-9B0DA3C7B761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Analytic reconstruction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2C12F48C-6EF4-EA33-1281-D89AFFB690A1}"/>
                  </a:ext>
                </a:extLst>
              </p:cNvPr>
              <p:cNvSpPr/>
              <p:nvPr/>
            </p:nvSpPr>
            <p:spPr>
              <a:xfrm>
                <a:off x="119424" y="1143983"/>
                <a:ext cx="11758047" cy="5556134"/>
              </a:xfrm>
              <a:prstGeom prst="roundRect">
                <a:avLst>
                  <a:gd name="adj" fmla="val 5317"/>
                </a:avLst>
              </a:prstGeom>
              <a:solidFill>
                <a:schemeClr val="bg1"/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2C12F48C-6EF4-EA33-1281-D89AFFB69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4" y="1143983"/>
                <a:ext cx="11758047" cy="5556134"/>
              </a:xfrm>
              <a:prstGeom prst="roundRect">
                <a:avLst>
                  <a:gd name="adj" fmla="val 5317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2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8665B803-27BE-4149-F52F-E6281AE76C14}"/>
              </a:ext>
            </a:extLst>
          </p:cNvPr>
          <p:cNvSpPr txBox="1"/>
          <p:nvPr/>
        </p:nvSpPr>
        <p:spPr>
          <a:xfrm>
            <a:off x="314529" y="1217048"/>
            <a:ext cx="413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 space distribution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5E16C1-8B89-0925-D6DB-6D9EC8692B10}"/>
                  </a:ext>
                </a:extLst>
              </p:cNvPr>
              <p:cNvSpPr txBox="1"/>
              <p:nvPr/>
            </p:nvSpPr>
            <p:spPr>
              <a:xfrm>
                <a:off x="9423462" y="3662463"/>
                <a:ext cx="2532552" cy="1346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:endParaRPr lang="en-US" altLang="ko-KR" sz="16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𝒆𝒓𝒓𝒐𝒓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altLang="ko-K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5E16C1-8B89-0925-D6DB-6D9EC8692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462" y="3662463"/>
                <a:ext cx="2532552" cy="1346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9A6D611-6C07-71F9-6C63-5D303451FDBC}"/>
              </a:ext>
            </a:extLst>
          </p:cNvPr>
          <p:cNvSpPr txBox="1"/>
          <p:nvPr/>
        </p:nvSpPr>
        <p:spPr>
          <a:xfrm>
            <a:off x="8757169" y="5869120"/>
            <a:ext cx="266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C00000"/>
                </a:solidFill>
              </a:rPr>
              <a:t>Analytic method</a:t>
            </a:r>
          </a:p>
          <a:p>
            <a:r>
              <a:rPr lang="en-US" altLang="ko-KR" sz="1600" dirty="0">
                <a:solidFill>
                  <a:srgbClr val="C00000"/>
                </a:solidFill>
              </a:rPr>
              <a:t> - total time : 4m 44.12s</a:t>
            </a:r>
          </a:p>
          <a:p>
            <a:endParaRPr lang="en-US" altLang="ko-KR" sz="16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A8A14-B185-5504-C63D-2C44709C81C6}"/>
              </a:ext>
            </a:extLst>
          </p:cNvPr>
          <p:cNvSpPr txBox="1"/>
          <p:nvPr/>
        </p:nvSpPr>
        <p:spPr>
          <a:xfrm>
            <a:off x="1075896" y="1513731"/>
            <a:ext cx="231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74C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Coupling factor(t) : 0.25</a:t>
            </a:r>
            <a:endParaRPr lang="ko-KR" altLang="en-US" sz="1400" b="1" dirty="0">
              <a:solidFill>
                <a:srgbClr val="E74C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AC3BF07-159F-39EE-B006-1960F87DE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0" y="2004976"/>
            <a:ext cx="4628572" cy="324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ABE3D3-8087-16D2-348D-EA6F0643E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32" y="2004976"/>
            <a:ext cx="462857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FC0A-CECE-3A23-A28A-46189CB97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32ABC472-6B50-CFA3-F94F-9392E9EFCA07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853A173-162D-BF9E-8C76-1B6758CFFDE4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Angular data sets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71D64-921A-D0EB-229B-C513C13B4B22}"/>
              </a:ext>
            </a:extLst>
          </p:cNvPr>
          <p:cNvSpPr txBox="1"/>
          <p:nvPr/>
        </p:nvSpPr>
        <p:spPr>
          <a:xfrm>
            <a:off x="99453" y="52137"/>
            <a:ext cx="11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800" b="1" dirty="0">
                <a:solidFill>
                  <a:srgbClr val="076E77"/>
                </a:solidFill>
                <a:latin typeface="맑은 고딕"/>
              </a:rPr>
              <a:t>Multi-optics-based Reconstruction</a:t>
            </a:r>
            <a:endParaRPr kumimoji="0" lang="en-US" altLang="ko-KR" sz="48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F811267-4166-392F-0961-44506853CBC0}"/>
              </a:ext>
            </a:extLst>
          </p:cNvPr>
          <p:cNvGrpSpPr/>
          <p:nvPr/>
        </p:nvGrpSpPr>
        <p:grpSpPr>
          <a:xfrm>
            <a:off x="60198" y="1093938"/>
            <a:ext cx="12071599" cy="3051599"/>
            <a:chOff x="99453" y="2038350"/>
            <a:chExt cx="12071599" cy="3051599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6877D62-DA9E-A3C1-5401-5DB44269A1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" t="8225"/>
            <a:stretch>
              <a:fillRect/>
            </a:stretch>
          </p:blipFill>
          <p:spPr bwMode="auto">
            <a:xfrm>
              <a:off x="99453" y="2038350"/>
              <a:ext cx="12071599" cy="305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7836578-DCFF-DCBA-CC96-6ABEF412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0420" t="8846" r="1" b="80243"/>
            <a:stretch>
              <a:fillRect/>
            </a:stretch>
          </p:blipFill>
          <p:spPr>
            <a:xfrm>
              <a:off x="10287921" y="2038350"/>
              <a:ext cx="1193207" cy="365125"/>
            </a:xfrm>
            <a:prstGeom prst="rect">
              <a:avLst/>
            </a:prstGeom>
          </p:spPr>
        </p:pic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94B660D-7234-66D7-9D00-CC262B910E78}"/>
              </a:ext>
            </a:extLst>
          </p:cNvPr>
          <p:cNvCxnSpPr>
            <a:cxnSpLocks/>
          </p:cNvCxnSpPr>
          <p:nvPr/>
        </p:nvCxnSpPr>
        <p:spPr>
          <a:xfrm>
            <a:off x="303051" y="4474517"/>
            <a:ext cx="115714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03D2850-82BE-2DEB-C3F0-2AE4BFE51C27}"/>
              </a:ext>
            </a:extLst>
          </p:cNvPr>
          <p:cNvCxnSpPr>
            <a:cxnSpLocks/>
          </p:cNvCxnSpPr>
          <p:nvPr/>
        </p:nvCxnSpPr>
        <p:spPr>
          <a:xfrm>
            <a:off x="5103213" y="1680670"/>
            <a:ext cx="0" cy="212407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7" name="TextBox 1066">
            <a:extLst>
              <a:ext uri="{FF2B5EF4-FFF2-40B4-BE49-F238E27FC236}">
                <a16:creationId xmlns:a16="http://schemas.microsoft.com/office/drawing/2014/main" id="{664D0C31-14EB-63C1-1B40-B06627701ADC}"/>
              </a:ext>
            </a:extLst>
          </p:cNvPr>
          <p:cNvSpPr txBox="1"/>
          <p:nvPr/>
        </p:nvSpPr>
        <p:spPr>
          <a:xfrm>
            <a:off x="10656964" y="3922706"/>
            <a:ext cx="59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(slit)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164B95CC-18F2-8792-A90A-DDFFABF54B4F}"/>
              </a:ext>
            </a:extLst>
          </p:cNvPr>
          <p:cNvSpPr txBox="1"/>
          <p:nvPr/>
        </p:nvSpPr>
        <p:spPr>
          <a:xfrm>
            <a:off x="11070990" y="3922705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BFFF4-53AD-5BE1-7965-E96BD7EC5005}"/>
              </a:ext>
            </a:extLst>
          </p:cNvPr>
          <p:cNvSpPr txBox="1"/>
          <p:nvPr/>
        </p:nvSpPr>
        <p:spPr>
          <a:xfrm>
            <a:off x="4859894" y="3804745"/>
            <a:ext cx="836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altLang="ko-KR" sz="1400" b="1" dirty="0">
                <a:solidFill>
                  <a:srgbClr val="C00000"/>
                </a:solidFill>
              </a:rPr>
              <a:t>RECON.</a:t>
            </a:r>
            <a:endParaRPr lang="en-US" altLang="ko-KR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F6D47-0398-3BD7-44BB-DE117ADBDE5C}"/>
              </a:ext>
            </a:extLst>
          </p:cNvPr>
          <p:cNvSpPr txBox="1"/>
          <p:nvPr/>
        </p:nvSpPr>
        <p:spPr>
          <a:xfrm>
            <a:off x="99453" y="4655728"/>
            <a:ext cx="119930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ko-KR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Two </a:t>
            </a:r>
            <a: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data sets -&gt;  First RECON(at slit) 4D  -&gt;  compute 4D density at red RECON. point  -&gt; iterative method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ko-K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ongoing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600" dirty="0">
                <a:latin typeface="Tahoma" panose="020B0604030504040204" pitchFamily="34" charset="0"/>
                <a:cs typeface="Tahoma" panose="020B0604030504040204" pitchFamily="34" charset="0"/>
              </a:rPr>
              <a:t>2. Two 3D data sets( ex) 2 sets – four 3D density data)  -&gt; compute 3D density at red RECON. point -&gt; iterative method</a:t>
            </a:r>
            <a:endParaRPr lang="ko-KR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252ACB6-3C3B-FA2A-A677-634B7ACA41FB}"/>
              </a:ext>
            </a:extLst>
          </p:cNvPr>
          <p:cNvSpPr/>
          <p:nvPr/>
        </p:nvSpPr>
        <p:spPr>
          <a:xfrm>
            <a:off x="2861100" y="5180431"/>
            <a:ext cx="1418816" cy="299207"/>
          </a:xfrm>
          <a:prstGeom prst="ellipse">
            <a:avLst/>
          </a:prstGeom>
          <a:solidFill>
            <a:srgbClr val="0AA6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F891EE8-EC2E-E023-45BF-C986CA21A31F}"/>
              </a:ext>
            </a:extLst>
          </p:cNvPr>
          <p:cNvGrpSpPr/>
          <p:nvPr/>
        </p:nvGrpSpPr>
        <p:grpSpPr>
          <a:xfrm>
            <a:off x="458624" y="5007664"/>
            <a:ext cx="1866144" cy="711899"/>
            <a:chOff x="458624" y="5114672"/>
            <a:chExt cx="1866144" cy="711899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E3BCD883-6382-46E9-3148-119F3FCD23AE}"/>
                </a:ext>
              </a:extLst>
            </p:cNvPr>
            <p:cNvSpPr/>
            <p:nvPr/>
          </p:nvSpPr>
          <p:spPr>
            <a:xfrm>
              <a:off x="810245" y="5184845"/>
              <a:ext cx="1101042" cy="299207"/>
            </a:xfrm>
            <a:prstGeom prst="ellipse">
              <a:avLst/>
            </a:prstGeom>
            <a:solidFill>
              <a:srgbClr val="0AA6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xi,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A4DF77D0-79CE-8372-6AFC-E8566423D67E}"/>
                </a:ext>
              </a:extLst>
            </p:cNvPr>
            <p:cNvSpPr/>
            <p:nvPr/>
          </p:nvSpPr>
          <p:spPr>
            <a:xfrm>
              <a:off x="991827" y="5425415"/>
              <a:ext cx="1101043" cy="299207"/>
            </a:xfrm>
            <a:prstGeom prst="ellipse">
              <a:avLst/>
            </a:prstGeom>
            <a:solidFill>
              <a:srgbClr val="0AA6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yi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F4E3CF0-4492-965E-AD91-6CAD715EA2C1}"/>
                </a:ext>
              </a:extLst>
            </p:cNvPr>
            <p:cNvSpPr/>
            <p:nvPr/>
          </p:nvSpPr>
          <p:spPr>
            <a:xfrm>
              <a:off x="458624" y="5114672"/>
              <a:ext cx="1866144" cy="71189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95D72E-F5F0-83AC-8423-4268D7A9C599}"/>
                  </a:ext>
                </a:extLst>
              </p:cNvPr>
              <p:cNvSpPr txBox="1"/>
              <p:nvPr/>
            </p:nvSpPr>
            <p:spPr>
              <a:xfrm>
                <a:off x="1856095" y="5499312"/>
                <a:ext cx="8367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95D72E-F5F0-83AC-8423-4268D7A9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095" y="5499312"/>
                <a:ext cx="836714" cy="338554"/>
              </a:xfrm>
              <a:prstGeom prst="rect">
                <a:avLst/>
              </a:prstGeom>
              <a:blipFill>
                <a:blip r:embed="rId5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F8970B-3095-20BA-E3C7-0CDDD2BBA8D5}"/>
                  </a:ext>
                </a:extLst>
              </p:cNvPr>
              <p:cNvSpPr txBox="1"/>
              <p:nvPr/>
            </p:nvSpPr>
            <p:spPr>
              <a:xfrm>
                <a:off x="3673299" y="5372376"/>
                <a:ext cx="8367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F8970B-3095-20BA-E3C7-0CDDD2BBA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99" y="5372376"/>
                <a:ext cx="836714" cy="338554"/>
              </a:xfrm>
              <a:prstGeom prst="rect">
                <a:avLst/>
              </a:prstGeom>
              <a:blipFill>
                <a:blip r:embed="rId6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>
            <a:extLst>
              <a:ext uri="{FF2B5EF4-FFF2-40B4-BE49-F238E27FC236}">
                <a16:creationId xmlns:a16="http://schemas.microsoft.com/office/drawing/2014/main" id="{2A510281-6097-5B51-6232-71F0EC828F6C}"/>
              </a:ext>
            </a:extLst>
          </p:cNvPr>
          <p:cNvSpPr/>
          <p:nvPr/>
        </p:nvSpPr>
        <p:spPr>
          <a:xfrm>
            <a:off x="5850603" y="5118346"/>
            <a:ext cx="1418816" cy="299207"/>
          </a:xfrm>
          <a:prstGeom prst="ellipse">
            <a:avLst/>
          </a:prstGeom>
          <a:solidFill>
            <a:srgbClr val="076E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CCFE74-2363-0DFA-C642-BCA4FA1263ED}"/>
                  </a:ext>
                </a:extLst>
              </p:cNvPr>
              <p:cNvSpPr txBox="1"/>
              <p:nvPr/>
            </p:nvSpPr>
            <p:spPr>
              <a:xfrm>
                <a:off x="6790300" y="5330035"/>
                <a:ext cx="8367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CCFE74-2363-0DFA-C642-BCA4FA126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00" y="5330035"/>
                <a:ext cx="836714" cy="338554"/>
              </a:xfrm>
              <a:prstGeom prst="rect">
                <a:avLst/>
              </a:prstGeom>
              <a:blipFill>
                <a:blip r:embed="rId7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타원 16">
            <a:extLst>
              <a:ext uri="{FF2B5EF4-FFF2-40B4-BE49-F238E27FC236}">
                <a16:creationId xmlns:a16="http://schemas.microsoft.com/office/drawing/2014/main" id="{FD4570C4-F4C2-6A2B-050B-9579F71A3D8F}"/>
              </a:ext>
            </a:extLst>
          </p:cNvPr>
          <p:cNvSpPr/>
          <p:nvPr/>
        </p:nvSpPr>
        <p:spPr>
          <a:xfrm>
            <a:off x="9238148" y="5208445"/>
            <a:ext cx="1418816" cy="299207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4419417-D9A9-DA30-12B7-CC1B7E19161D}"/>
              </a:ext>
            </a:extLst>
          </p:cNvPr>
          <p:cNvGrpSpPr/>
          <p:nvPr/>
        </p:nvGrpSpPr>
        <p:grpSpPr>
          <a:xfrm>
            <a:off x="1688783" y="6022290"/>
            <a:ext cx="1866144" cy="711899"/>
            <a:chOff x="458624" y="5114672"/>
            <a:chExt cx="1866144" cy="7118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1611529-5B94-1830-BA33-9F18488F8A8B}"/>
                </a:ext>
              </a:extLst>
            </p:cNvPr>
            <p:cNvSpPr/>
            <p:nvPr/>
          </p:nvSpPr>
          <p:spPr>
            <a:xfrm>
              <a:off x="810245" y="5184845"/>
              <a:ext cx="1101042" cy="299207"/>
            </a:xfrm>
            <a:prstGeom prst="ellipse">
              <a:avLst/>
            </a:prstGeom>
            <a:solidFill>
              <a:srgbClr val="0AA6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xi,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D1516BED-8A13-3E89-3EC8-CACF5EC40853}"/>
                </a:ext>
              </a:extLst>
            </p:cNvPr>
            <p:cNvSpPr/>
            <p:nvPr/>
          </p:nvSpPr>
          <p:spPr>
            <a:xfrm>
              <a:off x="991827" y="5425415"/>
              <a:ext cx="1101043" cy="299207"/>
            </a:xfrm>
            <a:prstGeom prst="ellipse">
              <a:avLst/>
            </a:prstGeom>
            <a:solidFill>
              <a:srgbClr val="0AA6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yi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730B3DF3-97E7-98E2-C19D-4FDB705CE397}"/>
                </a:ext>
              </a:extLst>
            </p:cNvPr>
            <p:cNvSpPr/>
            <p:nvPr/>
          </p:nvSpPr>
          <p:spPr>
            <a:xfrm>
              <a:off x="458624" y="5114672"/>
              <a:ext cx="1866144" cy="71189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629A37-6F0F-0CF8-A130-32B6F279F3B1}"/>
                  </a:ext>
                </a:extLst>
              </p:cNvPr>
              <p:cNvSpPr txBox="1"/>
              <p:nvPr/>
            </p:nvSpPr>
            <p:spPr>
              <a:xfrm>
                <a:off x="3141446" y="6462963"/>
                <a:ext cx="8367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629A37-6F0F-0CF8-A130-32B6F279F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46" y="6462963"/>
                <a:ext cx="836714" cy="338554"/>
              </a:xfrm>
              <a:prstGeom prst="rect">
                <a:avLst/>
              </a:prstGeom>
              <a:blipFill>
                <a:blip r:embed="rId8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그룹 27">
            <a:extLst>
              <a:ext uri="{FF2B5EF4-FFF2-40B4-BE49-F238E27FC236}">
                <a16:creationId xmlns:a16="http://schemas.microsoft.com/office/drawing/2014/main" id="{C5111630-9ED6-578A-27CA-00EE8F3B3273}"/>
              </a:ext>
            </a:extLst>
          </p:cNvPr>
          <p:cNvGrpSpPr/>
          <p:nvPr/>
        </p:nvGrpSpPr>
        <p:grpSpPr>
          <a:xfrm>
            <a:off x="6336347" y="6008860"/>
            <a:ext cx="1866144" cy="711899"/>
            <a:chOff x="458624" y="5114672"/>
            <a:chExt cx="1866144" cy="71189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35DEFC-D4BB-1E6A-5CA8-CB0068BEC9DF}"/>
                </a:ext>
              </a:extLst>
            </p:cNvPr>
            <p:cNvSpPr/>
            <p:nvPr/>
          </p:nvSpPr>
          <p:spPr>
            <a:xfrm>
              <a:off x="810245" y="5184845"/>
              <a:ext cx="1101042" cy="299207"/>
            </a:xfrm>
            <a:prstGeom prst="ellipse">
              <a:avLst/>
            </a:prstGeom>
            <a:solidFill>
              <a:srgbClr val="076E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xi,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166E7506-8020-F7C5-836F-8E017C5D0C30}"/>
                </a:ext>
              </a:extLst>
            </p:cNvPr>
            <p:cNvSpPr/>
            <p:nvPr/>
          </p:nvSpPr>
          <p:spPr>
            <a:xfrm>
              <a:off x="991827" y="5425415"/>
              <a:ext cx="1101043" cy="299207"/>
            </a:xfrm>
            <a:prstGeom prst="ellipse">
              <a:avLst/>
            </a:prstGeom>
            <a:solidFill>
              <a:srgbClr val="076E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yi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r>
                <a:rPr lang="en-US" altLang="ko-K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altLang="ko-KR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yf</a:t>
              </a:r>
              <a:endParaRPr lang="ko-KR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46A4552-CCC6-C30B-153D-84B253281831}"/>
                </a:ext>
              </a:extLst>
            </p:cNvPr>
            <p:cNvSpPr/>
            <p:nvPr/>
          </p:nvSpPr>
          <p:spPr>
            <a:xfrm>
              <a:off x="458624" y="5114672"/>
              <a:ext cx="1866144" cy="71189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EF4E1AB-A0D2-B393-0EB7-0F3248E91446}"/>
                  </a:ext>
                </a:extLst>
              </p:cNvPr>
              <p:cNvSpPr txBox="1"/>
              <p:nvPr/>
            </p:nvSpPr>
            <p:spPr>
              <a:xfrm>
                <a:off x="7789010" y="6449533"/>
                <a:ext cx="8367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EF4E1AB-A0D2-B393-0EB7-0F3248E91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010" y="6449533"/>
                <a:ext cx="836714" cy="338554"/>
              </a:xfrm>
              <a:prstGeom prst="rect">
                <a:avLst/>
              </a:prstGeom>
              <a:blipFill>
                <a:blip r:embed="rId9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타원 32">
            <a:extLst>
              <a:ext uri="{FF2B5EF4-FFF2-40B4-BE49-F238E27FC236}">
                <a16:creationId xmlns:a16="http://schemas.microsoft.com/office/drawing/2014/main" id="{A4427B03-BAC7-C87F-6297-C724EB47CAF5}"/>
              </a:ext>
            </a:extLst>
          </p:cNvPr>
          <p:cNvSpPr/>
          <p:nvPr/>
        </p:nvSpPr>
        <p:spPr>
          <a:xfrm>
            <a:off x="9423256" y="6242066"/>
            <a:ext cx="1418816" cy="299207"/>
          </a:xfrm>
          <a:prstGeom prst="ellips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r>
              <a:rPr lang="en-US" altLang="ko-K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51A8E7-A8BF-A800-D34E-FD2D65C4D341}"/>
              </a:ext>
            </a:extLst>
          </p:cNvPr>
          <p:cNvSpPr txBox="1"/>
          <p:nvPr/>
        </p:nvSpPr>
        <p:spPr>
          <a:xfrm>
            <a:off x="3160561" y="4887116"/>
            <a:ext cx="186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Analytic method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FBD9FA-6006-249F-472E-00D5B2571010}"/>
              </a:ext>
            </a:extLst>
          </p:cNvPr>
          <p:cNvSpPr txBox="1"/>
          <p:nvPr/>
        </p:nvSpPr>
        <p:spPr>
          <a:xfrm>
            <a:off x="10137113" y="4872654"/>
            <a:ext cx="186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altLang="ko-KR" sz="1400" b="1" dirty="0">
                <a:solidFill>
                  <a:srgbClr val="C00000"/>
                </a:solidFill>
              </a:rPr>
              <a:t>Numerical method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BEB2D-686B-2CEE-96F0-68DC7AA3E0BB}"/>
              </a:ext>
            </a:extLst>
          </p:cNvPr>
          <p:cNvSpPr txBox="1"/>
          <p:nvPr/>
        </p:nvSpPr>
        <p:spPr>
          <a:xfrm>
            <a:off x="10138688" y="5921378"/>
            <a:ext cx="186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altLang="ko-KR" sz="1400" b="1" dirty="0">
                <a:solidFill>
                  <a:srgbClr val="C00000"/>
                </a:solidFill>
              </a:rPr>
              <a:t>Numerical method</a:t>
            </a:r>
          </a:p>
        </p:txBody>
      </p:sp>
    </p:spTree>
    <p:extLst>
      <p:ext uri="{BB962C8B-B14F-4D97-AF65-F5344CB8AC3E}">
        <p14:creationId xmlns:p14="http://schemas.microsoft.com/office/powerpoint/2010/main" val="375331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B9AB-B8D9-5DFA-F35A-6DDBCA89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CB2780-25CE-CDFF-96AD-4F95E6FFE279}"/>
              </a:ext>
            </a:extLst>
          </p:cNvPr>
          <p:cNvSpPr txBox="1"/>
          <p:nvPr/>
        </p:nvSpPr>
        <p:spPr>
          <a:xfrm>
            <a:off x="99453" y="52137"/>
            <a:ext cx="1199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Next Step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83633BD-CE16-B602-5B1F-96740F1D41CB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AC0781A-9ED1-9420-3392-901263003B16}"/>
              </a:ext>
            </a:extLst>
          </p:cNvPr>
          <p:cNvSpPr txBox="1"/>
          <p:nvPr/>
        </p:nvSpPr>
        <p:spPr>
          <a:xfrm>
            <a:off x="2264978" y="786161"/>
            <a:ext cx="7662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Single-optics-based reconstruction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293BE4-43E9-6E8F-003C-1E22A33F6BB3}"/>
              </a:ext>
            </a:extLst>
          </p:cNvPr>
          <p:cNvSpPr txBox="1"/>
          <p:nvPr/>
        </p:nvSpPr>
        <p:spPr>
          <a:xfrm>
            <a:off x="537427" y="1166557"/>
            <a:ext cx="8636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JetBrains Mono"/>
              </a:rPr>
              <a:t>•</a:t>
            </a:r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Additional diagonal scan</a:t>
            </a:r>
          </a:p>
          <a:p>
            <a:endParaRPr lang="en-US" altLang="ko-KR" sz="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o-KR" altLang="en-US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altLang="ko-KR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etBrains Mono"/>
                <a:ea typeface="맑은 고딕" panose="020B0503020000020004" pitchFamily="50" charset="-127"/>
                <a:cs typeface="+mn-cs"/>
              </a:rPr>
              <a:t>•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Multiple screen distance(additional angular data sets)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rPr>
              <a:t>    </a:t>
            </a:r>
            <a:endParaRPr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4833C84-C391-E1CA-073C-402D57A27D71}"/>
              </a:ext>
            </a:extLst>
          </p:cNvPr>
          <p:cNvGrpSpPr/>
          <p:nvPr/>
        </p:nvGrpSpPr>
        <p:grpSpPr>
          <a:xfrm>
            <a:off x="5903676" y="3864037"/>
            <a:ext cx="3911913" cy="2871976"/>
            <a:chOff x="3241507" y="3957349"/>
            <a:chExt cx="3911913" cy="2871976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548F030-0709-EB17-ED86-0919B51F6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8" t="20830"/>
            <a:stretch>
              <a:fillRect/>
            </a:stretch>
          </p:blipFill>
          <p:spPr bwMode="auto">
            <a:xfrm>
              <a:off x="3241507" y="4173377"/>
              <a:ext cx="3614296" cy="263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B6F6EEA2-33C0-CC79-0022-66BC82241B35}"/>
                </a:ext>
              </a:extLst>
            </p:cNvPr>
            <p:cNvCxnSpPr>
              <a:cxnSpLocks/>
            </p:cNvCxnSpPr>
            <p:nvPr/>
          </p:nvCxnSpPr>
          <p:spPr>
            <a:xfrm>
              <a:off x="6316706" y="4183105"/>
              <a:ext cx="0" cy="2241676"/>
            </a:xfrm>
            <a:prstGeom prst="line">
              <a:avLst/>
            </a:prstGeom>
            <a:ln w="19050">
              <a:solidFill>
                <a:srgbClr val="51D388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E908FF-D234-971E-8A7A-842EFB3F9CEE}"/>
                </a:ext>
              </a:extLst>
            </p:cNvPr>
            <p:cNvSpPr txBox="1"/>
            <p:nvPr/>
          </p:nvSpPr>
          <p:spPr>
            <a:xfrm>
              <a:off x="5207366" y="6521548"/>
              <a:ext cx="836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/>
              <a:r>
                <a:rPr lang="en-US" altLang="ko-KR" sz="1400" b="1" dirty="0">
                  <a:solidFill>
                    <a:srgbClr val="C00000"/>
                  </a:solidFill>
                </a:rPr>
                <a:t>RECON.</a:t>
              </a:r>
              <a:endParaRPr lang="en-US" altLang="ko-K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F4A283-22BD-1DF8-4FC8-336CD9685607}"/>
                </a:ext>
              </a:extLst>
            </p:cNvPr>
            <p:cNvSpPr txBox="1"/>
            <p:nvPr/>
          </p:nvSpPr>
          <p:spPr>
            <a:xfrm>
              <a:off x="5780390" y="3957349"/>
              <a:ext cx="836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/>
              <a:r>
                <a:rPr lang="en-US" altLang="ko-KR" sz="1400" b="1" dirty="0">
                  <a:solidFill>
                    <a:srgbClr val="51D388"/>
                  </a:solidFill>
                </a:rPr>
                <a:t>L1</a:t>
              </a:r>
              <a:endParaRPr lang="en-US" altLang="ko-KR" sz="1600" b="1" dirty="0">
                <a:solidFill>
                  <a:srgbClr val="51D388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F66ED8-3E46-B1F0-3E97-47E73811B16B}"/>
                </a:ext>
              </a:extLst>
            </p:cNvPr>
            <p:cNvSpPr txBox="1"/>
            <p:nvPr/>
          </p:nvSpPr>
          <p:spPr>
            <a:xfrm>
              <a:off x="6138439" y="3957349"/>
              <a:ext cx="836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/>
              <a:r>
                <a:rPr lang="en-US" altLang="ko-KR" sz="1400" b="1" dirty="0">
                  <a:solidFill>
                    <a:srgbClr val="51D388"/>
                  </a:solidFill>
                </a:rPr>
                <a:t>L2</a:t>
              </a:r>
              <a:endParaRPr lang="en-US" altLang="ko-KR" sz="1600" b="1" dirty="0">
                <a:solidFill>
                  <a:srgbClr val="51D388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04ED90-5FB4-CF0E-02E5-D58E1BF12213}"/>
                    </a:ext>
                  </a:extLst>
                </p:cNvPr>
                <p:cNvSpPr txBox="1"/>
                <p:nvPr/>
              </p:nvSpPr>
              <p:spPr>
                <a:xfrm>
                  <a:off x="6316706" y="5012274"/>
                  <a:ext cx="8367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dirty="0" smtClean="0">
                            <a:solidFill>
                              <a:srgbClr val="51D38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04ED90-5FB4-CF0E-02E5-D58E1BF12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706" y="5012274"/>
                  <a:ext cx="83671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B80C82F-31D2-92C5-2D81-64EE78F06953}"/>
              </a:ext>
            </a:extLst>
          </p:cNvPr>
          <p:cNvGrpSpPr/>
          <p:nvPr/>
        </p:nvGrpSpPr>
        <p:grpSpPr>
          <a:xfrm>
            <a:off x="4329526" y="1555602"/>
            <a:ext cx="4547383" cy="1696236"/>
            <a:chOff x="3602736" y="1569636"/>
            <a:chExt cx="4547383" cy="1696236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E631AE1-9870-CB15-F0C6-510A7302C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3935" t="13802" r="9313" b="32794"/>
            <a:stretch>
              <a:fillRect/>
            </a:stretch>
          </p:blipFill>
          <p:spPr>
            <a:xfrm>
              <a:off x="6424951" y="1581074"/>
              <a:ext cx="1725168" cy="1684798"/>
            </a:xfrm>
            <a:prstGeom prst="rect">
              <a:avLst/>
            </a:prstGeom>
          </p:spPr>
        </p:pic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FB977E2-7F07-A657-7D42-AB406A9DD084}"/>
                </a:ext>
              </a:extLst>
            </p:cNvPr>
            <p:cNvGrpSpPr/>
            <p:nvPr/>
          </p:nvGrpSpPr>
          <p:grpSpPr>
            <a:xfrm>
              <a:off x="3602736" y="1569636"/>
              <a:ext cx="1574150" cy="1684798"/>
              <a:chOff x="3919728" y="1749660"/>
              <a:chExt cx="1574150" cy="1684798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FC5450BD-8067-6987-9C0F-E1352FCBD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6810" t="13802" r="59655" b="32794"/>
              <a:stretch>
                <a:fillRect/>
              </a:stretch>
            </p:blipFill>
            <p:spPr>
              <a:xfrm>
                <a:off x="3919728" y="1749660"/>
                <a:ext cx="1574150" cy="1684798"/>
              </a:xfrm>
              <a:prstGeom prst="rect">
                <a:avLst/>
              </a:prstGeom>
            </p:spPr>
          </p:pic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FD78FC6-B456-6887-5C81-D3F190460999}"/>
                  </a:ext>
                </a:extLst>
              </p:cNvPr>
              <p:cNvSpPr/>
              <p:nvPr/>
            </p:nvSpPr>
            <p:spPr>
              <a:xfrm>
                <a:off x="4529328" y="3279649"/>
                <a:ext cx="304800" cy="792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D8FA8F-C4C5-9117-33F6-2A95BB12AE8A}"/>
                    </a:ext>
                  </a:extLst>
                </p:cNvPr>
                <p:cNvSpPr txBox="1"/>
                <p:nvPr/>
              </p:nvSpPr>
              <p:spPr>
                <a:xfrm>
                  <a:off x="5382561" y="2185737"/>
                  <a:ext cx="8367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D8FA8F-C4C5-9117-33F6-2A95BB12A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561" y="2185737"/>
                  <a:ext cx="83671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9AD736-541F-BC4B-10D8-D595962CD6C9}"/>
              </a:ext>
            </a:extLst>
          </p:cNvPr>
          <p:cNvSpPr txBox="1"/>
          <p:nvPr/>
        </p:nvSpPr>
        <p:spPr>
          <a:xfrm>
            <a:off x="740604" y="1943094"/>
            <a:ext cx="3208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 Progress made, but resolving a coordinate alignment issue(coding) in the iterative density update.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C6C16E-F1EC-DB69-7B8F-7069B8A6F65F}"/>
              </a:ext>
            </a:extLst>
          </p:cNvPr>
          <p:cNvSpPr txBox="1"/>
          <p:nvPr/>
        </p:nvSpPr>
        <p:spPr>
          <a:xfrm>
            <a:off x="740604" y="4511758"/>
            <a:ext cx="4448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 In my view, this is easier than adding mechanical angle scans and simplifies data processing as no coordinate transformation is needed.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F35760B-A010-49FA-0463-49AFDE4A06B0}"/>
              </a:ext>
            </a:extLst>
          </p:cNvPr>
          <p:cNvCxnSpPr>
            <a:cxnSpLocks/>
          </p:cNvCxnSpPr>
          <p:nvPr/>
        </p:nvCxnSpPr>
        <p:spPr>
          <a:xfrm flipH="1">
            <a:off x="8320083" y="5109177"/>
            <a:ext cx="2776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55F79931-CDA6-EB20-BB21-FF08F3C16C85}"/>
              </a:ext>
            </a:extLst>
          </p:cNvPr>
          <p:cNvCxnSpPr>
            <a:cxnSpLocks/>
          </p:cNvCxnSpPr>
          <p:nvPr/>
        </p:nvCxnSpPr>
        <p:spPr>
          <a:xfrm>
            <a:off x="8617442" y="3625412"/>
            <a:ext cx="0" cy="30378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0210149-1ADA-603C-A84D-0C3358A714F0}"/>
              </a:ext>
            </a:extLst>
          </p:cNvPr>
          <p:cNvSpPr txBox="1"/>
          <p:nvPr/>
        </p:nvSpPr>
        <p:spPr>
          <a:xfrm>
            <a:off x="8541820" y="4783293"/>
            <a:ext cx="51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altLang="ko-KR" sz="1100" b="1" dirty="0"/>
              <a:t>fixed</a:t>
            </a:r>
            <a:endParaRPr lang="en-US" altLang="ko-KR" sz="1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910C05-E152-40D2-4B9F-900605CBD988}"/>
              </a:ext>
            </a:extLst>
          </p:cNvPr>
          <p:cNvSpPr txBox="1"/>
          <p:nvPr/>
        </p:nvSpPr>
        <p:spPr>
          <a:xfrm>
            <a:off x="8188673" y="4791600"/>
            <a:ext cx="51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altLang="ko-KR" sz="1100" b="1" dirty="0"/>
              <a:t>fixed</a:t>
            </a:r>
            <a:endParaRPr lang="en-US" altLang="ko-KR" sz="1200" b="1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5ACB6398-564B-7FE7-C94E-35EB0A85CE30}"/>
              </a:ext>
            </a:extLst>
          </p:cNvPr>
          <p:cNvCxnSpPr>
            <a:cxnSpLocks/>
          </p:cNvCxnSpPr>
          <p:nvPr/>
        </p:nvCxnSpPr>
        <p:spPr>
          <a:xfrm>
            <a:off x="8978875" y="3625412"/>
            <a:ext cx="0" cy="30378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66D76507-D63C-9D50-46ED-3544FC300C4C}"/>
              </a:ext>
            </a:extLst>
          </p:cNvPr>
          <p:cNvCxnSpPr>
            <a:cxnSpLocks/>
          </p:cNvCxnSpPr>
          <p:nvPr/>
        </p:nvCxnSpPr>
        <p:spPr>
          <a:xfrm flipH="1">
            <a:off x="8661779" y="5109177"/>
            <a:ext cx="2776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DBF84B4F-7DE9-761B-A1C1-550FB9B1208C}"/>
              </a:ext>
            </a:extLst>
          </p:cNvPr>
          <p:cNvCxnSpPr>
            <a:cxnSpLocks/>
          </p:cNvCxnSpPr>
          <p:nvPr/>
        </p:nvCxnSpPr>
        <p:spPr>
          <a:xfrm>
            <a:off x="8320083" y="3721602"/>
            <a:ext cx="0" cy="30378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FB7CE9B-FBDC-ACA3-F89E-230C0439C5FF}"/>
              </a:ext>
            </a:extLst>
          </p:cNvPr>
          <p:cNvSpPr txBox="1"/>
          <p:nvPr/>
        </p:nvSpPr>
        <p:spPr>
          <a:xfrm>
            <a:off x="8021078" y="6020777"/>
            <a:ext cx="598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(slit)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6FE124-9DE7-F387-5F4E-A57D7089434B}"/>
              </a:ext>
            </a:extLst>
          </p:cNvPr>
          <p:cNvSpPr txBox="1"/>
          <p:nvPr/>
        </p:nvSpPr>
        <p:spPr>
          <a:xfrm>
            <a:off x="8269168" y="5806676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(screen1)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F4D9CA-B0E6-721C-6FB4-F9C9F53DE13D}"/>
              </a:ext>
            </a:extLst>
          </p:cNvPr>
          <p:cNvSpPr txBox="1"/>
          <p:nvPr/>
        </p:nvSpPr>
        <p:spPr>
          <a:xfrm>
            <a:off x="8630533" y="5988429"/>
            <a:ext cx="785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(screen2)</a:t>
            </a:r>
            <a:endParaRPr lang="ko-KR" altLang="en-US" sz="1000" dirty="0">
              <a:solidFill>
                <a:schemeClr val="bg2">
                  <a:lumMod val="25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7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429" y="2346060"/>
            <a:ext cx="8387342" cy="178510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altLang="ko-KR" sz="11000" b="1" dirty="0">
                <a:solidFill>
                  <a:srgbClr val="076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altLang="ko-KR" sz="11000" b="1" dirty="0">
              <a:solidFill>
                <a:srgbClr val="076E77"/>
              </a:solidFill>
              <a:latin typeface="Arial" panose="020B0604020202020204" pitchFamily="34" charset="0"/>
              <a:ea typeface="Yu Gothi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90455</TotalTime>
  <Words>733</Words>
  <Application>Microsoft Office PowerPoint</Application>
  <PresentationFormat>와이드스크린</PresentationFormat>
  <Paragraphs>207</Paragraphs>
  <Slides>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JetBrains Mono</vt:lpstr>
      <vt:lpstr>ADLaM Display</vt:lpstr>
      <vt:lpstr>Arial</vt:lpstr>
      <vt:lpstr>Calibri</vt:lpstr>
      <vt:lpstr>Cambria Math</vt:lpstr>
      <vt:lpstr>Tahoma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DAON</dc:creator>
  <cp:lastModifiedBy>이다온</cp:lastModifiedBy>
  <cp:revision>84</cp:revision>
  <dcterms:created xsi:type="dcterms:W3CDTF">2025-11-24T06:31:35Z</dcterms:created>
  <dcterms:modified xsi:type="dcterms:W3CDTF">2026-05-07T05:40:00Z</dcterms:modified>
</cp:coreProperties>
</file>