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8"/>
  </p:notesMasterIdLst>
  <p:sldIdLst>
    <p:sldId id="256" r:id="rId2"/>
    <p:sldId id="264" r:id="rId3"/>
    <p:sldId id="273" r:id="rId4"/>
    <p:sldId id="259" r:id="rId5"/>
    <p:sldId id="261" r:id="rId6"/>
    <p:sldId id="262" r:id="rId7"/>
    <p:sldId id="263" r:id="rId8"/>
    <p:sldId id="274" r:id="rId9"/>
    <p:sldId id="265" r:id="rId10"/>
    <p:sldId id="275" r:id="rId11"/>
    <p:sldId id="266" r:id="rId12"/>
    <p:sldId id="1540" r:id="rId13"/>
    <p:sldId id="1559" r:id="rId14"/>
    <p:sldId id="1568" r:id="rId15"/>
    <p:sldId id="1564" r:id="rId16"/>
    <p:sldId id="1566" r:id="rId17"/>
    <p:sldId id="1578" r:id="rId18"/>
    <p:sldId id="1579" r:id="rId19"/>
    <p:sldId id="1580" r:id="rId20"/>
    <p:sldId id="1576" r:id="rId21"/>
    <p:sldId id="1581" r:id="rId22"/>
    <p:sldId id="258" r:id="rId23"/>
    <p:sldId id="257" r:id="rId24"/>
    <p:sldId id="1569" r:id="rId25"/>
    <p:sldId id="1570" r:id="rId26"/>
    <p:sldId id="1573" r:id="rId27"/>
  </p:sldIdLst>
  <p:sldSz cx="12192000" cy="6858000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17" autoAdjust="0"/>
    <p:restoredTop sz="94694"/>
  </p:normalViewPr>
  <p:slideViewPr>
    <p:cSldViewPr snapToGrid="0">
      <p:cViewPr varScale="1">
        <p:scale>
          <a:sx n="150" d="100"/>
          <a:sy n="150" d="100"/>
        </p:scale>
        <p:origin x="81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0A76F3-BBFF-F844-B019-EE87DC20F969}" type="datetimeFigureOut">
              <a:rPr kumimoji="1" lang="ko-KR" altLang="en-US" smtClean="0"/>
              <a:t>2026-05-29</a:t>
            </a:fld>
            <a:endParaRPr kumimoji="1"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B05950-CF58-9F4E-9EAF-55A2CFF080B2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4986249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05950-CF58-9F4E-9EAF-55A2CFF080B2}" type="slidenum">
              <a:rPr kumimoji="1" lang="ko-KR" altLang="en-US" smtClean="0"/>
              <a:t>9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2412431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05950-CF58-9F4E-9EAF-55A2CFF080B2}" type="slidenum">
              <a:rPr kumimoji="1" lang="ko-KR" altLang="en-US" smtClean="0"/>
              <a:t>10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3436576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DEC6E9-B494-5829-1A73-4F6E3CC5FF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37E358C2-BB44-9D02-05C7-0B0837BBE1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3CE0C4F4-3643-66E4-7EF7-604689FEFB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D4825B59-91D9-E906-8D20-AD9D32138B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05950-CF58-9F4E-9EAF-55A2CFF080B2}" type="slidenum">
              <a:rPr kumimoji="1" lang="ko-KR" altLang="en-US" smtClean="0"/>
              <a:t>11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5524756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AF32CD-6826-43AE-835C-65D233CC96E8}" type="slidenum">
              <a:rPr lang="ko-KR" altLang="en-US" smtClean="0"/>
              <a:t>13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5398158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AF32CD-6826-43AE-835C-65D233CC96E8}" type="slidenum">
              <a:rPr lang="ko-KR" altLang="en-US" smtClean="0"/>
              <a:t>14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047029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22457E-5CB6-5A5F-3440-F3DA55315C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638EB824-437F-B6FA-E4AD-F681FAEB81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5D87786E-8E63-A30D-DA85-80620C664D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CFBC7E29-6520-5F94-AC32-7377B84BC7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AF32CD-6826-43AE-835C-65D233CC96E8}" type="slidenum">
              <a:rPr lang="ko-KR" altLang="en-US" smtClean="0"/>
              <a:t>15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5785640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F66AC3-1A0A-DB7F-DE5A-D939B90B0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4A4634CA-9541-0452-F72C-358648CE7B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156C3A1E-0ACE-F2AD-D825-F92E7998FE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CBA8FBD5-0B49-818C-6DFB-873AA1651E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AF32CD-6826-43AE-835C-65D233CC96E8}" type="slidenum">
              <a:rPr lang="ko-KR" altLang="en-US" smtClean="0"/>
              <a:t>16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342263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DEC6E9-B494-5829-1A73-4F6E3CC5FF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37E358C2-BB44-9D02-05C7-0B0837BBE1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3CE0C4F4-3643-66E4-7EF7-604689FEFB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D4825B59-91D9-E906-8D20-AD9D32138B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05950-CF58-9F4E-9EAF-55A2CFF080B2}" type="slidenum">
              <a:rPr kumimoji="1" lang="ko-KR" altLang="en-US" smtClean="0"/>
              <a:t>17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40277172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DEC6E9-B494-5829-1A73-4F6E3CC5FF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37E358C2-BB44-9D02-05C7-0B0837BBE1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3CE0C4F4-3643-66E4-7EF7-604689FEFB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D4825B59-91D9-E906-8D20-AD9D32138B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05950-CF58-9F4E-9EAF-55A2CFF080B2}" type="slidenum">
              <a:rPr kumimoji="1" lang="ko-KR" altLang="en-US" smtClean="0"/>
              <a:t>18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40819842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DEC6E9-B494-5829-1A73-4F6E3CC5FF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37E358C2-BB44-9D02-05C7-0B0837BBE1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3CE0C4F4-3643-66E4-7EF7-604689FEFB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D4825B59-91D9-E906-8D20-AD9D32138B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05950-CF58-9F4E-9EAF-55A2CFF080B2}" type="slidenum">
              <a:rPr kumimoji="1" lang="ko-KR" altLang="en-US" smtClean="0"/>
              <a:t>19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2094512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05950-CF58-9F4E-9EAF-55A2CFF080B2}" type="slidenum">
              <a:rPr kumimoji="1" lang="ko-KR" altLang="en-US" smtClean="0"/>
              <a:t>22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5161243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05950-CF58-9F4E-9EAF-55A2CFF080B2}" type="slidenum">
              <a:rPr kumimoji="1" lang="ko-KR" altLang="en-US" smtClean="0"/>
              <a:t>25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4225380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82489010-2583-6137-B1EA-23790B3D51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부제목 2">
            <a:extLst>
              <a:ext uri="{FF2B5EF4-FFF2-40B4-BE49-F238E27FC236}">
                <a16:creationId xmlns:a16="http://schemas.microsoft.com/office/drawing/2014/main" id="{751420FB-BE43-106F-F02A-973F28E0FE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ko-KR" altLang="en-US"/>
              <a:t>클릭하여 마스터 부제목 스타일 편집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659BEF55-70EA-C63D-66AB-8EA9169E9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2B31A-C32C-0D4B-A9C6-E7DAE7FD7207}" type="datetimeFigureOut">
              <a:rPr kumimoji="1" lang="ko-KR" altLang="en-US" smtClean="0"/>
              <a:t>2026-05-29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5E150024-C47E-578B-9A92-FF5B22EE1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D328C938-E3CE-0CC3-8615-8E03E944D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37FE9-473C-C549-B98A-0BFD31EA18B5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271482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CA505C4D-B43C-6F10-869A-8640551D6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D3F6ACFB-2A03-A450-BCF8-8E208DD4B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D2AB0103-7329-B6F2-4903-137F126D2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2B31A-C32C-0D4B-A9C6-E7DAE7FD7207}" type="datetimeFigureOut">
              <a:rPr kumimoji="1" lang="ko-KR" altLang="en-US" smtClean="0"/>
              <a:t>2026-05-29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67E928B7-23A2-6456-094F-9B655520C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6F111F16-37F4-57DB-FB59-C5B6FEEAD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37FE9-473C-C549-B98A-0BFD31EA18B5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00350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6B2AE944-DBFC-938D-3B9F-37CC04207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F981A983-C6E9-31D0-B841-99D5793A97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7B0B1C5F-BABB-0AC6-1202-EE4E03EDA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2B31A-C32C-0D4B-A9C6-E7DAE7FD7207}" type="datetimeFigureOut">
              <a:rPr kumimoji="1" lang="ko-KR" altLang="en-US" smtClean="0"/>
              <a:t>2026-05-29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40B47762-9382-1A26-9470-225E470B8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8EDCEC62-58E1-9CCA-09C1-BB888E01E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37FE9-473C-C549-B98A-0BFD31EA18B5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45696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DC0CACCA-AB24-9105-4B00-2D6064A4A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6F67C3A5-676C-CB7E-C68F-55B64B984F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2C59EBEA-E47B-060D-42CF-A12F0F2667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1D766D5D-E56D-2F2E-CA64-FBDFF3316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2B31A-C32C-0D4B-A9C6-E7DAE7FD7207}" type="datetimeFigureOut">
              <a:rPr kumimoji="1" lang="ko-KR" altLang="en-US" smtClean="0"/>
              <a:t>2026-05-29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C0AB62C9-E1AF-FAC8-60BC-81EDCCC95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2A67047B-FD8A-C0A7-99EE-8F3A93676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37FE9-473C-C549-B98A-0BFD31EA18B5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816483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32C34F0A-18A7-5857-48E5-3CCF722A4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6493FA43-D6EC-D39F-AFF8-F0C1C5CD2D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D2F05192-221C-6F5E-47F0-0794622C4B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5" name="텍스트 개체 틀 4">
            <a:extLst>
              <a:ext uri="{FF2B5EF4-FFF2-40B4-BE49-F238E27FC236}">
                <a16:creationId xmlns:a16="http://schemas.microsoft.com/office/drawing/2014/main" id="{2F51D82F-FFE3-6E25-4D82-C42E3CBB11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6" name="내용 개체 틀 5">
            <a:extLst>
              <a:ext uri="{FF2B5EF4-FFF2-40B4-BE49-F238E27FC236}">
                <a16:creationId xmlns:a16="http://schemas.microsoft.com/office/drawing/2014/main" id="{A96158B3-B9DF-885E-3217-A1B23D046B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7" name="날짜 개체 틀 6">
            <a:extLst>
              <a:ext uri="{FF2B5EF4-FFF2-40B4-BE49-F238E27FC236}">
                <a16:creationId xmlns:a16="http://schemas.microsoft.com/office/drawing/2014/main" id="{F07CC08A-6ABE-692F-8992-0E2FDAB9D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2B31A-C32C-0D4B-A9C6-E7DAE7FD7207}" type="datetimeFigureOut">
              <a:rPr kumimoji="1" lang="ko-KR" altLang="en-US" smtClean="0"/>
              <a:t>2026-05-29</a:t>
            </a:fld>
            <a:endParaRPr kumimoji="1" lang="ko-KR" altLang="en-US"/>
          </a:p>
        </p:txBody>
      </p:sp>
      <p:sp>
        <p:nvSpPr>
          <p:cNvPr id="8" name="바닥글 개체 틀 7">
            <a:extLst>
              <a:ext uri="{FF2B5EF4-FFF2-40B4-BE49-F238E27FC236}">
                <a16:creationId xmlns:a16="http://schemas.microsoft.com/office/drawing/2014/main" id="{A13FFBB7-FA77-8E2A-BC35-2E70FBC63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9" name="슬라이드 번호 개체 틀 8">
            <a:extLst>
              <a:ext uri="{FF2B5EF4-FFF2-40B4-BE49-F238E27FC236}">
                <a16:creationId xmlns:a16="http://schemas.microsoft.com/office/drawing/2014/main" id="{143BDB94-8BA3-C1EB-E00C-8773B9DE0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37FE9-473C-C549-B98A-0BFD31EA18B5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608654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E49B671B-109A-FE46-21CD-005AD54FD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날짜 개체 틀 2">
            <a:extLst>
              <a:ext uri="{FF2B5EF4-FFF2-40B4-BE49-F238E27FC236}">
                <a16:creationId xmlns:a16="http://schemas.microsoft.com/office/drawing/2014/main" id="{A8A6FF3A-1A36-111A-E3E1-6F90D01EC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2B31A-C32C-0D4B-A9C6-E7DAE7FD7207}" type="datetimeFigureOut">
              <a:rPr kumimoji="1" lang="ko-KR" altLang="en-US" smtClean="0"/>
              <a:t>2026-05-29</a:t>
            </a:fld>
            <a:endParaRPr kumimoji="1" lang="ko-KR" altLang="en-US"/>
          </a:p>
        </p:txBody>
      </p:sp>
      <p:sp>
        <p:nvSpPr>
          <p:cNvPr id="4" name="바닥글 개체 틀 3">
            <a:extLst>
              <a:ext uri="{FF2B5EF4-FFF2-40B4-BE49-F238E27FC236}">
                <a16:creationId xmlns:a16="http://schemas.microsoft.com/office/drawing/2014/main" id="{C877DC80-C677-67B3-9950-715528C45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5" name="슬라이드 번호 개체 틀 4">
            <a:extLst>
              <a:ext uri="{FF2B5EF4-FFF2-40B4-BE49-F238E27FC236}">
                <a16:creationId xmlns:a16="http://schemas.microsoft.com/office/drawing/2014/main" id="{B1A3C2D9-0C82-9D40-746F-5BBFBD093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37FE9-473C-C549-B98A-0BFD31EA18B5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103478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>
            <a:extLst>
              <a:ext uri="{FF2B5EF4-FFF2-40B4-BE49-F238E27FC236}">
                <a16:creationId xmlns:a16="http://schemas.microsoft.com/office/drawing/2014/main" id="{398C12A2-7774-9D3A-C7E7-A833100EC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2B31A-C32C-0D4B-A9C6-E7DAE7FD7207}" type="datetimeFigureOut">
              <a:rPr kumimoji="1" lang="ko-KR" altLang="en-US" smtClean="0"/>
              <a:t>2026-05-29</a:t>
            </a:fld>
            <a:endParaRPr kumimoji="1" lang="ko-KR" altLang="en-US"/>
          </a:p>
        </p:txBody>
      </p:sp>
      <p:sp>
        <p:nvSpPr>
          <p:cNvPr id="3" name="바닥글 개체 틀 2">
            <a:extLst>
              <a:ext uri="{FF2B5EF4-FFF2-40B4-BE49-F238E27FC236}">
                <a16:creationId xmlns:a16="http://schemas.microsoft.com/office/drawing/2014/main" id="{15E81B9E-9D5A-0D2E-78A9-5462D9EBE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9CC7E7A6-3E6F-1287-FD6A-28A12AA79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37FE9-473C-C549-B98A-0BFD31EA18B5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640152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AE1676C-8E21-2F3E-F0A7-60B9515EA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38D89000-07CE-E28B-F985-C5CEEEFB1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C6B341E6-378B-539F-7752-A74EADE73D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A06F8B06-1C4B-F7AD-0B56-74A27C6E0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2B31A-C32C-0D4B-A9C6-E7DAE7FD7207}" type="datetimeFigureOut">
              <a:rPr kumimoji="1" lang="ko-KR" altLang="en-US" smtClean="0"/>
              <a:t>2026-05-29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6E3CF65F-63F6-F43C-C856-052B47C5D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DF3D3BFD-A8EB-4283-99DC-B1B914A09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37FE9-473C-C549-B98A-0BFD31EA18B5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271478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87ED5C32-FC66-848F-10D1-BE0FF9CB4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D3D81498-9303-9B35-DC24-65C8D93DAA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ko-KR" altLang="en-US"/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FB6527CB-EBC2-DA37-69D0-E1B741CBC7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ko-KR" altLang="en-US"/>
              <a:t>마스터 텍스트 스타일을 편집하려면 클릭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80569823-CEC8-9148-584F-CDB4A0599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2B31A-C32C-0D4B-A9C6-E7DAE7FD7207}" type="datetimeFigureOut">
              <a:rPr kumimoji="1" lang="ko-KR" altLang="en-US" smtClean="0"/>
              <a:t>2026-05-29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22E98B19-6E3C-23F2-A33E-696CBB499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417F567C-A9BF-732D-7465-F755964BD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37FE9-473C-C549-B98A-0BFD31EA18B5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213397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4EEB7B21-DA3A-ECC3-1DE1-5BAA54FA2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2385C96B-B621-46C1-5EC1-D8FB60DAB4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A524B9EE-B403-CE00-2F1C-15F76F6AE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2B31A-C32C-0D4B-A9C6-E7DAE7FD7207}" type="datetimeFigureOut">
              <a:rPr kumimoji="1" lang="ko-KR" altLang="en-US" smtClean="0"/>
              <a:t>2026-05-29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3AA8E263-4AA1-C864-19DE-5F63888DE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08013513-1835-9525-0FDF-CA1517F28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37FE9-473C-C549-B98A-0BFD31EA18B5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963470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>
            <a:extLst>
              <a:ext uri="{FF2B5EF4-FFF2-40B4-BE49-F238E27FC236}">
                <a16:creationId xmlns:a16="http://schemas.microsoft.com/office/drawing/2014/main" id="{0D7F3293-AC1F-30CB-22B1-0ED6DC0576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0566520A-0927-AF76-C207-1A4B71A0CF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37199791-B477-1DEB-2B62-C3A08C35F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2B31A-C32C-0D4B-A9C6-E7DAE7FD7207}" type="datetimeFigureOut">
              <a:rPr kumimoji="1" lang="ko-KR" altLang="en-US" smtClean="0"/>
              <a:t>2026-05-29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D6DBF029-1FF4-4E64-9F01-2B0FC3A7E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F4A84D18-26BD-AFAF-872B-0F1B047BB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37FE9-473C-C549-B98A-0BFD31EA18B5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0474781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19485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>
            <a:extLst>
              <a:ext uri="{FF2B5EF4-FFF2-40B4-BE49-F238E27FC236}">
                <a16:creationId xmlns:a16="http://schemas.microsoft.com/office/drawing/2014/main" id="{5E67B1D9-8C1D-F579-137D-8A6D871E4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8DA89DD4-F23E-71F3-EB26-2F83E4AFB3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3822535B-4BC3-4C61-24C2-99EF08533D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92B31A-C32C-0D4B-A9C6-E7DAE7FD7207}" type="datetimeFigureOut">
              <a:rPr kumimoji="1" lang="ko-KR" altLang="en-US" smtClean="0"/>
              <a:t>2026-05-29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DE9ABF4D-857D-9707-190C-0884C60C8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13568C54-80DE-EBC4-3D8C-D46F7715B3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037FE9-473C-C549-B98A-0BFD31EA18B5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121942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5.png"/><Relationship Id="rId5" Type="http://schemas.openxmlformats.org/officeDocument/2006/relationships/image" Target="../media/image29.png"/><Relationship Id="rId4" Type="http://schemas.openxmlformats.org/officeDocument/2006/relationships/image" Target="../media/image28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0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1.png"/><Relationship Id="rId5" Type="http://schemas.openxmlformats.org/officeDocument/2006/relationships/image" Target="../media/image32.png"/><Relationship Id="rId4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7" Type="http://schemas.openxmlformats.org/officeDocument/2006/relationships/image" Target="../media/image4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g"/><Relationship Id="rId5" Type="http://schemas.openxmlformats.org/officeDocument/2006/relationships/image" Target="../media/image41.jpg"/><Relationship Id="rId4" Type="http://schemas.openxmlformats.org/officeDocument/2006/relationships/image" Target="../media/image40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7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5.jpg"/><Relationship Id="rId5" Type="http://schemas.openxmlformats.org/officeDocument/2006/relationships/image" Target="../media/image44.jp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4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7" Type="http://schemas.openxmlformats.org/officeDocument/2006/relationships/image" Target="../media/image5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jpg"/><Relationship Id="rId5" Type="http://schemas.openxmlformats.org/officeDocument/2006/relationships/image" Target="../media/image51.jpg"/><Relationship Id="rId4" Type="http://schemas.openxmlformats.org/officeDocument/2006/relationships/image" Target="../media/image50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8.jpg"/><Relationship Id="rId5" Type="http://schemas.openxmlformats.org/officeDocument/2006/relationships/image" Target="../media/image57.jpg"/><Relationship Id="rId4" Type="http://schemas.openxmlformats.org/officeDocument/2006/relationships/image" Target="../media/image56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1.jp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jpg"/><Relationship Id="rId5" Type="http://schemas.openxmlformats.org/officeDocument/2006/relationships/image" Target="../media/image68.jpg"/><Relationship Id="rId4" Type="http://schemas.openxmlformats.org/officeDocument/2006/relationships/image" Target="../media/image6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직사각형 7">
            <a:extLst>
              <a:ext uri="{FF2B5EF4-FFF2-40B4-BE49-F238E27FC236}">
                <a16:creationId xmlns:a16="http://schemas.microsoft.com/office/drawing/2014/main" id="{A54170D0-D1B8-4BC7-B2B5-5AA7D5EDD3B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3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2" name="제목 1">
            <a:extLst>
              <a:ext uri="{FF2B5EF4-FFF2-40B4-BE49-F238E27FC236}">
                <a16:creationId xmlns:a16="http://schemas.microsoft.com/office/drawing/2014/main" id="{9F1344DB-6F37-6ACA-BCD7-9ED11909D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593" y="691833"/>
            <a:ext cx="11142921" cy="2387600"/>
          </a:xfrm>
        </p:spPr>
        <p:txBody>
          <a:bodyPr/>
          <a:lstStyle/>
          <a:p>
            <a:r>
              <a:rPr kumimoji="1" lang="en-US" altLang="ko-KR" b="1" dirty="0"/>
              <a:t>Europe business trip</a:t>
            </a:r>
            <a:br>
              <a:rPr kumimoji="1" lang="en-US" altLang="ko-KR" b="1" dirty="0"/>
            </a:br>
            <a:r>
              <a:rPr kumimoji="1" lang="en-US" altLang="ko-KR" sz="2400" b="1" dirty="0"/>
              <a:t>(PSI, CERN, ESRF, IPAC26)</a:t>
            </a:r>
            <a:endParaRPr kumimoji="1" lang="ko-KR" altLang="en-US" b="1" dirty="0"/>
          </a:p>
        </p:txBody>
      </p:sp>
      <p:sp>
        <p:nvSpPr>
          <p:cNvPr id="3" name="부제목 2">
            <a:extLst>
              <a:ext uri="{FF2B5EF4-FFF2-40B4-BE49-F238E27FC236}">
                <a16:creationId xmlns:a16="http://schemas.microsoft.com/office/drawing/2014/main" id="{2B8CC965-A466-61E2-05E2-F23D9715E1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533458"/>
            <a:ext cx="9144000" cy="1655762"/>
          </a:xfrm>
        </p:spPr>
        <p:txBody>
          <a:bodyPr/>
          <a:lstStyle/>
          <a:p>
            <a:r>
              <a:rPr kumimoji="1" lang="en-US" altLang="ko-KR" b="1" dirty="0"/>
              <a:t>2026-05-29</a:t>
            </a:r>
          </a:p>
          <a:p>
            <a:r>
              <a:rPr kumimoji="1" lang="en-US" altLang="ko-KR" b="1" dirty="0" err="1"/>
              <a:t>Junha</a:t>
            </a:r>
            <a:r>
              <a:rPr kumimoji="1" lang="en-US" altLang="ko-KR" b="1" dirty="0"/>
              <a:t> Kim</a:t>
            </a:r>
            <a:endParaRPr kumimoji="1" lang="ko-KR" altLang="en-US" b="1" dirty="0"/>
          </a:p>
        </p:txBody>
      </p:sp>
    </p:spTree>
    <p:extLst>
      <p:ext uri="{BB962C8B-B14F-4D97-AF65-F5344CB8AC3E}">
        <p14:creationId xmlns:p14="http://schemas.microsoft.com/office/powerpoint/2010/main" val="3593355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221AB2DE-A468-0BDF-DFE3-92BD0FC40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185400" cy="1047749"/>
          </a:xfrm>
        </p:spPr>
        <p:txBody>
          <a:bodyPr>
            <a:normAutofit/>
          </a:bodyPr>
          <a:lstStyle/>
          <a:p>
            <a:r>
              <a:rPr lang="en-US" altLang="ko-KR" sz="2800" dirty="0"/>
              <a:t>Paul Scherrer Institute</a:t>
            </a:r>
          </a:p>
        </p:txBody>
      </p:sp>
      <p:pic>
        <p:nvPicPr>
          <p:cNvPr id="5" name="그림 4" descr="항공 사진, 조감도, 지도, 텍스트이(가) 표시된 사진&#10;&#10;AI가 생성한 콘텐츠는 부정확할 수 있습니다.">
            <a:extLst>
              <a:ext uri="{FF2B5EF4-FFF2-40B4-BE49-F238E27FC236}">
                <a16:creationId xmlns:a16="http://schemas.microsoft.com/office/drawing/2014/main" id="{1A74BB71-EA41-5AF8-A917-3FAB292E88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94" y="873258"/>
            <a:ext cx="4681626" cy="3152642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2017A9CA-0182-4DBB-BD1E-730848F8D9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4814" y="108083"/>
            <a:ext cx="7189854" cy="2943091"/>
          </a:xfrm>
          <a:prstGeom prst="rect">
            <a:avLst/>
          </a:prstGeom>
        </p:spPr>
      </p:pic>
      <p:sp>
        <p:nvSpPr>
          <p:cNvPr id="13" name="직사각형 12">
            <a:extLst>
              <a:ext uri="{FF2B5EF4-FFF2-40B4-BE49-F238E27FC236}">
                <a16:creationId xmlns:a16="http://schemas.microsoft.com/office/drawing/2014/main" id="{0054A657-E25D-4032-89B4-3C93B1B7D42C}"/>
              </a:ext>
            </a:extLst>
          </p:cNvPr>
          <p:cNvSpPr/>
          <p:nvPr/>
        </p:nvSpPr>
        <p:spPr>
          <a:xfrm>
            <a:off x="974238" y="3492500"/>
            <a:ext cx="403712" cy="5207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14" name="직사각형 13">
            <a:extLst>
              <a:ext uri="{FF2B5EF4-FFF2-40B4-BE49-F238E27FC236}">
                <a16:creationId xmlns:a16="http://schemas.microsoft.com/office/drawing/2014/main" id="{A30C0BAF-A7A3-4851-86EA-EA98A6B2BA2C}"/>
              </a:ext>
            </a:extLst>
          </p:cNvPr>
          <p:cNvSpPr/>
          <p:nvPr/>
        </p:nvSpPr>
        <p:spPr>
          <a:xfrm>
            <a:off x="974238" y="3213100"/>
            <a:ext cx="657712" cy="2667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cxnSp>
        <p:nvCxnSpPr>
          <p:cNvPr id="16" name="직선 화살표 연결선 15">
            <a:extLst>
              <a:ext uri="{FF2B5EF4-FFF2-40B4-BE49-F238E27FC236}">
                <a16:creationId xmlns:a16="http://schemas.microsoft.com/office/drawing/2014/main" id="{E151B44D-5892-4A98-97FA-AA4734EF8228}"/>
              </a:ext>
            </a:extLst>
          </p:cNvPr>
          <p:cNvCxnSpPr>
            <a:stCxn id="14" idx="3"/>
            <a:endCxn id="10" idx="1"/>
          </p:cNvCxnSpPr>
          <p:nvPr/>
        </p:nvCxnSpPr>
        <p:spPr>
          <a:xfrm flipV="1">
            <a:off x="1631950" y="1579629"/>
            <a:ext cx="3242864" cy="176682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직선 화살표 연결선 16">
            <a:extLst>
              <a:ext uri="{FF2B5EF4-FFF2-40B4-BE49-F238E27FC236}">
                <a16:creationId xmlns:a16="http://schemas.microsoft.com/office/drawing/2014/main" id="{D7E5928E-6F81-4B10-8E3F-F9367F99D016}"/>
              </a:ext>
            </a:extLst>
          </p:cNvPr>
          <p:cNvCxnSpPr>
            <a:cxnSpLocks/>
            <a:endCxn id="20" idx="1"/>
          </p:cNvCxnSpPr>
          <p:nvPr/>
        </p:nvCxnSpPr>
        <p:spPr>
          <a:xfrm>
            <a:off x="2591304" y="3802693"/>
            <a:ext cx="4935626" cy="116641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0" name="그림 19">
            <a:extLst>
              <a:ext uri="{FF2B5EF4-FFF2-40B4-BE49-F238E27FC236}">
                <a16:creationId xmlns:a16="http://schemas.microsoft.com/office/drawing/2014/main" id="{0FD00815-383A-4B13-A615-D37AC85DA3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6930" y="3281429"/>
            <a:ext cx="4500474" cy="3375356"/>
          </a:xfrm>
          <a:prstGeom prst="rect">
            <a:avLst/>
          </a:prstGeom>
        </p:spPr>
      </p:pic>
      <p:sp>
        <p:nvSpPr>
          <p:cNvPr id="24" name="직사각형 23">
            <a:extLst>
              <a:ext uri="{FF2B5EF4-FFF2-40B4-BE49-F238E27FC236}">
                <a16:creationId xmlns:a16="http://schemas.microsoft.com/office/drawing/2014/main" id="{132F1295-4824-4964-AAF7-F04B9C265558}"/>
              </a:ext>
            </a:extLst>
          </p:cNvPr>
          <p:cNvSpPr/>
          <p:nvPr/>
        </p:nvSpPr>
        <p:spPr>
          <a:xfrm>
            <a:off x="5092700" y="1081086"/>
            <a:ext cx="2298700" cy="166846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25" name="직사각형 24">
            <a:extLst>
              <a:ext uri="{FF2B5EF4-FFF2-40B4-BE49-F238E27FC236}">
                <a16:creationId xmlns:a16="http://schemas.microsoft.com/office/drawing/2014/main" id="{7B0B94A7-BB72-421D-B110-42AE53A767E5}"/>
              </a:ext>
            </a:extLst>
          </p:cNvPr>
          <p:cNvSpPr/>
          <p:nvPr/>
        </p:nvSpPr>
        <p:spPr>
          <a:xfrm>
            <a:off x="7679859" y="1116496"/>
            <a:ext cx="1651672" cy="73318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29" name="직사각형 28">
            <a:extLst>
              <a:ext uri="{FF2B5EF4-FFF2-40B4-BE49-F238E27FC236}">
                <a16:creationId xmlns:a16="http://schemas.microsoft.com/office/drawing/2014/main" id="{597CB352-3778-4BD8-92BF-9D1CA98C812E}"/>
              </a:ext>
            </a:extLst>
          </p:cNvPr>
          <p:cNvSpPr/>
          <p:nvPr/>
        </p:nvSpPr>
        <p:spPr>
          <a:xfrm>
            <a:off x="9556078" y="1162183"/>
            <a:ext cx="1962822" cy="73318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CF2E763-679E-414D-8C69-25F56DEB55A9}"/>
              </a:ext>
            </a:extLst>
          </p:cNvPr>
          <p:cNvSpPr txBox="1"/>
          <p:nvPr/>
        </p:nvSpPr>
        <p:spPr>
          <a:xfrm>
            <a:off x="5803900" y="760414"/>
            <a:ext cx="939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rgbClr val="FF0000"/>
                </a:solidFill>
              </a:rPr>
              <a:t>SLS2.0</a:t>
            </a:r>
            <a:endParaRPr lang="ko-KR" altLang="en-US" b="1" dirty="0">
              <a:solidFill>
                <a:srgbClr val="FF0000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7B8A24C-BCBE-4C9E-9298-A7EFE7B416A2}"/>
              </a:ext>
            </a:extLst>
          </p:cNvPr>
          <p:cNvSpPr txBox="1"/>
          <p:nvPr/>
        </p:nvSpPr>
        <p:spPr>
          <a:xfrm>
            <a:off x="7207429" y="814651"/>
            <a:ext cx="25697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200" b="1" dirty="0">
                <a:solidFill>
                  <a:srgbClr val="FF0000"/>
                </a:solidFill>
              </a:rPr>
              <a:t>Swiss Spallation Neutron Source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894BBE1-D096-4376-9E8C-70B933DC9119}"/>
              </a:ext>
            </a:extLst>
          </p:cNvPr>
          <p:cNvSpPr txBox="1"/>
          <p:nvPr/>
        </p:nvSpPr>
        <p:spPr>
          <a:xfrm>
            <a:off x="10005172" y="826055"/>
            <a:ext cx="1159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 err="1">
                <a:solidFill>
                  <a:srgbClr val="FF0000"/>
                </a:solidFill>
              </a:rPr>
              <a:t>SwissFEL</a:t>
            </a:r>
            <a:endParaRPr lang="ko-KR" altLang="en-US" b="1" dirty="0">
              <a:solidFill>
                <a:srgbClr val="FF0000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A3F759E-85F5-4268-A1E4-B6F02A8152C5}"/>
              </a:ext>
            </a:extLst>
          </p:cNvPr>
          <p:cNvSpPr txBox="1"/>
          <p:nvPr/>
        </p:nvSpPr>
        <p:spPr>
          <a:xfrm>
            <a:off x="96593" y="4230854"/>
            <a:ext cx="711083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Paul Scherrer Institute (PSI)</a:t>
            </a:r>
          </a:p>
          <a:p>
            <a:endParaRPr lang="en-US" altLang="ko-KR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ko-KR" altLang="en-US" dirty="0"/>
              <a:t>취리히 공항에서 기차로 약 </a:t>
            </a:r>
            <a:r>
              <a:rPr lang="en-US" altLang="ko-KR" dirty="0"/>
              <a:t>1</a:t>
            </a:r>
            <a:r>
              <a:rPr lang="ko-KR" altLang="en-US" dirty="0"/>
              <a:t>시간 </a:t>
            </a:r>
            <a:r>
              <a:rPr lang="en-US" altLang="ko-KR" dirty="0"/>
              <a:t>20</a:t>
            </a:r>
            <a:r>
              <a:rPr lang="ko-KR" altLang="en-US" dirty="0"/>
              <a:t>분 떨어진 곳에 위치</a:t>
            </a:r>
            <a:endParaRPr lang="en-US" altLang="ko-KR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ko-KR" altLang="en-US" dirty="0"/>
              <a:t>강을 기준으로 동편과 서편으로 나뉨</a:t>
            </a:r>
            <a:endParaRPr lang="en-US" altLang="ko-KR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ko-KR" altLang="en-US" dirty="0"/>
              <a:t>동편 </a:t>
            </a:r>
            <a:r>
              <a:rPr lang="en-US" altLang="ko-KR" dirty="0"/>
              <a:t>: </a:t>
            </a:r>
            <a:r>
              <a:rPr lang="en-US" altLang="ko-KR" dirty="0" err="1"/>
              <a:t>SwissFEL</a:t>
            </a:r>
            <a:r>
              <a:rPr lang="en-US" altLang="ko-KR" dirty="0"/>
              <a:t>, </a:t>
            </a:r>
            <a:r>
              <a:rPr lang="ko-KR" altLang="en-US" dirty="0"/>
              <a:t>식당</a:t>
            </a:r>
            <a:r>
              <a:rPr lang="en-US" altLang="ko-KR" dirty="0"/>
              <a:t>, Visitor center ...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ko-KR" altLang="en-US" dirty="0"/>
              <a:t>서편 </a:t>
            </a:r>
            <a:r>
              <a:rPr lang="en-US" altLang="ko-KR" dirty="0"/>
              <a:t>: SLS2.0, SINQ, Guesthouse...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altLang="ko-KR" dirty="0"/>
              <a:t>Control room </a:t>
            </a:r>
            <a:r>
              <a:rPr lang="ko-KR" altLang="en-US" dirty="0"/>
              <a:t>건물은 </a:t>
            </a:r>
            <a:r>
              <a:rPr lang="en-US" altLang="ko-KR" dirty="0"/>
              <a:t>SLS2.0 </a:t>
            </a:r>
            <a:r>
              <a:rPr lang="ko-KR" altLang="en-US" dirty="0"/>
              <a:t>옆 건물</a:t>
            </a:r>
            <a:r>
              <a:rPr lang="en-US" altLang="ko-KR" dirty="0"/>
              <a:t>, 3</a:t>
            </a:r>
            <a:r>
              <a:rPr lang="ko-KR" altLang="en-US" dirty="0"/>
              <a:t>개의 가속기를 한 곳에서 운전함</a:t>
            </a:r>
            <a:endParaRPr lang="en-US" altLang="ko-KR" dirty="0"/>
          </a:p>
        </p:txBody>
      </p:sp>
    </p:spTree>
    <p:extLst>
      <p:ext uri="{BB962C8B-B14F-4D97-AF65-F5344CB8AC3E}">
        <p14:creationId xmlns:p14="http://schemas.microsoft.com/office/powerpoint/2010/main" val="3183754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93E5A082-C036-4146-9201-925D33C4A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5207000" cy="996950"/>
          </a:xfrm>
        </p:spPr>
        <p:txBody>
          <a:bodyPr/>
          <a:lstStyle/>
          <a:p>
            <a:r>
              <a:rPr lang="en-US" altLang="ko-KR" dirty="0"/>
              <a:t>Control panel</a:t>
            </a:r>
            <a:endParaRPr lang="ko-KR" altLang="en-US" dirty="0"/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77ED2FF2-0B31-477A-ADF6-B8C5A6A8BC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400" y="996950"/>
            <a:ext cx="4178300" cy="3133726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2BE3EDF6-BC59-4FB8-886F-A310D087D5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500" y="4401046"/>
            <a:ext cx="3062818" cy="229711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70BA6B3-F279-4928-B38B-1A14F6B0DC2D}"/>
              </a:ext>
            </a:extLst>
          </p:cNvPr>
          <p:cNvSpPr txBox="1"/>
          <p:nvPr/>
        </p:nvSpPr>
        <p:spPr>
          <a:xfrm>
            <a:off x="1803400" y="1892300"/>
            <a:ext cx="965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>
                <a:solidFill>
                  <a:srgbClr val="FF0000"/>
                </a:solidFill>
              </a:rPr>
              <a:t>Current</a:t>
            </a:r>
            <a:endParaRPr lang="ko-KR" altLang="en-US" sz="1400" dirty="0">
              <a:solidFill>
                <a:srgbClr val="FF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5D324F3-C4B8-4205-8683-CF7F430E449C}"/>
              </a:ext>
            </a:extLst>
          </p:cNvPr>
          <p:cNvSpPr txBox="1"/>
          <p:nvPr/>
        </p:nvSpPr>
        <p:spPr>
          <a:xfrm>
            <a:off x="2565400" y="1892300"/>
            <a:ext cx="965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200" dirty="0">
                <a:solidFill>
                  <a:srgbClr val="FF0000"/>
                </a:solidFill>
              </a:rPr>
              <a:t>Injection Efficiency</a:t>
            </a:r>
            <a:endParaRPr lang="ko-KR" altLang="en-US" sz="1200" dirty="0">
              <a:solidFill>
                <a:srgbClr val="FF000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7B86752-176A-4DCE-BC8B-301320B28660}"/>
              </a:ext>
            </a:extLst>
          </p:cNvPr>
          <p:cNvSpPr txBox="1"/>
          <p:nvPr/>
        </p:nvSpPr>
        <p:spPr>
          <a:xfrm>
            <a:off x="3327400" y="1892300"/>
            <a:ext cx="965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200" dirty="0">
                <a:solidFill>
                  <a:srgbClr val="FF0000"/>
                </a:solidFill>
              </a:rPr>
              <a:t>Lifetime</a:t>
            </a:r>
            <a:endParaRPr lang="ko-KR" altLang="en-US" sz="1200" dirty="0">
              <a:solidFill>
                <a:srgbClr val="FF000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D43E35-2F93-45B8-AD34-E1181BD7E866}"/>
              </a:ext>
            </a:extLst>
          </p:cNvPr>
          <p:cNvSpPr txBox="1"/>
          <p:nvPr/>
        </p:nvSpPr>
        <p:spPr>
          <a:xfrm>
            <a:off x="2222500" y="2749878"/>
            <a:ext cx="1447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200" dirty="0">
                <a:solidFill>
                  <a:srgbClr val="FF0000"/>
                </a:solidFill>
              </a:rPr>
              <a:t>Vacuum level</a:t>
            </a:r>
            <a:endParaRPr lang="ko-KR" altLang="en-US" sz="1200" dirty="0">
              <a:solidFill>
                <a:srgbClr val="FF000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59FE118-1198-47EF-8932-DE0508231AC7}"/>
              </a:ext>
            </a:extLst>
          </p:cNvPr>
          <p:cNvSpPr txBox="1"/>
          <p:nvPr/>
        </p:nvSpPr>
        <p:spPr>
          <a:xfrm>
            <a:off x="1805518" y="3468956"/>
            <a:ext cx="1447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200" dirty="0">
                <a:solidFill>
                  <a:srgbClr val="FF0000"/>
                </a:solidFill>
              </a:rPr>
              <a:t>Bucket status</a:t>
            </a:r>
            <a:endParaRPr lang="ko-KR" altLang="en-US" sz="1200" dirty="0">
              <a:solidFill>
                <a:srgbClr val="FF0000"/>
              </a:solidFill>
            </a:endParaRPr>
          </a:p>
        </p:txBody>
      </p:sp>
      <p:pic>
        <p:nvPicPr>
          <p:cNvPr id="21" name="그림 20">
            <a:extLst>
              <a:ext uri="{FF2B5EF4-FFF2-40B4-BE49-F238E27FC236}">
                <a16:creationId xmlns:a16="http://schemas.microsoft.com/office/drawing/2014/main" id="{2B12C2AB-5FA6-496E-B316-DD7337ED82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2825" y="996950"/>
            <a:ext cx="7406219" cy="555466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93DBB8B-D2BC-4C09-8D56-A452EA0B0DF0}"/>
              </a:ext>
            </a:extLst>
          </p:cNvPr>
          <p:cNvSpPr txBox="1"/>
          <p:nvPr/>
        </p:nvSpPr>
        <p:spPr>
          <a:xfrm>
            <a:off x="5613400" y="2423894"/>
            <a:ext cx="11419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000" dirty="0">
                <a:solidFill>
                  <a:srgbClr val="FF0000"/>
                </a:solidFill>
              </a:rPr>
              <a:t>Current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7D3964A-92B0-4C7A-9038-EF6419044BAB}"/>
              </a:ext>
            </a:extLst>
          </p:cNvPr>
          <p:cNvSpPr txBox="1"/>
          <p:nvPr/>
        </p:nvSpPr>
        <p:spPr>
          <a:xfrm>
            <a:off x="6974946" y="2423894"/>
            <a:ext cx="11419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000" dirty="0">
                <a:solidFill>
                  <a:srgbClr val="FF0000"/>
                </a:solidFill>
              </a:rPr>
              <a:t>Lifetime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1CB424C-C258-438C-B1FC-51CC11DBD249}"/>
              </a:ext>
            </a:extLst>
          </p:cNvPr>
          <p:cNvSpPr txBox="1"/>
          <p:nvPr/>
        </p:nvSpPr>
        <p:spPr>
          <a:xfrm>
            <a:off x="8641821" y="2428498"/>
            <a:ext cx="1559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200" b="1" dirty="0">
                <a:solidFill>
                  <a:srgbClr val="FF0000"/>
                </a:solidFill>
              </a:rPr>
              <a:t>Injection rate mA/min</a:t>
            </a:r>
            <a:endParaRPr lang="ko-KR" altLang="en-US" sz="1200" b="1" dirty="0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43D215C-2FDA-409D-BC6A-6604D03241DA}"/>
              </a:ext>
            </a:extLst>
          </p:cNvPr>
          <p:cNvSpPr txBox="1"/>
          <p:nvPr/>
        </p:nvSpPr>
        <p:spPr>
          <a:xfrm>
            <a:off x="10353146" y="2428497"/>
            <a:ext cx="1559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200" b="1" dirty="0">
                <a:solidFill>
                  <a:srgbClr val="FF0000"/>
                </a:solidFill>
              </a:rPr>
              <a:t>Transition rate BR to SR </a:t>
            </a:r>
            <a:endParaRPr lang="ko-KR" altLang="en-US" sz="1200" b="1" dirty="0">
              <a:solidFill>
                <a:srgbClr val="FF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8D7ADC6-F7BD-4DF3-9872-DFC44C1FC510}"/>
              </a:ext>
            </a:extLst>
          </p:cNvPr>
          <p:cNvSpPr txBox="1"/>
          <p:nvPr/>
        </p:nvSpPr>
        <p:spPr>
          <a:xfrm>
            <a:off x="6096000" y="3574227"/>
            <a:ext cx="23431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000" dirty="0">
                <a:solidFill>
                  <a:srgbClr val="FF0000"/>
                </a:solidFill>
              </a:rPr>
              <a:t>BEAM LOSS 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E38D55B-3374-4DC7-9B9C-BDE31967862C}"/>
              </a:ext>
            </a:extLst>
          </p:cNvPr>
          <p:cNvSpPr txBox="1"/>
          <p:nvPr/>
        </p:nvSpPr>
        <p:spPr>
          <a:xfrm>
            <a:off x="9421548" y="3545900"/>
            <a:ext cx="23431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000" dirty="0">
                <a:solidFill>
                  <a:srgbClr val="FF0000"/>
                </a:solidFill>
              </a:rPr>
              <a:t>Vacuum Level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CB6D086-E3C6-47E9-81A0-799B4E043EC1}"/>
              </a:ext>
            </a:extLst>
          </p:cNvPr>
          <p:cNvSpPr txBox="1"/>
          <p:nvPr/>
        </p:nvSpPr>
        <p:spPr>
          <a:xfrm>
            <a:off x="11286463" y="4401046"/>
            <a:ext cx="14300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600" dirty="0">
                <a:solidFill>
                  <a:srgbClr val="FF0000"/>
                </a:solidFill>
              </a:rPr>
              <a:t>Tune </a:t>
            </a:r>
          </a:p>
          <a:p>
            <a:r>
              <a:rPr lang="en-US" altLang="ko-KR" sz="1600" dirty="0">
                <a:solidFill>
                  <a:srgbClr val="FF0000"/>
                </a:solidFill>
              </a:rPr>
              <a:t>(</a:t>
            </a:r>
            <a:r>
              <a:rPr lang="en-US" altLang="ko-KR" sz="1600" dirty="0" err="1">
                <a:solidFill>
                  <a:srgbClr val="FF0000"/>
                </a:solidFill>
              </a:rPr>
              <a:t>Qx,Qy</a:t>
            </a:r>
            <a:r>
              <a:rPr lang="en-US" altLang="ko-KR" sz="1600" dirty="0">
                <a:solidFill>
                  <a:srgbClr val="FF0000"/>
                </a:solidFill>
              </a:rPr>
              <a:t>)</a:t>
            </a:r>
            <a:endParaRPr lang="ko-KR" altLang="en-US" sz="1600" dirty="0">
              <a:solidFill>
                <a:srgbClr val="FF0000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9EC22D6-653C-4B85-B5BD-3950DC615DFE}"/>
              </a:ext>
            </a:extLst>
          </p:cNvPr>
          <p:cNvSpPr txBox="1"/>
          <p:nvPr/>
        </p:nvSpPr>
        <p:spPr>
          <a:xfrm>
            <a:off x="5533363" y="5349548"/>
            <a:ext cx="22104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000" dirty="0">
                <a:solidFill>
                  <a:srgbClr val="FF0000"/>
                </a:solidFill>
              </a:rPr>
              <a:t>Bucket status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B48CE65-B24D-469C-85CA-C7E2514B1904}"/>
              </a:ext>
            </a:extLst>
          </p:cNvPr>
          <p:cNvSpPr txBox="1"/>
          <p:nvPr/>
        </p:nvSpPr>
        <p:spPr>
          <a:xfrm>
            <a:off x="5402130" y="4291092"/>
            <a:ext cx="1951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200" dirty="0">
                <a:solidFill>
                  <a:srgbClr val="FF0000"/>
                </a:solidFill>
              </a:rPr>
              <a:t>Beam profile monitor (Beam diagnostics beamline 1)</a:t>
            </a:r>
            <a:endParaRPr lang="ko-KR" altLang="en-US" sz="1200" dirty="0">
              <a:solidFill>
                <a:srgbClr val="FF0000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5CCB5B9-CDC4-4EFC-AF6B-59B8160CA5E5}"/>
              </a:ext>
            </a:extLst>
          </p:cNvPr>
          <p:cNvSpPr txBox="1"/>
          <p:nvPr/>
        </p:nvSpPr>
        <p:spPr>
          <a:xfrm>
            <a:off x="7368711" y="4356146"/>
            <a:ext cx="120378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50" dirty="0">
                <a:solidFill>
                  <a:srgbClr val="FF0000"/>
                </a:solidFill>
              </a:rPr>
              <a:t>Beam </a:t>
            </a:r>
            <a:r>
              <a:rPr lang="en-US" altLang="ko-KR" sz="1050" dirty="0" err="1">
                <a:solidFill>
                  <a:srgbClr val="FF0000"/>
                </a:solidFill>
              </a:rPr>
              <a:t>disgnostics</a:t>
            </a:r>
            <a:r>
              <a:rPr lang="en-US" altLang="ko-KR" sz="1050" dirty="0">
                <a:solidFill>
                  <a:srgbClr val="FF0000"/>
                </a:solidFill>
              </a:rPr>
              <a:t> beamline2</a:t>
            </a:r>
            <a:endParaRPr lang="ko-KR" altLang="en-US" sz="1050" dirty="0">
              <a:solidFill>
                <a:srgbClr val="FF0000"/>
              </a:solidFill>
            </a:endParaRPr>
          </a:p>
        </p:txBody>
      </p:sp>
      <p:pic>
        <p:nvPicPr>
          <p:cNvPr id="33" name="KakaoTalk_20260526_171930747">
            <a:hlinkClick r:id="" action="ppaction://media"/>
            <a:extLst>
              <a:ext uri="{FF2B5EF4-FFF2-40B4-BE49-F238E27FC236}">
                <a16:creationId xmlns:a16="http://schemas.microsoft.com/office/drawing/2014/main" id="{1F9F5217-D6F5-41AD-8044-2BDF1BB73A0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957" y="159840"/>
            <a:ext cx="12182087" cy="6538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915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3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F57308E3-AC87-5326-5391-F6BD914DE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kumimoji="1" lang="en-US" altLang="ko-KR" dirty="0"/>
              <a:t>ADTS measurement</a:t>
            </a:r>
            <a:endParaRPr kumimoji="1"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>
                <a:extLst>
                  <a:ext uri="{FF2B5EF4-FFF2-40B4-BE49-F238E27FC236}">
                    <a16:creationId xmlns:a16="http://schemas.microsoft.com/office/drawing/2014/main" id="{4A67D0D1-FF3B-94CC-7A8C-7D08329E76A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52400" y="1534886"/>
                <a:ext cx="11201400" cy="4642077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kumimoji="1" lang="en-US" altLang="ko-KR" sz="2000" dirty="0"/>
                  <a:t>Machine study : Jesus , Junha, Young-min (MAY 4</a:t>
                </a:r>
                <a:r>
                  <a:rPr kumimoji="1" lang="en-US" altLang="ko-KR" sz="2000" baseline="30000" dirty="0"/>
                  <a:t>th</a:t>
                </a:r>
                <a:r>
                  <a:rPr kumimoji="1" lang="en-US" altLang="ko-KR" sz="2000" dirty="0"/>
                  <a:t>, 20:00 ~ 24:00)</a:t>
                </a:r>
              </a:p>
              <a:p>
                <a:endParaRPr kumimoji="1" lang="en-US" altLang="ko-KR" sz="2000" dirty="0"/>
              </a:p>
              <a:p>
                <a:pPr marL="0" indent="0">
                  <a:buNone/>
                </a:pPr>
                <a:r>
                  <a:rPr kumimoji="1" lang="en-US" altLang="ko-KR" sz="2000" dirty="0"/>
                  <a:t>Experiment method</a:t>
                </a:r>
              </a:p>
              <a:p>
                <a:pPr marL="457200" indent="-457200">
                  <a:buAutoNum type="arabicParenR"/>
                </a:pPr>
                <a:r>
                  <a:rPr kumimoji="1" lang="en-US" altLang="ko-KR" sz="2000" dirty="0"/>
                  <a:t>Beam bump : 400mA -&gt; 0 mA </a:t>
                </a:r>
              </a:p>
              <a:p>
                <a:pPr marL="457200" indent="-457200">
                  <a:buAutoNum type="arabicParenR"/>
                </a:pPr>
                <a:r>
                  <a:rPr kumimoji="1" lang="en-US" altLang="ko-KR" sz="2000" dirty="0"/>
                  <a:t>Injection to 20mA, bucket : 20/450</a:t>
                </a:r>
              </a:p>
              <a:p>
                <a:pPr marL="457200" indent="-457200">
                  <a:buAutoNum type="arabicParenR" startAt="3"/>
                </a:pPr>
                <a:r>
                  <a:rPr kumimoji="1" lang="en-US" altLang="ko-KR" sz="2000" dirty="0"/>
                  <a:t>Initial tune : (</a:t>
                </a:r>
                <a:r>
                  <a:rPr kumimoji="1" lang="en-US" altLang="ko-KR" sz="2000" dirty="0" err="1"/>
                  <a:t>Qx</a:t>
                </a:r>
                <a:r>
                  <a:rPr kumimoji="1" lang="en-US" altLang="ko-KR" sz="2000" dirty="0"/>
                  <a:t>, </a:t>
                </a:r>
                <a:r>
                  <a:rPr kumimoji="1" lang="en-US" altLang="ko-KR" sz="2000" dirty="0" err="1"/>
                  <a:t>Qy</a:t>
                </a:r>
                <a:r>
                  <a:rPr kumimoji="1" lang="en-US" altLang="ko-KR" sz="2000" dirty="0"/>
                  <a:t>) = (0.352, 0.21) ; Lifetime : 3.3 hours</a:t>
                </a:r>
              </a:p>
              <a:p>
                <a:pPr marL="457200" indent="-457200">
                  <a:buFont typeface="Arial" panose="020B0604020202020204" pitchFamily="34" charset="0"/>
                  <a:buAutoNum type="arabicParenR" startAt="3"/>
                </a:pPr>
                <a:r>
                  <a:rPr kumimoji="1" lang="en-US" altLang="ko-KR" sz="2000" dirty="0"/>
                  <a:t>Tune setting change to nominal working point : (</a:t>
                </a:r>
                <a:r>
                  <a:rPr kumimoji="1" lang="en-US" altLang="ko-KR" sz="2000" dirty="0" err="1"/>
                  <a:t>Qx</a:t>
                </a:r>
                <a:r>
                  <a:rPr kumimoji="1" lang="en-US" altLang="ko-KR" sz="2000" dirty="0"/>
                  <a:t>, </a:t>
                </a:r>
                <a:r>
                  <a:rPr kumimoji="1" lang="en-US" altLang="ko-KR" sz="2000" dirty="0" err="1"/>
                  <a:t>Qy</a:t>
                </a:r>
                <a:r>
                  <a:rPr kumimoji="1" lang="en-US" altLang="ko-KR" sz="2000" dirty="0"/>
                  <a:t>) = (0.37, 0.22) ; Lifetime : 6.0 hours</a:t>
                </a:r>
              </a:p>
              <a:p>
                <a:pPr marL="0" indent="0">
                  <a:buNone/>
                </a:pPr>
                <a:r>
                  <a:rPr kumimoji="1" lang="en-US" altLang="ko-KR" sz="2000" dirty="0"/>
                  <a:t>5)   Chromaticity correction to (0, 0) – using 9 </a:t>
                </a:r>
                <a:r>
                  <a:rPr kumimoji="1" lang="en-US" altLang="ko-KR" sz="2000" dirty="0" err="1"/>
                  <a:t>sextupole</a:t>
                </a:r>
                <a:r>
                  <a:rPr kumimoji="1" lang="ko-KR" altLang="en-US" sz="2000" dirty="0"/>
                  <a:t> </a:t>
                </a:r>
                <a:r>
                  <a:rPr kumimoji="1" lang="en-US" altLang="ko-KR" sz="2000" dirty="0"/>
                  <a:t>families</a:t>
                </a:r>
              </a:p>
              <a:p>
                <a:pPr lvl="1"/>
                <a:r>
                  <a:rPr kumimoji="1" lang="en-US" altLang="ko-KR" sz="2000" dirty="0"/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1" lang="en-US" altLang="ko-KR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1" lang="en-US" altLang="ko-KR" sz="2000" i="1">
                            <a:latin typeface="Cambria Math" panose="02040503050406030204" pitchFamily="18" charset="0"/>
                          </a:rPr>
                          <m:t>𝜉</m:t>
                        </m:r>
                      </m:e>
                      <m:sub>
                        <m:r>
                          <a:rPr kumimoji="1" lang="en-US" altLang="ko-KR" sz="2000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kumimoji="1" lang="en-US" altLang="ko-KR" sz="2000" i="1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kumimoji="1" lang="en-US" altLang="ko-KR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1" lang="en-US" altLang="ko-KR" sz="2000" i="1">
                            <a:latin typeface="Cambria Math" panose="02040503050406030204" pitchFamily="18" charset="0"/>
                          </a:rPr>
                          <m:t>𝜉</m:t>
                        </m:r>
                      </m:e>
                      <m:sub>
                        <m:r>
                          <a:rPr kumimoji="1" lang="en-US" altLang="ko-KR" sz="2000" i="1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</m:oMath>
                </a14:m>
                <a:r>
                  <a:rPr kumimoji="1" lang="en-US" altLang="ko-KR" sz="2000" dirty="0"/>
                  <a:t>) = (0.96, 1.32) -&gt; (0.1769, 0.2175)</a:t>
                </a:r>
              </a:p>
              <a:p>
                <a:pPr marL="0" indent="0">
                  <a:buNone/>
                </a:pPr>
                <a:r>
                  <a:rPr kumimoji="1" lang="en-US" altLang="ko-KR" sz="2000" dirty="0"/>
                  <a:t>6)   Measurement ADTS : </a:t>
                </a:r>
              </a:p>
              <a:p>
                <a:pPr lvl="1"/>
                <a:r>
                  <a:rPr kumimoji="1" lang="en-US" altLang="ko-KR" sz="2000" dirty="0"/>
                  <a:t>Varying Kicker strength in 8 steps (Hor, Ver), measured x, y (60 turns) </a:t>
                </a:r>
              </a:p>
              <a:p>
                <a:pPr lvl="1"/>
                <a:r>
                  <a:rPr kumimoji="1" lang="en-US" altLang="ko-KR" sz="2000" dirty="0"/>
                  <a:t>Measure tune based on </a:t>
                </a:r>
                <a:r>
                  <a:rPr kumimoji="1" lang="en-US" altLang="ko-KR" sz="2000" dirty="0" err="1"/>
                  <a:t>x,y</a:t>
                </a:r>
                <a:r>
                  <a:rPr kumimoji="1" lang="en-US" altLang="ko-KR" sz="2000" dirty="0"/>
                  <a:t> (NAFF)</a:t>
                </a:r>
              </a:p>
              <a:p>
                <a:pPr lvl="1"/>
                <a:r>
                  <a:rPr kumimoji="1" lang="en-US" altLang="ko-KR" sz="2000" dirty="0"/>
                  <a:t>Calculate </a:t>
                </a:r>
                <a:r>
                  <a:rPr kumimoji="1" lang="en-US" altLang="ko-KR" sz="2000" dirty="0" err="1"/>
                  <a:t>Jx</a:t>
                </a:r>
                <a:r>
                  <a:rPr kumimoji="1" lang="en-US" altLang="ko-KR" sz="2000" dirty="0"/>
                  <a:t>, Jy 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  <m:t>𝐽</m:t>
                        </m:r>
                      </m:e>
                      <m:sub>
                        <m: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kumimoji="1"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  <m:t>𝑚𝑎𝑥</m:t>
                            </m:r>
                          </m:sub>
                          <m:sup>
                            <m: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sSub>
                          <m:sSubPr>
                            <m:ctrlP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kumimoji="1" lang="en-US" altLang="ko-KR" sz="2000" dirty="0"/>
                  <a:t> 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  <m:t>𝐽</m:t>
                        </m:r>
                      </m:e>
                      <m:sub>
                        <m: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kumimoji="1" lang="en-US" altLang="ko-KR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b>
                            <m: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  <m:t>𝑚𝑎𝑥</m:t>
                            </m:r>
                          </m:sub>
                          <m:sup>
                            <m: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sSub>
                          <m:sSubPr>
                            <m:ctrlP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kumimoji="1" lang="en-US" altLang="ko-KR" sz="2000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sub>
                        </m:sSub>
                      </m:den>
                    </m:f>
                  </m:oMath>
                </a14:m>
                <a:r>
                  <a:rPr kumimoji="1" lang="en-US" altLang="ko-KR" sz="2000" dirty="0"/>
                  <a:t> , </a:t>
                </a:r>
              </a:p>
              <a:p>
                <a:endParaRPr kumimoji="1" lang="en-US" altLang="ko-KR" sz="2000" dirty="0"/>
              </a:p>
            </p:txBody>
          </p:sp>
        </mc:Choice>
        <mc:Fallback xmlns="">
          <p:sp>
            <p:nvSpPr>
              <p:cNvPr id="3" name="내용 개체 틀 2">
                <a:extLst>
                  <a:ext uri="{FF2B5EF4-FFF2-40B4-BE49-F238E27FC236}">
                    <a16:creationId xmlns:a16="http://schemas.microsoft.com/office/drawing/2014/main" id="{4A67D0D1-FF3B-94CC-7A8C-7D08329E76A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52400" y="1534886"/>
                <a:ext cx="11201400" cy="4642077"/>
              </a:xfrm>
              <a:blipFill>
                <a:blip r:embed="rId2"/>
                <a:stretch>
                  <a:fillRect l="-653" t="-1971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3036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12A5B6-4D35-F979-1C5E-5BF62AC4B9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37EE4A3B-6A4A-7114-D4DC-CD76D28EB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kumimoji="1" lang="en-US" altLang="ko-KR"/>
              <a:t>ADTS measurement</a:t>
            </a:r>
            <a:endParaRPr kumimoji="1" lang="ko-KR" altLang="en-US" dirty="0"/>
          </a:p>
        </p:txBody>
      </p:sp>
      <p:pic>
        <p:nvPicPr>
          <p:cNvPr id="7" name="그림 6" descr="텍스트, 친필, 스크린샷이(가) 표시된 사진&#10;&#10;AI가 생성한 콘텐츠는 부정확할 수 있습니다.">
            <a:extLst>
              <a:ext uri="{FF2B5EF4-FFF2-40B4-BE49-F238E27FC236}">
                <a16:creationId xmlns:a16="http://schemas.microsoft.com/office/drawing/2014/main" id="{8626641E-1212-6D65-9502-1053F93387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7135" y="1146132"/>
            <a:ext cx="3486411" cy="2614808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AD39C185-E990-A6D6-BC93-B3A10A79BD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8056" y="1142999"/>
            <a:ext cx="3634636" cy="2725977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824A6D60-CA3D-6595-2317-DEE24CAF7D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435" y="1146132"/>
            <a:ext cx="3634636" cy="272597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0F53D6A-4861-0C6C-98BC-F698FE09FB3F}"/>
              </a:ext>
            </a:extLst>
          </p:cNvPr>
          <p:cNvSpPr txBox="1"/>
          <p:nvPr/>
        </p:nvSpPr>
        <p:spPr>
          <a:xfrm>
            <a:off x="129434" y="3998325"/>
            <a:ext cx="40361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dirty="0"/>
              <a:t>Chromaticity measurement &amp; setting tool</a:t>
            </a:r>
            <a:endParaRPr kumimoji="1" lang="ko-KR" alt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0D7BFB-17CF-A05C-97D3-970A1C7DEDB6}"/>
              </a:ext>
            </a:extLst>
          </p:cNvPr>
          <p:cNvSpPr txBox="1"/>
          <p:nvPr/>
        </p:nvSpPr>
        <p:spPr>
          <a:xfrm>
            <a:off x="4478056" y="3992059"/>
            <a:ext cx="3634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dirty="0"/>
              <a:t>Result of </a:t>
            </a:r>
            <a:r>
              <a:rPr kumimoji="1" lang="en-US" altLang="ko-KR" dirty="0" err="1"/>
              <a:t>Jx</a:t>
            </a:r>
            <a:r>
              <a:rPr kumimoji="1" lang="en-US" altLang="ko-KR" dirty="0"/>
              <a:t> along the ring</a:t>
            </a:r>
            <a:endParaRPr kumimoji="1" lang="ko-KR" alt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D085438-918C-745C-EA78-0D248F44C4EB}"/>
              </a:ext>
            </a:extLst>
          </p:cNvPr>
          <p:cNvSpPr txBox="1"/>
          <p:nvPr/>
        </p:nvSpPr>
        <p:spPr>
          <a:xfrm>
            <a:off x="8673230" y="3952158"/>
            <a:ext cx="3634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dirty="0"/>
              <a:t>Result of Jy along the ring</a:t>
            </a:r>
            <a:endParaRPr kumimoji="1"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467A693D-FBEB-36DD-D45D-A26A0FD65928}"/>
                  </a:ext>
                </a:extLst>
              </p:cNvPr>
              <p:cNvSpPr txBox="1"/>
              <p:nvPr/>
            </p:nvSpPr>
            <p:spPr>
              <a:xfrm>
                <a:off x="225468" y="4835047"/>
                <a:ext cx="11724362" cy="22290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ko-KR" sz="2800" dirty="0"/>
                  <a:t>Summary of the result :</a:t>
                </a:r>
                <a:endParaRPr kumimoji="1" lang="en-US" altLang="ko-KR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  <m:t>𝐽</m:t>
                        </m:r>
                      </m:e>
                      <m:sub>
                        <m: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</m:oMath>
                </a14:m>
                <a:r>
                  <a:rPr kumimoji="1" lang="en-US" altLang="ko-KR" dirty="0"/>
                  <a:t> has fluctuation along the ring, but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  <m:t>𝐽</m:t>
                        </m:r>
                      </m:e>
                      <m:sub>
                        <m: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</m:oMath>
                </a14:m>
                <a:r>
                  <a:rPr kumimoji="1" lang="en-US" altLang="ko-KR" dirty="0"/>
                  <a:t> is stable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kumimoji="1" lang="en-US" altLang="ko-KR" dirty="0"/>
                  <a:t>As increase kicker strength, the results has more unstable.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kumimoji="1" lang="en-US" altLang="ko-KR" dirty="0"/>
                  <a:t>One possible reason of </a:t>
                </a:r>
                <a:r>
                  <a:rPr kumimoji="1" lang="en-US" altLang="ko-KR" dirty="0" err="1"/>
                  <a:t>Jx</a:t>
                </a:r>
                <a:r>
                  <a:rPr kumimoji="1" lang="en-US" altLang="ko-KR" dirty="0"/>
                  <a:t> are BPM noise.  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kumimoji="1" lang="en-US" altLang="ko-KR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  <m:t>𝛼</m:t>
                        </m:r>
                      </m:e>
                      <m:sub>
                        <m: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  <m:t>𝑥𝑥</m:t>
                        </m:r>
                      </m:sub>
                    </m:sSub>
                    <m:r>
                      <a:rPr kumimoji="1" lang="en-US" altLang="ko-KR" b="0" i="1" smtClean="0">
                        <a:latin typeface="Cambria Math" panose="02040503050406030204" pitchFamily="18" charset="0"/>
                      </a:rPr>
                      <m:t>=−62751±4545 , </m:t>
                    </m:r>
                    <m:sSub>
                      <m:sSubPr>
                        <m:ctrlP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  <m:t>𝛼</m:t>
                        </m:r>
                      </m:e>
                      <m:sub>
                        <m: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  <m:t>𝑦𝑦</m:t>
                        </m:r>
                      </m:sub>
                    </m:sSub>
                    <m:r>
                      <a:rPr kumimoji="1" lang="en-US" altLang="ko-KR" b="0" i="1" smtClean="0">
                        <a:latin typeface="Cambria Math" panose="02040503050406030204" pitchFamily="18" charset="0"/>
                      </a:rPr>
                      <m:t>=43960±2612, </m:t>
                    </m:r>
                    <m:sSub>
                      <m:sSubPr>
                        <m:ctrlP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  <m:t>𝛼</m:t>
                        </m:r>
                      </m:e>
                      <m:sub>
                        <m:r>
                          <a:rPr kumimoji="1" lang="en-US" altLang="ko-KR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kumimoji="1" lang="en-US" altLang="ko-KR" b="0" i="1" smtClean="0">
                        <a:latin typeface="Cambria Math" panose="02040503050406030204" pitchFamily="18" charset="0"/>
                      </a:rPr>
                      <m:t>=−55630±7124</m:t>
                    </m:r>
                  </m:oMath>
                </a14:m>
                <a:endParaRPr kumimoji="1" lang="en-US" altLang="ko-KR" dirty="0"/>
              </a:p>
              <a:p>
                <a:endParaRPr kumimoji="1" lang="en-US" altLang="ko-KR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467A693D-FBEB-36DD-D45D-A26A0FD6592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468" y="4835047"/>
                <a:ext cx="11724362" cy="2229072"/>
              </a:xfrm>
              <a:prstGeom prst="rect">
                <a:avLst/>
              </a:prstGeom>
              <a:blipFill>
                <a:blip r:embed="rId5"/>
                <a:stretch>
                  <a:fillRect l="-1092" t="-2732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015382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6F33AE-B770-E18E-F699-4086C639C6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4E203B5-B5F1-3435-8C49-DC49147F2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kumimoji="1" lang="en-US" altLang="ko-KR" dirty="0"/>
              <a:t>2</a:t>
            </a:r>
            <a:r>
              <a:rPr kumimoji="1" lang="en-US" altLang="ko-KR" baseline="30000" dirty="0"/>
              <a:t>nd</a:t>
            </a:r>
            <a:r>
              <a:rPr kumimoji="1" lang="en-US" altLang="ko-KR" dirty="0"/>
              <a:t> order chromaticity measurement</a:t>
            </a:r>
            <a:endParaRPr kumimoji="1"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>
                <a:extLst>
                  <a:ext uri="{FF2B5EF4-FFF2-40B4-BE49-F238E27FC236}">
                    <a16:creationId xmlns:a16="http://schemas.microsoft.com/office/drawing/2014/main" id="{54F29C9A-8797-A2AF-B87E-DFF95C80A65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27348" y="1343818"/>
                <a:ext cx="7200378" cy="464207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kumimoji="1" lang="en-US" altLang="ko-KR" sz="2000" dirty="0"/>
                  <a:t>Motivation : we want to know function of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  <m:t>𝜉</m:t>
                        </m:r>
                      </m:e>
                      <m:sup>
                        <m: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  <m:t>(2)</m:t>
                        </m:r>
                      </m:sup>
                    </m:sSup>
                    <m:r>
                      <a:rPr kumimoji="1" lang="en-US" altLang="ko-KR" sz="20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kumimoji="1" lang="en-US" altLang="ko-KR" sz="2000" b="0" i="1" smtClean="0">
                        <a:latin typeface="Cambria Math" panose="02040503050406030204" pitchFamily="18" charset="0"/>
                      </a:rPr>
                      <m:t>𝑣𝑠</m:t>
                    </m:r>
                    <m:r>
                      <a:rPr kumimoji="1" lang="en-US" altLang="ko-KR" sz="2000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kumimoji="1" lang="en-US" altLang="ko-KR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kumimoji="1" lang="en-US" altLang="ko-KR" sz="2000" b="0" i="0" smtClean="0">
                            <a:latin typeface="Cambria Math" panose="02040503050406030204" pitchFamily="18" charset="0"/>
                          </a:rPr>
                          <m:t>b</m:t>
                        </m:r>
                      </m:e>
                      <m:sub>
                        <m:r>
                          <a:rPr kumimoji="1" lang="en-US" altLang="ko-KR" sz="2000" b="0" i="0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r>
                  <a:rPr kumimoji="1" lang="en-US" altLang="ko-KR" sz="2000" dirty="0"/>
                  <a:t> </a:t>
                </a:r>
              </a:p>
              <a:p>
                <a:pPr marL="0" indent="0">
                  <a:buNone/>
                </a:pPr>
                <a:endParaRPr kumimoji="1" lang="en-US" altLang="ko-KR" sz="2000" dirty="0"/>
              </a:p>
              <a:p>
                <a:r>
                  <a:rPr kumimoji="1" lang="en-US" altLang="ko-KR" sz="2000" dirty="0"/>
                  <a:t>Varying octupole strength (5 families / 8 families)</a:t>
                </a:r>
              </a:p>
              <a:p>
                <a:pPr lvl="1"/>
                <a:r>
                  <a:rPr kumimoji="1" lang="en-US" altLang="ko-KR" sz="1600" dirty="0">
                    <a:solidFill>
                      <a:srgbClr val="FF0000"/>
                    </a:solidFill>
                  </a:rPr>
                  <a:t>OCX1, OCY1, OCX2, OCY2, OCXm</a:t>
                </a:r>
                <a:r>
                  <a:rPr kumimoji="1" lang="en-US" altLang="ko-KR" sz="1600" dirty="0"/>
                  <a:t>, OXX, OXY, OYY</a:t>
                </a:r>
              </a:p>
              <a:p>
                <a:pPr lvl="1"/>
                <a:r>
                  <a:rPr kumimoji="1" lang="en-US" altLang="ko-KR" sz="1600" dirty="0"/>
                  <a:t>Because of OXX, OXY, OYY placed at dispersion free region, there are no change if varied these strength</a:t>
                </a:r>
              </a:p>
              <a:p>
                <a:pPr lvl="1"/>
                <a:r>
                  <a:rPr kumimoji="1" lang="ko-KR" altLang="en-US" sz="1600" dirty="0"/>
                  <a:t>직접 </a:t>
                </a:r>
                <a:r>
                  <a:rPr kumimoji="1" lang="en-US" altLang="ko-KR" sz="1600" dirty="0"/>
                  <a:t>EPICS</a:t>
                </a:r>
                <a:r>
                  <a:rPr kumimoji="1" lang="ko-KR" altLang="en-US" sz="1600" dirty="0"/>
                  <a:t>로 </a:t>
                </a:r>
                <a:r>
                  <a:rPr kumimoji="1" lang="en-US" altLang="ko-KR" sz="1600" dirty="0"/>
                  <a:t>octupole strength </a:t>
                </a:r>
                <a:r>
                  <a:rPr kumimoji="1" lang="ko-KR" altLang="en-US" sz="1600" dirty="0"/>
                  <a:t>값 변경</a:t>
                </a:r>
                <a:r>
                  <a:rPr kumimoji="1" lang="en-US" altLang="ko-KR" sz="1600" dirty="0"/>
                  <a:t>,</a:t>
                </a:r>
                <a:r>
                  <a:rPr kumimoji="1" lang="ko-KR" altLang="en-US" sz="1600" dirty="0"/>
                  <a:t> </a:t>
                </a:r>
                <a:r>
                  <a:rPr kumimoji="1" lang="en-US" altLang="ko-KR" sz="1600" dirty="0"/>
                  <a:t>5</a:t>
                </a:r>
                <a:r>
                  <a:rPr kumimoji="1" lang="ko-KR" altLang="en-US" sz="1600" dirty="0"/>
                  <a:t> </a:t>
                </a:r>
                <a:r>
                  <a:rPr kumimoji="1" lang="en-US" altLang="ko-KR" sz="1600" dirty="0"/>
                  <a:t>step</a:t>
                </a:r>
              </a:p>
              <a:p>
                <a:pPr lvl="1"/>
                <a:endParaRPr kumimoji="1" lang="en-US" altLang="ko-KR" sz="1600" dirty="0"/>
              </a:p>
              <a:p>
                <a:r>
                  <a:rPr kumimoji="1" lang="en-US" altLang="ko-KR" sz="2000" dirty="0"/>
                  <a:t>Measure chromaticity varying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kumimoji="1" lang="en-US" altLang="ko-KR" sz="2000" b="0" i="0" smtClean="0">
                        <a:latin typeface="Cambria Math" panose="02040503050406030204" pitchFamily="18" charset="0"/>
                      </a:rPr>
                      <m:t>Δ</m:t>
                    </m:r>
                    <m:r>
                      <a:rPr kumimoji="1" lang="en-US" altLang="ko-KR" sz="2000" b="0" i="1" smtClean="0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r>
                  <a:rPr kumimoji="1" lang="en-US" altLang="ko-KR" sz="2000" dirty="0"/>
                  <a:t> (-350 kHz ~ 350 kHz)</a:t>
                </a:r>
              </a:p>
              <a:p>
                <a:pPr lvl="1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kumimoji="1" lang="en-US" altLang="ko-KR" sz="1600">
                        <a:latin typeface="Cambria Math" panose="02040503050406030204" pitchFamily="18" charset="0"/>
                      </a:rPr>
                      <m:t>Δ</m:t>
                    </m:r>
                    <m:r>
                      <a:rPr kumimoji="1" lang="en-US" altLang="ko-KR" sz="1600" i="1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r>
                  <a:rPr kumimoji="1" lang="en-US" altLang="ko-KR" sz="1600" dirty="0"/>
                  <a:t> in 9 steps , 2 samples each step</a:t>
                </a:r>
              </a:p>
              <a:p>
                <a:pPr lvl="1"/>
                <a:r>
                  <a:rPr kumimoji="1" lang="en-US" altLang="ko-KR" sz="1600" dirty="0"/>
                  <a:t>fitting 3</a:t>
                </a:r>
                <a:r>
                  <a:rPr kumimoji="1" lang="en-US" altLang="ko-KR" sz="1600" baseline="30000" dirty="0"/>
                  <a:t>rd</a:t>
                </a:r>
                <a:r>
                  <a:rPr kumimoji="1" lang="en-US" altLang="ko-KR" sz="1600" dirty="0"/>
                  <a:t> order polynomial</a:t>
                </a:r>
              </a:p>
              <a:p>
                <a:pPr lvl="1"/>
                <a:r>
                  <a:rPr kumimoji="1" lang="en-US" altLang="ko-KR" sz="1600" dirty="0"/>
                  <a:t>Getting the coefficient.</a:t>
                </a:r>
              </a:p>
              <a:p>
                <a:pPr lvl="2"/>
                <a:endParaRPr kumimoji="1" lang="en-US" altLang="ko-KR" sz="1200" dirty="0"/>
              </a:p>
              <a:p>
                <a:pPr lvl="2"/>
                <a:endParaRPr kumimoji="1" lang="en-US" altLang="ko-KR" sz="1200" dirty="0"/>
              </a:p>
              <a:p>
                <a:pPr marL="914400" lvl="2" indent="0">
                  <a:buNone/>
                </a:pPr>
                <a:endParaRPr kumimoji="1" lang="en-US" altLang="ko-KR" sz="1200" dirty="0"/>
              </a:p>
            </p:txBody>
          </p:sp>
        </mc:Choice>
        <mc:Fallback xmlns="">
          <p:sp>
            <p:nvSpPr>
              <p:cNvPr id="3" name="내용 개체 틀 2">
                <a:extLst>
                  <a:ext uri="{FF2B5EF4-FFF2-40B4-BE49-F238E27FC236}">
                    <a16:creationId xmlns:a16="http://schemas.microsoft.com/office/drawing/2014/main" id="{54F29C9A-8797-A2AF-B87E-DFF95C80A65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7348" y="1343818"/>
                <a:ext cx="7200378" cy="4642077"/>
              </a:xfrm>
              <a:blipFill>
                <a:blip r:embed="rId2"/>
                <a:stretch>
                  <a:fillRect l="-931" t="-1050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그림 4" descr="텍스트, 컴퓨터, 스크린샷, 디스플레이이(가) 표시된 사진&#10;&#10;AI가 생성한 콘텐츠는 부정확할 수 있습니다.">
            <a:extLst>
              <a:ext uri="{FF2B5EF4-FFF2-40B4-BE49-F238E27FC236}">
                <a16:creationId xmlns:a16="http://schemas.microsoft.com/office/drawing/2014/main" id="{07565A9C-99D0-AB13-8936-126752C66F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1176"/>
          <a:stretch/>
        </p:blipFill>
        <p:spPr>
          <a:xfrm>
            <a:off x="8029839" y="3547171"/>
            <a:ext cx="2709334" cy="3194602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BC42AEC9-0E9C-3DCF-0F32-5F046C7A79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7447" y="947010"/>
            <a:ext cx="2899209" cy="2174407"/>
          </a:xfrm>
          <a:prstGeom prst="rect">
            <a:avLst/>
          </a:prstGeom>
        </p:spPr>
      </p:pic>
      <p:pic>
        <p:nvPicPr>
          <p:cNvPr id="4" name="그림 3">
            <a:extLst>
              <a:ext uri="{FF2B5EF4-FFF2-40B4-BE49-F238E27FC236}">
                <a16:creationId xmlns:a16="http://schemas.microsoft.com/office/drawing/2014/main" id="{BDAEC6B2-055D-4BF0-9273-787235B974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2408" y="4764557"/>
            <a:ext cx="3223378" cy="16011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9564512-4D6D-4C56-A23F-49E9C5D84942}"/>
              </a:ext>
            </a:extLst>
          </p:cNvPr>
          <p:cNvSpPr txBox="1"/>
          <p:nvPr/>
        </p:nvSpPr>
        <p:spPr>
          <a:xfrm>
            <a:off x="4145279" y="6280130"/>
            <a:ext cx="27093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/>
              <a:t>Jesus’s IPAC26 proceeding</a:t>
            </a:r>
            <a:endParaRPr lang="ko-KR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1738850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4F682B-DAC6-2A7E-C347-98032BA10E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8A67964E-7230-C79B-F637-E36B30891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kumimoji="1" lang="en-US" altLang="ko-KR" dirty="0"/>
              <a:t>2</a:t>
            </a:r>
            <a:r>
              <a:rPr kumimoji="1" lang="en-US" altLang="ko-KR" baseline="30000" dirty="0"/>
              <a:t>nd</a:t>
            </a:r>
            <a:r>
              <a:rPr kumimoji="1" lang="en-US" altLang="ko-KR" dirty="0"/>
              <a:t> order chromaticity measurement</a:t>
            </a:r>
            <a:endParaRPr kumimoji="1" lang="ko-KR" altLang="en-US" dirty="0"/>
          </a:p>
        </p:txBody>
      </p:sp>
      <p:pic>
        <p:nvPicPr>
          <p:cNvPr id="15" name="그림 14" descr="텍스트, 스크린샷, 소프트웨어, 디자인이(가) 표시된 사진&#10;&#10;AI가 생성한 콘텐츠는 부정확할 수 있습니다.">
            <a:extLst>
              <a:ext uri="{FF2B5EF4-FFF2-40B4-BE49-F238E27FC236}">
                <a16:creationId xmlns:a16="http://schemas.microsoft.com/office/drawing/2014/main" id="{09433905-566A-4A42-4CF6-3D217DC53A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630" y="1460500"/>
            <a:ext cx="6211355" cy="465851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직사각형 2">
                <a:extLst>
                  <a:ext uri="{FF2B5EF4-FFF2-40B4-BE49-F238E27FC236}">
                    <a16:creationId xmlns:a16="http://schemas.microsoft.com/office/drawing/2014/main" id="{BA3EADBE-FD0E-4382-A7F9-29105F849C3E}"/>
                  </a:ext>
                </a:extLst>
              </p:cNvPr>
              <p:cNvSpPr/>
              <p:nvPr/>
            </p:nvSpPr>
            <p:spPr>
              <a:xfrm>
                <a:off x="6764670" y="1848279"/>
                <a:ext cx="5060950" cy="288854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kumimoji="1" lang="en-US" altLang="ko-KR" dirty="0">
                    <a:latin typeface="+mn-ea"/>
                  </a:rPr>
                  <a:t>Experiment method</a:t>
                </a:r>
              </a:p>
              <a:p>
                <a:pPr marL="457200" indent="-457200">
                  <a:buAutoNum type="arabicParenR"/>
                </a:pPr>
                <a:r>
                  <a:rPr lang="en-US" altLang="ko-KR" dirty="0">
                    <a:latin typeface="+mn-ea"/>
                  </a:rPr>
                  <a:t>Stored a 20 mA beam with 20/450 bunch buckets filled. </a:t>
                </a:r>
              </a:p>
              <a:p>
                <a:pPr marL="457200" indent="-457200">
                  <a:buAutoNum type="arabicParenR"/>
                </a:pPr>
                <a:r>
                  <a:rPr lang="en-US" altLang="ko-KR" dirty="0">
                    <a:latin typeface="+mn-ea"/>
                  </a:rPr>
                  <a:t>Varied the octupole magnet strength</a:t>
                </a:r>
                <a:r>
                  <a:rPr kumimoji="1" lang="en-US" altLang="ko-KR" dirty="0">
                    <a:latin typeface="+mn-ea"/>
                  </a:rPr>
                  <a:t> </a:t>
                </a:r>
              </a:p>
              <a:p>
                <a:pPr marL="457200" indent="-457200">
                  <a:buFontTx/>
                  <a:buAutoNum type="arabicParenR"/>
                </a:pPr>
                <a:r>
                  <a:rPr kumimoji="1" lang="en-US" altLang="ko-KR" dirty="0">
                    <a:latin typeface="+mn-ea"/>
                  </a:rPr>
                  <a:t>Scanned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kumimoji="1" lang="en-US" altLang="ko-KR" b="0" i="0" dirty="0" smtClean="0">
                        <a:latin typeface="Cambria Math" panose="02040503050406030204" pitchFamily="18" charset="0"/>
                      </a:rPr>
                      <m:t>Δ</m:t>
                    </m:r>
                    <m:sSub>
                      <m:sSubPr>
                        <m:ctrlPr>
                          <a:rPr kumimoji="1" lang="en-US" altLang="ko-K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1" lang="en-US" altLang="ko-KR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kumimoji="1" lang="en-US" altLang="ko-KR" b="0" i="1" dirty="0" smtClean="0">
                            <a:latin typeface="Cambria Math" panose="02040503050406030204" pitchFamily="18" charset="0"/>
                          </a:rPr>
                          <m:t>𝑟𝑓</m:t>
                        </m:r>
                      </m:sub>
                    </m:sSub>
                    <m:r>
                      <a:rPr kumimoji="1" lang="en-US" altLang="ko-KR" b="0" i="0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kumimoji="1" lang="en-US" altLang="ko-KR" dirty="0">
                    <a:latin typeface="+mn-ea"/>
                  </a:rPr>
                  <a:t>from -350Hz ~ 350Hz in 9 steps,  corresponding to </a:t>
                </a:r>
                <a14:m>
                  <m:oMath xmlns:m="http://schemas.openxmlformats.org/officeDocument/2006/math">
                    <m:r>
                      <a:rPr kumimoji="1" lang="en-US" altLang="ko-KR" b="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kumimoji="1" lang="en-US" altLang="ko-KR" b="0" i="1" dirty="0" smtClean="0">
                        <a:latin typeface="Cambria Math" panose="02040503050406030204" pitchFamily="18" charset="0"/>
                      </a:rPr>
                      <m:t> = −0.695% ~ 0.63% </m:t>
                    </m:r>
                  </m:oMath>
                </a14:m>
                <a:r>
                  <a:rPr kumimoji="1" lang="en-US" altLang="ko-KR" dirty="0">
                    <a:latin typeface="+mn-ea"/>
                  </a:rPr>
                  <a:t> </a:t>
                </a:r>
              </a:p>
              <a:p>
                <a:pPr marL="457200" indent="-457200">
                  <a:buFontTx/>
                  <a:buAutoNum type="arabicParenR"/>
                </a:pPr>
                <a:r>
                  <a:rPr kumimoji="1" lang="en-US" altLang="ko-KR" dirty="0">
                    <a:latin typeface="+mn-ea"/>
                  </a:rPr>
                  <a:t>Tune measurement at each steps</a:t>
                </a:r>
              </a:p>
              <a:p>
                <a:pPr marL="457200" indent="-457200">
                  <a:buFontTx/>
                  <a:buAutoNum type="arabicParenR"/>
                </a:pPr>
                <a:r>
                  <a:rPr kumimoji="1" lang="en-US" altLang="ko-KR" dirty="0">
                    <a:latin typeface="+mn-ea"/>
                  </a:rPr>
                  <a:t>3</a:t>
                </a:r>
                <a:r>
                  <a:rPr kumimoji="1" lang="en-US" altLang="ko-KR" baseline="30000" dirty="0">
                    <a:latin typeface="+mn-ea"/>
                  </a:rPr>
                  <a:t>rd</a:t>
                </a:r>
                <a:r>
                  <a:rPr kumimoji="1" lang="en-US" altLang="ko-KR" dirty="0">
                    <a:latin typeface="+mn-ea"/>
                  </a:rPr>
                  <a:t> order polynomial fitting</a:t>
                </a:r>
              </a:p>
              <a:p>
                <a:r>
                  <a:rPr kumimoji="1" lang="en-US" altLang="ko-KR" dirty="0">
                    <a:latin typeface="+mn-ea"/>
                  </a:rPr>
                  <a:t>6)   Repeat 1~5 across 5 octupole families</a:t>
                </a:r>
              </a:p>
            </p:txBody>
          </p:sp>
        </mc:Choice>
        <mc:Fallback xmlns="">
          <p:sp>
            <p:nvSpPr>
              <p:cNvPr id="3" name="직사각형 2">
                <a:extLst>
                  <a:ext uri="{FF2B5EF4-FFF2-40B4-BE49-F238E27FC236}">
                    <a16:creationId xmlns:a16="http://schemas.microsoft.com/office/drawing/2014/main" id="{BA3EADBE-FD0E-4382-A7F9-29105F849C3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4670" y="1848279"/>
                <a:ext cx="5060950" cy="2888548"/>
              </a:xfrm>
              <a:prstGeom prst="rect">
                <a:avLst/>
              </a:prstGeom>
              <a:blipFill>
                <a:blip r:embed="rId3"/>
                <a:stretch>
                  <a:fillRect l="-1325" t="-1055" r="-723" b="-2321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78811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6F33AE-B770-E18E-F699-4086C639C6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4E203B5-B5F1-3435-8C49-DC49147F2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kumimoji="1" lang="en-US" altLang="ko-KR" dirty="0"/>
              <a:t>2</a:t>
            </a:r>
            <a:r>
              <a:rPr kumimoji="1" lang="en-US" altLang="ko-KR" baseline="30000" dirty="0"/>
              <a:t>nd</a:t>
            </a:r>
            <a:r>
              <a:rPr kumimoji="1" lang="en-US" altLang="ko-KR" dirty="0"/>
              <a:t> order chromaticity measurement</a:t>
            </a:r>
            <a:endParaRPr kumimoji="1" lang="ko-KR" altLang="en-US" dirty="0"/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54F29C9A-8797-A2AF-B87E-DFF95C80A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348" y="1343818"/>
            <a:ext cx="11714132" cy="46420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1" lang="en-US" altLang="ko-KR" sz="2000" dirty="0"/>
              <a:t>Results : </a:t>
            </a:r>
          </a:p>
          <a:p>
            <a:pPr marL="0" indent="0">
              <a:buNone/>
            </a:pPr>
            <a:endParaRPr kumimoji="1" lang="en-US" altLang="ko-KR" sz="2000" dirty="0"/>
          </a:p>
          <a:p>
            <a:pPr lvl="2"/>
            <a:endParaRPr kumimoji="1" lang="en-US" altLang="ko-KR" sz="1200" dirty="0"/>
          </a:p>
          <a:p>
            <a:pPr lvl="2"/>
            <a:endParaRPr kumimoji="1" lang="en-US" altLang="ko-KR" sz="1200" dirty="0"/>
          </a:p>
          <a:p>
            <a:pPr marL="914400" lvl="2" indent="0">
              <a:buNone/>
            </a:pPr>
            <a:endParaRPr kumimoji="1" lang="en-US" altLang="ko-KR" sz="1200" dirty="0"/>
          </a:p>
        </p:txBody>
      </p:sp>
      <p:pic>
        <p:nvPicPr>
          <p:cNvPr id="9" name="그림 8">
            <a:extLst>
              <a:ext uri="{FF2B5EF4-FFF2-40B4-BE49-F238E27FC236}">
                <a16:creationId xmlns:a16="http://schemas.microsoft.com/office/drawing/2014/main" id="{0A47C911-71B1-4B5E-BF4E-486296B376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24" y="2005148"/>
            <a:ext cx="5588786" cy="4180115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C0D772DA-50D3-4095-8B63-AA1C39A262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1645" y="2005148"/>
            <a:ext cx="4990381" cy="2478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591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4C2F8AFF-FE35-6CCB-5A9F-B804B8B30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lang="en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Effect of ID gap </a:t>
            </a:r>
            <a:r>
              <a:rPr lang="en-US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on</a:t>
            </a:r>
            <a:r>
              <a:rPr lang="en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 tune measurements</a:t>
            </a:r>
            <a:endParaRPr kumimoji="1" lang="ko-KR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내용 개체 틀 2">
                <a:extLst>
                  <a:ext uri="{FF2B5EF4-FFF2-40B4-BE49-F238E27FC236}">
                    <a16:creationId xmlns:a16="http://schemas.microsoft.com/office/drawing/2014/main" id="{0904648C-D141-C9FC-85C6-76CD4B0B654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-1" y="1253330"/>
                <a:ext cx="11950995" cy="4615841"/>
              </a:xfrm>
            </p:spPr>
            <p:txBody>
              <a:bodyPr>
                <a:normAutofit/>
              </a:bodyPr>
              <a:lstStyle/>
              <a:p>
                <a:pPr marL="269875" indent="-269875"/>
                <a:r>
                  <a:rPr kumimoji="1" lang="en-US" altLang="ko-KR" sz="2000" dirty="0"/>
                  <a:t>Machine study : Simona </a:t>
                </a:r>
                <a:r>
                  <a:rPr kumimoji="1" lang="en-US" altLang="ko-KR" sz="2000" dirty="0" err="1"/>
                  <a:t>Bettoni</a:t>
                </a:r>
                <a:r>
                  <a:rPr kumimoji="1" lang="en-US" altLang="ko-KR" sz="2000" dirty="0"/>
                  <a:t>, Jonas, </a:t>
                </a:r>
                <a:r>
                  <a:rPr kumimoji="1" lang="en-US" altLang="ko-KR" sz="2000" dirty="0" err="1"/>
                  <a:t>Junha</a:t>
                </a:r>
                <a:r>
                  <a:rPr kumimoji="1" lang="en-US" altLang="ko-KR" sz="2000" dirty="0"/>
                  <a:t>, Young-min (May 5</a:t>
                </a:r>
                <a:r>
                  <a:rPr kumimoji="1" lang="en-US" altLang="ko-KR" sz="2000" baseline="30000" dirty="0"/>
                  <a:t>th</a:t>
                </a:r>
                <a:r>
                  <a:rPr kumimoji="1" lang="en-US" altLang="ko-KR" sz="2000" dirty="0"/>
                  <a:t>)</a:t>
                </a:r>
              </a:p>
              <a:p>
                <a:pPr marL="269875" indent="-269875"/>
                <a:endParaRPr kumimoji="1" lang="en-US" altLang="ko-KR" sz="2000" dirty="0"/>
              </a:p>
              <a:p>
                <a:pPr marL="269875" lvl="0" indent="-269875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Char char="•"/>
                </a:pP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Installation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&amp;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Setup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: </a:t>
                </a:r>
                <a:r>
                  <a:rPr lang="en-US" altLang="ko-KR" sz="2000" dirty="0">
                    <a:latin typeface="Arial" panose="020B0604020202020204" pitchFamily="34" charset="0"/>
                    <a:ea typeface="Google Sans Text"/>
                  </a:rPr>
                  <a:t>2</a:t>
                </a:r>
                <a:r>
                  <a:rPr lang="en-US" altLang="ko-KR" sz="2000" baseline="30000" dirty="0">
                    <a:latin typeface="Arial" panose="020B0604020202020204" pitchFamily="34" charset="0"/>
                    <a:ea typeface="Google Sans Text"/>
                  </a:rPr>
                  <a:t>nd</a:t>
                </a:r>
                <a:r>
                  <a:rPr lang="en-US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APPLE-X ID </a:t>
                </a:r>
                <a:r>
                  <a:rPr lang="en-US" altLang="ko-KR" sz="2000" dirty="0">
                    <a:latin typeface="Arial" panose="020B0604020202020204" pitchFamily="34" charset="0"/>
                    <a:ea typeface="Google Sans Text"/>
                  </a:rPr>
                  <a:t>is installed in April</a:t>
                </a:r>
              </a:p>
              <a:p>
                <a:pPr marL="269875" lvl="0" indent="-269875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Char char="•"/>
                </a:pPr>
                <a:endParaRPr lang="ko-KR" altLang="ko-KR" sz="2000" dirty="0">
                  <a:latin typeface="Arial" panose="020B0604020202020204" pitchFamily="34" charset="0"/>
                  <a:ea typeface="Google Sans Text"/>
                </a:endParaRPr>
              </a:p>
              <a:p>
                <a:pPr marL="0" lvl="0" indent="269875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Char char="•"/>
                </a:pPr>
                <a:r>
                  <a:rPr lang="en-US" altLang="ko-KR" sz="2000" dirty="0">
                    <a:latin typeface="Arial" panose="020B0604020202020204" pitchFamily="34" charset="0"/>
                    <a:ea typeface="Google Sans Text"/>
                  </a:rPr>
                  <a:t>Goal 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: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Identify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the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dominant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field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components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affecting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the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beam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within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the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ID.</a:t>
                </a:r>
                <a:endParaRPr lang="en-US" altLang="ko-KR" sz="2000" dirty="0">
                  <a:latin typeface="Arial" panose="020B0604020202020204" pitchFamily="34" charset="0"/>
                  <a:ea typeface="Google Sans Text"/>
                </a:endParaRPr>
              </a:p>
              <a:p>
                <a:pPr marL="0" lvl="0" indent="269875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Char char="•"/>
                </a:pPr>
                <a:endParaRPr lang="ko-KR" altLang="ko-KR" sz="2000" dirty="0">
                  <a:latin typeface="Arial" panose="020B0604020202020204" pitchFamily="34" charset="0"/>
                  <a:ea typeface="Google Sans Text"/>
                </a:endParaRPr>
              </a:p>
              <a:p>
                <a:pPr marL="269875" lvl="0" indent="-269875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Char char="•"/>
                </a:pP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Beam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Conditions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: 30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mA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/ 450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bunches</a:t>
                </a:r>
                <a:endParaRPr lang="en-US" altLang="ko-KR" sz="2000" dirty="0">
                  <a:latin typeface="Arial" panose="020B0604020202020204" pitchFamily="34" charset="0"/>
                  <a:ea typeface="Google Sans Text"/>
                </a:endParaRPr>
              </a:p>
              <a:p>
                <a:pPr marL="269875" lvl="0" indent="-269875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Char char="•"/>
                </a:pPr>
                <a:endParaRPr lang="ko-KR" altLang="ko-KR" sz="2000" dirty="0">
                  <a:latin typeface="Arial" panose="020B0604020202020204" pitchFamily="34" charset="0"/>
                  <a:ea typeface="Google Sans Text"/>
                </a:endParaRPr>
              </a:p>
              <a:p>
                <a:pPr marL="269875" lvl="0" indent="-269875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Char char="•"/>
                </a:pP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Operating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Modes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: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Three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polarization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modes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(LH, LV, and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Circular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)</a:t>
                </a:r>
                <a:endParaRPr lang="en-US" altLang="ko-KR" sz="2000" dirty="0">
                  <a:latin typeface="Arial" panose="020B0604020202020204" pitchFamily="34" charset="0"/>
                  <a:ea typeface="Google Sans Text"/>
                </a:endParaRPr>
              </a:p>
              <a:p>
                <a:pPr marL="269875" lvl="0" indent="-269875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Char char="•"/>
                </a:pPr>
                <a:endParaRPr lang="ko-KR" altLang="ko-KR" sz="2000" dirty="0">
                  <a:latin typeface="Arial" panose="020B0604020202020204" pitchFamily="34" charset="0"/>
                  <a:ea typeface="Google Sans Text"/>
                </a:endParaRPr>
              </a:p>
              <a:p>
                <a:pPr marL="269875" lvl="0" indent="-269875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Char char="•"/>
                </a:pP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Gap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Settings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: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Measurements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performed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for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open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(30.5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mm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) and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closed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(11.5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mm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)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gaps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in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each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mode</a:t>
                </a:r>
                <a:endParaRPr lang="en-US" altLang="ko-KR" sz="2000" dirty="0">
                  <a:latin typeface="Arial" panose="020B0604020202020204" pitchFamily="34" charset="0"/>
                  <a:ea typeface="Google Sans Text"/>
                </a:endParaRPr>
              </a:p>
              <a:p>
                <a:pPr marL="269875" lvl="0" indent="-269875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Char char="•"/>
                </a:pPr>
                <a:endParaRPr lang="ko-KR" altLang="ko-KR" sz="2000" dirty="0">
                  <a:latin typeface="Arial" panose="020B0604020202020204" pitchFamily="34" charset="0"/>
                  <a:ea typeface="Google Sans Text"/>
                </a:endParaRPr>
              </a:p>
              <a:p>
                <a:pPr marL="269875" lvl="0" indent="-269875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Char char="•"/>
                </a:pP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Tune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Shifts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: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Measured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as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a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function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of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horizontal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ID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displacement</a:t>
                </a:r>
                <a:r>
                  <a:rPr lang="ko-KR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:r>
                  <a:rPr lang="ko-KR" altLang="ko-KR" sz="2000" dirty="0" err="1">
                    <a:latin typeface="Arial" panose="020B0604020202020204" pitchFamily="34" charset="0"/>
                    <a:ea typeface="Google Sans Text"/>
                  </a:rPr>
                  <a:t>from</a:t>
                </a:r>
                <a:r>
                  <a:rPr lang="en-US" altLang="ko-KR" sz="2000" dirty="0">
                    <a:latin typeface="Arial" panose="020B0604020202020204" pitchFamily="34" charset="0"/>
                    <a:ea typeface="Google Sans Text"/>
                  </a:rPr>
                  <a:t> </a:t>
                </a:r>
                <a14:m>
                  <m:oMath xmlns:m="http://schemas.openxmlformats.org/officeDocument/2006/math">
                    <m:r>
                      <a:rPr lang="en-US" altLang="ko-KR" sz="2000" i="1" dirty="0">
                        <a:latin typeface="Cambria Math" panose="02040503050406030204" pitchFamily="18" charset="0"/>
                        <a:ea typeface="Google Sans Text"/>
                      </a:rPr>
                      <m:t>−</m:t>
                    </m:r>
                    <m:r>
                      <a:rPr kumimoji="1" lang="en-US" altLang="ko-KR" sz="2000" dirty="0">
                        <a:latin typeface="Cambria Math" panose="02040503050406030204" pitchFamily="18" charset="0"/>
                      </a:rPr>
                      <m:t>500</m:t>
                    </m:r>
                    <m:r>
                      <a:rPr kumimoji="1" lang="en-US" altLang="ko-KR" sz="2000" b="0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kumimoji="1" lang="en-US" altLang="ko-KR" sz="2000" i="1" dirty="0" smtClean="0">
                        <a:latin typeface="Cambria Math" panose="02040503050406030204" pitchFamily="18" charset="0"/>
                      </a:rPr>
                      <m:t>𝜇</m:t>
                    </m:r>
                    <m:r>
                      <m:rPr>
                        <m:sty m:val="p"/>
                      </m:rPr>
                      <a:rPr kumimoji="1" lang="en-US" altLang="ko-KR" sz="2000" i="1" dirty="0">
                        <a:latin typeface="Cambria Math" panose="02040503050406030204" pitchFamily="18" charset="0"/>
                      </a:rPr>
                      <m:t>m</m:t>
                    </m:r>
                    <m:r>
                      <a:rPr kumimoji="1" lang="en-US" altLang="ko-KR" sz="2000" b="0" i="0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kumimoji="1" lang="en-US" altLang="ko-KR" sz="2000" i="1" dirty="0">
                        <a:latin typeface="Cambria Math" panose="02040503050406030204" pitchFamily="18" charset="0"/>
                      </a:rPr>
                      <m:t>to</m:t>
                    </m:r>
                    <m:r>
                      <a:rPr kumimoji="1" lang="en-US" altLang="ko-KR" sz="2000" b="0" i="0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kumimoji="1" lang="en-US" altLang="ko-KR" sz="2000" i="1" dirty="0">
                        <a:latin typeface="Cambria Math" panose="02040503050406030204" pitchFamily="18" charset="0"/>
                      </a:rPr>
                      <m:t>500</m:t>
                    </m:r>
                    <m:r>
                      <a:rPr kumimoji="1" lang="en-US" altLang="ko-KR" sz="2000" b="0" i="0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kumimoji="1" lang="en-US" altLang="ko-KR" sz="2000" i="1" dirty="0" smtClean="0">
                        <a:latin typeface="Cambria Math" panose="02040503050406030204" pitchFamily="18" charset="0"/>
                      </a:rPr>
                      <m:t>𝜇</m:t>
                    </m:r>
                    <m:r>
                      <m:rPr>
                        <m:sty m:val="p"/>
                      </m:rPr>
                      <a:rPr kumimoji="1" lang="en-US" altLang="ko-KR" sz="2000" i="1" dirty="0">
                        <a:latin typeface="Cambria Math" panose="02040503050406030204" pitchFamily="18" charset="0"/>
                      </a:rPr>
                      <m:t>m</m:t>
                    </m:r>
                    <m:r>
                      <a:rPr kumimoji="1" lang="en-US" altLang="ko-KR" sz="2000" b="0" i="0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kumimoji="1" lang="en-US" altLang="ko-KR" sz="2000" dirty="0"/>
                  <a:t> </a:t>
                </a:r>
              </a:p>
              <a:p>
                <a:endParaRPr kumimoji="1" lang="en-US" altLang="ko-KR" sz="2000" b="0" dirty="0"/>
              </a:p>
            </p:txBody>
          </p:sp>
        </mc:Choice>
        <mc:Fallback xmlns="">
          <p:sp>
            <p:nvSpPr>
              <p:cNvPr id="3" name="내용 개체 틀 2">
                <a:extLst>
                  <a:ext uri="{FF2B5EF4-FFF2-40B4-BE49-F238E27FC236}">
                    <a16:creationId xmlns:a16="http://schemas.microsoft.com/office/drawing/2014/main" id="{0904648C-D141-C9FC-85C6-76CD4B0B654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-1" y="1253330"/>
                <a:ext cx="11950995" cy="4615841"/>
              </a:xfrm>
              <a:blipFill>
                <a:blip r:embed="rId3"/>
                <a:stretch>
                  <a:fillRect l="-459" t="-1453" r="-204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16464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4C2F8AFF-FE35-6CCB-5A9F-B804B8B30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lang="en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Effect of ID gap </a:t>
            </a:r>
            <a:r>
              <a:rPr lang="en-US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on</a:t>
            </a:r>
            <a:r>
              <a:rPr lang="en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 tune measurements</a:t>
            </a:r>
            <a:endParaRPr kumimoji="1" lang="ko-KR" altLang="en-US" dirty="0"/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27AA3C48-311A-4D90-841D-98C58FB379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877" y="1097280"/>
            <a:ext cx="3797946" cy="3355498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B23CA82A-73F9-4117-8D3A-AE78CBE561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2334" y="918922"/>
            <a:ext cx="4753266" cy="363724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3AEAE4B-C1D4-4FE0-89E7-39859B3BA034}"/>
                  </a:ext>
                </a:extLst>
              </p:cNvPr>
              <p:cNvSpPr txBox="1"/>
              <p:nvPr/>
            </p:nvSpPr>
            <p:spPr>
              <a:xfrm>
                <a:off x="654697" y="4615112"/>
                <a:ext cx="4809586" cy="31643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altLang="ko-KR" b="0" i="0" smtClean="0">
                          <a:latin typeface="Cambria Math" panose="02040503050406030204" pitchFamily="18" charset="0"/>
                        </a:rPr>
                        <m:t>Δ</m:t>
                      </m:r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sSub>
                            <m:sSubPr>
                              <m:ctrlPr>
                                <a:rPr lang="en-US" altLang="ko-KR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ko-KR" b="0" i="1" smtClean="0">
                                  <a:latin typeface="Cambria Math" panose="02040503050406030204" pitchFamily="18" charset="0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en-US" altLang="ko-KR" b="0" i="1" smtClean="0">
                                  <a:latin typeface="Cambria Math" panose="02040503050406030204" pitchFamily="18" charset="0"/>
                                </a:rPr>
                                <m:t>𝑐𝑙𝑜𝑠𝑒𝑑</m:t>
                              </m:r>
                              <m:r>
                                <a:rPr lang="en-US" altLang="ko-KR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US" altLang="ko-KR" b="0" i="1" smtClean="0">
                                  <a:latin typeface="Cambria Math" panose="02040503050406030204" pitchFamily="18" charset="0"/>
                                </a:rPr>
                                <m:t>𝑔𝑎𝑝</m:t>
                              </m:r>
                            </m:sub>
                          </m:s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𝑄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𝑔𝑎𝑝</m:t>
                          </m:r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𝑜𝑝𝑒𝑛</m:t>
                          </m:r>
                        </m:sub>
                      </m:sSub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 )=∫</m:t>
                      </m:r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𝛽</m:t>
                      </m:r>
                      <m:d>
                        <m:d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</m:d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𝑒𝑓𝑓</m:t>
                          </m:r>
                        </m:sub>
                      </m:sSub>
                      <m:d>
                        <m:d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</m:d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𝑑𝑠</m:t>
                      </m:r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3AEAE4B-C1D4-4FE0-89E7-39859B3BA03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697" y="4615112"/>
                <a:ext cx="4809586" cy="316433"/>
              </a:xfrm>
              <a:prstGeom prst="rect">
                <a:avLst/>
              </a:prstGeom>
              <a:blipFill>
                <a:blip r:embed="rId5"/>
                <a:stretch>
                  <a:fillRect l="-380" t="-11538" r="-507" b="-28846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직사각형 8">
                <a:extLst>
                  <a:ext uri="{FF2B5EF4-FFF2-40B4-BE49-F238E27FC236}">
                    <a16:creationId xmlns:a16="http://schemas.microsoft.com/office/drawing/2014/main" id="{52D5BF64-EA46-4DAA-A93E-EE5AE011ADC4}"/>
                  </a:ext>
                </a:extLst>
              </p:cNvPr>
              <p:cNvSpPr/>
              <p:nvPr/>
            </p:nvSpPr>
            <p:spPr>
              <a:xfrm>
                <a:off x="555877" y="5044676"/>
                <a:ext cx="3144515" cy="6109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ko-KR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i="1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US" altLang="ko-KR" i="1">
                              <a:latin typeface="Cambria Math" panose="02040503050406030204" pitchFamily="18" charset="0"/>
                            </a:rPr>
                            <m:t>𝑒𝑓𝑓</m:t>
                          </m:r>
                        </m:sub>
                      </m:sSub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altLang="ko-KR" b="0" i="1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US" altLang="ko-KR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ko-KR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ko-KR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sSub>
                        <m:sSubPr>
                          <m:ctrlPr>
                            <a:rPr lang="en-US" altLang="ko-KR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ko-KR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US" altLang="ko-KR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p>
                        <m:sSupPr>
                          <m:ctrlP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US" altLang="ko-KR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US" altLang="ko-KR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⋯</m:t>
                      </m:r>
                      <m:r>
                        <a:rPr lang="en-US" altLang="ko-KR" b="0" i="1" smtClean="0"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ko-KR" altLang="en-US" dirty="0"/>
              </a:p>
            </p:txBody>
          </p:sp>
        </mc:Choice>
        <mc:Fallback xmlns="">
          <p:sp>
            <p:nvSpPr>
              <p:cNvPr id="9" name="직사각형 8">
                <a:extLst>
                  <a:ext uri="{FF2B5EF4-FFF2-40B4-BE49-F238E27FC236}">
                    <a16:creationId xmlns:a16="http://schemas.microsoft.com/office/drawing/2014/main" id="{52D5BF64-EA46-4DAA-A93E-EE5AE011ADC4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877" y="5044676"/>
                <a:ext cx="3144515" cy="61093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054ACD28-AA55-45B1-94AD-4ECA7A5631A8}"/>
              </a:ext>
            </a:extLst>
          </p:cNvPr>
          <p:cNvSpPr txBox="1"/>
          <p:nvPr/>
        </p:nvSpPr>
        <p:spPr>
          <a:xfrm>
            <a:off x="510098" y="5743135"/>
            <a:ext cx="55914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altLang="ko-KR" dirty="0"/>
              <a:t>Calculate </a:t>
            </a:r>
            <a:r>
              <a:rPr lang="en-US" altLang="ko-KR" dirty="0" err="1"/>
              <a:t>sextupole</a:t>
            </a:r>
            <a:r>
              <a:rPr lang="en-US" altLang="ko-KR" dirty="0"/>
              <a:t> strength and octupole strength by polynomial fitting </a:t>
            </a:r>
            <a:endParaRPr lang="ko-KR" altLang="en-US" dirty="0"/>
          </a:p>
        </p:txBody>
      </p:sp>
      <p:pic>
        <p:nvPicPr>
          <p:cNvPr id="11" name="그림 10">
            <a:extLst>
              <a:ext uri="{FF2B5EF4-FFF2-40B4-BE49-F238E27FC236}">
                <a16:creationId xmlns:a16="http://schemas.microsoft.com/office/drawing/2014/main" id="{8F0831A5-8384-4CA3-A209-3B166E7076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54036" y="4774489"/>
            <a:ext cx="4933430" cy="1762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7246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C0F86D-B433-D119-17C4-39192361E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CD42D44-1FCF-1BA6-9943-58F72F4BB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lang="en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Effect of ID gap on tune measurements</a:t>
            </a:r>
            <a:endParaRPr kumimoji="1" lang="ko-KR" altLang="en-US" dirty="0"/>
          </a:p>
        </p:txBody>
      </p:sp>
      <p:pic>
        <p:nvPicPr>
          <p:cNvPr id="5" name="그림 4" descr="텍스트, 컴퓨터, 스크린샷, 디자인이(가) 표시된 사진&#10;&#10;AI가 생성한 콘텐츠는 부정확할 수 있습니다.">
            <a:extLst>
              <a:ext uri="{FF2B5EF4-FFF2-40B4-BE49-F238E27FC236}">
                <a16:creationId xmlns:a16="http://schemas.microsoft.com/office/drawing/2014/main" id="{2F2C0AE3-8489-A81A-B7A8-66AB4233B6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477434" y="1663465"/>
            <a:ext cx="3951063" cy="2963297"/>
          </a:xfrm>
          <a:prstGeom prst="rect">
            <a:avLst/>
          </a:prstGeom>
        </p:spPr>
      </p:pic>
      <p:pic>
        <p:nvPicPr>
          <p:cNvPr id="7" name="그림 6" descr="텍스트, 스크린샷, 디스플레이, 화이트보드이(가) 표시된 사진&#10;&#10;AI가 생성한 콘텐츠는 부정확할 수 있습니다.">
            <a:extLst>
              <a:ext uri="{FF2B5EF4-FFF2-40B4-BE49-F238E27FC236}">
                <a16:creationId xmlns:a16="http://schemas.microsoft.com/office/drawing/2014/main" id="{1C875C9F-5B92-CA82-362C-8CEA48F20A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3726801" y="1663463"/>
            <a:ext cx="3951063" cy="2963297"/>
          </a:xfrm>
          <a:prstGeom prst="rect">
            <a:avLst/>
          </a:prstGeom>
        </p:spPr>
      </p:pic>
      <p:pic>
        <p:nvPicPr>
          <p:cNvPr id="9" name="그림 8" descr="텍스트, 평행이(가) 표시된 사진&#10;&#10;AI가 생성한 콘텐츠는 부정확할 수 있습니다.">
            <a:extLst>
              <a:ext uri="{FF2B5EF4-FFF2-40B4-BE49-F238E27FC236}">
                <a16:creationId xmlns:a16="http://schemas.microsoft.com/office/drawing/2014/main" id="{4EC16CAF-E7C3-03C9-720A-B99686B31D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-206804" y="1663465"/>
            <a:ext cx="3951061" cy="29632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B157780-5EE4-4037-644D-650DC4ECA2A1}"/>
              </a:ext>
            </a:extLst>
          </p:cNvPr>
          <p:cNvSpPr txBox="1"/>
          <p:nvPr/>
        </p:nvSpPr>
        <p:spPr>
          <a:xfrm>
            <a:off x="287078" y="5184776"/>
            <a:ext cx="3032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dirty="0"/>
              <a:t>2025-12 of 1</a:t>
            </a:r>
            <a:r>
              <a:rPr kumimoji="1" lang="en-US" altLang="ko-KR" baseline="30000" dirty="0"/>
              <a:t>st</a:t>
            </a:r>
            <a:r>
              <a:rPr kumimoji="1" lang="en-US" altLang="ko-KR" dirty="0"/>
              <a:t> APPLE-X ID</a:t>
            </a:r>
            <a:endParaRPr kumimoji="1" lang="ko-KR" alt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D2146B-EAD2-B5B8-A53F-F02FA775B781}"/>
              </a:ext>
            </a:extLst>
          </p:cNvPr>
          <p:cNvSpPr txBox="1"/>
          <p:nvPr/>
        </p:nvSpPr>
        <p:spPr>
          <a:xfrm>
            <a:off x="4185863" y="5198419"/>
            <a:ext cx="30329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1600" dirty="0"/>
              <a:t>2026-05-05 FOFB 25kHz of 2</a:t>
            </a:r>
            <a:r>
              <a:rPr kumimoji="1" lang="en-US" altLang="ko-KR" sz="1600" baseline="30000" dirty="0"/>
              <a:t>nd</a:t>
            </a:r>
            <a:r>
              <a:rPr kumimoji="1" lang="en-US" altLang="ko-KR" sz="1600" dirty="0"/>
              <a:t> APPLE-X ID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1884CB-B9AC-FEFC-F3BF-20D8690C49F3}"/>
              </a:ext>
            </a:extLst>
          </p:cNvPr>
          <p:cNvSpPr txBox="1"/>
          <p:nvPr/>
        </p:nvSpPr>
        <p:spPr>
          <a:xfrm>
            <a:off x="7971317" y="5198419"/>
            <a:ext cx="30329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dirty="0"/>
              <a:t>2026-05-05 FOFB 10Hz of 2</a:t>
            </a:r>
            <a:r>
              <a:rPr kumimoji="1" lang="en-US" altLang="ko-KR" baseline="30000" dirty="0"/>
              <a:t>nd</a:t>
            </a:r>
            <a:r>
              <a:rPr kumimoji="1" lang="en-US" altLang="ko-KR" dirty="0"/>
              <a:t> APPLE-X ID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311FFC-1943-2172-E9E0-A7103ECD6150}"/>
              </a:ext>
            </a:extLst>
          </p:cNvPr>
          <p:cNvSpPr txBox="1"/>
          <p:nvPr/>
        </p:nvSpPr>
        <p:spPr>
          <a:xfrm>
            <a:off x="105746" y="5624776"/>
            <a:ext cx="117243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2000" dirty="0"/>
              <a:t>Summary of the result :</a:t>
            </a:r>
            <a:endParaRPr kumimoji="1" lang="en-US" altLang="ko-KR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ko-KR" dirty="0"/>
              <a:t>Measured tune has different shape on vertical side compared with 1</a:t>
            </a:r>
            <a:r>
              <a:rPr kumimoji="1" lang="en-US" altLang="ko-KR" baseline="30000" dirty="0"/>
              <a:t>st</a:t>
            </a:r>
            <a:r>
              <a:rPr kumimoji="1" lang="en-US" altLang="ko-KR" dirty="0"/>
              <a:t> APPLE-X ID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ko-KR" dirty="0"/>
              <a:t>Guessing 2</a:t>
            </a:r>
            <a:r>
              <a:rPr kumimoji="1" lang="en-US" altLang="ko-KR" baseline="30000" dirty="0"/>
              <a:t>nd</a:t>
            </a:r>
            <a:r>
              <a:rPr kumimoji="1" lang="en-US" altLang="ko-KR" dirty="0"/>
              <a:t> Apple-X ID has misalignment or broken?</a:t>
            </a:r>
          </a:p>
        </p:txBody>
      </p:sp>
    </p:spTree>
    <p:extLst>
      <p:ext uri="{BB962C8B-B14F-4D97-AF65-F5344CB8AC3E}">
        <p14:creationId xmlns:p14="http://schemas.microsoft.com/office/powerpoint/2010/main" val="26012677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직사각형 11"/>
          <p:cNvSpPr/>
          <p:nvPr/>
        </p:nvSpPr>
        <p:spPr>
          <a:xfrm>
            <a:off x="501811" y="696683"/>
            <a:ext cx="3174644" cy="4274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3166" tIns="36583" rIns="73166" bIns="3658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US" altLang="ko-KR" sz="2560" b="1" dirty="0">
                <a:solidFill>
                  <a:schemeClr val="tx2"/>
                </a:solidFill>
                <a:cs typeface="Verdana" panose="020B0604030504040204" pitchFamily="34" charset="0"/>
              </a:rPr>
              <a:t>Machine Study Log</a:t>
            </a:r>
            <a:endParaRPr lang="ko-KR" altLang="en-US" sz="2560" b="1" dirty="0">
              <a:solidFill>
                <a:schemeClr val="tx2"/>
              </a:solidFill>
              <a:cs typeface="Verdana" panose="020B0604030504040204" pitchFamily="34" charset="0"/>
            </a:endParaRPr>
          </a:p>
        </p:txBody>
      </p:sp>
      <p:grpSp>
        <p:nvGrpSpPr>
          <p:cNvPr id="7" name="그룹 6"/>
          <p:cNvGrpSpPr/>
          <p:nvPr/>
        </p:nvGrpSpPr>
        <p:grpSpPr>
          <a:xfrm>
            <a:off x="142" y="6398192"/>
            <a:ext cx="12191717" cy="459809"/>
            <a:chOff x="1" y="7996258"/>
            <a:chExt cx="15236824" cy="574655"/>
          </a:xfrm>
        </p:grpSpPr>
        <p:sp>
          <p:nvSpPr>
            <p:cNvPr id="5" name="Rectangle 6"/>
            <p:cNvSpPr>
              <a:spLocks noChangeArrowheads="1"/>
            </p:cNvSpPr>
            <p:nvPr/>
          </p:nvSpPr>
          <p:spPr bwMode="auto">
            <a:xfrm>
              <a:off x="1" y="8363164"/>
              <a:ext cx="15236824" cy="207749"/>
            </a:xfrm>
            <a:prstGeom prst="rect">
              <a:avLst/>
            </a:prstGeom>
            <a:solidFill>
              <a:srgbClr val="0C2B64">
                <a:alpha val="31000"/>
              </a:srgbClr>
            </a:solidFill>
            <a:ln>
              <a:noFill/>
            </a:ln>
          </p:spPr>
          <p:txBody>
            <a:bodyPr/>
            <a:lstStyle>
              <a:lvl1pPr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1pPr>
              <a:lvl2pPr marL="742950" indent="-28575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2pPr>
              <a:lvl3pPr marL="1143000" indent="-22860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3pPr>
              <a:lvl4pPr marL="1600200" indent="-22860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4pPr>
              <a:lvl5pPr marL="2057400" indent="-22860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5pPr>
              <a:lvl6pPr marL="25146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6pPr>
              <a:lvl7pPr marL="29718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7pPr>
              <a:lvl8pPr marL="34290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8pPr>
              <a:lvl9pPr marL="38862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9pPr>
            </a:lstStyle>
            <a:p>
              <a:pPr eaLnBrk="1" hangingPunct="1"/>
              <a:endParaRPr lang="ko-KR" altLang="en-US" sz="1440"/>
            </a:p>
          </p:txBody>
        </p:sp>
        <p:pic>
          <p:nvPicPr>
            <p:cNvPr id="50" name="그림 49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4944" y="7996258"/>
              <a:ext cx="3424555" cy="346358"/>
            </a:xfrm>
            <a:prstGeom prst="rect">
              <a:avLst/>
            </a:prstGeom>
          </p:spPr>
        </p:pic>
      </p:grpSp>
      <p:sp>
        <p:nvSpPr>
          <p:cNvPr id="15" name="Rectangle 6"/>
          <p:cNvSpPr>
            <a:spLocks noChangeArrowheads="1"/>
          </p:cNvSpPr>
          <p:nvPr/>
        </p:nvSpPr>
        <p:spPr bwMode="auto">
          <a:xfrm>
            <a:off x="501813" y="0"/>
            <a:ext cx="863760" cy="383415"/>
          </a:xfrm>
          <a:prstGeom prst="rect">
            <a:avLst/>
          </a:prstGeom>
          <a:solidFill>
            <a:srgbClr val="0C2B64"/>
          </a:solidFill>
          <a:ln>
            <a:noFill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5pPr>
            <a:lvl6pPr marL="25146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6pPr>
            <a:lvl7pPr marL="29718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7pPr>
            <a:lvl8pPr marL="34290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8pPr>
            <a:lvl9pPr marL="38862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9pPr>
          </a:lstStyle>
          <a:p>
            <a:pPr eaLnBrk="1" hangingPunct="1"/>
            <a:endParaRPr lang="ko-KR" altLang="en-US" sz="1440"/>
          </a:p>
        </p:txBody>
      </p:sp>
      <p:sp>
        <p:nvSpPr>
          <p:cNvPr id="18" name="직사각형 17">
            <a:extLst>
              <a:ext uri="{FF2B5EF4-FFF2-40B4-BE49-F238E27FC236}">
                <a16:creationId xmlns:a16="http://schemas.microsoft.com/office/drawing/2014/main" id="{8F2AE3EE-DA86-4050-B4E4-B93B582C5BBE}"/>
              </a:ext>
            </a:extLst>
          </p:cNvPr>
          <p:cNvSpPr/>
          <p:nvPr/>
        </p:nvSpPr>
        <p:spPr>
          <a:xfrm>
            <a:off x="501811" y="1437435"/>
            <a:ext cx="11188378" cy="489820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ko-KR" sz="1400" dirty="0">
                <a:latin typeface="맑은 고딕" panose="020B0503020000020004" pitchFamily="50" charset="-127"/>
              </a:rPr>
              <a:t>Data Acquisition : Fast orbit horizontal position (74.36kHz) , Turn-by-Turn (8000 turn)</a:t>
            </a:r>
          </a:p>
          <a:p>
            <a:pPr>
              <a:lnSpc>
                <a:spcPct val="150000"/>
              </a:lnSpc>
            </a:pPr>
            <a:endParaRPr lang="en-US" altLang="ko-KR" sz="1400" dirty="0">
              <a:latin typeface="맑은 고딕" panose="020B0503020000020004" pitchFamily="50" charset="-127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altLang="ko-KR" sz="1400" dirty="0">
                <a:latin typeface="맑은 고딕" panose="020B0503020000020004" pitchFamily="50" charset="-127"/>
              </a:rPr>
              <a:t>MAY 5</a:t>
            </a:r>
            <a:r>
              <a:rPr lang="en-US" altLang="ko-KR" sz="1400" baseline="30000" dirty="0">
                <a:latin typeface="맑은 고딕" panose="020B0503020000020004" pitchFamily="50" charset="-127"/>
              </a:rPr>
              <a:t>th</a:t>
            </a:r>
            <a:r>
              <a:rPr lang="en-US" altLang="ko-KR" sz="1400" dirty="0">
                <a:latin typeface="맑은 고딕" panose="020B0503020000020004" pitchFamily="50" charset="-127"/>
              </a:rPr>
              <a:t>  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ko-KR" sz="1400" b="1" dirty="0">
                <a:latin typeface="맑은 고딕" panose="020B0503020000020004" pitchFamily="50" charset="-127"/>
              </a:rPr>
              <a:t>Conditions : 400 mA, top-up injection</a:t>
            </a:r>
            <a:r>
              <a:rPr lang="en-US" altLang="ko-KR" sz="1400" dirty="0">
                <a:latin typeface="맑은 고딕" panose="020B0503020000020004" pitchFamily="50" charset="-127"/>
              </a:rPr>
              <a:t>, </a:t>
            </a:r>
            <a:r>
              <a:rPr lang="en-US" altLang="ko-KR" sz="1400" b="1" dirty="0">
                <a:latin typeface="맑은 고딕" panose="020B0503020000020004" pitchFamily="50" charset="-127"/>
              </a:rPr>
              <a:t>SOFB on, FOFB on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ko-KR" sz="1400" dirty="0">
                <a:latin typeface="맑은 고딕" panose="020B0503020000020004" pitchFamily="50" charset="-127"/>
              </a:rPr>
              <a:t>Instrumentation : </a:t>
            </a:r>
            <a:r>
              <a:rPr lang="en-US" altLang="ko-KR" sz="1400" b="1" dirty="0">
                <a:latin typeface="맑은 고딕" panose="020B0503020000020004" pitchFamily="50" charset="-127"/>
              </a:rPr>
              <a:t>115 synchronized BPMs 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ko-KR" sz="1400" dirty="0">
                <a:latin typeface="맑은 고딕" panose="020B0503020000020004" pitchFamily="50" charset="-127"/>
              </a:rPr>
              <a:t>Measurement scale1 :  8k turn data for each 115 BPMs, measured 5 times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ko-KR" sz="1400" dirty="0">
                <a:latin typeface="맑은 고딕" panose="020B0503020000020004" pitchFamily="50" charset="-127"/>
              </a:rPr>
              <a:t>Fast orbit mode : 8000 samples acquired with 74.36kHz; Correspond to approximately on sample every 14 turn, measured 5 time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-US" altLang="ko-KR" sz="1400" dirty="0">
              <a:latin typeface="맑은 고딕" panose="020B0503020000020004" pitchFamily="50" charset="-127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altLang="ko-KR" sz="1400" dirty="0">
                <a:latin typeface="맑은 고딕" panose="020B0503020000020004" pitchFamily="50" charset="-127"/>
              </a:rPr>
              <a:t>MAY 8th 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ko-KR" sz="1400" b="1" dirty="0">
                <a:latin typeface="맑은 고딕" panose="020B0503020000020004" pitchFamily="50" charset="-127"/>
              </a:rPr>
              <a:t>Conditions : 100~400 mA, top-up</a:t>
            </a:r>
            <a:r>
              <a:rPr lang="en-US" altLang="ko-KR" sz="1400" dirty="0">
                <a:latin typeface="맑은 고딕" panose="020B0503020000020004" pitchFamily="50" charset="-127"/>
              </a:rPr>
              <a:t>,</a:t>
            </a:r>
            <a:r>
              <a:rPr lang="en-US" altLang="ko-KR" sz="1400" b="1" dirty="0">
                <a:latin typeface="맑은 고딕" panose="020B0503020000020004" pitchFamily="50" charset="-127"/>
              </a:rPr>
              <a:t> SOFB on, FOFB on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ko-KR" sz="1400" dirty="0">
                <a:latin typeface="맑은 고딕" panose="020B0503020000020004" pitchFamily="50" charset="-127"/>
              </a:rPr>
              <a:t>Instrumentation : </a:t>
            </a:r>
            <a:r>
              <a:rPr lang="en-US" altLang="ko-KR" sz="1400" b="1" dirty="0">
                <a:latin typeface="맑은 고딕" panose="020B0503020000020004" pitchFamily="50" charset="-127"/>
              </a:rPr>
              <a:t>115 synchronized BPMs 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ko-KR" sz="1400" dirty="0">
                <a:latin typeface="맑은 고딕" panose="020B0503020000020004" pitchFamily="50" charset="-127"/>
              </a:rPr>
              <a:t>Measurement scale1 :  8k turn data for each 115 BPMs, measured 5 times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ko-KR" sz="1400" dirty="0">
                <a:latin typeface="맑은 고딕" panose="020B0503020000020004" pitchFamily="50" charset="-127"/>
              </a:rPr>
              <a:t>Fast orbit mode : 8000 samples acquired with 74.36kHz; Correspond to approximately on sample every 14 turn, measured 5 time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535CEF1-3F68-41C9-92A9-4AD32D8874B8}"/>
              </a:ext>
            </a:extLst>
          </p:cNvPr>
          <p:cNvSpPr txBox="1"/>
          <p:nvPr/>
        </p:nvSpPr>
        <p:spPr>
          <a:xfrm>
            <a:off x="1410828" y="-4656"/>
            <a:ext cx="5402131" cy="387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920" b="1" dirty="0">
                <a:solidFill>
                  <a:schemeClr val="bg2">
                    <a:lumMod val="50000"/>
                  </a:schemeClr>
                </a:solidFill>
                <a:ea typeface="Ebrima" panose="02000000000000000000" pitchFamily="2" charset="0"/>
                <a:cs typeface="Ebrima" panose="02000000000000000000" pitchFamily="2" charset="0"/>
              </a:rPr>
              <a:t>SLS2.0</a:t>
            </a:r>
            <a:endParaRPr lang="ko-KR" altLang="en-US" sz="1920" b="1" dirty="0">
              <a:solidFill>
                <a:schemeClr val="bg2">
                  <a:lumMod val="50000"/>
                </a:schemeClr>
              </a:solidFill>
              <a:cs typeface="Ebrima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4632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99CBDF-464F-559B-A0E4-888AEB043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직사각형 11">
            <a:extLst>
              <a:ext uri="{FF2B5EF4-FFF2-40B4-BE49-F238E27FC236}">
                <a16:creationId xmlns:a16="http://schemas.microsoft.com/office/drawing/2014/main" id="{356DCE51-B894-B351-5DC5-9E922DA12BBC}"/>
              </a:ext>
            </a:extLst>
          </p:cNvPr>
          <p:cNvSpPr/>
          <p:nvPr/>
        </p:nvSpPr>
        <p:spPr>
          <a:xfrm>
            <a:off x="501809" y="696683"/>
            <a:ext cx="10018504" cy="4274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3166" tIns="36583" rIns="73166" bIns="3658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US" altLang="ko-KR" sz="2560" b="1" dirty="0">
                <a:solidFill>
                  <a:schemeClr val="tx2"/>
                </a:solidFill>
                <a:cs typeface="Verdana" panose="020B0604030504040204" pitchFamily="34" charset="0"/>
              </a:rPr>
              <a:t>Measurement result of SLS2.0 – Fast orbit mode (74.36kHz)</a:t>
            </a:r>
            <a:endParaRPr lang="ko-KR" altLang="en-US" sz="2560" b="1" dirty="0">
              <a:solidFill>
                <a:schemeClr val="tx2"/>
              </a:solidFill>
              <a:cs typeface="Verdana" panose="020B0604030504040204" pitchFamily="34" charset="0"/>
            </a:endParaRPr>
          </a:p>
        </p:txBody>
      </p:sp>
      <p:grpSp>
        <p:nvGrpSpPr>
          <p:cNvPr id="7" name="그룹 6">
            <a:extLst>
              <a:ext uri="{FF2B5EF4-FFF2-40B4-BE49-F238E27FC236}">
                <a16:creationId xmlns:a16="http://schemas.microsoft.com/office/drawing/2014/main" id="{0A13750E-AC49-234B-794A-DD7285786799}"/>
              </a:ext>
            </a:extLst>
          </p:cNvPr>
          <p:cNvGrpSpPr/>
          <p:nvPr/>
        </p:nvGrpSpPr>
        <p:grpSpPr>
          <a:xfrm>
            <a:off x="142" y="6398192"/>
            <a:ext cx="12191717" cy="459809"/>
            <a:chOff x="1" y="7996258"/>
            <a:chExt cx="15236824" cy="574655"/>
          </a:xfrm>
        </p:grpSpPr>
        <p:sp>
          <p:nvSpPr>
            <p:cNvPr id="5" name="Rectangle 6">
              <a:extLst>
                <a:ext uri="{FF2B5EF4-FFF2-40B4-BE49-F238E27FC236}">
                  <a16:creationId xmlns:a16="http://schemas.microsoft.com/office/drawing/2014/main" id="{E621B043-8424-2DCC-CAB4-6660FC7804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" y="8363164"/>
              <a:ext cx="15236824" cy="207749"/>
            </a:xfrm>
            <a:prstGeom prst="rect">
              <a:avLst/>
            </a:prstGeom>
            <a:solidFill>
              <a:srgbClr val="0C2B64">
                <a:alpha val="31000"/>
              </a:srgbClr>
            </a:solidFill>
            <a:ln>
              <a:noFill/>
            </a:ln>
          </p:spPr>
          <p:txBody>
            <a:bodyPr/>
            <a:lstStyle>
              <a:lvl1pPr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1pPr>
              <a:lvl2pPr marL="742950" indent="-28575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2pPr>
              <a:lvl3pPr marL="1143000" indent="-22860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3pPr>
              <a:lvl4pPr marL="1600200" indent="-22860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4pPr>
              <a:lvl5pPr marL="2057400" indent="-22860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5pPr>
              <a:lvl6pPr marL="25146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6pPr>
              <a:lvl7pPr marL="29718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7pPr>
              <a:lvl8pPr marL="34290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8pPr>
              <a:lvl9pPr marL="38862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9pPr>
            </a:lstStyle>
            <a:p>
              <a:pPr eaLnBrk="1" hangingPunct="1"/>
              <a:endParaRPr lang="ko-KR" altLang="en-US" sz="1440"/>
            </a:p>
          </p:txBody>
        </p:sp>
        <p:pic>
          <p:nvPicPr>
            <p:cNvPr id="50" name="그림 49">
              <a:extLst>
                <a:ext uri="{FF2B5EF4-FFF2-40B4-BE49-F238E27FC236}">
                  <a16:creationId xmlns:a16="http://schemas.microsoft.com/office/drawing/2014/main" id="{A42D60DC-CB53-4703-3722-C0CE198FCF2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4944" y="7996258"/>
              <a:ext cx="3424555" cy="346358"/>
            </a:xfrm>
            <a:prstGeom prst="rect">
              <a:avLst/>
            </a:prstGeom>
          </p:spPr>
        </p:pic>
      </p:grpSp>
      <p:sp>
        <p:nvSpPr>
          <p:cNvPr id="15" name="Rectangle 6">
            <a:extLst>
              <a:ext uri="{FF2B5EF4-FFF2-40B4-BE49-F238E27FC236}">
                <a16:creationId xmlns:a16="http://schemas.microsoft.com/office/drawing/2014/main" id="{A6E8AD5E-0FCE-CB13-71B0-3833D6F12B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813" y="0"/>
            <a:ext cx="863760" cy="383415"/>
          </a:xfrm>
          <a:prstGeom prst="rect">
            <a:avLst/>
          </a:prstGeom>
          <a:solidFill>
            <a:srgbClr val="0C2B64"/>
          </a:solidFill>
          <a:ln>
            <a:noFill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5pPr>
            <a:lvl6pPr marL="25146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6pPr>
            <a:lvl7pPr marL="29718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7pPr>
            <a:lvl8pPr marL="34290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8pPr>
            <a:lvl9pPr marL="38862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9pPr>
          </a:lstStyle>
          <a:p>
            <a:pPr eaLnBrk="1" hangingPunct="1"/>
            <a:endParaRPr lang="ko-KR" altLang="en-US" sz="144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ADF583-AB03-3A1F-50BA-840BA266D084}"/>
              </a:ext>
            </a:extLst>
          </p:cNvPr>
          <p:cNvSpPr txBox="1"/>
          <p:nvPr/>
        </p:nvSpPr>
        <p:spPr>
          <a:xfrm>
            <a:off x="1410828" y="-4656"/>
            <a:ext cx="5402131" cy="387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920" b="1" dirty="0">
                <a:solidFill>
                  <a:schemeClr val="bg2">
                    <a:lumMod val="50000"/>
                  </a:schemeClr>
                </a:solidFill>
                <a:ea typeface="Ebrima" panose="02000000000000000000" pitchFamily="2" charset="0"/>
                <a:cs typeface="Ebrima" panose="02000000000000000000" pitchFamily="2" charset="0"/>
              </a:rPr>
              <a:t>SLS2.0</a:t>
            </a:r>
            <a:endParaRPr lang="ko-KR" altLang="en-US" sz="1920" b="1" dirty="0">
              <a:solidFill>
                <a:schemeClr val="bg2">
                  <a:lumMod val="50000"/>
                </a:schemeClr>
              </a:solidFill>
              <a:cs typeface="Ebrima" panose="02000000000000000000" pitchFamily="2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직사각형 15">
                <a:extLst>
                  <a:ext uri="{FF2B5EF4-FFF2-40B4-BE49-F238E27FC236}">
                    <a16:creationId xmlns:a16="http://schemas.microsoft.com/office/drawing/2014/main" id="{1E547DE0-1E88-1297-148B-334498C8A1EF}"/>
                  </a:ext>
                </a:extLst>
              </p:cNvPr>
              <p:cNvSpPr/>
              <p:nvPr/>
            </p:nvSpPr>
            <p:spPr>
              <a:xfrm>
                <a:off x="380161" y="5117423"/>
                <a:ext cx="4504755" cy="99059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ko-KR" altLang="en-US" sz="14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𝛿</m:t>
                              </m:r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num>
                            <m:den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den>
                          </m:f>
                        </m:e>
                      </m:d>
                      <m:r>
                        <a:rPr lang="ko-KR" altLang="en-US" sz="1400" i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ko-KR" altLang="en-US" sz="1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sub>
                            <m:sup>
                              <m:r>
                                <a:rPr lang="ko-KR" altLang="en-US" sz="14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num>
                        <m:den>
                          <m:rad>
                            <m:radPr>
                              <m:degHide m:val="on"/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ko-KR" altLang="en-US" sz="1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ko-KR" altLang="en-US" sz="1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Sup>
                                        <m:sSubSupPr>
                                          <m:ctrlP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  <m:t>𝑤</m:t>
                                          </m:r>
                                        </m:e>
                                        <m:sub>
                                          <m: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  <m:t>𝑠</m:t>
                                          </m:r>
                                        </m:sub>
                                        <m:sup>
                                          <m:r>
                                            <a:rPr lang="ko-KR" altLang="en-US" sz="1400" i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p>
                                      </m:sSubSup>
                                      <m:r>
                                        <a:rPr lang="ko-KR" altLang="en-US" sz="1400" i="0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sSubSup>
                                        <m:sSubSupPr>
                                          <m:ctrlP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  <m:t>𝑤</m:t>
                                          </m:r>
                                        </m:e>
                                        <m:sub>
                                          <m: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  <m:t>𝑚𝑜𝑑</m:t>
                                          </m:r>
                                        </m:sub>
                                        <m:sup>
                                          <m:r>
                                            <a:rPr lang="ko-KR" altLang="en-US" sz="1400" i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p>
                                      </m:sSubSup>
                                    </m:e>
                                  </m:d>
                                </m:e>
                                <m:sup>
                                  <m:r>
                                    <a:rPr lang="ko-KR" altLang="en-US" sz="1400" i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ko-KR" altLang="en-US" sz="1400" i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ko-KR" altLang="en-US" sz="1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ko-KR" altLang="en-US" sz="1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ko-KR" altLang="en-US" sz="1400" i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  <m:sSub>
                                            <m:sSubPr>
                                              <m:ctrlPr>
                                                <a:rPr lang="ko-KR" altLang="en-US" sz="1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ko-KR" altLang="en-US" sz="1400" i="1">
                                                  <a:latin typeface="Cambria Math" panose="02040503050406030204" pitchFamily="18" charset="0"/>
                                                </a:rPr>
                                                <m:t>𝑤</m:t>
                                              </m:r>
                                            </m:e>
                                            <m:sub>
                                              <m:r>
                                                <a:rPr lang="ko-KR" altLang="en-US" sz="1400" i="1">
                                                  <a:latin typeface="Cambria Math" panose="02040503050406030204" pitchFamily="18" charset="0"/>
                                                </a:rPr>
                                                <m:t>𝑚𝑜𝑑</m:t>
                                              </m:r>
                                            </m:sub>
                                          </m:sSub>
                                        </m:num>
                                        <m:den>
                                          <m:sSub>
                                            <m:sSubPr>
                                              <m:ctrlPr>
                                                <a:rPr lang="ko-KR" altLang="en-US" sz="1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ko-KR" altLang="en-US" sz="1400" i="1">
                                                  <a:latin typeface="Cambria Math" panose="02040503050406030204" pitchFamily="18" charset="0"/>
                                                </a:rPr>
                                                <m:t>𝜏</m:t>
                                              </m:r>
                                            </m:e>
                                            <m:sub>
                                              <m:r>
                                                <a:rPr lang="ko-KR" altLang="en-US" sz="1400" i="1">
                                                  <a:latin typeface="Cambria Math" panose="02040503050406030204" pitchFamily="18" charset="0"/>
                                                </a:rPr>
                                                <m:t>𝛿</m:t>
                                              </m:r>
                                            </m:sub>
                                          </m:sSub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ko-KR" altLang="en-US" sz="1400" i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f>
                        <m:fPr>
                          <m:ctrlPr>
                            <a:rPr lang="ko-KR" altLang="en-US" sz="1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𝑚𝑜𝑑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𝛼</m:t>
                              </m:r>
                            </m:e>
                            <m:sub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sSub>
                            <m:sSubPr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𝑟𝑓</m:t>
                              </m:r>
                            </m:sub>
                          </m:sSub>
                        </m:den>
                      </m:f>
                      <m:d>
                        <m:dPr>
                          <m:begChr m:val="|"/>
                          <m:endChr m:val="|"/>
                          <m:ctrlPr>
                            <a:rPr lang="ko-KR" altLang="en-US" sz="14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ko-KR" altLang="en-US" sz="1400" i="0">
                              <a:latin typeface="Cambria Math" panose="02040503050406030204" pitchFamily="18" charset="0"/>
                            </a:rPr>
                            <m:t>∆</m:t>
                          </m:r>
                          <m:sSub>
                            <m:sSubPr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𝜑</m:t>
                              </m:r>
                            </m:e>
                            <m:sub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𝑅𝐹</m:t>
                              </m:r>
                              <m:r>
                                <a:rPr lang="ko-KR" altLang="en-US" sz="1400" i="0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𝑛𝑜𝑖𝑠𝑒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ko-KR" altLang="en-US" sz="1400" dirty="0"/>
              </a:p>
            </p:txBody>
          </p:sp>
        </mc:Choice>
        <mc:Fallback xmlns="">
          <p:sp>
            <p:nvSpPr>
              <p:cNvPr id="16" name="직사각형 15">
                <a:extLst>
                  <a:ext uri="{FF2B5EF4-FFF2-40B4-BE49-F238E27FC236}">
                    <a16:creationId xmlns:a16="http://schemas.microsoft.com/office/drawing/2014/main" id="{1E547DE0-1E88-1297-148B-334498C8A1E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161" y="5117423"/>
                <a:ext cx="4504755" cy="99059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75078B9A-E373-DA92-3658-25D124C099DE}"/>
                  </a:ext>
                </a:extLst>
              </p:cNvPr>
              <p:cNvSpPr txBox="1"/>
              <p:nvPr/>
            </p:nvSpPr>
            <p:spPr>
              <a:xfrm>
                <a:off x="5231661" y="5045610"/>
                <a:ext cx="5719880" cy="115698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marL="285750" indent="-285750">
                  <a:lnSpc>
                    <a:spcPct val="150000"/>
                  </a:lnSpc>
                  <a:buFont typeface="Wingdings" panose="05000000000000000000" pitchFamily="2" charset="2"/>
                  <a:buChar char="v"/>
                </a:pPr>
                <a:r>
                  <a:rPr lang="en-US" altLang="ko-KR" sz="1600" dirty="0"/>
                  <a:t>RMS energy oscillation is </a:t>
                </a:r>
                <a14:m>
                  <m:oMath xmlns:m="http://schemas.openxmlformats.org/officeDocument/2006/math">
                    <m:r>
                      <a:rPr lang="en-US" altLang="ko-KR" sz="1600" i="1">
                        <a:latin typeface="Cambria Math" panose="02040503050406030204" pitchFamily="18" charset="0"/>
                      </a:rPr>
                      <m:t>1.</m:t>
                    </m:r>
                    <m:r>
                      <a:rPr lang="en-US" altLang="ko-KR" sz="1600" b="0" i="1" smtClean="0">
                        <a:latin typeface="Cambria Math" panose="02040503050406030204" pitchFamily="18" charset="0"/>
                      </a:rPr>
                      <m:t>65</m:t>
                    </m:r>
                    <m:r>
                      <a:rPr lang="en-US" altLang="ko-KR" sz="1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US" altLang="ko-KR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ko-KR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altLang="ko-KR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r>
                          <a:rPr lang="en-US" altLang="ko-KR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6</m:t>
                        </m:r>
                      </m:sup>
                    </m:sSup>
                  </m:oMath>
                </a14:m>
                <a:r>
                  <a:rPr lang="en-US" altLang="ko-KR" sz="1600" dirty="0"/>
                  <a:t>.</a:t>
                </a:r>
              </a:p>
              <a:p>
                <a:pPr marL="285750" indent="-285750">
                  <a:lnSpc>
                    <a:spcPct val="150000"/>
                  </a:lnSpc>
                  <a:buFont typeface="Wingdings" panose="05000000000000000000" pitchFamily="2" charset="2"/>
                  <a:buChar char="v"/>
                </a:pPr>
                <a:r>
                  <a:rPr lang="en-US" altLang="ko-KR" sz="1600" dirty="0"/>
                  <a:t>Low frequency rf error is dominant.</a:t>
                </a:r>
              </a:p>
              <a:p>
                <a:pPr marL="285750" indent="-285750">
                  <a:lnSpc>
                    <a:spcPct val="150000"/>
                  </a:lnSpc>
                  <a:buFont typeface="Wingdings" panose="05000000000000000000" pitchFamily="2" charset="2"/>
                  <a:buChar char="v"/>
                </a:pPr>
                <a:r>
                  <a:rPr lang="en-US" altLang="ko-KR" sz="1600" dirty="0"/>
                  <a:t>RMS  phase error : 0</a:t>
                </a:r>
                <a:r>
                  <a:rPr lang="en-US" altLang="ko-KR" sz="1600" dirty="0">
                    <a:latin typeface="맑은 고딕" panose="020B0503020000020004" pitchFamily="50" charset="-127"/>
                  </a:rPr>
                  <a:t>.0015°</a:t>
                </a: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75078B9A-E373-DA92-3658-25D124C099D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1661" y="5045610"/>
                <a:ext cx="5719880" cy="1156983"/>
              </a:xfrm>
              <a:prstGeom prst="rect">
                <a:avLst/>
              </a:prstGeom>
              <a:blipFill>
                <a:blip r:embed="rId5"/>
                <a:stretch>
                  <a:fillRect l="-442" b="-434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9" name="그림 18" descr="텍스트, 그래프, 라인, 도표이(가) 표시된 사진&#10;&#10;AI가 생성한 콘텐츠는 부정확할 수 있습니다.">
            <a:extLst>
              <a:ext uri="{FF2B5EF4-FFF2-40B4-BE49-F238E27FC236}">
                <a16:creationId xmlns:a16="http://schemas.microsoft.com/office/drawing/2014/main" id="{64D9EBCE-9D1C-36B2-24C3-0625C830DD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3456" y="1552687"/>
            <a:ext cx="4060419" cy="318928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155AC64-1276-CFD1-26DC-B105817256B2}"/>
              </a:ext>
            </a:extLst>
          </p:cNvPr>
          <p:cNvSpPr txBox="1"/>
          <p:nvPr/>
        </p:nvSpPr>
        <p:spPr>
          <a:xfrm>
            <a:off x="9003561" y="1707923"/>
            <a:ext cx="2978730" cy="78335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altLang="ko-KR" sz="1600" dirty="0">
                <a:latin typeface="맑은 고딕" panose="020B0503020000020004" pitchFamily="50" charset="-127"/>
              </a:rPr>
              <a:t>400mA / SOFB, FOFB on</a:t>
            </a:r>
          </a:p>
          <a:p>
            <a:pPr>
              <a:lnSpc>
                <a:spcPct val="150000"/>
              </a:lnSpc>
            </a:pPr>
            <a:endParaRPr lang="en-US" altLang="ko-KR" sz="1600" dirty="0">
              <a:latin typeface="맑은 고딕" panose="020B0503020000020004" pitchFamily="50" charset="-127"/>
            </a:endParaRPr>
          </a:p>
        </p:txBody>
      </p:sp>
      <p:pic>
        <p:nvPicPr>
          <p:cNvPr id="22" name="그림 21">
            <a:extLst>
              <a:ext uri="{FF2B5EF4-FFF2-40B4-BE49-F238E27FC236}">
                <a16:creationId xmlns:a16="http://schemas.microsoft.com/office/drawing/2014/main" id="{5A4EAA75-58B5-5AD2-EE97-9D6F8777D46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709" y="1613346"/>
            <a:ext cx="4913748" cy="316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7869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99CBDF-464F-559B-A0E4-888AEB043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직사각형 11">
            <a:extLst>
              <a:ext uri="{FF2B5EF4-FFF2-40B4-BE49-F238E27FC236}">
                <a16:creationId xmlns:a16="http://schemas.microsoft.com/office/drawing/2014/main" id="{356DCE51-B894-B351-5DC5-9E922DA12BBC}"/>
              </a:ext>
            </a:extLst>
          </p:cNvPr>
          <p:cNvSpPr/>
          <p:nvPr/>
        </p:nvSpPr>
        <p:spPr>
          <a:xfrm>
            <a:off x="501809" y="696683"/>
            <a:ext cx="10018504" cy="4274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3166" tIns="36583" rIns="73166" bIns="3658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US" altLang="ko-KR" sz="2560" b="1" dirty="0">
                <a:solidFill>
                  <a:schemeClr val="tx2"/>
                </a:solidFill>
                <a:cs typeface="Verdana" panose="020B0604030504040204" pitchFamily="34" charset="0"/>
              </a:rPr>
              <a:t>Measurement result of SLS2.0 – </a:t>
            </a:r>
            <a:r>
              <a:rPr lang="en-US" altLang="ko-KR" sz="2560" b="1" dirty="0" err="1">
                <a:solidFill>
                  <a:schemeClr val="tx2"/>
                </a:solidFill>
                <a:cs typeface="Verdana" panose="020B0604030504040204" pitchFamily="34" charset="0"/>
              </a:rPr>
              <a:t>TbT</a:t>
            </a:r>
            <a:r>
              <a:rPr lang="en-US" altLang="ko-KR" sz="2560" b="1" dirty="0">
                <a:solidFill>
                  <a:schemeClr val="tx2"/>
                </a:solidFill>
                <a:cs typeface="Verdana" panose="020B0604030504040204" pitchFamily="34" charset="0"/>
              </a:rPr>
              <a:t> (8000 turns)</a:t>
            </a:r>
            <a:endParaRPr lang="ko-KR" altLang="en-US" sz="2560" b="1" dirty="0">
              <a:solidFill>
                <a:schemeClr val="tx2"/>
              </a:solidFill>
              <a:cs typeface="Verdana" panose="020B0604030504040204" pitchFamily="34" charset="0"/>
            </a:endParaRPr>
          </a:p>
        </p:txBody>
      </p:sp>
      <p:grpSp>
        <p:nvGrpSpPr>
          <p:cNvPr id="7" name="그룹 6">
            <a:extLst>
              <a:ext uri="{FF2B5EF4-FFF2-40B4-BE49-F238E27FC236}">
                <a16:creationId xmlns:a16="http://schemas.microsoft.com/office/drawing/2014/main" id="{0A13750E-AC49-234B-794A-DD7285786799}"/>
              </a:ext>
            </a:extLst>
          </p:cNvPr>
          <p:cNvGrpSpPr/>
          <p:nvPr/>
        </p:nvGrpSpPr>
        <p:grpSpPr>
          <a:xfrm>
            <a:off x="142" y="6398192"/>
            <a:ext cx="12191717" cy="459809"/>
            <a:chOff x="1" y="7996258"/>
            <a:chExt cx="15236824" cy="574655"/>
          </a:xfrm>
        </p:grpSpPr>
        <p:sp>
          <p:nvSpPr>
            <p:cNvPr id="5" name="Rectangle 6">
              <a:extLst>
                <a:ext uri="{FF2B5EF4-FFF2-40B4-BE49-F238E27FC236}">
                  <a16:creationId xmlns:a16="http://schemas.microsoft.com/office/drawing/2014/main" id="{E621B043-8424-2DCC-CAB4-6660FC7804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" y="8363164"/>
              <a:ext cx="15236824" cy="207749"/>
            </a:xfrm>
            <a:prstGeom prst="rect">
              <a:avLst/>
            </a:prstGeom>
            <a:solidFill>
              <a:srgbClr val="0C2B64">
                <a:alpha val="31000"/>
              </a:srgbClr>
            </a:solidFill>
            <a:ln>
              <a:noFill/>
            </a:ln>
          </p:spPr>
          <p:txBody>
            <a:bodyPr/>
            <a:lstStyle>
              <a:lvl1pPr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1pPr>
              <a:lvl2pPr marL="742950" indent="-28575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2pPr>
              <a:lvl3pPr marL="1143000" indent="-22860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3pPr>
              <a:lvl4pPr marL="1600200" indent="-22860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4pPr>
              <a:lvl5pPr marL="2057400" indent="-22860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5pPr>
              <a:lvl6pPr marL="25146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6pPr>
              <a:lvl7pPr marL="29718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7pPr>
              <a:lvl8pPr marL="34290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8pPr>
              <a:lvl9pPr marL="38862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9pPr>
            </a:lstStyle>
            <a:p>
              <a:pPr eaLnBrk="1" hangingPunct="1"/>
              <a:endParaRPr lang="ko-KR" altLang="en-US" sz="1440"/>
            </a:p>
          </p:txBody>
        </p:sp>
        <p:pic>
          <p:nvPicPr>
            <p:cNvPr id="50" name="그림 49">
              <a:extLst>
                <a:ext uri="{FF2B5EF4-FFF2-40B4-BE49-F238E27FC236}">
                  <a16:creationId xmlns:a16="http://schemas.microsoft.com/office/drawing/2014/main" id="{A42D60DC-CB53-4703-3722-C0CE198FCF2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4944" y="7996258"/>
              <a:ext cx="3424555" cy="346358"/>
            </a:xfrm>
            <a:prstGeom prst="rect">
              <a:avLst/>
            </a:prstGeom>
          </p:spPr>
        </p:pic>
      </p:grpSp>
      <p:sp>
        <p:nvSpPr>
          <p:cNvPr id="15" name="Rectangle 6">
            <a:extLst>
              <a:ext uri="{FF2B5EF4-FFF2-40B4-BE49-F238E27FC236}">
                <a16:creationId xmlns:a16="http://schemas.microsoft.com/office/drawing/2014/main" id="{A6E8AD5E-0FCE-CB13-71B0-3833D6F12B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813" y="0"/>
            <a:ext cx="863760" cy="383415"/>
          </a:xfrm>
          <a:prstGeom prst="rect">
            <a:avLst/>
          </a:prstGeom>
          <a:solidFill>
            <a:srgbClr val="0C2B64"/>
          </a:solidFill>
          <a:ln>
            <a:noFill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5pPr>
            <a:lvl6pPr marL="25146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6pPr>
            <a:lvl7pPr marL="29718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7pPr>
            <a:lvl8pPr marL="34290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8pPr>
            <a:lvl9pPr marL="38862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9pPr>
          </a:lstStyle>
          <a:p>
            <a:pPr eaLnBrk="1" hangingPunct="1"/>
            <a:endParaRPr lang="ko-KR" altLang="en-US" sz="144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ADF583-AB03-3A1F-50BA-840BA266D084}"/>
              </a:ext>
            </a:extLst>
          </p:cNvPr>
          <p:cNvSpPr txBox="1"/>
          <p:nvPr/>
        </p:nvSpPr>
        <p:spPr>
          <a:xfrm>
            <a:off x="1410828" y="-4656"/>
            <a:ext cx="5402131" cy="387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920" b="1" dirty="0">
                <a:solidFill>
                  <a:schemeClr val="bg2">
                    <a:lumMod val="50000"/>
                  </a:schemeClr>
                </a:solidFill>
                <a:ea typeface="Ebrima" panose="02000000000000000000" pitchFamily="2" charset="0"/>
                <a:cs typeface="Ebrima" panose="02000000000000000000" pitchFamily="2" charset="0"/>
              </a:rPr>
              <a:t>SLS2.0</a:t>
            </a:r>
            <a:endParaRPr lang="ko-KR" altLang="en-US" sz="1920" b="1" dirty="0">
              <a:solidFill>
                <a:schemeClr val="bg2">
                  <a:lumMod val="50000"/>
                </a:schemeClr>
              </a:solidFill>
              <a:cs typeface="Ebrima" panose="02000000000000000000" pitchFamily="2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직사각형 15">
                <a:extLst>
                  <a:ext uri="{FF2B5EF4-FFF2-40B4-BE49-F238E27FC236}">
                    <a16:creationId xmlns:a16="http://schemas.microsoft.com/office/drawing/2014/main" id="{1E547DE0-1E88-1297-148B-334498C8A1EF}"/>
                  </a:ext>
                </a:extLst>
              </p:cNvPr>
              <p:cNvSpPr/>
              <p:nvPr/>
            </p:nvSpPr>
            <p:spPr>
              <a:xfrm>
                <a:off x="438944" y="5365173"/>
                <a:ext cx="4504755" cy="99059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ko-KR" altLang="en-US" sz="14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𝛿</m:t>
                              </m:r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num>
                            <m:den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den>
                          </m:f>
                        </m:e>
                      </m:d>
                      <m:r>
                        <a:rPr lang="ko-KR" altLang="en-US" sz="1400" i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ko-KR" altLang="en-US" sz="1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sub>
                            <m:sup>
                              <m:r>
                                <a:rPr lang="ko-KR" altLang="en-US" sz="14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num>
                        <m:den>
                          <m:rad>
                            <m:radPr>
                              <m:degHide m:val="on"/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ko-KR" altLang="en-US" sz="1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ko-KR" altLang="en-US" sz="1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Sup>
                                        <m:sSubSupPr>
                                          <m:ctrlP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  <m:t>𝑤</m:t>
                                          </m:r>
                                        </m:e>
                                        <m:sub>
                                          <m: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  <m:t>𝑠</m:t>
                                          </m:r>
                                        </m:sub>
                                        <m:sup>
                                          <m:r>
                                            <a:rPr lang="ko-KR" altLang="en-US" sz="1400" i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p>
                                      </m:sSubSup>
                                      <m:r>
                                        <a:rPr lang="ko-KR" altLang="en-US" sz="1400" i="0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sSubSup>
                                        <m:sSubSupPr>
                                          <m:ctrlP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  <m:t>𝑤</m:t>
                                          </m:r>
                                        </m:e>
                                        <m:sub>
                                          <m: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  <m:t>𝑚𝑜𝑑</m:t>
                                          </m:r>
                                        </m:sub>
                                        <m:sup>
                                          <m:r>
                                            <a:rPr lang="ko-KR" altLang="en-US" sz="1400" i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p>
                                      </m:sSubSup>
                                    </m:e>
                                  </m:d>
                                </m:e>
                                <m:sup>
                                  <m:r>
                                    <a:rPr lang="ko-KR" altLang="en-US" sz="1400" i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ko-KR" altLang="en-US" sz="1400" i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ko-KR" altLang="en-US" sz="1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ko-KR" altLang="en-US" sz="1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ko-KR" altLang="en-US" sz="1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ko-KR" altLang="en-US" sz="1400" i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  <m:sSub>
                                            <m:sSubPr>
                                              <m:ctrlPr>
                                                <a:rPr lang="ko-KR" altLang="en-US" sz="1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ko-KR" altLang="en-US" sz="1400" i="1">
                                                  <a:latin typeface="Cambria Math" panose="02040503050406030204" pitchFamily="18" charset="0"/>
                                                </a:rPr>
                                                <m:t>𝑤</m:t>
                                              </m:r>
                                            </m:e>
                                            <m:sub>
                                              <m:r>
                                                <a:rPr lang="ko-KR" altLang="en-US" sz="1400" i="1">
                                                  <a:latin typeface="Cambria Math" panose="02040503050406030204" pitchFamily="18" charset="0"/>
                                                </a:rPr>
                                                <m:t>𝑚𝑜𝑑</m:t>
                                              </m:r>
                                            </m:sub>
                                          </m:sSub>
                                        </m:num>
                                        <m:den>
                                          <m:sSub>
                                            <m:sSubPr>
                                              <m:ctrlPr>
                                                <a:rPr lang="ko-KR" altLang="en-US" sz="1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ko-KR" altLang="en-US" sz="1400" i="1">
                                                  <a:latin typeface="Cambria Math" panose="02040503050406030204" pitchFamily="18" charset="0"/>
                                                </a:rPr>
                                                <m:t>𝜏</m:t>
                                              </m:r>
                                            </m:e>
                                            <m:sub>
                                              <m:r>
                                                <a:rPr lang="ko-KR" altLang="en-US" sz="1400" i="1">
                                                  <a:latin typeface="Cambria Math" panose="02040503050406030204" pitchFamily="18" charset="0"/>
                                                </a:rPr>
                                                <m:t>𝛿</m:t>
                                              </m:r>
                                            </m:sub>
                                          </m:sSub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ko-KR" altLang="en-US" sz="1400" i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f>
                        <m:fPr>
                          <m:ctrlPr>
                            <a:rPr lang="ko-KR" altLang="en-US" sz="1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𝑚𝑜𝑑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𝛼</m:t>
                              </m:r>
                            </m:e>
                            <m:sub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sSub>
                            <m:sSubPr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𝑟𝑓</m:t>
                              </m:r>
                            </m:sub>
                          </m:sSub>
                        </m:den>
                      </m:f>
                      <m:d>
                        <m:dPr>
                          <m:begChr m:val="|"/>
                          <m:endChr m:val="|"/>
                          <m:ctrlPr>
                            <a:rPr lang="ko-KR" altLang="en-US" sz="14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ko-KR" altLang="en-US" sz="1400" i="0">
                              <a:latin typeface="Cambria Math" panose="02040503050406030204" pitchFamily="18" charset="0"/>
                            </a:rPr>
                            <m:t>∆</m:t>
                          </m:r>
                          <m:sSub>
                            <m:sSubPr>
                              <m:ctrlP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𝜑</m:t>
                              </m:r>
                            </m:e>
                            <m:sub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𝑅𝐹</m:t>
                              </m:r>
                              <m:r>
                                <a:rPr lang="ko-KR" altLang="en-US" sz="1400" i="0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ko-KR" altLang="en-US" sz="1400" i="1">
                                  <a:latin typeface="Cambria Math" panose="02040503050406030204" pitchFamily="18" charset="0"/>
                                </a:rPr>
                                <m:t>𝑛𝑜𝑖𝑠𝑒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ko-KR" altLang="en-US" sz="1400" dirty="0"/>
              </a:p>
            </p:txBody>
          </p:sp>
        </mc:Choice>
        <mc:Fallback xmlns="">
          <p:sp>
            <p:nvSpPr>
              <p:cNvPr id="16" name="직사각형 15">
                <a:extLst>
                  <a:ext uri="{FF2B5EF4-FFF2-40B4-BE49-F238E27FC236}">
                    <a16:creationId xmlns:a16="http://schemas.microsoft.com/office/drawing/2014/main" id="{1E547DE0-1E88-1297-148B-334498C8A1E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944" y="5365173"/>
                <a:ext cx="4504755" cy="99059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75078B9A-E373-DA92-3658-25D124C099DE}"/>
                  </a:ext>
                </a:extLst>
              </p:cNvPr>
              <p:cNvSpPr txBox="1"/>
              <p:nvPr/>
            </p:nvSpPr>
            <p:spPr>
              <a:xfrm>
                <a:off x="5427604" y="4650408"/>
                <a:ext cx="5719880" cy="15220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marL="285750" indent="-285750">
                  <a:lnSpc>
                    <a:spcPct val="150000"/>
                  </a:lnSpc>
                  <a:buFont typeface="Wingdings" panose="05000000000000000000" pitchFamily="2" charset="2"/>
                  <a:buChar char="v"/>
                </a:pPr>
                <a:r>
                  <a:rPr lang="en-US" altLang="ko-KR" sz="1600" dirty="0"/>
                  <a:t>RMS energy oscillation is </a:t>
                </a:r>
                <a14:m>
                  <m:oMath xmlns:m="http://schemas.openxmlformats.org/officeDocument/2006/math">
                    <m:r>
                      <a:rPr lang="en-US" altLang="ko-KR" sz="1600" i="1">
                        <a:latin typeface="Cambria Math" panose="02040503050406030204" pitchFamily="18" charset="0"/>
                      </a:rPr>
                      <m:t>4.</m:t>
                    </m:r>
                    <m:r>
                      <a:rPr lang="en-US" altLang="ko-KR" sz="1600" b="0" i="1" smtClean="0">
                        <a:latin typeface="Cambria Math" panose="02040503050406030204" pitchFamily="18" charset="0"/>
                      </a:rPr>
                      <m:t>53</m:t>
                    </m:r>
                    <m:r>
                      <a:rPr lang="en-US" altLang="ko-KR" sz="1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US" altLang="ko-KR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ko-KR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altLang="ko-KR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r>
                          <a:rPr lang="en-US" altLang="ko-KR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6</m:t>
                        </m:r>
                      </m:sup>
                    </m:sSup>
                  </m:oMath>
                </a14:m>
                <a:r>
                  <a:rPr lang="en-US" altLang="ko-KR" sz="1600" dirty="0"/>
                  <a:t>.</a:t>
                </a:r>
              </a:p>
              <a:p>
                <a:pPr marL="285750" indent="-285750">
                  <a:lnSpc>
                    <a:spcPct val="150000"/>
                  </a:lnSpc>
                  <a:buFont typeface="Wingdings" panose="05000000000000000000" pitchFamily="2" charset="2"/>
                  <a:buChar char="v"/>
                </a:pPr>
                <a:r>
                  <a:rPr lang="en-US" altLang="ko-KR" sz="1600" dirty="0"/>
                  <a:t>Analysis of low frequency region is limited because of number of turns are small</a:t>
                </a:r>
              </a:p>
              <a:p>
                <a:pPr marL="285750" indent="-285750">
                  <a:lnSpc>
                    <a:spcPct val="150000"/>
                  </a:lnSpc>
                  <a:buFont typeface="Wingdings" panose="05000000000000000000" pitchFamily="2" charset="2"/>
                  <a:buChar char="v"/>
                </a:pPr>
                <a:r>
                  <a:rPr lang="en-US" altLang="ko-KR" sz="1600" dirty="0"/>
                  <a:t>RMS  phase error : 0</a:t>
                </a:r>
                <a:r>
                  <a:rPr lang="en-US" altLang="ko-KR" sz="1600" dirty="0">
                    <a:latin typeface="맑은 고딕" panose="020B0503020000020004" pitchFamily="50" charset="-127"/>
                  </a:rPr>
                  <a:t>.044°</a:t>
                </a: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75078B9A-E373-DA92-3658-25D124C099D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7604" y="4650408"/>
                <a:ext cx="5719880" cy="1522020"/>
              </a:xfrm>
              <a:prstGeom prst="rect">
                <a:avLst/>
              </a:prstGeom>
              <a:blipFill>
                <a:blip r:embed="rId5"/>
                <a:stretch>
                  <a:fillRect l="-426" b="-4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Box 19">
            <a:extLst>
              <a:ext uri="{FF2B5EF4-FFF2-40B4-BE49-F238E27FC236}">
                <a16:creationId xmlns:a16="http://schemas.microsoft.com/office/drawing/2014/main" id="{8155AC64-1276-CFD1-26DC-B105817256B2}"/>
              </a:ext>
            </a:extLst>
          </p:cNvPr>
          <p:cNvSpPr txBox="1"/>
          <p:nvPr/>
        </p:nvSpPr>
        <p:spPr>
          <a:xfrm>
            <a:off x="9030948" y="1150371"/>
            <a:ext cx="2978730" cy="78335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altLang="ko-KR" sz="1600" dirty="0">
                <a:latin typeface="맑은 고딕" panose="020B0503020000020004" pitchFamily="50" charset="-127"/>
              </a:rPr>
              <a:t>400mA / SOFB, FOFB on</a:t>
            </a:r>
          </a:p>
          <a:p>
            <a:pPr>
              <a:lnSpc>
                <a:spcPct val="150000"/>
              </a:lnSpc>
            </a:pPr>
            <a:endParaRPr lang="en-US" altLang="ko-KR" sz="1600" dirty="0">
              <a:latin typeface="맑은 고딕" panose="020B0503020000020004" pitchFamily="50" charset="-127"/>
            </a:endParaRPr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C83FD3BB-2B7B-4644-AF0A-21CE16C05C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0048" y="1812390"/>
            <a:ext cx="3385892" cy="2821577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E42D4902-FF31-44BD-B96C-2404D7665B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1210" y="1324430"/>
            <a:ext cx="4608576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6388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1AE1F4-28E9-AAD6-226E-15FC204719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직사각형 11">
            <a:extLst>
              <a:ext uri="{FF2B5EF4-FFF2-40B4-BE49-F238E27FC236}">
                <a16:creationId xmlns:a16="http://schemas.microsoft.com/office/drawing/2014/main" id="{13469D1C-0DCC-9E91-2E64-4B6508229BBA}"/>
              </a:ext>
            </a:extLst>
          </p:cNvPr>
          <p:cNvSpPr/>
          <p:nvPr/>
        </p:nvSpPr>
        <p:spPr>
          <a:xfrm>
            <a:off x="501809" y="696683"/>
            <a:ext cx="10018504" cy="4274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3166" tIns="36583" rIns="73166" bIns="3658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US" altLang="ko-KR" sz="2560" b="1" dirty="0">
                <a:solidFill>
                  <a:schemeClr val="tx2"/>
                </a:solidFill>
                <a:cs typeface="Verdana" panose="020B0604030504040204" pitchFamily="34" charset="0"/>
              </a:rPr>
              <a:t>Measurement result of SLS2.0 – Fast orbit mode</a:t>
            </a:r>
            <a:endParaRPr lang="ko-KR" altLang="en-US" sz="2560" b="1" dirty="0">
              <a:solidFill>
                <a:schemeClr val="tx2"/>
              </a:solidFill>
              <a:cs typeface="Verdana" panose="020B0604030504040204" pitchFamily="34" charset="0"/>
            </a:endParaRPr>
          </a:p>
        </p:txBody>
      </p:sp>
      <p:grpSp>
        <p:nvGrpSpPr>
          <p:cNvPr id="7" name="그룹 6">
            <a:extLst>
              <a:ext uri="{FF2B5EF4-FFF2-40B4-BE49-F238E27FC236}">
                <a16:creationId xmlns:a16="http://schemas.microsoft.com/office/drawing/2014/main" id="{94189D66-EB7E-2BFA-2206-802943AAEA78}"/>
              </a:ext>
            </a:extLst>
          </p:cNvPr>
          <p:cNvGrpSpPr/>
          <p:nvPr/>
        </p:nvGrpSpPr>
        <p:grpSpPr>
          <a:xfrm>
            <a:off x="142" y="6398192"/>
            <a:ext cx="12191717" cy="459809"/>
            <a:chOff x="1" y="7996258"/>
            <a:chExt cx="15236824" cy="574655"/>
          </a:xfrm>
        </p:grpSpPr>
        <p:sp>
          <p:nvSpPr>
            <p:cNvPr id="5" name="Rectangle 6">
              <a:extLst>
                <a:ext uri="{FF2B5EF4-FFF2-40B4-BE49-F238E27FC236}">
                  <a16:creationId xmlns:a16="http://schemas.microsoft.com/office/drawing/2014/main" id="{C7B88F2E-45FD-088D-2829-087AB35087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" y="8363164"/>
              <a:ext cx="15236824" cy="207749"/>
            </a:xfrm>
            <a:prstGeom prst="rect">
              <a:avLst/>
            </a:prstGeom>
            <a:solidFill>
              <a:srgbClr val="0C2B64">
                <a:alpha val="31000"/>
              </a:srgbClr>
            </a:solidFill>
            <a:ln>
              <a:noFill/>
            </a:ln>
          </p:spPr>
          <p:txBody>
            <a:bodyPr/>
            <a:lstStyle>
              <a:lvl1pPr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1pPr>
              <a:lvl2pPr marL="742950" indent="-28575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2pPr>
              <a:lvl3pPr marL="1143000" indent="-22860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3pPr>
              <a:lvl4pPr marL="1600200" indent="-22860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4pPr>
              <a:lvl5pPr marL="2057400" indent="-228600" eaLnBrk="0" hangingPunct="0"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5pPr>
              <a:lvl6pPr marL="25146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6pPr>
              <a:lvl7pPr marL="29718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7pPr>
              <a:lvl8pPr marL="34290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8pPr>
              <a:lvl9pPr marL="3886200" indent="-228600" defTabSz="1139825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굴림" panose="020B0600000101010101" pitchFamily="50" charset="-127"/>
                  <a:ea typeface="굴림" panose="020B0600000101010101" pitchFamily="50" charset="-127"/>
                </a:defRPr>
              </a:lvl9pPr>
            </a:lstStyle>
            <a:p>
              <a:pPr eaLnBrk="1" hangingPunct="1"/>
              <a:endParaRPr lang="ko-KR" altLang="en-US" sz="1440"/>
            </a:p>
          </p:txBody>
        </p:sp>
        <p:pic>
          <p:nvPicPr>
            <p:cNvPr id="50" name="그림 49">
              <a:extLst>
                <a:ext uri="{FF2B5EF4-FFF2-40B4-BE49-F238E27FC236}">
                  <a16:creationId xmlns:a16="http://schemas.microsoft.com/office/drawing/2014/main" id="{5F97FBA9-4F31-4802-6D91-602CB28F4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4944" y="7996258"/>
              <a:ext cx="3424555" cy="346358"/>
            </a:xfrm>
            <a:prstGeom prst="rect">
              <a:avLst/>
            </a:prstGeom>
          </p:spPr>
        </p:pic>
      </p:grpSp>
      <p:sp>
        <p:nvSpPr>
          <p:cNvPr id="15" name="Rectangle 6">
            <a:extLst>
              <a:ext uri="{FF2B5EF4-FFF2-40B4-BE49-F238E27FC236}">
                <a16:creationId xmlns:a16="http://schemas.microsoft.com/office/drawing/2014/main" id="{01098CB6-DD58-1996-7E71-2687D7F52A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813" y="0"/>
            <a:ext cx="863760" cy="383415"/>
          </a:xfrm>
          <a:prstGeom prst="rect">
            <a:avLst/>
          </a:prstGeom>
          <a:solidFill>
            <a:srgbClr val="0C2B64"/>
          </a:solidFill>
          <a:ln>
            <a:noFill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5pPr>
            <a:lvl6pPr marL="25146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6pPr>
            <a:lvl7pPr marL="29718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7pPr>
            <a:lvl8pPr marL="34290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8pPr>
            <a:lvl9pPr marL="38862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9pPr>
          </a:lstStyle>
          <a:p>
            <a:pPr eaLnBrk="1" hangingPunct="1"/>
            <a:endParaRPr lang="ko-KR" altLang="en-US" sz="144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F1B2AE-C9AC-CF61-3BA3-039D31BF3FF2}"/>
              </a:ext>
            </a:extLst>
          </p:cNvPr>
          <p:cNvSpPr txBox="1"/>
          <p:nvPr/>
        </p:nvSpPr>
        <p:spPr>
          <a:xfrm>
            <a:off x="1410828" y="-4656"/>
            <a:ext cx="5402131" cy="387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920" b="1" dirty="0">
                <a:solidFill>
                  <a:schemeClr val="bg2">
                    <a:lumMod val="50000"/>
                  </a:schemeClr>
                </a:solidFill>
                <a:ea typeface="Ebrima" panose="02000000000000000000" pitchFamily="2" charset="0"/>
                <a:cs typeface="Ebrima" panose="02000000000000000000" pitchFamily="2" charset="0"/>
              </a:rPr>
              <a:t>SLS2.0</a:t>
            </a:r>
            <a:endParaRPr lang="ko-KR" altLang="en-US" sz="1920" b="1" dirty="0">
              <a:solidFill>
                <a:schemeClr val="bg2">
                  <a:lumMod val="50000"/>
                </a:schemeClr>
              </a:solidFill>
              <a:cs typeface="Ebrima" panose="02000000000000000000" pitchFamily="2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표 1">
                <a:extLst>
                  <a:ext uri="{FF2B5EF4-FFF2-40B4-BE49-F238E27FC236}">
                    <a16:creationId xmlns:a16="http://schemas.microsoft.com/office/drawing/2014/main" id="{EF5E6D01-1AD3-9E7D-5C61-D5993025097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84975126"/>
                  </p:ext>
                </p:extLst>
              </p:nvPr>
            </p:nvGraphicFramePr>
            <p:xfrm>
              <a:off x="295295" y="1322592"/>
              <a:ext cx="5384799" cy="3890846"/>
            </p:xfrm>
            <a:graphic>
              <a:graphicData uri="http://schemas.openxmlformats.org/drawingml/2006/table">
                <a:tbl>
                  <a:tblPr firstRow="1" bandRow="1">
                    <a:tableStyleId>{073A0DAA-6AF3-43AB-8588-CEC1D06C72B9}</a:tableStyleId>
                  </a:tblPr>
                  <a:tblGrid>
                    <a:gridCol w="1794933">
                      <a:extLst>
                        <a:ext uri="{9D8B030D-6E8A-4147-A177-3AD203B41FA5}">
                          <a16:colId xmlns:a16="http://schemas.microsoft.com/office/drawing/2014/main" val="3875770292"/>
                        </a:ext>
                      </a:extLst>
                    </a:gridCol>
                    <a:gridCol w="1794933">
                      <a:extLst>
                        <a:ext uri="{9D8B030D-6E8A-4147-A177-3AD203B41FA5}">
                          <a16:colId xmlns:a16="http://schemas.microsoft.com/office/drawing/2014/main" val="1600481473"/>
                        </a:ext>
                      </a:extLst>
                    </a:gridCol>
                    <a:gridCol w="1794933">
                      <a:extLst>
                        <a:ext uri="{9D8B030D-6E8A-4147-A177-3AD203B41FA5}">
                          <a16:colId xmlns:a16="http://schemas.microsoft.com/office/drawing/2014/main" val="2812038610"/>
                        </a:ext>
                      </a:extLst>
                    </a:gridCol>
                  </a:tblGrid>
                  <a:tr h="53615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ko-KR" sz="1200" b="1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+mn-ea"/>
                            </a:rPr>
                            <a:t>Data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ko-KR" sz="1200" b="1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+mn-ea"/>
                            </a:rPr>
                            <a:t>RMS </a:t>
                          </a:r>
                          <a14:m>
                            <m:oMath xmlns:m="http://schemas.openxmlformats.org/officeDocument/2006/math">
                              <m:r>
                                <a:rPr kumimoji="0" lang="ko-KR" altLang="en-US" sz="1400" b="1" i="1" u="none" strike="noStrike" kern="1200" cap="none" spc="0" normalizeH="0" baseline="0" noProof="0" smtClean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cs typeface="+mn-cs"/>
                                </a:rPr>
                                <m:t>𝜹</m:t>
                              </m:r>
                            </m:oMath>
                          </a14:m>
                          <a:endParaRPr lang="en-US" altLang="ko-KR" sz="1200" b="1" i="0" u="none" strike="noStrike" dirty="0">
                            <a:solidFill>
                              <a:schemeClr val="tx1"/>
                            </a:solidFill>
                            <a:effectLst/>
                            <a:latin typeface="맑은 고딕" panose="020B0503020000020004" pitchFamily="50" charset="-127"/>
                            <a:ea typeface="+mn-ea"/>
                          </a:endParaRP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ko-KR" sz="1200" b="1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+mn-ea"/>
                            </a:rPr>
                            <a:t>RMS phase error (</a:t>
                          </a:r>
                          <a14:m>
                            <m:oMath xmlns:m="http://schemas.openxmlformats.org/officeDocument/2006/math">
                              <m:r>
                                <a:rPr lang="en-US" altLang="ko-KR" sz="1200" b="1" i="1" u="none" strike="noStrike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°</m:t>
                              </m:r>
                            </m:oMath>
                          </a14:m>
                          <a:r>
                            <a:rPr lang="en-US" altLang="ko-KR" sz="1200" b="1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+mn-ea"/>
                            </a:rPr>
                            <a:t>)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732190324"/>
                      </a:ext>
                    </a:extLst>
                  </a:tr>
                  <a:tr h="559116"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1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14:m>
                            <m:oMath xmlns:m="http://schemas.openxmlformats.org/officeDocument/2006/math">
                              <m:r>
                                <a:rPr lang="en-US" altLang="ko-KR" sz="1200" i="1" smtClean="0">
                                  <a:latin typeface="Cambria Math" panose="02040503050406030204" pitchFamily="18" charset="0"/>
                                </a:rPr>
                                <m:t>1.</m:t>
                              </m:r>
                              <m:r>
                                <a:rPr lang="en-US" altLang="ko-KR" sz="1200" b="0" i="1" smtClean="0">
                                  <a:latin typeface="Cambria Math" panose="02040503050406030204" pitchFamily="18" charset="0"/>
                                </a:rPr>
                                <m:t>65</m:t>
                              </m:r>
                              <m:r>
                                <a:rPr lang="en-US" altLang="ko-KR" sz="12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US" altLang="ko-KR" sz="1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altLang="ko-KR" sz="1200" dirty="0"/>
                            <a:t>.</a:t>
                          </a:r>
                          <a:endParaRPr lang="en-US" sz="1200" b="0" i="0" u="none" strike="noStrike" dirty="0">
                            <a:solidFill>
                              <a:schemeClr val="tx1"/>
                            </a:solidFill>
                            <a:effectLst/>
                            <a:latin typeface="맑은 고딕" panose="020B0503020000020004" pitchFamily="50" charset="-127"/>
                            <a:ea typeface="맑은 고딕" panose="020B0503020000020004" pitchFamily="50" charset="-127"/>
                          </a:endParaRP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0.0015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483624502"/>
                      </a:ext>
                    </a:extLst>
                  </a:tr>
                  <a:tr h="559116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ko-KR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+mn-ea"/>
                            </a:rPr>
                            <a:t>2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 xmlns:m="http://schemas.openxmlformats.org/officeDocument/2006/math">
                              <m:r>
                                <a:rPr lang="en-US" altLang="ko-KR" sz="1200" i="1" smtClean="0">
                                  <a:latin typeface="Cambria Math" panose="02040503050406030204" pitchFamily="18" charset="0"/>
                                </a:rPr>
                                <m:t>1.</m:t>
                              </m:r>
                              <m:r>
                                <a:rPr lang="en-US" altLang="ko-KR" sz="1200" b="0" i="1" smtClean="0">
                                  <a:latin typeface="Cambria Math" panose="02040503050406030204" pitchFamily="18" charset="0"/>
                                </a:rPr>
                                <m:t>97</m:t>
                              </m:r>
                              <m:r>
                                <a:rPr lang="en-US" altLang="ko-KR" sz="12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US" altLang="ko-KR" sz="1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altLang="ko-KR" sz="1200" dirty="0"/>
                            <a:t>.</a:t>
                          </a:r>
                          <a:endParaRPr lang="en-US" altLang="ko-KR" sz="1200" b="0" i="0" u="none" strike="noStrike" dirty="0">
                            <a:solidFill>
                              <a:schemeClr val="tx1"/>
                            </a:solidFill>
                            <a:effectLst/>
                            <a:latin typeface="맑은 고딕" panose="020B0503020000020004" pitchFamily="50" charset="-127"/>
                            <a:ea typeface="+mn-ea"/>
                          </a:endParaRP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ko-KR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+mn-ea"/>
                            </a:rPr>
                            <a:t>0.0051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4066207293"/>
                      </a:ext>
                    </a:extLst>
                  </a:tr>
                  <a:tr h="559116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ko-KR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+mn-ea"/>
                            </a:rPr>
                            <a:t>3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 xmlns:m="http://schemas.openxmlformats.org/officeDocument/2006/math">
                              <m:r>
                                <a:rPr lang="en-US" altLang="ko-KR" sz="1200" i="1" smtClean="0">
                                  <a:latin typeface="Cambria Math" panose="02040503050406030204" pitchFamily="18" charset="0"/>
                                </a:rPr>
                                <m:t>1.</m:t>
                              </m:r>
                              <m:r>
                                <a:rPr lang="en-US" altLang="ko-KR" sz="1200" b="0" i="1" smtClean="0">
                                  <a:latin typeface="Cambria Math" panose="02040503050406030204" pitchFamily="18" charset="0"/>
                                </a:rPr>
                                <m:t>87</m:t>
                              </m:r>
                              <m:r>
                                <a:rPr lang="en-US" altLang="ko-KR" sz="12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US" altLang="ko-KR" sz="1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altLang="ko-KR" sz="1200" dirty="0"/>
                            <a:t>.</a:t>
                          </a:r>
                          <a:endParaRPr lang="en-US" altLang="ko-KR" sz="1200" b="0" i="0" u="none" strike="noStrike" dirty="0">
                            <a:solidFill>
                              <a:schemeClr val="tx1"/>
                            </a:solidFill>
                            <a:effectLst/>
                            <a:latin typeface="맑은 고딕" panose="020B0503020000020004" pitchFamily="50" charset="-127"/>
                            <a:ea typeface="+mn-ea"/>
                          </a:endParaRP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ko-KR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+mn-ea"/>
                            </a:rPr>
                            <a:t>0.0016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696832596"/>
                      </a:ext>
                    </a:extLst>
                  </a:tr>
                  <a:tr h="559116"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4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14:m>
                            <m:oMath xmlns:m="http://schemas.openxmlformats.org/officeDocument/2006/math">
                              <m:r>
                                <a:rPr lang="en-US" altLang="ko-KR" sz="1200" i="1" smtClean="0">
                                  <a:latin typeface="Cambria Math" panose="02040503050406030204" pitchFamily="18" charset="0"/>
                                </a:rPr>
                                <m:t>1.</m:t>
                              </m:r>
                              <m:r>
                                <a:rPr lang="en-US" altLang="ko-KR" sz="1200" b="0" i="1" smtClean="0">
                                  <a:latin typeface="Cambria Math" panose="02040503050406030204" pitchFamily="18" charset="0"/>
                                </a:rPr>
                                <m:t>94</m:t>
                              </m:r>
                              <m:r>
                                <a:rPr lang="en-US" altLang="ko-KR" sz="12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US" altLang="ko-KR" sz="1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altLang="ko-KR" sz="1200" dirty="0"/>
                            <a:t>.</a:t>
                          </a:r>
                          <a:endParaRPr lang="en-US" sz="1200" b="0" i="0" u="none" strike="noStrike" dirty="0">
                            <a:solidFill>
                              <a:schemeClr val="tx1"/>
                            </a:solidFill>
                            <a:effectLst/>
                            <a:latin typeface="맑은 고딕" panose="020B0503020000020004" pitchFamily="50" charset="-127"/>
                            <a:ea typeface="맑은 고딕" panose="020B0503020000020004" pitchFamily="50" charset="-127"/>
                          </a:endParaRP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0.0026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817853494"/>
                      </a:ext>
                    </a:extLst>
                  </a:tr>
                  <a:tr h="559116"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5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14:m>
                            <m:oMath xmlns:m="http://schemas.openxmlformats.org/officeDocument/2006/math">
                              <m:r>
                                <a:rPr lang="en-US" altLang="ko-KR" sz="1200" b="0" i="1" smtClean="0">
                                  <a:latin typeface="Cambria Math" panose="02040503050406030204" pitchFamily="18" charset="0"/>
                                  <a:ea typeface="+mn-ea"/>
                                </a:rPr>
                                <m:t>2.31</m:t>
                              </m:r>
                              <m:r>
                                <a:rPr lang="en-US" altLang="ko-KR" sz="12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US" altLang="ko-KR" sz="1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altLang="ko-KR" sz="1200" dirty="0"/>
                            <a:t>.</a:t>
                          </a:r>
                          <a:endParaRPr lang="en-US" sz="1200" b="0" i="0" u="none" strike="noStrike" dirty="0">
                            <a:solidFill>
                              <a:schemeClr val="tx1"/>
                            </a:solidFill>
                            <a:effectLst/>
                            <a:latin typeface="맑은 고딕" panose="020B0503020000020004" pitchFamily="50" charset="-127"/>
                            <a:ea typeface="맑은 고딕" panose="020B0503020000020004" pitchFamily="50" charset="-127"/>
                          </a:endParaRP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0.0024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726999983"/>
                      </a:ext>
                    </a:extLst>
                  </a:tr>
                  <a:tr h="559116"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Average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14:m>
                            <m:oMath xmlns:m="http://schemas.openxmlformats.org/officeDocument/2006/math">
                              <m:r>
                                <a:rPr lang="en-US" altLang="ko-KR" sz="1200" i="1" smtClean="0">
                                  <a:latin typeface="Cambria Math" panose="02040503050406030204" pitchFamily="18" charset="0"/>
                                </a:rPr>
                                <m:t>1.</m:t>
                              </m:r>
                              <m:r>
                                <a:rPr lang="en-US" altLang="ko-KR" sz="1200" b="0" i="1" smtClean="0">
                                  <a:latin typeface="Cambria Math" panose="02040503050406030204" pitchFamily="18" charset="0"/>
                                </a:rPr>
                                <m:t>95</m:t>
                              </m:r>
                              <m:r>
                                <a:rPr lang="en-US" altLang="ko-KR" sz="12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US" altLang="ko-KR" sz="1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US" altLang="ko-KR" sz="1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altLang="ko-KR" sz="1200" dirty="0"/>
                            <a:t>.</a:t>
                          </a:r>
                          <a:endParaRPr lang="en-US" sz="1200" b="0" i="0" u="none" strike="noStrike" dirty="0">
                            <a:solidFill>
                              <a:schemeClr val="tx1"/>
                            </a:solidFill>
                            <a:effectLst/>
                            <a:latin typeface="맑은 고딕" panose="020B0503020000020004" pitchFamily="50" charset="-127"/>
                            <a:ea typeface="맑은 고딕" panose="020B0503020000020004" pitchFamily="50" charset="-127"/>
                          </a:endParaRP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0.0026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189953295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표 1">
                <a:extLst>
                  <a:ext uri="{FF2B5EF4-FFF2-40B4-BE49-F238E27FC236}">
                    <a16:creationId xmlns:a16="http://schemas.microsoft.com/office/drawing/2014/main" id="{EF5E6D01-1AD3-9E7D-5C61-D5993025097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84975126"/>
                  </p:ext>
                </p:extLst>
              </p:nvPr>
            </p:nvGraphicFramePr>
            <p:xfrm>
              <a:off x="295295" y="1322592"/>
              <a:ext cx="5384799" cy="3890846"/>
            </p:xfrm>
            <a:graphic>
              <a:graphicData uri="http://schemas.openxmlformats.org/drawingml/2006/table">
                <a:tbl>
                  <a:tblPr firstRow="1" bandRow="1">
                    <a:tableStyleId>{073A0DAA-6AF3-43AB-8588-CEC1D06C72B9}</a:tableStyleId>
                  </a:tblPr>
                  <a:tblGrid>
                    <a:gridCol w="1794933">
                      <a:extLst>
                        <a:ext uri="{9D8B030D-6E8A-4147-A177-3AD203B41FA5}">
                          <a16:colId xmlns:a16="http://schemas.microsoft.com/office/drawing/2014/main" val="3875770292"/>
                        </a:ext>
                      </a:extLst>
                    </a:gridCol>
                    <a:gridCol w="1794933">
                      <a:extLst>
                        <a:ext uri="{9D8B030D-6E8A-4147-A177-3AD203B41FA5}">
                          <a16:colId xmlns:a16="http://schemas.microsoft.com/office/drawing/2014/main" val="1600481473"/>
                        </a:ext>
                      </a:extLst>
                    </a:gridCol>
                    <a:gridCol w="1794933">
                      <a:extLst>
                        <a:ext uri="{9D8B030D-6E8A-4147-A177-3AD203B41FA5}">
                          <a16:colId xmlns:a16="http://schemas.microsoft.com/office/drawing/2014/main" val="2812038610"/>
                        </a:ext>
                      </a:extLst>
                    </a:gridCol>
                  </a:tblGrid>
                  <a:tr h="53615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ko-KR" sz="1200" b="1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+mn-ea"/>
                            </a:rPr>
                            <a:t>Data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ko-KR"/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4"/>
                          <a:stretch>
                            <a:fillRect l="-101361" t="-3409" r="-102721" b="-6318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ko-KR"/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4"/>
                          <a:stretch>
                            <a:fillRect l="-200678" t="-3409" r="-2373" b="-63181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732190324"/>
                      </a:ext>
                    </a:extLst>
                  </a:tr>
                  <a:tr h="559116"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1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ko-KR"/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4"/>
                          <a:stretch>
                            <a:fillRect l="-101361" t="-98913" r="-102721" b="-5043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0.0015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483624502"/>
                      </a:ext>
                    </a:extLst>
                  </a:tr>
                  <a:tr h="559116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ko-KR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+mn-ea"/>
                            </a:rPr>
                            <a:t>2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ko-KR"/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4"/>
                          <a:stretch>
                            <a:fillRect l="-101361" t="-198913" r="-102721" b="-4043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ko-KR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+mn-ea"/>
                            </a:rPr>
                            <a:t>0.0051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4066207293"/>
                      </a:ext>
                    </a:extLst>
                  </a:tr>
                  <a:tr h="559116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ko-KR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+mn-ea"/>
                            </a:rPr>
                            <a:t>3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ko-KR"/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4"/>
                          <a:stretch>
                            <a:fillRect l="-101361" t="-298913" r="-102721" b="-3043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ctr" latinLnBrk="1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ko-KR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+mn-ea"/>
                            </a:rPr>
                            <a:t>0.0016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696832596"/>
                      </a:ext>
                    </a:extLst>
                  </a:tr>
                  <a:tr h="559116"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4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ko-KR"/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4"/>
                          <a:stretch>
                            <a:fillRect l="-101361" t="-398913" r="-102721" b="-2043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0.0026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817853494"/>
                      </a:ext>
                    </a:extLst>
                  </a:tr>
                  <a:tr h="559116"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5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ko-KR"/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4"/>
                          <a:stretch>
                            <a:fillRect l="-101361" t="-498913" r="-102721" b="-1043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0.0024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726999983"/>
                      </a:ext>
                    </a:extLst>
                  </a:tr>
                  <a:tr h="559116"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Average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ko-KR"/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4"/>
                          <a:stretch>
                            <a:fillRect l="-101361" t="-598913" r="-102721" b="-43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US" sz="1200" b="0" i="0" u="none" strike="noStrike" dirty="0">
                              <a:solidFill>
                                <a:schemeClr val="tx1"/>
                              </a:solidFill>
                              <a:effectLst/>
                              <a:latin typeface="맑은 고딕" panose="020B0503020000020004" pitchFamily="50" charset="-127"/>
                              <a:ea typeface="맑은 고딕" panose="020B0503020000020004" pitchFamily="50" charset="-127"/>
                            </a:rPr>
                            <a:t>0.0026</a:t>
                          </a:r>
                        </a:p>
                      </a:txBody>
                      <a:tcPr marL="9525" marR="9525" marT="9525" marB="0" anchor="ctr">
                        <a:lnL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189953295"/>
                      </a:ext>
                    </a:extLst>
                  </a:tr>
                </a:tbl>
              </a:graphicData>
            </a:graphic>
          </p:graphicFrame>
        </mc:Fallback>
      </mc:AlternateContent>
      <p:pic>
        <p:nvPicPr>
          <p:cNvPr id="6" name="그림 5" descr="텍스트, 스크린샷, 폰트, 영수증이(가) 표시된 사진&#10;&#10;AI가 생성한 콘텐츠는 부정확할 수 있습니다.">
            <a:extLst>
              <a:ext uri="{FF2B5EF4-FFF2-40B4-BE49-F238E27FC236}">
                <a16:creationId xmlns:a16="http://schemas.microsoft.com/office/drawing/2014/main" id="{DD108C84-AE7C-2865-A201-DEA47F43DB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5653" y="3195297"/>
            <a:ext cx="4972845" cy="207810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76AC2B3B-6F84-5B9B-1DB9-1F3552D4D38F}"/>
                  </a:ext>
                </a:extLst>
              </p:cNvPr>
              <p:cNvSpPr txBox="1"/>
              <p:nvPr/>
            </p:nvSpPr>
            <p:spPr>
              <a:xfrm>
                <a:off x="5883359" y="5339137"/>
                <a:ext cx="586323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ko-KR" dirty="0">
                    <a:ea typeface="Cambria Math" panose="02040503050406030204" pitchFamily="18" charset="0"/>
                  </a:rPr>
                  <a:t>From the PSI RF Logbook </a:t>
                </a:r>
                <a:endParaRPr kumimoji="1" lang="en-US" altLang="ko-KR" b="0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endParaRPr kumimoji="1" lang="en-US" altLang="ko-KR" b="0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r>
                  <a:rPr kumimoji="1" lang="en-US" altLang="ko-KR" b="0" dirty="0">
                    <a:ea typeface="Cambria Math" panose="02040503050406030204" pitchFamily="18" charset="0"/>
                  </a:rPr>
                  <a:t>Phase noise with LLRF feedback : </a:t>
                </a:r>
                <a14:m>
                  <m:oMath xmlns:m="http://schemas.openxmlformats.org/officeDocument/2006/math">
                    <m:r>
                      <a:rPr kumimoji="1" lang="en-US" altLang="ko-K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13.6 </m:t>
                    </m:r>
                    <m:r>
                      <a:rPr kumimoji="1" lang="en-US" altLang="ko-K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𝑓𝑠</m:t>
                    </m:r>
                    <m:r>
                      <a:rPr kumimoji="1" lang="en-US" altLang="ko-K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=0.0024°</m:t>
                    </m:r>
                  </m:oMath>
                </a14:m>
                <a:endParaRPr kumimoji="1" lang="ko-KR" altLang="en-US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76AC2B3B-6F84-5B9B-1DB9-1F3552D4D38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3359" y="5339137"/>
                <a:ext cx="5863232" cy="923330"/>
              </a:xfrm>
              <a:prstGeom prst="rect">
                <a:avLst/>
              </a:prstGeom>
              <a:blipFill>
                <a:blip r:embed="rId6"/>
                <a:stretch>
                  <a:fillRect l="-832" t="-3974" b="-9934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그림 3">
            <a:extLst>
              <a:ext uri="{FF2B5EF4-FFF2-40B4-BE49-F238E27FC236}">
                <a16:creationId xmlns:a16="http://schemas.microsoft.com/office/drawing/2014/main" id="{9A890EF2-9DCD-43E2-B2AC-26B2592223E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31710"/>
          <a:stretch/>
        </p:blipFill>
        <p:spPr>
          <a:xfrm>
            <a:off x="5800047" y="1228592"/>
            <a:ext cx="4979796" cy="1950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4036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E71A79-8428-A6BD-06EC-BBC5AB1A8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직사각형 11">
            <a:extLst>
              <a:ext uri="{FF2B5EF4-FFF2-40B4-BE49-F238E27FC236}">
                <a16:creationId xmlns:a16="http://schemas.microsoft.com/office/drawing/2014/main" id="{F64BCABD-EA38-CC16-F44A-9AD65D872203}"/>
              </a:ext>
            </a:extLst>
          </p:cNvPr>
          <p:cNvSpPr/>
          <p:nvPr/>
        </p:nvSpPr>
        <p:spPr>
          <a:xfrm>
            <a:off x="501809" y="696683"/>
            <a:ext cx="10018504" cy="4274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3166" tIns="36583" rIns="73166" bIns="3658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US" altLang="ko-KR" sz="2560" b="1" dirty="0">
                <a:solidFill>
                  <a:schemeClr val="tx2"/>
                </a:solidFill>
                <a:cs typeface="Verdana" panose="020B0604030504040204" pitchFamily="34" charset="0"/>
              </a:rPr>
              <a:t>Measurement result of SLS2.0 – average result</a:t>
            </a:r>
            <a:endParaRPr lang="ko-KR" altLang="en-US" sz="2560" b="1" dirty="0">
              <a:solidFill>
                <a:schemeClr val="tx2"/>
              </a:solidFill>
              <a:cs typeface="Verdana" panose="020B0604030504040204" pitchFamily="34" charset="0"/>
            </a:endParaRPr>
          </a:p>
        </p:txBody>
      </p:sp>
      <p:grpSp>
        <p:nvGrpSpPr>
          <p:cNvPr id="9" name="그룹 8">
            <a:extLst>
              <a:ext uri="{FF2B5EF4-FFF2-40B4-BE49-F238E27FC236}">
                <a16:creationId xmlns:a16="http://schemas.microsoft.com/office/drawing/2014/main" id="{66BB1350-81EB-C885-853B-A3E08C349F98}"/>
              </a:ext>
            </a:extLst>
          </p:cNvPr>
          <p:cNvGrpSpPr/>
          <p:nvPr/>
        </p:nvGrpSpPr>
        <p:grpSpPr>
          <a:xfrm>
            <a:off x="142" y="6398192"/>
            <a:ext cx="12191717" cy="459809"/>
            <a:chOff x="1" y="7996258"/>
            <a:chExt cx="15236824" cy="574655"/>
          </a:xfrm>
        </p:grpSpPr>
        <p:grpSp>
          <p:nvGrpSpPr>
            <p:cNvPr id="7" name="그룹 6">
              <a:extLst>
                <a:ext uri="{FF2B5EF4-FFF2-40B4-BE49-F238E27FC236}">
                  <a16:creationId xmlns:a16="http://schemas.microsoft.com/office/drawing/2014/main" id="{BBD1E922-C405-B93E-2575-25F01746BDE5}"/>
                </a:ext>
              </a:extLst>
            </p:cNvPr>
            <p:cNvGrpSpPr/>
            <p:nvPr/>
          </p:nvGrpSpPr>
          <p:grpSpPr>
            <a:xfrm>
              <a:off x="1" y="7996258"/>
              <a:ext cx="15236824" cy="574655"/>
              <a:chOff x="1" y="7996258"/>
              <a:chExt cx="15236824" cy="574655"/>
            </a:xfrm>
          </p:grpSpPr>
          <p:sp>
            <p:nvSpPr>
              <p:cNvPr id="5" name="Rectangle 6">
                <a:extLst>
                  <a:ext uri="{FF2B5EF4-FFF2-40B4-BE49-F238E27FC236}">
                    <a16:creationId xmlns:a16="http://schemas.microsoft.com/office/drawing/2014/main" id="{607ED863-48C6-3673-05BD-45A84AE198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" y="8363164"/>
                <a:ext cx="15236824" cy="207749"/>
              </a:xfrm>
              <a:prstGeom prst="rect">
                <a:avLst/>
              </a:prstGeom>
              <a:solidFill>
                <a:srgbClr val="0C2B64">
                  <a:alpha val="31000"/>
                </a:srgbClr>
              </a:solidFill>
              <a:ln>
                <a:noFill/>
              </a:ln>
            </p:spPr>
            <p:txBody>
              <a:bodyPr/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굴림" panose="020B0600000101010101" pitchFamily="50" charset="-127"/>
                    <a:ea typeface="굴림" panose="020B0600000101010101" pitchFamily="50" charset="-127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굴림" panose="020B0600000101010101" pitchFamily="50" charset="-127"/>
                    <a:ea typeface="굴림" panose="020B0600000101010101" pitchFamily="50" charset="-127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굴림" panose="020B0600000101010101" pitchFamily="50" charset="-127"/>
                    <a:ea typeface="굴림" panose="020B0600000101010101" pitchFamily="50" charset="-127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굴림" panose="020B0600000101010101" pitchFamily="50" charset="-127"/>
                    <a:ea typeface="굴림" panose="020B0600000101010101" pitchFamily="50" charset="-127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굴림" panose="020B0600000101010101" pitchFamily="50" charset="-127"/>
                    <a:ea typeface="굴림" panose="020B0600000101010101" pitchFamily="50" charset="-127"/>
                  </a:defRPr>
                </a:lvl5pPr>
                <a:lvl6pPr marL="2514600" indent="-228600" defTabSz="1139825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굴림" panose="020B0600000101010101" pitchFamily="50" charset="-127"/>
                    <a:ea typeface="굴림" panose="020B0600000101010101" pitchFamily="50" charset="-127"/>
                  </a:defRPr>
                </a:lvl6pPr>
                <a:lvl7pPr marL="2971800" indent="-228600" defTabSz="1139825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굴림" panose="020B0600000101010101" pitchFamily="50" charset="-127"/>
                    <a:ea typeface="굴림" panose="020B0600000101010101" pitchFamily="50" charset="-127"/>
                  </a:defRPr>
                </a:lvl7pPr>
                <a:lvl8pPr marL="3429000" indent="-228600" defTabSz="1139825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굴림" panose="020B0600000101010101" pitchFamily="50" charset="-127"/>
                    <a:ea typeface="굴림" panose="020B0600000101010101" pitchFamily="50" charset="-127"/>
                  </a:defRPr>
                </a:lvl8pPr>
                <a:lvl9pPr marL="3886200" indent="-228600" defTabSz="1139825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굴림" panose="020B0600000101010101" pitchFamily="50" charset="-127"/>
                    <a:ea typeface="굴림" panose="020B0600000101010101" pitchFamily="50" charset="-127"/>
                  </a:defRPr>
                </a:lvl9pPr>
              </a:lstStyle>
              <a:p>
                <a:pPr eaLnBrk="1" hangingPunct="1"/>
                <a:endParaRPr lang="ko-KR" altLang="en-US" sz="1440"/>
              </a:p>
            </p:txBody>
          </p:sp>
          <p:pic>
            <p:nvPicPr>
              <p:cNvPr id="50" name="그림 49">
                <a:extLst>
                  <a:ext uri="{FF2B5EF4-FFF2-40B4-BE49-F238E27FC236}">
                    <a16:creationId xmlns:a16="http://schemas.microsoft.com/office/drawing/2014/main" id="{A14FB39B-A452-4757-55A2-A83AB4BCD83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564944" y="7996258"/>
                <a:ext cx="3424555" cy="346358"/>
              </a:xfrm>
              <a:prstGeom prst="rect">
                <a:avLst/>
              </a:prstGeom>
            </p:spPr>
          </p:pic>
        </p:grpSp>
        <p:sp>
          <p:nvSpPr>
            <p:cNvPr id="8" name="직사각형 7">
              <a:extLst>
                <a:ext uri="{FF2B5EF4-FFF2-40B4-BE49-F238E27FC236}">
                  <a16:creationId xmlns:a16="http://schemas.microsoft.com/office/drawing/2014/main" id="{34A50EB7-492D-12D2-BF4F-109E9D9AA2A2}"/>
                </a:ext>
              </a:extLst>
            </p:cNvPr>
            <p:cNvSpPr/>
            <p:nvPr/>
          </p:nvSpPr>
          <p:spPr>
            <a:xfrm>
              <a:off x="7248541" y="8116585"/>
              <a:ext cx="739744" cy="22603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sz="1280" b="1" dirty="0">
                  <a:solidFill>
                    <a:schemeClr val="tx1"/>
                  </a:solidFill>
                </a:rPr>
                <a:t>12</a:t>
              </a:r>
              <a:endParaRPr lang="ko-KR" altLang="en-US" sz="128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15" name="Rectangle 6">
            <a:extLst>
              <a:ext uri="{FF2B5EF4-FFF2-40B4-BE49-F238E27FC236}">
                <a16:creationId xmlns:a16="http://schemas.microsoft.com/office/drawing/2014/main" id="{FB4EFC3D-6AA3-9F2D-5C32-1AE17A16C9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813" y="0"/>
            <a:ext cx="863760" cy="383415"/>
          </a:xfrm>
          <a:prstGeom prst="rect">
            <a:avLst/>
          </a:prstGeom>
          <a:solidFill>
            <a:srgbClr val="0C2B64"/>
          </a:solidFill>
          <a:ln>
            <a:noFill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5pPr>
            <a:lvl6pPr marL="25146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6pPr>
            <a:lvl7pPr marL="29718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7pPr>
            <a:lvl8pPr marL="34290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8pPr>
            <a:lvl9pPr marL="3886200" indent="-228600" defTabSz="1139825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9pPr>
          </a:lstStyle>
          <a:p>
            <a:pPr eaLnBrk="1" hangingPunct="1"/>
            <a:endParaRPr lang="ko-KR" altLang="en-US" sz="144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784A0A5-4573-26B1-79E6-608920F19399}"/>
              </a:ext>
            </a:extLst>
          </p:cNvPr>
          <p:cNvSpPr txBox="1"/>
          <p:nvPr/>
        </p:nvSpPr>
        <p:spPr>
          <a:xfrm>
            <a:off x="1410828" y="-4656"/>
            <a:ext cx="5402131" cy="387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920" b="1" dirty="0">
                <a:solidFill>
                  <a:schemeClr val="bg2">
                    <a:lumMod val="50000"/>
                  </a:schemeClr>
                </a:solidFill>
                <a:ea typeface="Ebrima" panose="02000000000000000000" pitchFamily="2" charset="0"/>
                <a:cs typeface="Ebrima" panose="02000000000000000000" pitchFamily="2" charset="0"/>
              </a:rPr>
              <a:t>SLS2.0</a:t>
            </a:r>
            <a:endParaRPr lang="ko-KR" altLang="en-US" sz="1920" b="1" dirty="0">
              <a:solidFill>
                <a:schemeClr val="bg2">
                  <a:lumMod val="50000"/>
                </a:schemeClr>
              </a:solidFill>
              <a:cs typeface="Ebrima" panose="02000000000000000000" pitchFamily="2" charset="0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1A65A0B1-4BB1-2AE7-B009-6ED40E725F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582" y="1473738"/>
            <a:ext cx="3686522" cy="3064274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1DDC0802-E089-2F6D-307C-44CFF195CE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4176" y="1473738"/>
            <a:ext cx="3445459" cy="3068995"/>
          </a:xfrm>
          <a:prstGeom prst="rect">
            <a:avLst/>
          </a:prstGeom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BEC3C016-1364-46E6-ACC1-6846402BCC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77825" y="1374952"/>
            <a:ext cx="3565353" cy="319396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EE07729-6BB8-43F8-B09F-D58F83EA1D33}"/>
                  </a:ext>
                </a:extLst>
              </p:cNvPr>
              <p:cNvSpPr txBox="1"/>
              <p:nvPr/>
            </p:nvSpPr>
            <p:spPr>
              <a:xfrm>
                <a:off x="245582" y="4665167"/>
                <a:ext cx="9878082" cy="20313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ko-KR" dirty="0">
                    <a:ea typeface="Cambria Math" panose="02040503050406030204" pitchFamily="18" charset="0"/>
                  </a:rPr>
                  <a:t>Results :</a:t>
                </a:r>
              </a:p>
              <a:p>
                <a:endParaRPr kumimoji="1" lang="en-US" altLang="ko-KR" dirty="0"/>
              </a:p>
              <a:p>
                <a:pPr marL="285750" indent="-285750">
                  <a:buFont typeface="Wingdings" panose="05000000000000000000" pitchFamily="2" charset="2"/>
                  <a:buChar char="§"/>
                </a:pPr>
                <a:r>
                  <a:rPr kumimoji="1" lang="en-US" altLang="ko-KR" dirty="0"/>
                  <a:t>Synchrotron tune decrease from 3HC effect.</a:t>
                </a:r>
              </a:p>
              <a:p>
                <a:pPr marL="285750" indent="-285750">
                  <a:buFont typeface="Wingdings" panose="05000000000000000000" pitchFamily="2" charset="2"/>
                  <a:buChar char="§"/>
                </a:pPr>
                <a:r>
                  <a:rPr kumimoji="1" lang="en-US" altLang="ko-KR" dirty="0"/>
                  <a:t>Because of limited acquired turn number, </a:t>
                </a:r>
                <a:r>
                  <a:rPr kumimoji="1" lang="en-US" altLang="ko-KR" dirty="0" err="1"/>
                  <a:t>TbT</a:t>
                </a:r>
                <a:r>
                  <a:rPr kumimoji="1" lang="en-US" altLang="ko-KR" dirty="0"/>
                  <a:t> mode is not accurate measuring RF noise.</a:t>
                </a:r>
              </a:p>
              <a:p>
                <a:pPr marL="285750" indent="-285750">
                  <a:buFont typeface="Wingdings" panose="05000000000000000000" pitchFamily="2" charset="2"/>
                  <a:buChar char="§"/>
                </a:pPr>
                <a:r>
                  <a:rPr kumimoji="1" lang="en-US" altLang="ko-KR" dirty="0"/>
                  <a:t>Based on Fast orbit mode (74.36 kHz), RF noise level is </a:t>
                </a:r>
                <a:r>
                  <a:rPr lang="en-US" altLang="ko-KR" dirty="0">
                    <a:latin typeface="맑은 고딕" panose="020B0503020000020004" pitchFamily="50" charset="-127"/>
                  </a:rPr>
                  <a:t>0.0026</a:t>
                </a:r>
                <a14:m>
                  <m:oMath xmlns:m="http://schemas.openxmlformats.org/officeDocument/2006/math">
                    <m:r>
                      <a:rPr lang="en-US" altLang="ko-K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°</m:t>
                    </m:r>
                  </m:oMath>
                </a14:m>
                <a:endParaRPr lang="en-US" altLang="ko-KR" b="1" dirty="0">
                  <a:latin typeface="맑은 고딕" panose="020B0503020000020004" pitchFamily="50" charset="-127"/>
                  <a:ea typeface="Cambria Math" panose="02040503050406030204" pitchFamily="18" charset="0"/>
                </a:endParaRPr>
              </a:p>
              <a:p>
                <a:pPr marL="285750" indent="-285750">
                  <a:buFont typeface="Wingdings" panose="05000000000000000000" pitchFamily="2" charset="2"/>
                  <a:buChar char="§"/>
                </a:pPr>
                <a:r>
                  <a:rPr lang="en-US" altLang="ko-KR" dirty="0">
                    <a:latin typeface="맑은 고딕" panose="020B0503020000020004" pitchFamily="50" charset="-127"/>
                  </a:rPr>
                  <a:t>Based on PSI RF logbook, RF noise level is 0.0024</a:t>
                </a:r>
                <a14:m>
                  <m:oMath xmlns:m="http://schemas.openxmlformats.org/officeDocument/2006/math">
                    <m:r>
                      <a:rPr lang="en-US" altLang="ko-K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°</m:t>
                    </m:r>
                  </m:oMath>
                </a14:m>
                <a:endParaRPr lang="en-US" altLang="ko-KR" dirty="0">
                  <a:latin typeface="맑은 고딕" panose="020B0503020000020004" pitchFamily="50" charset="-127"/>
                </a:endParaRPr>
              </a:p>
              <a:p>
                <a:pPr marL="285750" indent="-285750">
                  <a:buFont typeface="Wingdings" panose="05000000000000000000" pitchFamily="2" charset="2"/>
                  <a:buChar char="§"/>
                </a:pPr>
                <a:endParaRPr kumimoji="1" lang="ko-KR" altLang="en-US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EE07729-6BB8-43F8-B09F-D58F83EA1D3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5582" y="4665167"/>
                <a:ext cx="9878082" cy="2031325"/>
              </a:xfrm>
              <a:prstGeom prst="rect">
                <a:avLst/>
              </a:prstGeom>
              <a:blipFill>
                <a:blip r:embed="rId7"/>
                <a:stretch>
                  <a:fillRect l="-494" t="-1497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583896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C0F86D-B433-D119-17C4-39192361E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CD42D44-1FCF-1BA6-9943-58F72F4BB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kumimoji="1" lang="en-US" altLang="ko-KR" dirty="0"/>
              <a:t>CERN tour</a:t>
            </a:r>
            <a:endParaRPr kumimoji="1" lang="ko-KR" altLang="en-US" dirty="0"/>
          </a:p>
        </p:txBody>
      </p:sp>
      <p:sp>
        <p:nvSpPr>
          <p:cNvPr id="12" name="내용 개체 틀 2">
            <a:extLst>
              <a:ext uri="{FF2B5EF4-FFF2-40B4-BE49-F238E27FC236}">
                <a16:creationId xmlns:a16="http://schemas.microsoft.com/office/drawing/2014/main" id="{B02BDB18-3EF5-4F58-A750-D67D86351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07961"/>
            <a:ext cx="11201400" cy="46420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1" lang="en-US" altLang="ko-KR" sz="2000" dirty="0"/>
              <a:t>MAY 15</a:t>
            </a:r>
            <a:r>
              <a:rPr kumimoji="1" lang="en-US" altLang="ko-KR" sz="2000" baseline="30000" dirty="0"/>
              <a:t>th</a:t>
            </a:r>
            <a:r>
              <a:rPr kumimoji="1" lang="en-US" altLang="ko-KR" sz="2000" dirty="0"/>
              <a:t> : 11:00 ~ 17:00</a:t>
            </a:r>
          </a:p>
          <a:p>
            <a:pPr marL="0" indent="0">
              <a:buNone/>
            </a:pPr>
            <a:endParaRPr kumimoji="1" lang="en-US" altLang="ko-KR" sz="2000" dirty="0"/>
          </a:p>
          <a:p>
            <a:pPr marL="457200" indent="-457200">
              <a:buAutoNum type="arabicParenR"/>
            </a:pPr>
            <a:r>
              <a:rPr kumimoji="1" lang="en-US" altLang="ko-KR" sz="2000" dirty="0"/>
              <a:t>CERN Synchrocyclotron(SC) tour</a:t>
            </a:r>
          </a:p>
          <a:p>
            <a:pPr marL="457200" indent="-457200">
              <a:buAutoNum type="arabicParenR"/>
            </a:pPr>
            <a:r>
              <a:rPr kumimoji="1" lang="en-US" altLang="ko-KR" sz="2000" dirty="0"/>
              <a:t>ATLAS tour</a:t>
            </a:r>
          </a:p>
          <a:p>
            <a:pPr marL="457200" indent="-457200">
              <a:buAutoNum type="arabicParenR"/>
            </a:pPr>
            <a:r>
              <a:rPr kumimoji="1" lang="en-US" altLang="ko-KR" sz="2000" dirty="0"/>
              <a:t>Lunch with Frank and Jacqueline</a:t>
            </a:r>
          </a:p>
          <a:p>
            <a:pPr marL="457200" indent="-457200">
              <a:buAutoNum type="arabicParenR"/>
            </a:pPr>
            <a:r>
              <a:rPr kumimoji="1" lang="en-US" altLang="ko-KR" sz="2000" dirty="0"/>
              <a:t>CERN Control Center tour</a:t>
            </a:r>
          </a:p>
          <a:p>
            <a:pPr marL="457200" indent="-457200">
              <a:buAutoNum type="arabicParenR"/>
            </a:pPr>
            <a:r>
              <a:rPr kumimoji="1" lang="en-US" altLang="ko-KR" sz="2000" dirty="0"/>
              <a:t>LEIR tour</a:t>
            </a:r>
          </a:p>
          <a:p>
            <a:pPr marL="0" indent="0">
              <a:buNone/>
            </a:pPr>
            <a:endParaRPr kumimoji="1" lang="en-US" altLang="ko-KR" sz="2000" dirty="0"/>
          </a:p>
          <a:p>
            <a:endParaRPr kumimoji="1" lang="en-US" altLang="ko-KR" sz="2000" dirty="0"/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F7E30353-89DA-4003-89BD-39CC2EEB87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017645"/>
            <a:ext cx="3787140" cy="2840355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C22D4275-3D7A-43C5-B3F4-ABECF0F99E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9630" y="1"/>
            <a:ext cx="3657600" cy="2743200"/>
          </a:xfrm>
          <a:prstGeom prst="rect">
            <a:avLst/>
          </a:prstGeom>
        </p:spPr>
      </p:pic>
      <p:pic>
        <p:nvPicPr>
          <p:cNvPr id="16" name="그림 15">
            <a:extLst>
              <a:ext uri="{FF2B5EF4-FFF2-40B4-BE49-F238E27FC236}">
                <a16:creationId xmlns:a16="http://schemas.microsoft.com/office/drawing/2014/main" id="{E2D03C5C-23E1-402D-A6DD-6269F29C83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740" y="-1"/>
            <a:ext cx="3657600" cy="2743200"/>
          </a:xfrm>
          <a:prstGeom prst="rect">
            <a:avLst/>
          </a:prstGeom>
        </p:spPr>
      </p:pic>
      <p:pic>
        <p:nvPicPr>
          <p:cNvPr id="19" name="그림 18">
            <a:extLst>
              <a:ext uri="{FF2B5EF4-FFF2-40B4-BE49-F238E27FC236}">
                <a16:creationId xmlns:a16="http://schemas.microsoft.com/office/drawing/2014/main" id="{246DB252-7508-47F1-AC4F-0C9E577844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69630" y="4047966"/>
            <a:ext cx="3722370" cy="2791778"/>
          </a:xfrm>
          <a:prstGeom prst="rect">
            <a:avLst/>
          </a:prstGeom>
        </p:spPr>
      </p:pic>
      <p:pic>
        <p:nvPicPr>
          <p:cNvPr id="22" name="그림 21">
            <a:extLst>
              <a:ext uri="{FF2B5EF4-FFF2-40B4-BE49-F238E27FC236}">
                <a16:creationId xmlns:a16="http://schemas.microsoft.com/office/drawing/2014/main" id="{F274453C-F22B-4FC8-AD0E-CB73C2A4CC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1000" y="4017643"/>
            <a:ext cx="3787140" cy="284035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CF6D8997-D450-42CC-A9D6-26F1AAD8BF76}"/>
              </a:ext>
            </a:extLst>
          </p:cNvPr>
          <p:cNvSpPr txBox="1"/>
          <p:nvPr/>
        </p:nvSpPr>
        <p:spPr>
          <a:xfrm>
            <a:off x="0" y="4047966"/>
            <a:ext cx="891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chemeClr val="bg1"/>
                </a:solidFill>
              </a:rPr>
              <a:t>SC</a:t>
            </a:r>
            <a:endParaRPr lang="ko-KR" altLang="en-US" b="1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2F77F90-FF2D-4F81-B967-04F5F9267A30}"/>
              </a:ext>
            </a:extLst>
          </p:cNvPr>
          <p:cNvSpPr txBox="1"/>
          <p:nvPr/>
        </p:nvSpPr>
        <p:spPr>
          <a:xfrm>
            <a:off x="4396740" y="18255"/>
            <a:ext cx="891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chemeClr val="bg1"/>
                </a:solidFill>
              </a:rPr>
              <a:t>ATLAS</a:t>
            </a:r>
            <a:endParaRPr lang="ko-KR" altLang="en-US" b="1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BF58E93-B040-4F24-BFDA-B04C5580B72C}"/>
              </a:ext>
            </a:extLst>
          </p:cNvPr>
          <p:cNvSpPr txBox="1"/>
          <p:nvPr/>
        </p:nvSpPr>
        <p:spPr>
          <a:xfrm>
            <a:off x="8545830" y="9602"/>
            <a:ext cx="2385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>
                <a:solidFill>
                  <a:schemeClr val="bg1"/>
                </a:solidFill>
              </a:rPr>
              <a:t>LHC Control area</a:t>
            </a:r>
            <a:endParaRPr lang="ko-KR" altLang="en-US" b="1" dirty="0">
              <a:solidFill>
                <a:schemeClr val="bg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40F1A2A-9F74-4F3D-B82B-0BDD84B706EF}"/>
              </a:ext>
            </a:extLst>
          </p:cNvPr>
          <p:cNvSpPr txBox="1"/>
          <p:nvPr/>
        </p:nvSpPr>
        <p:spPr>
          <a:xfrm>
            <a:off x="8545830" y="4101542"/>
            <a:ext cx="2385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chemeClr val="bg1"/>
                </a:solidFill>
              </a:rPr>
              <a:t>LEIR</a:t>
            </a:r>
            <a:endParaRPr lang="ko-KR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8802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C0F86D-B433-D119-17C4-39192361E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CD42D44-1FCF-1BA6-9943-58F72F4BB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kumimoji="1" lang="en-US" altLang="ko-KR" dirty="0"/>
              <a:t>ESRF tour</a:t>
            </a:r>
            <a:endParaRPr kumimoji="1" lang="ko-KR" altLang="en-US" dirty="0"/>
          </a:p>
        </p:txBody>
      </p:sp>
      <p:sp>
        <p:nvSpPr>
          <p:cNvPr id="12" name="내용 개체 틀 2">
            <a:extLst>
              <a:ext uri="{FF2B5EF4-FFF2-40B4-BE49-F238E27FC236}">
                <a16:creationId xmlns:a16="http://schemas.microsoft.com/office/drawing/2014/main" id="{B02BDB18-3EF5-4F58-A750-D67D86351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534886"/>
            <a:ext cx="11201400" cy="46420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1" lang="en-US" altLang="ko-KR" sz="2000" dirty="0"/>
              <a:t>MAY 15</a:t>
            </a:r>
            <a:r>
              <a:rPr kumimoji="1" lang="en-US" altLang="ko-KR" sz="2000" baseline="30000" dirty="0"/>
              <a:t>th</a:t>
            </a:r>
            <a:r>
              <a:rPr kumimoji="1" lang="en-US" altLang="ko-KR" sz="2000" dirty="0"/>
              <a:t> : 9:30 ~ 14:00</a:t>
            </a:r>
          </a:p>
          <a:p>
            <a:pPr marL="0" indent="0">
              <a:buNone/>
            </a:pPr>
            <a:endParaRPr kumimoji="1" lang="en-US" altLang="ko-KR" sz="2000" dirty="0"/>
          </a:p>
          <a:p>
            <a:endParaRPr kumimoji="1" lang="en-US" altLang="ko-KR" sz="2000" dirty="0"/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2C7C3C84-2575-4114-B75D-16AC408DABE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889" r="31944" b="11481"/>
          <a:stretch/>
        </p:blipFill>
        <p:spPr>
          <a:xfrm rot="5400000">
            <a:off x="3014661" y="-164572"/>
            <a:ext cx="1458699" cy="1787842"/>
          </a:xfrm>
          <a:prstGeom prst="rect">
            <a:avLst/>
          </a:prstGeom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693836B1-0D90-4C36-B1FE-4C2CAEBD54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75381" y="2071685"/>
            <a:ext cx="3257269" cy="244295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5287E0B-6E6A-46AB-BCB2-6CA442A2AD66}"/>
              </a:ext>
            </a:extLst>
          </p:cNvPr>
          <p:cNvSpPr txBox="1"/>
          <p:nvPr/>
        </p:nvSpPr>
        <p:spPr>
          <a:xfrm>
            <a:off x="3975381" y="4590824"/>
            <a:ext cx="3079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Beam status of ESRF-EBS</a:t>
            </a:r>
            <a:endParaRPr lang="ko-KR" altLang="en-US" dirty="0"/>
          </a:p>
        </p:txBody>
      </p:sp>
      <p:pic>
        <p:nvPicPr>
          <p:cNvPr id="21" name="KakaoTalk_20260528_210014022">
            <a:hlinkClick r:id="" action="ppaction://media"/>
            <a:extLst>
              <a:ext uri="{FF2B5EF4-FFF2-40B4-BE49-F238E27FC236}">
                <a16:creationId xmlns:a16="http://schemas.microsoft.com/office/drawing/2014/main" id="{77D8756A-BD73-4D42-AB78-A4A22AC15A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492611" y="72656"/>
            <a:ext cx="4616839" cy="62265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AE42EF5-7E24-4703-8152-023837D3A10C}"/>
              </a:ext>
            </a:extLst>
          </p:cNvPr>
          <p:cNvSpPr txBox="1"/>
          <p:nvPr/>
        </p:nvSpPr>
        <p:spPr>
          <a:xfrm>
            <a:off x="7436521" y="6353601"/>
            <a:ext cx="3079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Beam Injection</a:t>
            </a:r>
            <a:endParaRPr lang="ko-KR" altLang="en-US" dirty="0"/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179F3E85-2CB3-4EA3-A320-9AE8DA5AC6A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650" y="2009562"/>
            <a:ext cx="3340100" cy="25050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37CB80A-6A56-4397-B1FE-4E467546173B}"/>
              </a:ext>
            </a:extLst>
          </p:cNvPr>
          <p:cNvSpPr txBox="1"/>
          <p:nvPr/>
        </p:nvSpPr>
        <p:spPr>
          <a:xfrm>
            <a:off x="247650" y="4590824"/>
            <a:ext cx="3079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Outside of the Tunnel</a:t>
            </a:r>
            <a:endParaRPr lang="ko-KR" altLang="en-US" dirty="0"/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951D1F7D-0700-4FFA-9BE4-1889FE38761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550" y="4960156"/>
            <a:ext cx="6832600" cy="1849576"/>
          </a:xfrm>
          <a:prstGeom prst="rect">
            <a:avLst/>
          </a:prstGeom>
        </p:spPr>
      </p:pic>
      <p:sp>
        <p:nvSpPr>
          <p:cNvPr id="5" name="직사각형 4">
            <a:extLst>
              <a:ext uri="{FF2B5EF4-FFF2-40B4-BE49-F238E27FC236}">
                <a16:creationId xmlns:a16="http://schemas.microsoft.com/office/drawing/2014/main" id="{86B1A2B7-7DD2-472D-B77F-7BF0D497F8C4}"/>
              </a:ext>
            </a:extLst>
          </p:cNvPr>
          <p:cNvSpPr/>
          <p:nvPr/>
        </p:nvSpPr>
        <p:spPr>
          <a:xfrm>
            <a:off x="4637932" y="4960156"/>
            <a:ext cx="1121518" cy="184957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514844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625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C0F86D-B433-D119-17C4-39192361E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CD42D44-1FCF-1BA6-9943-58F72F4BB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kumimoji="1" lang="en-US" altLang="ko-KR" dirty="0"/>
              <a:t>ESRF tour</a:t>
            </a:r>
            <a:endParaRPr kumimoji="1" lang="ko-KR" altLang="en-US" dirty="0"/>
          </a:p>
        </p:txBody>
      </p:sp>
      <p:sp>
        <p:nvSpPr>
          <p:cNvPr id="12" name="내용 개체 틀 2">
            <a:extLst>
              <a:ext uri="{FF2B5EF4-FFF2-40B4-BE49-F238E27FC236}">
                <a16:creationId xmlns:a16="http://schemas.microsoft.com/office/drawing/2014/main" id="{B02BDB18-3EF5-4F58-A750-D67D86351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534886"/>
            <a:ext cx="11201400" cy="46420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1" lang="en-US" altLang="ko-KR" sz="2000" dirty="0"/>
              <a:t>MAY 15</a:t>
            </a:r>
            <a:r>
              <a:rPr kumimoji="1" lang="en-US" altLang="ko-KR" sz="2000" baseline="30000" dirty="0"/>
              <a:t>th</a:t>
            </a:r>
            <a:r>
              <a:rPr kumimoji="1" lang="en-US" altLang="ko-KR" sz="2000" dirty="0"/>
              <a:t> : 9:30 ~ 14:00</a:t>
            </a:r>
          </a:p>
          <a:p>
            <a:pPr marL="0" indent="0">
              <a:buNone/>
            </a:pPr>
            <a:endParaRPr kumimoji="1" lang="en-US" altLang="ko-KR" sz="2000" dirty="0"/>
          </a:p>
          <a:p>
            <a:endParaRPr kumimoji="1" lang="en-US" altLang="ko-KR" sz="2000" dirty="0"/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2C7C3C84-2575-4114-B75D-16AC408DAB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889" r="31944" b="11481"/>
          <a:stretch/>
        </p:blipFill>
        <p:spPr>
          <a:xfrm rot="5400000">
            <a:off x="3014661" y="-164572"/>
            <a:ext cx="1458699" cy="1787842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17CF879D-3593-442D-8F48-A743220357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3" y="2201066"/>
            <a:ext cx="3525311" cy="2643983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BBB9E372-3CB0-4828-A7BD-C30DF0D4C5E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9182" t="31955" r="28012" b="-494"/>
          <a:stretch/>
        </p:blipFill>
        <p:spPr>
          <a:xfrm rot="5400000">
            <a:off x="4290948" y="1807823"/>
            <a:ext cx="2152653" cy="3366423"/>
          </a:xfrm>
          <a:prstGeom prst="rect">
            <a:avLst/>
          </a:prstGeom>
        </p:spPr>
      </p:pic>
      <p:pic>
        <p:nvPicPr>
          <p:cNvPr id="16" name="그림 15">
            <a:extLst>
              <a:ext uri="{FF2B5EF4-FFF2-40B4-BE49-F238E27FC236}">
                <a16:creationId xmlns:a16="http://schemas.microsoft.com/office/drawing/2014/main" id="{3307D280-8D35-4B38-B9F8-E55718DA89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6729759" y="2332689"/>
            <a:ext cx="3293948" cy="2470461"/>
          </a:xfrm>
          <a:prstGeom prst="rect">
            <a:avLst/>
          </a:prstGeom>
        </p:spPr>
      </p:pic>
      <p:pic>
        <p:nvPicPr>
          <p:cNvPr id="19" name="그림 18">
            <a:extLst>
              <a:ext uri="{FF2B5EF4-FFF2-40B4-BE49-F238E27FC236}">
                <a16:creationId xmlns:a16="http://schemas.microsoft.com/office/drawing/2014/main" id="{68AEC7B4-391B-4157-8C5F-C49C09B7D9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85538" y="2754035"/>
            <a:ext cx="2499101" cy="187432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EEA638F-ED48-4725-B79F-2FC24F003C3C}"/>
              </a:ext>
            </a:extLst>
          </p:cNvPr>
          <p:cNvSpPr txBox="1"/>
          <p:nvPr/>
        </p:nvSpPr>
        <p:spPr>
          <a:xfrm>
            <a:off x="152400" y="4938942"/>
            <a:ext cx="2940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SSA for ESRF Main cavity</a:t>
            </a:r>
            <a:endParaRPr lang="ko-KR" alt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9803421-BD26-4E0D-9DE0-AC72B792D417}"/>
              </a:ext>
            </a:extLst>
          </p:cNvPr>
          <p:cNvSpPr txBox="1"/>
          <p:nvPr/>
        </p:nvSpPr>
        <p:spPr>
          <a:xfrm>
            <a:off x="3923289" y="4628361"/>
            <a:ext cx="2940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Vacuum chamber of ESRF</a:t>
            </a:r>
            <a:endParaRPr lang="ko-KR" alt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34F9CE1-E582-4DED-B901-B7D0B9CFEB93}"/>
              </a:ext>
            </a:extLst>
          </p:cNvPr>
          <p:cNvSpPr txBox="1"/>
          <p:nvPr/>
        </p:nvSpPr>
        <p:spPr>
          <a:xfrm>
            <a:off x="7141501" y="5310585"/>
            <a:ext cx="2470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dirty="0"/>
              <a:t>Nonlinear Kicker </a:t>
            </a:r>
            <a:endParaRPr lang="ko-KR" alt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6AFF91D-03EB-417C-884E-DAC21B74ABC8}"/>
              </a:ext>
            </a:extLst>
          </p:cNvPr>
          <p:cNvSpPr txBox="1"/>
          <p:nvPr/>
        </p:nvSpPr>
        <p:spPr>
          <a:xfrm>
            <a:off x="9729497" y="4704548"/>
            <a:ext cx="24704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dirty="0"/>
              <a:t>4 Kicker current monitor</a:t>
            </a:r>
            <a:endParaRPr lang="ko-KR" alt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A803354-9244-499D-82A1-689AA096A942}"/>
              </a:ext>
            </a:extLst>
          </p:cNvPr>
          <p:cNvSpPr txBox="1"/>
          <p:nvPr/>
        </p:nvSpPr>
        <p:spPr>
          <a:xfrm>
            <a:off x="61383" y="5586535"/>
            <a:ext cx="69827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altLang="ko-KR" dirty="0"/>
              <a:t>When we visited, ESRF is operating for user.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altLang="ko-KR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altLang="ko-KR" dirty="0"/>
              <a:t>We can tour the outside of the Tunnel</a:t>
            </a:r>
          </a:p>
          <a:p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2385696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BAE7E0DF-E70B-4586-8FD1-EF2A0C004D48}"/>
              </a:ext>
            </a:extLst>
          </p:cNvPr>
          <p:cNvSpPr txBox="1">
            <a:spLocks/>
          </p:cNvSpPr>
          <p:nvPr/>
        </p:nvSpPr>
        <p:spPr>
          <a:xfrm>
            <a:off x="0" y="1825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1" lang="en-US" altLang="ko-KR" dirty="0"/>
              <a:t>IPAC26</a:t>
            </a:r>
            <a:endParaRPr kumimoji="1" lang="ko-KR" altLang="en-US" dirty="0"/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C9748E2B-DCCA-43CA-A056-5843976CA2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65581"/>
            <a:ext cx="3700708" cy="2775531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AC4660A7-2B06-4C76-89B0-336F051ED7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939" y="18255"/>
            <a:ext cx="3867150" cy="2900363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ABBA8697-7F46-4872-9E17-72FB1118FF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7938" y="3262311"/>
            <a:ext cx="3867152" cy="2900364"/>
          </a:xfrm>
          <a:prstGeom prst="rect">
            <a:avLst/>
          </a:prstGeom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3535EBD5-3A9E-4A18-A41F-F7F0436FDB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4850" y="18255"/>
            <a:ext cx="3867150" cy="2900363"/>
          </a:xfrm>
          <a:prstGeom prst="rect">
            <a:avLst/>
          </a:prstGeom>
        </p:spPr>
      </p:pic>
      <p:pic>
        <p:nvPicPr>
          <p:cNvPr id="16" name="그림 15">
            <a:extLst>
              <a:ext uri="{FF2B5EF4-FFF2-40B4-BE49-F238E27FC236}">
                <a16:creationId xmlns:a16="http://schemas.microsoft.com/office/drawing/2014/main" id="{0EAC8213-1C22-4AF3-8F14-051430028B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24848" y="3262312"/>
            <a:ext cx="3867151" cy="290036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C65364C-B62E-4EE2-B1F2-5D368705C447}"/>
              </a:ext>
            </a:extLst>
          </p:cNvPr>
          <p:cNvSpPr txBox="1"/>
          <p:nvPr/>
        </p:nvSpPr>
        <p:spPr>
          <a:xfrm>
            <a:off x="0" y="3625850"/>
            <a:ext cx="379188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IPAC26’ : MAY 17</a:t>
            </a:r>
            <a:r>
              <a:rPr lang="en-US" altLang="ko-KR" baseline="30000" dirty="0"/>
              <a:t>th</a:t>
            </a:r>
            <a:r>
              <a:rPr lang="en-US" altLang="ko-KR" dirty="0"/>
              <a:t> ~ 22th </a:t>
            </a:r>
          </a:p>
          <a:p>
            <a:endParaRPr lang="en-US" altLang="ko-KR" dirty="0"/>
          </a:p>
          <a:p>
            <a:r>
              <a:rPr lang="en-US" altLang="ko-KR" dirty="0"/>
              <a:t>SOLEIL-II, HEPS, BESSYIII, SLS2.0, MAX4U...</a:t>
            </a:r>
          </a:p>
          <a:p>
            <a:endParaRPr lang="en-US" altLang="ko-KR" dirty="0"/>
          </a:p>
          <a:p>
            <a:r>
              <a:rPr lang="en-US" altLang="ko-KR" dirty="0"/>
              <a:t>Many institutes present their commissioning progress and plans to upgrade their machines.</a:t>
            </a:r>
          </a:p>
          <a:p>
            <a:endParaRPr lang="en-US" altLang="ko-KR" dirty="0"/>
          </a:p>
        </p:txBody>
      </p:sp>
    </p:spTree>
    <p:extLst>
      <p:ext uri="{BB962C8B-B14F-4D97-AF65-F5344CB8AC3E}">
        <p14:creationId xmlns:p14="http://schemas.microsoft.com/office/powerpoint/2010/main" val="12534969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BAE7E0DF-E70B-4586-8FD1-EF2A0C004D48}"/>
              </a:ext>
            </a:extLst>
          </p:cNvPr>
          <p:cNvSpPr txBox="1">
            <a:spLocks/>
          </p:cNvSpPr>
          <p:nvPr/>
        </p:nvSpPr>
        <p:spPr>
          <a:xfrm>
            <a:off x="0" y="1825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1" lang="en-US" altLang="ko-KR" dirty="0"/>
              <a:t>IPAC26</a:t>
            </a:r>
            <a:endParaRPr kumimoji="1" lang="ko-KR" altLang="en-US" dirty="0"/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B17A334C-1C59-4DC0-B614-D6F458929A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495600" y="1718517"/>
            <a:ext cx="4561283" cy="3420962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6776329E-3809-46F9-88DA-6B2194117D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865399" y="1700649"/>
            <a:ext cx="4608930" cy="345669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1207B09-550D-43D0-9F8E-30CB60723AF0}"/>
              </a:ext>
            </a:extLst>
          </p:cNvPr>
          <p:cNvSpPr txBox="1"/>
          <p:nvPr/>
        </p:nvSpPr>
        <p:spPr>
          <a:xfrm>
            <a:off x="8238127" y="5810904"/>
            <a:ext cx="3919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Diamond-II Magnet Crosstalk effect</a:t>
            </a:r>
            <a:endParaRPr lang="ko-KR" altLang="en-US" dirty="0"/>
          </a:p>
        </p:txBody>
      </p:sp>
      <p:pic>
        <p:nvPicPr>
          <p:cNvPr id="12" name="그림 11">
            <a:extLst>
              <a:ext uri="{FF2B5EF4-FFF2-40B4-BE49-F238E27FC236}">
                <a16:creationId xmlns:a16="http://schemas.microsoft.com/office/drawing/2014/main" id="{80E9C5BC-F1A5-41A6-A3A2-689F3A9F1A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3640251" y="1718517"/>
            <a:ext cx="4561285" cy="342096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BC699FF-20C8-4408-8468-2811E2CD87D3}"/>
              </a:ext>
            </a:extLst>
          </p:cNvPr>
          <p:cNvSpPr txBox="1"/>
          <p:nvPr/>
        </p:nvSpPr>
        <p:spPr>
          <a:xfrm>
            <a:off x="3731396" y="5810904"/>
            <a:ext cx="4378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Diamond-II Booster ramping simulation 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9409766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984F31AA-5565-925D-707F-EFFFD634F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kumimoji="1" lang="en-US" altLang="ko-KR" dirty="0"/>
              <a:t>Discussion &amp; Question</a:t>
            </a:r>
            <a:endParaRPr kumimoji="1" lang="ko-KR" altLang="en-US" dirty="0"/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F9BC92B2-3975-3CFA-2986-48381218F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8" y="1325563"/>
            <a:ext cx="11464471" cy="4351338"/>
          </a:xfrm>
        </p:spPr>
        <p:txBody>
          <a:bodyPr/>
          <a:lstStyle/>
          <a:p>
            <a:r>
              <a:rPr kumimoji="1" lang="en-US" altLang="ko-KR" dirty="0"/>
              <a:t>Q) What is your tools for control the element?</a:t>
            </a:r>
          </a:p>
          <a:p>
            <a:pPr lvl="1"/>
            <a:r>
              <a:rPr kumimoji="1" lang="en-US" altLang="ko-KR" dirty="0"/>
              <a:t>Own development tool, Not use MML or python ML. Mocha(?)</a:t>
            </a:r>
          </a:p>
          <a:p>
            <a:pPr lvl="1"/>
            <a:endParaRPr kumimoji="1" lang="en-US" altLang="ko-KR" dirty="0"/>
          </a:p>
          <a:p>
            <a:r>
              <a:rPr kumimoji="1" lang="en-US" altLang="ko-KR" dirty="0"/>
              <a:t>Q) How do you generate vertical dispersion for emittance coupling?</a:t>
            </a:r>
          </a:p>
          <a:p>
            <a:pPr lvl="1"/>
            <a:r>
              <a:rPr kumimoji="1" lang="en-US" altLang="ko-KR" dirty="0"/>
              <a:t>Using skew quad at only arc section, response matrix.</a:t>
            </a:r>
          </a:p>
          <a:p>
            <a:pPr lvl="1"/>
            <a:endParaRPr kumimoji="1" lang="en-US" altLang="ko-KR" dirty="0"/>
          </a:p>
          <a:p>
            <a:r>
              <a:rPr kumimoji="1" lang="en-US" altLang="ko-KR" dirty="0"/>
              <a:t>Q) Booster ramping curves?</a:t>
            </a:r>
          </a:p>
          <a:p>
            <a:pPr lvl="1"/>
            <a:endParaRPr kumimoji="1" lang="en-US" altLang="ko-KR" dirty="0"/>
          </a:p>
        </p:txBody>
      </p:sp>
    </p:spTree>
    <p:extLst>
      <p:ext uri="{BB962C8B-B14F-4D97-AF65-F5344CB8AC3E}">
        <p14:creationId xmlns:p14="http://schemas.microsoft.com/office/powerpoint/2010/main" val="5635885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991277DC-DD1A-6A1D-C23E-48E614A32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kumimoji="1" lang="en-US" altLang="ko-KR" dirty="0"/>
              <a:t>Booster Ramping Curves</a:t>
            </a:r>
            <a:endParaRPr kumimoji="1" lang="ko-KR" altLang="en-US" dirty="0"/>
          </a:p>
        </p:txBody>
      </p:sp>
      <p:pic>
        <p:nvPicPr>
          <p:cNvPr id="5" name="그림 4" descr="텍스트, 직사각형, 스크린샷, 디자인이(가) 표시된 사진&#10;&#10;AI가 생성한 콘텐츠는 부정확할 수 있습니다.">
            <a:extLst>
              <a:ext uri="{FF2B5EF4-FFF2-40B4-BE49-F238E27FC236}">
                <a16:creationId xmlns:a16="http://schemas.microsoft.com/office/drawing/2014/main" id="{184B3D9E-835B-0B05-6947-1A37552B3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371" y="1343818"/>
            <a:ext cx="5195597" cy="3896698"/>
          </a:xfrm>
          <a:prstGeom prst="rect">
            <a:avLst/>
          </a:prstGeom>
        </p:spPr>
      </p:pic>
      <p:pic>
        <p:nvPicPr>
          <p:cNvPr id="7" name="그림 6" descr="텍스트, 스크린샷, 직사각형, 화이트보드이(가) 표시된 사진&#10;&#10;AI가 생성한 콘텐츠는 부정확할 수 있습니다.">
            <a:extLst>
              <a:ext uri="{FF2B5EF4-FFF2-40B4-BE49-F238E27FC236}">
                <a16:creationId xmlns:a16="http://schemas.microsoft.com/office/drawing/2014/main" id="{40512A26-937C-2765-5EA9-12170F4525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6057779" y="1668721"/>
            <a:ext cx="4109445" cy="3082084"/>
          </a:xfrm>
          <a:prstGeom prst="rect">
            <a:avLst/>
          </a:prstGeom>
        </p:spPr>
      </p:pic>
      <p:sp>
        <p:nvSpPr>
          <p:cNvPr id="8" name="직사각형 7">
            <a:extLst>
              <a:ext uri="{FF2B5EF4-FFF2-40B4-BE49-F238E27FC236}">
                <a16:creationId xmlns:a16="http://schemas.microsoft.com/office/drawing/2014/main" id="{D0F015BC-B60E-80A5-D8D6-A01CC54B7D5E}"/>
              </a:ext>
            </a:extLst>
          </p:cNvPr>
          <p:cNvSpPr/>
          <p:nvPr/>
        </p:nvSpPr>
        <p:spPr>
          <a:xfrm>
            <a:off x="699370" y="1726952"/>
            <a:ext cx="1152394" cy="7265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1400" dirty="0"/>
              <a:t>QF : Horizontal Tune</a:t>
            </a:r>
            <a:endParaRPr kumimoji="1" lang="ko-KR" altLang="en-US" sz="1400" dirty="0"/>
          </a:p>
        </p:txBody>
      </p:sp>
      <p:sp>
        <p:nvSpPr>
          <p:cNvPr id="9" name="직사각형 8">
            <a:extLst>
              <a:ext uri="{FF2B5EF4-FFF2-40B4-BE49-F238E27FC236}">
                <a16:creationId xmlns:a16="http://schemas.microsoft.com/office/drawing/2014/main" id="{857436C9-843E-EE74-8D6F-8F7E88D356A7}"/>
              </a:ext>
            </a:extLst>
          </p:cNvPr>
          <p:cNvSpPr/>
          <p:nvPr/>
        </p:nvSpPr>
        <p:spPr>
          <a:xfrm>
            <a:off x="699370" y="3065745"/>
            <a:ext cx="1152394" cy="7265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1400" dirty="0"/>
              <a:t>QD : Vertical Tune</a:t>
            </a:r>
            <a:endParaRPr kumimoji="1" lang="ko-KR" altLang="en-US" sz="1400" dirty="0"/>
          </a:p>
        </p:txBody>
      </p:sp>
      <p:sp>
        <p:nvSpPr>
          <p:cNvPr id="10" name="직사각형 9">
            <a:extLst>
              <a:ext uri="{FF2B5EF4-FFF2-40B4-BE49-F238E27FC236}">
                <a16:creationId xmlns:a16="http://schemas.microsoft.com/office/drawing/2014/main" id="{F8D41D81-5E23-7A12-19C2-B0E73AE900D9}"/>
              </a:ext>
            </a:extLst>
          </p:cNvPr>
          <p:cNvSpPr/>
          <p:nvPr/>
        </p:nvSpPr>
        <p:spPr>
          <a:xfrm>
            <a:off x="8501150" y="2090206"/>
            <a:ext cx="1152394" cy="7265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1400" dirty="0"/>
              <a:t>Defocusing </a:t>
            </a:r>
            <a:r>
              <a:rPr kumimoji="1" lang="en-US" altLang="ko-KR" sz="1400" dirty="0" err="1"/>
              <a:t>Sextupole</a:t>
            </a:r>
            <a:endParaRPr kumimoji="1" lang="ko-KR" altLang="en-US" sz="1400" dirty="0"/>
          </a:p>
        </p:txBody>
      </p:sp>
      <p:sp>
        <p:nvSpPr>
          <p:cNvPr id="11" name="직사각형 10">
            <a:extLst>
              <a:ext uri="{FF2B5EF4-FFF2-40B4-BE49-F238E27FC236}">
                <a16:creationId xmlns:a16="http://schemas.microsoft.com/office/drawing/2014/main" id="{2A317D1C-8295-311C-33C6-7DD257099DCA}"/>
              </a:ext>
            </a:extLst>
          </p:cNvPr>
          <p:cNvSpPr/>
          <p:nvPr/>
        </p:nvSpPr>
        <p:spPr>
          <a:xfrm>
            <a:off x="8501150" y="3226991"/>
            <a:ext cx="1152394" cy="7265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1400" dirty="0"/>
              <a:t>Focusing </a:t>
            </a:r>
            <a:r>
              <a:rPr kumimoji="1" lang="en-US" altLang="ko-KR" sz="1400" dirty="0" err="1"/>
              <a:t>Sextupole</a:t>
            </a:r>
            <a:endParaRPr kumimoji="1" lang="ko-KR" altLang="en-US" sz="1400" dirty="0"/>
          </a:p>
        </p:txBody>
      </p:sp>
      <p:sp>
        <p:nvSpPr>
          <p:cNvPr id="12" name="타원 11">
            <a:extLst>
              <a:ext uri="{FF2B5EF4-FFF2-40B4-BE49-F238E27FC236}">
                <a16:creationId xmlns:a16="http://schemas.microsoft.com/office/drawing/2014/main" id="{1A79A6B0-C673-8DBE-A8A0-E57AC11040AA}"/>
              </a:ext>
            </a:extLst>
          </p:cNvPr>
          <p:cNvSpPr/>
          <p:nvPr/>
        </p:nvSpPr>
        <p:spPr>
          <a:xfrm>
            <a:off x="2621015" y="1690585"/>
            <a:ext cx="261257" cy="261257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cxnSp>
        <p:nvCxnSpPr>
          <p:cNvPr id="14" name="직선 화살표 연결선 13">
            <a:extLst>
              <a:ext uri="{FF2B5EF4-FFF2-40B4-BE49-F238E27FC236}">
                <a16:creationId xmlns:a16="http://schemas.microsoft.com/office/drawing/2014/main" id="{DE19C0A4-2EF0-4512-9041-03640C7196D0}"/>
              </a:ext>
            </a:extLst>
          </p:cNvPr>
          <p:cNvCxnSpPr>
            <a:cxnSpLocks/>
            <a:stCxn id="12" idx="6"/>
            <a:endCxn id="16" idx="1"/>
          </p:cNvCxnSpPr>
          <p:nvPr/>
        </p:nvCxnSpPr>
        <p:spPr>
          <a:xfrm flipV="1">
            <a:off x="2882272" y="1494326"/>
            <a:ext cx="964563" cy="32688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직사각형 15">
            <a:extLst>
              <a:ext uri="{FF2B5EF4-FFF2-40B4-BE49-F238E27FC236}">
                <a16:creationId xmlns:a16="http://schemas.microsoft.com/office/drawing/2014/main" id="{0B442BFF-BC00-76B9-AE27-2EAAD132830D}"/>
              </a:ext>
            </a:extLst>
          </p:cNvPr>
          <p:cNvSpPr/>
          <p:nvPr/>
        </p:nvSpPr>
        <p:spPr>
          <a:xfrm>
            <a:off x="3846835" y="1131071"/>
            <a:ext cx="1773707" cy="7265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1400" dirty="0"/>
              <a:t>Small gaps for Emittance Exchange</a:t>
            </a:r>
            <a:endParaRPr kumimoji="1" lang="ko-KR" altLang="en-US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9027762-59ED-81A9-518C-7686C0532763}"/>
              </a:ext>
            </a:extLst>
          </p:cNvPr>
          <p:cNvSpPr txBox="1"/>
          <p:nvPr/>
        </p:nvSpPr>
        <p:spPr>
          <a:xfrm>
            <a:off x="185058" y="5611253"/>
            <a:ext cx="11049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Booster ramping curve: Half-sine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Combined-function magnets (dipole, quadrupole, </a:t>
            </a:r>
            <a:r>
              <a:rPr lang="en" altLang="ko-KR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sextupole</a:t>
            </a:r>
            <a:r>
              <a:rPr lang="en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)</a:t>
            </a:r>
            <a:r>
              <a:rPr lang="ko-KR" altLang="en-US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: Half-sine curves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Separate </a:t>
            </a:r>
            <a:r>
              <a:rPr lang="en" altLang="ko-KR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sextupoles</a:t>
            </a:r>
            <a:r>
              <a:rPr lang="en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: Follow bending curves and correct chromaticity to (1, 1)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Correctors are not considered for the booster.</a:t>
            </a:r>
            <a:endParaRPr kumimoji="1"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3566790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991277DC-DD1A-6A1D-C23E-48E614A32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kumimoji="1" lang="en-US" altLang="ko-KR" dirty="0"/>
              <a:t>Booster Ramping Curves</a:t>
            </a:r>
            <a:endParaRPr kumimoji="1" lang="ko-KR" altLang="en-US" dirty="0"/>
          </a:p>
        </p:txBody>
      </p:sp>
      <p:pic>
        <p:nvPicPr>
          <p:cNvPr id="13" name="그림 12">
            <a:extLst>
              <a:ext uri="{FF2B5EF4-FFF2-40B4-BE49-F238E27FC236}">
                <a16:creationId xmlns:a16="http://schemas.microsoft.com/office/drawing/2014/main" id="{DCB2601C-C3EA-495E-8FAC-8B798A8302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640" r="39798" b="32657"/>
          <a:stretch/>
        </p:blipFill>
        <p:spPr>
          <a:xfrm>
            <a:off x="252726" y="1343818"/>
            <a:ext cx="4345224" cy="459083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E81D1BE-31D7-4DC9-8094-3AF84BC4E9E9}"/>
              </a:ext>
            </a:extLst>
          </p:cNvPr>
          <p:cNvSpPr txBox="1"/>
          <p:nvPr/>
        </p:nvSpPr>
        <p:spPr>
          <a:xfrm>
            <a:off x="4850676" y="1214846"/>
            <a:ext cx="707462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altLang="ko-KR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RF ramping curve is not half-sine curve.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kumimoji="1" lang="en-US" altLang="ko-KR" dirty="0">
                <a:solidFill>
                  <a:srgbClr val="000000"/>
                </a:solidFill>
                <a:latin typeface="-webkit-standard"/>
              </a:rPr>
              <a:t>Original RF ramping curve (Blue)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kumimoji="1" lang="en-US" altLang="ko-KR" dirty="0">
                <a:solidFill>
                  <a:srgbClr val="000000"/>
                </a:solidFill>
                <a:latin typeface="-webkit-standard"/>
              </a:rPr>
              <a:t>New RF ramping curve (Orange)</a:t>
            </a:r>
          </a:p>
          <a:p>
            <a:pPr marL="285750" indent="-285750">
              <a:buFont typeface="Wingdings" pitchFamily="2" charset="2"/>
              <a:buChar char="§"/>
            </a:pPr>
            <a:endParaRPr kumimoji="1" lang="en-US" altLang="ko-KR" dirty="0">
              <a:solidFill>
                <a:srgbClr val="000000"/>
              </a:solidFill>
              <a:latin typeface="-webkit-standard"/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kumimoji="1" lang="en-US" altLang="ko-KR" dirty="0">
                <a:solidFill>
                  <a:srgbClr val="000000"/>
                </a:solidFill>
                <a:latin typeface="-webkit-standard"/>
              </a:rPr>
              <a:t>SLS2.0 team implement a new booster RF ramp shape for reducing power consumption.</a:t>
            </a:r>
          </a:p>
          <a:p>
            <a:pPr marL="285750" indent="-285750">
              <a:buFont typeface="Wingdings" pitchFamily="2" charset="2"/>
              <a:buChar char="§"/>
            </a:pPr>
            <a:endParaRPr kumimoji="1" lang="en-US" altLang="ko-KR" dirty="0">
              <a:solidFill>
                <a:srgbClr val="000000"/>
              </a:solidFill>
              <a:latin typeface="-webkit-standard"/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kumimoji="1" lang="en-US" altLang="ko-KR" dirty="0">
                <a:solidFill>
                  <a:srgbClr val="000000"/>
                </a:solidFill>
                <a:latin typeface="-webkit-standard"/>
              </a:rPr>
              <a:t>The beam quality seems to be equally good as previous RF ramp.</a:t>
            </a:r>
          </a:p>
          <a:p>
            <a:pPr marL="285750" indent="-285750">
              <a:buFont typeface="Wingdings" pitchFamily="2" charset="2"/>
              <a:buChar char="§"/>
            </a:pPr>
            <a:endParaRPr kumimoji="1" lang="en-US" altLang="ko-KR" dirty="0">
              <a:solidFill>
                <a:srgbClr val="000000"/>
              </a:solidFill>
              <a:latin typeface="-webkit-standard"/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kumimoji="1" lang="en-US" altLang="ko-KR" dirty="0">
                <a:solidFill>
                  <a:srgbClr val="000000"/>
                </a:solidFill>
                <a:latin typeface="-webkit-standard"/>
              </a:rPr>
              <a:t>They found new RF ramping curve just manually</a:t>
            </a:r>
          </a:p>
          <a:p>
            <a:pPr marL="285750" indent="-285750">
              <a:buFont typeface="Wingdings" pitchFamily="2" charset="2"/>
              <a:buChar char="§"/>
            </a:pPr>
            <a:endParaRPr kumimoji="1" lang="en-US" altLang="ko-KR" dirty="0">
              <a:solidFill>
                <a:srgbClr val="000000"/>
              </a:solidFill>
              <a:latin typeface="-webkit-standard"/>
            </a:endParaRPr>
          </a:p>
          <a:p>
            <a:endParaRPr kumimoji="1" lang="en-US" altLang="ko-KR" dirty="0">
              <a:solidFill>
                <a:srgbClr val="000000"/>
              </a:solidFill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33028627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984F31AA-5565-925D-707F-EFFFD634F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kumimoji="1" lang="en-US" altLang="ko-KR" dirty="0"/>
              <a:t>Discussion &amp; Question</a:t>
            </a:r>
            <a:endParaRPr kumimoji="1" lang="ko-KR" altLang="en-US" dirty="0"/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F9BC92B2-3975-3CFA-2986-48381218F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9" y="1325563"/>
            <a:ext cx="10515600" cy="4351338"/>
          </a:xfrm>
        </p:spPr>
        <p:txBody>
          <a:bodyPr>
            <a:normAutofit/>
          </a:bodyPr>
          <a:lstStyle/>
          <a:p>
            <a:r>
              <a:rPr kumimoji="1" lang="en-US" altLang="ko-KR" dirty="0"/>
              <a:t>Q) On Booster Interference with Storage ring orbit.</a:t>
            </a:r>
          </a:p>
          <a:p>
            <a:pPr lvl="2"/>
            <a:r>
              <a:rPr kumimoji="1" lang="en-US" altLang="ko-KR" dirty="0"/>
              <a:t>During the early commissioning stage, 3Hz orbit oscillation was observed in the storage ring.</a:t>
            </a:r>
          </a:p>
          <a:p>
            <a:pPr lvl="2"/>
            <a:r>
              <a:rPr kumimoji="1" lang="en-US" altLang="ko-KR" dirty="0"/>
              <a:t>Since the booster injection system was also 3Hz, this was identified as crosstalk from the booster injection system.</a:t>
            </a:r>
          </a:p>
          <a:p>
            <a:pPr lvl="2"/>
            <a:r>
              <a:rPr kumimoji="1" lang="en-US" altLang="ko-KR" dirty="0"/>
              <a:t>After the FOFB in the storage ring, the effect was well suppressed and was not a significant issue.</a:t>
            </a:r>
          </a:p>
          <a:p>
            <a:pPr marL="0" indent="0">
              <a:buNone/>
            </a:pPr>
            <a:endParaRPr kumimoji="1" lang="en-US" altLang="ko-KR" dirty="0">
              <a:solidFill>
                <a:srgbClr val="FF0000"/>
              </a:solidFill>
            </a:endParaRPr>
          </a:p>
          <a:p>
            <a:r>
              <a:rPr kumimoji="1" lang="en-US" altLang="ko-KR" dirty="0"/>
              <a:t>Q) Vacuum conditioning</a:t>
            </a:r>
          </a:p>
        </p:txBody>
      </p:sp>
    </p:spTree>
    <p:extLst>
      <p:ext uri="{BB962C8B-B14F-4D97-AF65-F5344CB8AC3E}">
        <p14:creationId xmlns:p14="http://schemas.microsoft.com/office/powerpoint/2010/main" val="35348813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E08FF3BE-CFB1-4E84-AE01-49D31E469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906" y="253777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altLang="ko-KR" sz="4800" dirty="0"/>
              <a:t>Thank you</a:t>
            </a:r>
            <a:endParaRPr lang="ko-KR" altLang="en-US" sz="4800" dirty="0"/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5C22C94D-3442-4CD8-8D83-5E16DADA00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0" y="0"/>
            <a:ext cx="3688291" cy="2766218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4BF3B8FD-10AC-4922-A6D7-D46E88D3C5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708" y="0"/>
            <a:ext cx="3688291" cy="2766218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8E83A759-36A1-4D60-A2FF-03B8DE1CA9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977640"/>
            <a:ext cx="3840480" cy="2880360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F2FFD5D1-9591-4123-A87D-DF1A1ADF76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8882697" y="3548697"/>
            <a:ext cx="3782060" cy="2836545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0C24AE73-9A73-4E92-AFAD-BD6DC5AE51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9311" y="3977639"/>
            <a:ext cx="3839478" cy="288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0988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맑은 고딕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맑은 고딕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9412</TotalTime>
  <Words>1468</Words>
  <Application>Microsoft Office PowerPoint</Application>
  <PresentationFormat>와이드스크린</PresentationFormat>
  <Paragraphs>253</Paragraphs>
  <Slides>26</Slides>
  <Notes>12</Notes>
  <HiddenSlides>0</HiddenSlides>
  <MMClips>2</MMClips>
  <ScaleCrop>false</ScaleCrop>
  <HeadingPairs>
    <vt:vector size="6" baseType="variant">
      <vt:variant>
        <vt:lpstr>사용한 글꼴</vt:lpstr>
      </vt:variant>
      <vt:variant>
        <vt:i4>9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26</vt:i4>
      </vt:variant>
    </vt:vector>
  </HeadingPairs>
  <TitlesOfParts>
    <vt:vector size="36" baseType="lpstr">
      <vt:lpstr>Google Sans Text</vt:lpstr>
      <vt:lpstr>-webkit-standard</vt:lpstr>
      <vt:lpstr>굴림</vt:lpstr>
      <vt:lpstr>맑은 고딕</vt:lpstr>
      <vt:lpstr>Arial</vt:lpstr>
      <vt:lpstr>Cambria Math</vt:lpstr>
      <vt:lpstr>Ebrima</vt:lpstr>
      <vt:lpstr>Verdana</vt:lpstr>
      <vt:lpstr>Wingdings</vt:lpstr>
      <vt:lpstr>Office 테마</vt:lpstr>
      <vt:lpstr>Europe business trip (PSI, CERN, ESRF, IPAC26)</vt:lpstr>
      <vt:lpstr>Paul Scherrer Institute</vt:lpstr>
      <vt:lpstr>Control panel</vt:lpstr>
      <vt:lpstr>ADTS measurement</vt:lpstr>
      <vt:lpstr>ADTS measurement</vt:lpstr>
      <vt:lpstr>2nd order chromaticity measurement</vt:lpstr>
      <vt:lpstr>2nd order chromaticity measurement</vt:lpstr>
      <vt:lpstr>2nd order chromaticity measurement</vt:lpstr>
      <vt:lpstr>Effect of ID gap on  tune measurements</vt:lpstr>
      <vt:lpstr>Effect of ID gap on  tune measurements</vt:lpstr>
      <vt:lpstr>Effect of ID gap on tune measurements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CERN tour</vt:lpstr>
      <vt:lpstr>ESRF tour</vt:lpstr>
      <vt:lpstr>ESRF tour</vt:lpstr>
      <vt:lpstr>PowerPoint 프레젠테이션</vt:lpstr>
      <vt:lpstr>PowerPoint 프레젠테이션</vt:lpstr>
      <vt:lpstr>Discussion &amp; Question</vt:lpstr>
      <vt:lpstr>Booster Ramping Curves</vt:lpstr>
      <vt:lpstr>Booster Ramping Curves</vt:lpstr>
      <vt:lpstr>Discussion &amp; Question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Summary of experience @ PSI</dc:title>
  <dc:creator>(대학원생) 김준하 (물리학과)</dc:creator>
  <cp:lastModifiedBy>김준하 Junha Kim</cp:lastModifiedBy>
  <cp:revision>71</cp:revision>
  <dcterms:created xsi:type="dcterms:W3CDTF">2026-05-04T17:05:31Z</dcterms:created>
  <dcterms:modified xsi:type="dcterms:W3CDTF">2026-05-29T06:01:26Z</dcterms:modified>
</cp:coreProperties>
</file>