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1"/>
  </p:notesMasterIdLst>
  <p:sldIdLst>
    <p:sldId id="273" r:id="rId2"/>
    <p:sldId id="598" r:id="rId3"/>
    <p:sldId id="646" r:id="rId4"/>
    <p:sldId id="648" r:id="rId5"/>
    <p:sldId id="650" r:id="rId6"/>
    <p:sldId id="653" r:id="rId7"/>
    <p:sldId id="647" r:id="rId8"/>
    <p:sldId id="654" r:id="rId9"/>
    <p:sldId id="655" r:id="rId10"/>
    <p:sldId id="656" r:id="rId11"/>
    <p:sldId id="666" r:id="rId12"/>
    <p:sldId id="651" r:id="rId13"/>
    <p:sldId id="658" r:id="rId14"/>
    <p:sldId id="660" r:id="rId15"/>
    <p:sldId id="659" r:id="rId16"/>
    <p:sldId id="662" r:id="rId17"/>
    <p:sldId id="663" r:id="rId18"/>
    <p:sldId id="664" r:id="rId19"/>
    <p:sldId id="661" r:id="rId20"/>
    <p:sldId id="652" r:id="rId21"/>
    <p:sldId id="657" r:id="rId22"/>
    <p:sldId id="667" r:id="rId23"/>
    <p:sldId id="668" r:id="rId24"/>
    <p:sldId id="669" r:id="rId25"/>
    <p:sldId id="670" r:id="rId26"/>
    <p:sldId id="671" r:id="rId27"/>
    <p:sldId id="672" r:id="rId28"/>
    <p:sldId id="276" r:id="rId29"/>
    <p:sldId id="665" r:id="rId30"/>
  </p:sldIdLst>
  <p:sldSz cx="12192000" cy="6858000"/>
  <p:notesSz cx="9929813" cy="67992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9EEF2"/>
    <a:srgbClr val="996633"/>
    <a:srgbClr val="8C8C40"/>
    <a:srgbClr val="A64026"/>
    <a:srgbClr val="2E2EB1"/>
    <a:srgbClr val="FFFFFF"/>
    <a:srgbClr val="E6EAEE"/>
    <a:srgbClr val="FF0000"/>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93" autoAdjust="0"/>
    <p:restoredTop sz="96624" autoAdjust="0"/>
  </p:normalViewPr>
  <p:slideViewPr>
    <p:cSldViewPr snapToGrid="0">
      <p:cViewPr>
        <p:scale>
          <a:sx n="150" d="100"/>
          <a:sy n="150" d="100"/>
        </p:scale>
        <p:origin x="1110" y="198"/>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4302919" cy="341144"/>
          </a:xfrm>
          <a:prstGeom prst="rect">
            <a:avLst/>
          </a:prstGeom>
        </p:spPr>
        <p:txBody>
          <a:bodyPr vert="horz" lIns="91458" tIns="45729" rIns="91458" bIns="45729" rtlCol="0"/>
          <a:lstStyle>
            <a:lvl1pPr algn="l">
              <a:defRPr sz="1200"/>
            </a:lvl1pPr>
          </a:lstStyle>
          <a:p>
            <a:endParaRPr lang="ko-KR" altLang="en-US"/>
          </a:p>
        </p:txBody>
      </p:sp>
      <p:sp>
        <p:nvSpPr>
          <p:cNvPr id="3" name="날짜 개체 틀 2"/>
          <p:cNvSpPr>
            <a:spLocks noGrp="1"/>
          </p:cNvSpPr>
          <p:nvPr>
            <p:ph type="dt" idx="1"/>
          </p:nvPr>
        </p:nvSpPr>
        <p:spPr>
          <a:xfrm>
            <a:off x="5624597" y="1"/>
            <a:ext cx="4302919" cy="341144"/>
          </a:xfrm>
          <a:prstGeom prst="rect">
            <a:avLst/>
          </a:prstGeom>
        </p:spPr>
        <p:txBody>
          <a:bodyPr vert="horz" lIns="91458" tIns="45729" rIns="91458" bIns="45729" rtlCol="0"/>
          <a:lstStyle>
            <a:lvl1pPr algn="r">
              <a:defRPr sz="1200"/>
            </a:lvl1pPr>
          </a:lstStyle>
          <a:p>
            <a:fld id="{AF38A842-6FBA-4260-891F-5BFC0B6363BF}" type="datetimeFigureOut">
              <a:rPr lang="ko-KR" altLang="en-US" smtClean="0"/>
              <a:t>2026-05-26</a:t>
            </a:fld>
            <a:endParaRPr lang="ko-KR" altLang="en-US"/>
          </a:p>
        </p:txBody>
      </p:sp>
      <p:sp>
        <p:nvSpPr>
          <p:cNvPr id="4" name="슬라이드 이미지 개체 틀 3"/>
          <p:cNvSpPr>
            <a:spLocks noGrp="1" noRot="1" noChangeAspect="1"/>
          </p:cNvSpPr>
          <p:nvPr>
            <p:ph type="sldImg" idx="2"/>
          </p:nvPr>
        </p:nvSpPr>
        <p:spPr>
          <a:xfrm>
            <a:off x="2927350" y="849313"/>
            <a:ext cx="4075113" cy="2293937"/>
          </a:xfrm>
          <a:prstGeom prst="rect">
            <a:avLst/>
          </a:prstGeom>
          <a:noFill/>
          <a:ln w="12700">
            <a:solidFill>
              <a:prstClr val="black"/>
            </a:solidFill>
          </a:ln>
        </p:spPr>
        <p:txBody>
          <a:bodyPr vert="horz" lIns="91458" tIns="45729" rIns="91458" bIns="45729" rtlCol="0" anchor="ctr"/>
          <a:lstStyle/>
          <a:p>
            <a:endParaRPr lang="ko-KR" altLang="en-US"/>
          </a:p>
        </p:txBody>
      </p:sp>
      <p:sp>
        <p:nvSpPr>
          <p:cNvPr id="5" name="슬라이드 노트 개체 틀 4"/>
          <p:cNvSpPr>
            <a:spLocks noGrp="1"/>
          </p:cNvSpPr>
          <p:nvPr>
            <p:ph type="body" sz="quarter" idx="3"/>
          </p:nvPr>
        </p:nvSpPr>
        <p:spPr>
          <a:xfrm>
            <a:off x="992982" y="3272146"/>
            <a:ext cx="7943850" cy="2677210"/>
          </a:xfrm>
          <a:prstGeom prst="rect">
            <a:avLst/>
          </a:prstGeom>
        </p:spPr>
        <p:txBody>
          <a:bodyPr vert="horz" lIns="91458" tIns="45729" rIns="91458" bIns="45729"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6458121"/>
            <a:ext cx="4302919" cy="341143"/>
          </a:xfrm>
          <a:prstGeom prst="rect">
            <a:avLst/>
          </a:prstGeom>
        </p:spPr>
        <p:txBody>
          <a:bodyPr vert="horz" lIns="91458" tIns="45729" rIns="91458" bIns="45729"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5624597" y="6458121"/>
            <a:ext cx="4302919" cy="341143"/>
          </a:xfrm>
          <a:prstGeom prst="rect">
            <a:avLst/>
          </a:prstGeom>
        </p:spPr>
        <p:txBody>
          <a:bodyPr vert="horz" lIns="91458" tIns="45729" rIns="91458" bIns="45729" rtlCol="0" anchor="b"/>
          <a:lstStyle>
            <a:lvl1pPr algn="r">
              <a:defRPr sz="1200"/>
            </a:lvl1pPr>
          </a:lstStyle>
          <a:p>
            <a:fld id="{E4E3F2E2-4D2A-4EF6-8925-E1F7692B1818}" type="slidenum">
              <a:rPr lang="ko-KR" altLang="en-US" smtClean="0"/>
              <a:t>‹#›</a:t>
            </a:fld>
            <a:endParaRPr lang="ko-KR" altLang="en-US"/>
          </a:p>
        </p:txBody>
      </p:sp>
    </p:spTree>
    <p:extLst>
      <p:ext uri="{BB962C8B-B14F-4D97-AF65-F5344CB8AC3E}">
        <p14:creationId xmlns:p14="http://schemas.microsoft.com/office/powerpoint/2010/main" val="249377600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4E3F2E2-4D2A-4EF6-8925-E1F7692B1818}" type="slidenum">
              <a:rPr lang="ko-KR" altLang="en-US" smtClean="0"/>
              <a:t>16</a:t>
            </a:fld>
            <a:endParaRPr lang="ko-KR" altLang="en-US"/>
          </a:p>
        </p:txBody>
      </p:sp>
    </p:spTree>
    <p:extLst>
      <p:ext uri="{BB962C8B-B14F-4D97-AF65-F5344CB8AC3E}">
        <p14:creationId xmlns:p14="http://schemas.microsoft.com/office/powerpoint/2010/main" val="110634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CD60-74B7-DA87-9EA8-5BAB9FF4E9D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ADB1994-618B-692F-29D8-40E2F078750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655C677-BD33-EFCE-B49C-0A60B0A509F6}"/>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B781B80-DB91-3141-226C-9C119C5424D8}"/>
              </a:ext>
            </a:extLst>
          </p:cNvPr>
          <p:cNvSpPr>
            <a:spLocks noGrp="1"/>
          </p:cNvSpPr>
          <p:nvPr>
            <p:ph type="sldNum" sz="quarter" idx="5"/>
          </p:nvPr>
        </p:nvSpPr>
        <p:spPr/>
        <p:txBody>
          <a:bodyPr/>
          <a:lstStyle/>
          <a:p>
            <a:fld id="{E4E3F2E2-4D2A-4EF6-8925-E1F7692B1818}" type="slidenum">
              <a:rPr lang="ko-KR" altLang="en-US" smtClean="0"/>
              <a:t>17</a:t>
            </a:fld>
            <a:endParaRPr lang="ko-KR" altLang="en-US"/>
          </a:p>
        </p:txBody>
      </p:sp>
    </p:spTree>
    <p:extLst>
      <p:ext uri="{BB962C8B-B14F-4D97-AF65-F5344CB8AC3E}">
        <p14:creationId xmlns:p14="http://schemas.microsoft.com/office/powerpoint/2010/main" val="67020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5C98-BADB-1EDB-882F-8077E33E39C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5AED915-C943-D053-56F9-92BFD4AE845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60AF657-55A0-CAA7-3351-D6849456EE6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A511BA97-8467-6EAB-92BB-F41CE163BF7E}"/>
              </a:ext>
            </a:extLst>
          </p:cNvPr>
          <p:cNvSpPr>
            <a:spLocks noGrp="1"/>
          </p:cNvSpPr>
          <p:nvPr>
            <p:ph type="sldNum" sz="quarter" idx="5"/>
          </p:nvPr>
        </p:nvSpPr>
        <p:spPr/>
        <p:txBody>
          <a:bodyPr/>
          <a:lstStyle/>
          <a:p>
            <a:fld id="{E4E3F2E2-4D2A-4EF6-8925-E1F7692B1818}" type="slidenum">
              <a:rPr lang="ko-KR" altLang="en-US" smtClean="0"/>
              <a:t>18</a:t>
            </a:fld>
            <a:endParaRPr lang="ko-KR" altLang="en-US"/>
          </a:p>
        </p:txBody>
      </p:sp>
    </p:spTree>
    <p:extLst>
      <p:ext uri="{BB962C8B-B14F-4D97-AF65-F5344CB8AC3E}">
        <p14:creationId xmlns:p14="http://schemas.microsoft.com/office/powerpoint/2010/main" val="158742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6380277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175390314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363554018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
        <p:nvSpPr>
          <p:cNvPr id="19" name="제목 18">
            <a:extLst>
              <a:ext uri="{FF2B5EF4-FFF2-40B4-BE49-F238E27FC236}">
                <a16:creationId xmlns:a16="http://schemas.microsoft.com/office/drawing/2014/main" id="{3EE194DE-4555-4778-A859-91C2755FF9CD}"/>
              </a:ext>
            </a:extLst>
          </p:cNvPr>
          <p:cNvSpPr>
            <a:spLocks noGrp="1"/>
          </p:cNvSpPr>
          <p:nvPr>
            <p:ph type="title"/>
          </p:nvPr>
        </p:nvSpPr>
        <p:spPr>
          <a:xfrm>
            <a:off x="838200" y="505140"/>
            <a:ext cx="10515600" cy="1195655"/>
          </a:xfrm>
        </p:spPr>
        <p:txBody>
          <a:bodyPr/>
          <a:lstStyle>
            <a:lvl1pPr algn="ctr">
              <a:defRPr b="1">
                <a:solidFill>
                  <a:srgbClr val="003DA5"/>
                </a:solidFill>
                <a:latin typeface="HelveticaNeue-Bold"/>
              </a:defRPr>
            </a:lvl1pPr>
          </a:lstStyle>
          <a:p>
            <a:r>
              <a:rPr lang="ko-KR" altLang="en-US" dirty="0"/>
              <a:t>마스터 제목</a:t>
            </a:r>
          </a:p>
        </p:txBody>
      </p:sp>
      <p:sp>
        <p:nvSpPr>
          <p:cNvPr id="30" name="텍스트 개체 틀 29">
            <a:extLst>
              <a:ext uri="{FF2B5EF4-FFF2-40B4-BE49-F238E27FC236}">
                <a16:creationId xmlns:a16="http://schemas.microsoft.com/office/drawing/2014/main" id="{99684590-FD7D-4E35-9DCC-27574E6E037E}"/>
              </a:ext>
            </a:extLst>
          </p:cNvPr>
          <p:cNvSpPr>
            <a:spLocks noGrp="1"/>
          </p:cNvSpPr>
          <p:nvPr>
            <p:ph type="body" sz="quarter" idx="10" hasCustomPrompt="1"/>
          </p:nvPr>
        </p:nvSpPr>
        <p:spPr>
          <a:xfrm>
            <a:off x="3720858" y="4435016"/>
            <a:ext cx="5091929" cy="535451"/>
          </a:xfrm>
        </p:spPr>
        <p:txBody>
          <a:bodyPr>
            <a:normAutofit/>
          </a:bodyPr>
          <a:lstStyle>
            <a:lvl1pPr marL="0" indent="0">
              <a:buFontTx/>
              <a:buNone/>
              <a:defRPr sz="1400">
                <a:latin typeface="HelveticaNeue-Bold"/>
              </a:defRPr>
            </a:lvl1pPr>
          </a:lstStyle>
          <a:p>
            <a:pPr lvl="0"/>
            <a:r>
              <a:rPr lang="en-US" altLang="ko-KR" dirty="0"/>
              <a:t>Author, Affiliation</a:t>
            </a:r>
          </a:p>
          <a:p>
            <a:pPr lvl="0"/>
            <a:endParaRPr lang="ko-KR" altLang="en-US" dirty="0"/>
          </a:p>
        </p:txBody>
      </p:sp>
      <p:sp>
        <p:nvSpPr>
          <p:cNvPr id="31" name="텍스트 개체 틀 29">
            <a:extLst>
              <a:ext uri="{FF2B5EF4-FFF2-40B4-BE49-F238E27FC236}">
                <a16:creationId xmlns:a16="http://schemas.microsoft.com/office/drawing/2014/main" id="{08467DB4-0F7E-4EB7-8EC0-41995AD01836}"/>
              </a:ext>
            </a:extLst>
          </p:cNvPr>
          <p:cNvSpPr>
            <a:spLocks noGrp="1"/>
          </p:cNvSpPr>
          <p:nvPr>
            <p:ph type="body" sz="quarter" idx="11" hasCustomPrompt="1"/>
          </p:nvPr>
        </p:nvSpPr>
        <p:spPr>
          <a:xfrm>
            <a:off x="72110" y="57882"/>
            <a:ext cx="5091929" cy="293249"/>
          </a:xfrm>
        </p:spPr>
        <p:txBody>
          <a:bodyPr>
            <a:normAutofit/>
          </a:bodyPr>
          <a:lstStyle>
            <a:lvl1pPr marL="0" indent="0">
              <a:buFontTx/>
              <a:buNone/>
              <a:defRPr sz="1100" b="1">
                <a:solidFill>
                  <a:srgbClr val="003DA5"/>
                </a:solidFill>
                <a:latin typeface="HelveticaNeue-Bold"/>
              </a:defRPr>
            </a:lvl1pPr>
          </a:lstStyle>
          <a:p>
            <a:pPr lvl="0"/>
            <a:r>
              <a:rPr lang="en-US" altLang="ko-KR" dirty="0"/>
              <a:t>Date, City, conference, </a:t>
            </a:r>
            <a:r>
              <a:rPr lang="en-US" altLang="ko-KR" dirty="0" err="1"/>
              <a:t>etc</a:t>
            </a:r>
            <a:r>
              <a:rPr lang="en-US" altLang="ko-KR" dirty="0"/>
              <a:t>…</a:t>
            </a:r>
          </a:p>
        </p:txBody>
      </p:sp>
      <p:pic>
        <p:nvPicPr>
          <p:cNvPr id="4" name="그림 3" descr="그래픽, 폰트, 텍스트, 스크린샷이(가) 표시된 사진&#10;&#10;자동 생성된 설명">
            <a:extLst>
              <a:ext uri="{FF2B5EF4-FFF2-40B4-BE49-F238E27FC236}">
                <a16:creationId xmlns:a16="http://schemas.microsoft.com/office/drawing/2014/main" id="{33FE3625-5646-B347-0C62-1F292680B06E}"/>
              </a:ext>
            </a:extLst>
          </p:cNvPr>
          <p:cNvPicPr>
            <a:picLocks noChangeAspect="1"/>
          </p:cNvPicPr>
          <p:nvPr userDrawn="1"/>
        </p:nvPicPr>
        <p:blipFill>
          <a:blip r:embed="rId2"/>
          <a:stretch>
            <a:fillRect/>
          </a:stretch>
        </p:blipFill>
        <p:spPr>
          <a:xfrm>
            <a:off x="10297707" y="6216122"/>
            <a:ext cx="1571060" cy="5184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cxnSp>
        <p:nvCxnSpPr>
          <p:cNvPr id="5" name="직선 연결선 4">
            <a:extLst>
              <a:ext uri="{FF2B5EF4-FFF2-40B4-BE49-F238E27FC236}">
                <a16:creationId xmlns:a16="http://schemas.microsoft.com/office/drawing/2014/main" id="{3BCB2FDA-2FB7-8DC8-0224-35B376F25AF4}"/>
              </a:ext>
            </a:extLst>
          </p:cNvPr>
          <p:cNvCxnSpPr>
            <a:cxnSpLocks/>
          </p:cNvCxnSpPr>
          <p:nvPr userDrawn="1"/>
        </p:nvCxnSpPr>
        <p:spPr>
          <a:xfrm>
            <a:off x="516941" y="2936762"/>
            <a:ext cx="11110801" cy="0"/>
          </a:xfrm>
          <a:prstGeom prst="line">
            <a:avLst/>
          </a:prstGeom>
          <a:ln w="38100">
            <a:solidFill>
              <a:srgbClr val="003DA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71443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pic>
        <p:nvPicPr>
          <p:cNvPr id="14" name="Picture 2" descr="포항가속기연구소, 세상에서 가장 밝은 빛 구현 성공 &lt; 정책·사회·종합 &lt; 뉴스 &lt; 기사본문 - 테크월드뉴스 - 조명의 기자">
            <a:extLst>
              <a:ext uri="{FF2B5EF4-FFF2-40B4-BE49-F238E27FC236}">
                <a16:creationId xmlns:a16="http://schemas.microsoft.com/office/drawing/2014/main" id="{8C4805CD-4A06-4516-8993-ECCF474016FC}"/>
              </a:ext>
            </a:extLst>
          </p:cNvPr>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33000"/>
                    </a14:imgEffect>
                    <a14:imgEffect>
                      <a14:colorTemperature colorTemp="4005"/>
                    </a14:imgEffect>
                    <a14:imgEffect>
                      <a14:brightnessContrast bright="-36000"/>
                    </a14:imgEffect>
                  </a14:imgLayer>
                </a14:imgProps>
              </a:ext>
              <a:ext uri="{28A0092B-C50C-407E-A947-70E740481C1C}">
                <a14:useLocalDpi xmlns:a14="http://schemas.microsoft.com/office/drawing/2010/main" val="0"/>
              </a:ext>
            </a:extLst>
          </a:blip>
          <a:srcRect b="7105"/>
          <a:stretch/>
        </p:blipFill>
        <p:spPr bwMode="auto">
          <a:xfrm>
            <a:off x="-1" y="0"/>
            <a:ext cx="12192001" cy="6858000"/>
          </a:xfrm>
          <a:prstGeom prst="rect">
            <a:avLst/>
          </a:prstGeom>
          <a:solidFill>
            <a:schemeClr val="accent1"/>
          </a:solidFill>
        </p:spPr>
      </p:pic>
      <p:sp>
        <p:nvSpPr>
          <p:cNvPr id="5" name="제목 4">
            <a:extLst>
              <a:ext uri="{FF2B5EF4-FFF2-40B4-BE49-F238E27FC236}">
                <a16:creationId xmlns:a16="http://schemas.microsoft.com/office/drawing/2014/main" id="{D8F161E4-CC17-43BC-A2C1-87EC2F89FF2B}"/>
              </a:ext>
            </a:extLst>
          </p:cNvPr>
          <p:cNvSpPr>
            <a:spLocks noGrp="1"/>
          </p:cNvSpPr>
          <p:nvPr>
            <p:ph type="title"/>
          </p:nvPr>
        </p:nvSpPr>
        <p:spPr>
          <a:xfrm>
            <a:off x="2262069" y="2412460"/>
            <a:ext cx="7667860" cy="1095768"/>
          </a:xfrm>
        </p:spPr>
        <p:txBody>
          <a:bodyPr>
            <a:normAutofit/>
          </a:bodyPr>
          <a:lstStyle>
            <a:lvl1pPr algn="ctr">
              <a:defRPr sz="3600" b="1">
                <a:latin typeface="HelveticaNeue-Bold"/>
              </a:defRPr>
            </a:lvl1pPr>
          </a:lstStyle>
          <a:p>
            <a:r>
              <a:rPr lang="ko-KR" altLang="en-US" dirty="0"/>
              <a:t>마스터 제목 스타일 편집</a:t>
            </a:r>
          </a:p>
        </p:txBody>
      </p:sp>
      <p:pic>
        <p:nvPicPr>
          <p:cNvPr id="6" name="그림 5" descr="그래픽, 폰트, 텍스트, 스크린샷이(가) 표시된 사진&#10;&#10;자동 생성된 설명">
            <a:extLst>
              <a:ext uri="{FF2B5EF4-FFF2-40B4-BE49-F238E27FC236}">
                <a16:creationId xmlns:a16="http://schemas.microsoft.com/office/drawing/2014/main" id="{BA45AD12-D64E-40F6-6E17-DF7DFB007EFC}"/>
              </a:ext>
            </a:extLst>
          </p:cNvPr>
          <p:cNvPicPr>
            <a:picLocks noChangeAspect="1"/>
          </p:cNvPicPr>
          <p:nvPr userDrawn="1"/>
        </p:nvPicPr>
        <p:blipFill>
          <a:blip r:embed="rId4"/>
          <a:stretch>
            <a:fillRect/>
          </a:stretch>
        </p:blipFill>
        <p:spPr>
          <a:xfrm>
            <a:off x="10297707" y="57949"/>
            <a:ext cx="1721765" cy="56818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95367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926F3D52-ED44-49B6-96D9-3B44D30CA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3560" cy="3429000"/>
          </a:xfrm>
          <a:prstGeom prst="rect">
            <a:avLst/>
          </a:prstGeom>
        </p:spPr>
      </p:pic>
      <p:pic>
        <p:nvPicPr>
          <p:cNvPr id="7" name="그림 6">
            <a:extLst>
              <a:ext uri="{FF2B5EF4-FFF2-40B4-BE49-F238E27FC236}">
                <a16:creationId xmlns:a16="http://schemas.microsoft.com/office/drawing/2014/main" id="{E0057378-928A-4B05-ADAE-582E74D48C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3560" y="0"/>
            <a:ext cx="6098440" cy="3429000"/>
          </a:xfrm>
          <a:prstGeom prst="rect">
            <a:avLst/>
          </a:prstGeom>
        </p:spPr>
      </p:pic>
      <p:pic>
        <p:nvPicPr>
          <p:cNvPr id="8" name="그림 7">
            <a:extLst>
              <a:ext uri="{FF2B5EF4-FFF2-40B4-BE49-F238E27FC236}">
                <a16:creationId xmlns:a16="http://schemas.microsoft.com/office/drawing/2014/main" id="{BF6C517A-6A73-4531-9608-4F45CB70A4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429000"/>
            <a:ext cx="6093559" cy="3429000"/>
          </a:xfrm>
          <a:prstGeom prst="rect">
            <a:avLst/>
          </a:prstGeom>
        </p:spPr>
      </p:pic>
      <p:pic>
        <p:nvPicPr>
          <p:cNvPr id="9" name="그림 8">
            <a:extLst>
              <a:ext uri="{FF2B5EF4-FFF2-40B4-BE49-F238E27FC236}">
                <a16:creationId xmlns:a16="http://schemas.microsoft.com/office/drawing/2014/main" id="{F7EF9799-E0D4-4007-AAB6-BEF0999703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3557" y="3428858"/>
            <a:ext cx="6098443" cy="3429142"/>
          </a:xfrm>
          <a:prstGeom prst="rect">
            <a:avLst/>
          </a:prstGeom>
        </p:spPr>
      </p:pic>
      <p:sp>
        <p:nvSpPr>
          <p:cNvPr id="13" name="제목 4">
            <a:extLst>
              <a:ext uri="{FF2B5EF4-FFF2-40B4-BE49-F238E27FC236}">
                <a16:creationId xmlns:a16="http://schemas.microsoft.com/office/drawing/2014/main" id="{E09353C5-6A4A-47A5-BD32-6740ACE709C8}"/>
              </a:ext>
            </a:extLst>
          </p:cNvPr>
          <p:cNvSpPr>
            <a:spLocks noGrp="1"/>
          </p:cNvSpPr>
          <p:nvPr>
            <p:ph type="title"/>
          </p:nvPr>
        </p:nvSpPr>
        <p:spPr>
          <a:xfrm>
            <a:off x="2262069" y="2412460"/>
            <a:ext cx="7667860" cy="1095768"/>
          </a:xfrm>
        </p:spPr>
        <p:txBody>
          <a:bodyPr>
            <a:normAutofit/>
          </a:bodyPr>
          <a:lstStyle>
            <a:lvl1pPr algn="ctr">
              <a:defRPr sz="3600" b="1">
                <a:solidFill>
                  <a:schemeClr val="bg1"/>
                </a:solidFill>
                <a:latin typeface="HelveticaNeue-Bold"/>
              </a:defRPr>
            </a:lvl1pPr>
          </a:lstStyle>
          <a:p>
            <a:r>
              <a:rPr lang="ko-KR" altLang="en-US" dirty="0"/>
              <a:t>마스터 제목 스타일 편집</a:t>
            </a:r>
          </a:p>
        </p:txBody>
      </p:sp>
      <p:pic>
        <p:nvPicPr>
          <p:cNvPr id="4" name="그림 3" descr="그래픽, 폰트, 텍스트, 스크린샷이(가) 표시된 사진&#10;&#10;자동 생성된 설명">
            <a:extLst>
              <a:ext uri="{FF2B5EF4-FFF2-40B4-BE49-F238E27FC236}">
                <a16:creationId xmlns:a16="http://schemas.microsoft.com/office/drawing/2014/main" id="{61790175-4458-53C9-C4C9-0F6772351BB8}"/>
              </a:ext>
            </a:extLst>
          </p:cNvPr>
          <p:cNvPicPr>
            <a:picLocks noChangeAspect="1"/>
          </p:cNvPicPr>
          <p:nvPr userDrawn="1"/>
        </p:nvPicPr>
        <p:blipFill>
          <a:blip r:embed="rId6"/>
          <a:stretch>
            <a:fillRect/>
          </a:stretch>
        </p:blipFill>
        <p:spPr>
          <a:xfrm>
            <a:off x="10297707" y="6216122"/>
            <a:ext cx="1571060" cy="5184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2" name="그림 1">
            <a:extLst>
              <a:ext uri="{FF2B5EF4-FFF2-40B4-BE49-F238E27FC236}">
                <a16:creationId xmlns:a16="http://schemas.microsoft.com/office/drawing/2014/main" id="{D072B406-CBD6-118B-22FA-9E91EDB74DAB}"/>
              </a:ext>
            </a:extLst>
          </p:cNvPr>
          <p:cNvPicPr>
            <a:picLocks noChangeAspect="1"/>
          </p:cNvPicPr>
          <p:nvPr userDrawn="1"/>
        </p:nvPicPr>
        <p:blipFill>
          <a:blip r:embed="rId7"/>
          <a:stretch>
            <a:fillRect/>
          </a:stretch>
        </p:blipFill>
        <p:spPr>
          <a:xfrm>
            <a:off x="9011838" y="6280572"/>
            <a:ext cx="1285869" cy="454082"/>
          </a:xfrm>
          <a:prstGeom prst="rect">
            <a:avLst/>
          </a:prstGeom>
        </p:spPr>
      </p:pic>
    </p:spTree>
    <p:extLst>
      <p:ext uri="{BB962C8B-B14F-4D97-AF65-F5344CB8AC3E}">
        <p14:creationId xmlns:p14="http://schemas.microsoft.com/office/powerpoint/2010/main" val="3805068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42" y="93339"/>
            <a:ext cx="11110801" cy="574676"/>
          </a:xfrm>
        </p:spPr>
        <p:txBody>
          <a:bodyPr>
            <a:normAutofit/>
          </a:bodyPr>
          <a:lstStyle>
            <a:lvl1pPr>
              <a:defRPr lang="en-US" altLang="ko-KR" sz="2800" b="1" i="0" u="none" strike="noStrike" baseline="0" smtClean="0">
                <a:solidFill>
                  <a:srgbClr val="003DA5"/>
                </a:solidFill>
              </a:defRPr>
            </a:lvl1pPr>
          </a:lstStyle>
          <a:p>
            <a:r>
              <a:rPr lang="en-US" dirty="0"/>
              <a:t>Table of Contents</a:t>
            </a:r>
          </a:p>
        </p:txBody>
      </p:sp>
      <p:sp>
        <p:nvSpPr>
          <p:cNvPr id="7" name="직사각형 6">
            <a:extLst>
              <a:ext uri="{FF2B5EF4-FFF2-40B4-BE49-F238E27FC236}">
                <a16:creationId xmlns:a16="http://schemas.microsoft.com/office/drawing/2014/main" id="{C1E01F35-271F-4C4D-B56B-8AD7A7E17B6D}"/>
              </a:ext>
            </a:extLst>
          </p:cNvPr>
          <p:cNvSpPr/>
          <p:nvPr userDrawn="1"/>
        </p:nvSpPr>
        <p:spPr>
          <a:xfrm flipV="1">
            <a:off x="0" y="6766561"/>
            <a:ext cx="12192000" cy="91438"/>
          </a:xfrm>
          <a:prstGeom prst="rect">
            <a:avLst/>
          </a:prstGeom>
          <a:solidFill>
            <a:srgbClr val="003DA5"/>
          </a:solidFill>
          <a:ln>
            <a:solidFill>
              <a:srgbClr val="003DA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sz="1800" dirty="0">
              <a:solidFill>
                <a:srgbClr val="003DA5"/>
              </a:solidFill>
            </a:endParaRPr>
          </a:p>
        </p:txBody>
      </p:sp>
      <p:cxnSp>
        <p:nvCxnSpPr>
          <p:cNvPr id="5" name="직선 연결선 4">
            <a:extLst>
              <a:ext uri="{FF2B5EF4-FFF2-40B4-BE49-F238E27FC236}">
                <a16:creationId xmlns:a16="http://schemas.microsoft.com/office/drawing/2014/main" id="{7A7DC5BB-B9FC-48C6-B183-2750ED23BD4D}"/>
              </a:ext>
            </a:extLst>
          </p:cNvPr>
          <p:cNvCxnSpPr>
            <a:cxnSpLocks/>
          </p:cNvCxnSpPr>
          <p:nvPr userDrawn="1"/>
        </p:nvCxnSpPr>
        <p:spPr>
          <a:xfrm>
            <a:off x="516941" y="668015"/>
            <a:ext cx="11110801" cy="0"/>
          </a:xfrm>
          <a:prstGeom prst="line">
            <a:avLst/>
          </a:prstGeom>
          <a:ln w="38100">
            <a:solidFill>
              <a:srgbClr val="003DA5"/>
            </a:solidFill>
          </a:ln>
        </p:spPr>
        <p:style>
          <a:lnRef idx="1">
            <a:schemeClr val="accent1"/>
          </a:lnRef>
          <a:fillRef idx="0">
            <a:schemeClr val="accent1"/>
          </a:fillRef>
          <a:effectRef idx="0">
            <a:schemeClr val="accent1"/>
          </a:effectRef>
          <a:fontRef idx="minor">
            <a:schemeClr val="tx1"/>
          </a:fontRef>
        </p:style>
      </p:cxnSp>
      <p:sp>
        <p:nvSpPr>
          <p:cNvPr id="17" name="텍스트 개체 틀 16">
            <a:extLst>
              <a:ext uri="{FF2B5EF4-FFF2-40B4-BE49-F238E27FC236}">
                <a16:creationId xmlns:a16="http://schemas.microsoft.com/office/drawing/2014/main" id="{0F08C87B-0835-4350-827F-E1E910DA1861}"/>
              </a:ext>
            </a:extLst>
          </p:cNvPr>
          <p:cNvSpPr>
            <a:spLocks noGrp="1"/>
          </p:cNvSpPr>
          <p:nvPr>
            <p:ph type="body" sz="quarter" idx="10" hasCustomPrompt="1"/>
          </p:nvPr>
        </p:nvSpPr>
        <p:spPr>
          <a:xfrm>
            <a:off x="2" y="1615447"/>
            <a:ext cx="12191999" cy="3619494"/>
          </a:xfrm>
          <a:solidFill>
            <a:schemeClr val="bg1"/>
          </a:solidFill>
          <a:ln>
            <a:noFill/>
          </a:ln>
        </p:spPr>
        <p:txBody>
          <a:bodyPr/>
          <a:lstStyle>
            <a:lvl1pPr>
              <a:defRPr/>
            </a:lvl1pPr>
          </a:lstStyle>
          <a:p>
            <a:pPr lvl="0"/>
            <a:r>
              <a:rPr lang="en-US" altLang="ko-KR" dirty="0"/>
              <a:t>Title</a:t>
            </a:r>
            <a:endParaRPr lang="ko-KR" altLang="en-US" dirty="0"/>
          </a:p>
        </p:txBody>
      </p:sp>
      <p:pic>
        <p:nvPicPr>
          <p:cNvPr id="9" name="그림 8" descr="그래픽, 폰트, 텍스트, 스크린샷이(가) 표시된 사진&#10;&#10;자동 생성된 설명">
            <a:extLst>
              <a:ext uri="{FF2B5EF4-FFF2-40B4-BE49-F238E27FC236}">
                <a16:creationId xmlns:a16="http://schemas.microsoft.com/office/drawing/2014/main" id="{5E50E94C-C675-9635-2144-26AAE269B1A2}"/>
              </a:ext>
            </a:extLst>
          </p:cNvPr>
          <p:cNvPicPr>
            <a:picLocks noChangeAspect="1"/>
          </p:cNvPicPr>
          <p:nvPr userDrawn="1"/>
        </p:nvPicPr>
        <p:blipFill>
          <a:blip r:embed="rId2"/>
          <a:stretch>
            <a:fillRect/>
          </a:stretch>
        </p:blipFill>
        <p:spPr>
          <a:xfrm>
            <a:off x="10297707" y="57949"/>
            <a:ext cx="1721765" cy="56818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31887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264386131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311424108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360655161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137136987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14245388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240419802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15808073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314551180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6F870-EF6C-473C-8040-0A831F94B896}" type="slidenum">
              <a:rPr lang="ko-KR" altLang="en-US" smtClean="0"/>
              <a:t>‹#›</a:t>
            </a:fld>
            <a:endParaRPr lang="ko-KR" altLang="en-US"/>
          </a:p>
        </p:txBody>
      </p:sp>
    </p:spTree>
    <p:extLst>
      <p:ext uri="{BB962C8B-B14F-4D97-AF65-F5344CB8AC3E}">
        <p14:creationId xmlns:p14="http://schemas.microsoft.com/office/powerpoint/2010/main" val="2547753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3" r:id="rId13"/>
    <p:sldLayoutId id="2147483675" r:id="rId14"/>
    <p:sldLayoutId id="2147483694" r:id="rId15"/>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5.xml"/><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5.xml"/><Relationship Id="rId4" Type="http://schemas.openxmlformats.org/officeDocument/2006/relationships/image" Target="../media/image8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제목 54">
            <a:extLst>
              <a:ext uri="{FF2B5EF4-FFF2-40B4-BE49-F238E27FC236}">
                <a16:creationId xmlns:a16="http://schemas.microsoft.com/office/drawing/2014/main" id="{953D9ED4-1A2C-4DE8-93BB-A45B175383D5}"/>
              </a:ext>
            </a:extLst>
          </p:cNvPr>
          <p:cNvSpPr>
            <a:spLocks noGrp="1"/>
          </p:cNvSpPr>
          <p:nvPr>
            <p:ph type="title"/>
          </p:nvPr>
        </p:nvSpPr>
        <p:spPr>
          <a:xfrm>
            <a:off x="1049033" y="1536329"/>
            <a:ext cx="10093929" cy="1195655"/>
          </a:xfrm>
        </p:spPr>
        <p:txBody>
          <a:bodyPr>
            <a:noAutofit/>
          </a:bodyPr>
          <a:lstStyle/>
          <a:p>
            <a:r>
              <a:rPr lang="en-US" altLang="ko-KR" sz="4000" dirty="0">
                <a:latin typeface="Arial" panose="020B0604020202020204" pitchFamily="34" charset="0"/>
                <a:cs typeface="Arial" panose="020B0604020202020204" pitchFamily="34" charset="0"/>
              </a:rPr>
              <a:t>SLS-IPAC Organize</a:t>
            </a:r>
            <a:endParaRPr lang="ko-KR" altLang="en-US" sz="4000" dirty="0">
              <a:latin typeface="Arial" panose="020B0604020202020204" pitchFamily="34" charset="0"/>
              <a:cs typeface="Arial" panose="020B0604020202020204" pitchFamily="34" charset="0"/>
            </a:endParaRPr>
          </a:p>
        </p:txBody>
      </p:sp>
      <p:sp>
        <p:nvSpPr>
          <p:cNvPr id="3" name="텍스트 개체 틀 2">
            <a:extLst>
              <a:ext uri="{FF2B5EF4-FFF2-40B4-BE49-F238E27FC236}">
                <a16:creationId xmlns:a16="http://schemas.microsoft.com/office/drawing/2014/main" id="{93849282-3436-4D30-A386-0D385E2B2E53}"/>
              </a:ext>
            </a:extLst>
          </p:cNvPr>
          <p:cNvSpPr>
            <a:spLocks noGrp="1"/>
          </p:cNvSpPr>
          <p:nvPr>
            <p:ph type="body" sz="quarter" idx="10"/>
          </p:nvPr>
        </p:nvSpPr>
        <p:spPr>
          <a:xfrm>
            <a:off x="2947812" y="3678102"/>
            <a:ext cx="6296373" cy="1345525"/>
          </a:xfrm>
        </p:spPr>
        <p:txBody>
          <a:bodyPr>
            <a:normAutofit/>
          </a:bodyPr>
          <a:lstStyle/>
          <a:p>
            <a:pPr algn="ctr"/>
            <a:r>
              <a:rPr lang="en-US" altLang="ko-KR" sz="2400" b="1" dirty="0">
                <a:latin typeface="Arial" panose="020B0604020202020204" pitchFamily="34" charset="0"/>
                <a:cs typeface="Arial" panose="020B0604020202020204" pitchFamily="34" charset="0"/>
              </a:rPr>
              <a:t>Young Min Park</a:t>
            </a:r>
          </a:p>
          <a:p>
            <a:pPr algn="ctr"/>
            <a:br>
              <a:rPr lang="en-US" altLang="ko-KR" sz="2400" baseline="30000" dirty="0">
                <a:latin typeface="Arial" panose="020B0604020202020204" pitchFamily="34" charset="0"/>
                <a:cs typeface="Arial" panose="020B0604020202020204" pitchFamily="34" charset="0"/>
              </a:rPr>
            </a:br>
            <a:r>
              <a:rPr lang="en-US" altLang="ko-KR" sz="1800" dirty="0">
                <a:latin typeface="Arial" panose="020B0604020202020204" pitchFamily="34" charset="0"/>
                <a:cs typeface="Arial" panose="020B0604020202020204" pitchFamily="34" charset="0"/>
              </a:rPr>
              <a:t>Division of Advanced Nuclear Engineering (DANE), POSTECH</a:t>
            </a:r>
            <a:endParaRPr lang="en-US" altLang="ko-KR" sz="1600" dirty="0">
              <a:latin typeface="Arial" panose="020B0604020202020204" pitchFamily="34" charset="0"/>
              <a:cs typeface="Arial" panose="020B0604020202020204" pitchFamily="34" charset="0"/>
            </a:endParaRPr>
          </a:p>
        </p:txBody>
      </p:sp>
      <p:sp>
        <p:nvSpPr>
          <p:cNvPr id="4" name="텍스트 개체 틀 3">
            <a:extLst>
              <a:ext uri="{FF2B5EF4-FFF2-40B4-BE49-F238E27FC236}">
                <a16:creationId xmlns:a16="http://schemas.microsoft.com/office/drawing/2014/main" id="{9F306EBC-E9DB-4325-83CB-44F372C64D90}"/>
              </a:ext>
            </a:extLst>
          </p:cNvPr>
          <p:cNvSpPr>
            <a:spLocks noGrp="1"/>
          </p:cNvSpPr>
          <p:nvPr>
            <p:ph type="body" sz="quarter" idx="11"/>
          </p:nvPr>
        </p:nvSpPr>
        <p:spPr/>
        <p:txBody>
          <a:bodyPr/>
          <a:lstStyle/>
          <a:p>
            <a:r>
              <a:rPr lang="en-US" altLang="ko-KR" dirty="0">
                <a:latin typeface="Arial" panose="020B0604020202020204" pitchFamily="34" charset="0"/>
                <a:cs typeface="Arial" panose="020B0604020202020204" pitchFamily="34" charset="0"/>
              </a:rPr>
              <a:t>2026-05-29, Pohang, South Korea</a:t>
            </a:r>
            <a:endParaRPr lang="ko-KR"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741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33CC-13C2-A1C7-2823-9DB65B621D9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802EFA0-7435-B8A3-7170-2F779E617E28}"/>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437D1E7F-A93D-C5A9-A4AD-8D5964005915}"/>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10</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3325E4-FE42-B8DB-B03B-BAC02AFD7CB3}"/>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Harmonic Cavity Tuner</a:t>
            </a:r>
            <a:endParaRPr lang="ko-KR" altLang="en-US" sz="2400" b="1" dirty="0"/>
          </a:p>
        </p:txBody>
      </p:sp>
      <p:grpSp>
        <p:nvGrpSpPr>
          <p:cNvPr id="10" name="그룹 9">
            <a:extLst>
              <a:ext uri="{FF2B5EF4-FFF2-40B4-BE49-F238E27FC236}">
                <a16:creationId xmlns:a16="http://schemas.microsoft.com/office/drawing/2014/main" id="{C20BD9B6-9EEA-459A-6302-F77961509857}"/>
              </a:ext>
            </a:extLst>
          </p:cNvPr>
          <p:cNvGrpSpPr/>
          <p:nvPr/>
        </p:nvGrpSpPr>
        <p:grpSpPr>
          <a:xfrm>
            <a:off x="461375" y="1244608"/>
            <a:ext cx="3403705" cy="5153833"/>
            <a:chOff x="701458" y="1295415"/>
            <a:chExt cx="3403705" cy="5153833"/>
          </a:xfrm>
        </p:grpSpPr>
        <p:pic>
          <p:nvPicPr>
            <p:cNvPr id="7" name="그림 6">
              <a:extLst>
                <a:ext uri="{FF2B5EF4-FFF2-40B4-BE49-F238E27FC236}">
                  <a16:creationId xmlns:a16="http://schemas.microsoft.com/office/drawing/2014/main" id="{1B335ACA-C410-46A5-2968-B6DB4F445225}"/>
                </a:ext>
              </a:extLst>
            </p:cNvPr>
            <p:cNvPicPr>
              <a:picLocks noChangeAspect="1"/>
            </p:cNvPicPr>
            <p:nvPr/>
          </p:nvPicPr>
          <p:blipFill>
            <a:blip r:embed="rId2"/>
            <a:srcRect/>
            <a:stretch/>
          </p:blipFill>
          <p:spPr>
            <a:xfrm>
              <a:off x="1066264" y="1410832"/>
              <a:ext cx="3019846" cy="5038416"/>
            </a:xfrm>
            <a:prstGeom prst="rect">
              <a:avLst/>
            </a:prstGeom>
          </p:spPr>
        </p:pic>
        <p:sp>
          <p:nvSpPr>
            <p:cNvPr id="9" name="직사각형 8">
              <a:extLst>
                <a:ext uri="{FF2B5EF4-FFF2-40B4-BE49-F238E27FC236}">
                  <a16:creationId xmlns:a16="http://schemas.microsoft.com/office/drawing/2014/main" id="{BAD9D3D2-9FC8-DD84-518F-245A0C3A742C}"/>
                </a:ext>
              </a:extLst>
            </p:cNvPr>
            <p:cNvSpPr/>
            <p:nvPr/>
          </p:nvSpPr>
          <p:spPr>
            <a:xfrm>
              <a:off x="701458" y="1442291"/>
              <a:ext cx="1628383"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65CE9FD6-1E7B-A170-83BE-933D49C1845E}"/>
                </a:ext>
              </a:extLst>
            </p:cNvPr>
            <p:cNvSpPr/>
            <p:nvPr/>
          </p:nvSpPr>
          <p:spPr>
            <a:xfrm>
              <a:off x="3883068" y="1295415"/>
              <a:ext cx="222095" cy="23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3" name="그림 12">
            <a:extLst>
              <a:ext uri="{FF2B5EF4-FFF2-40B4-BE49-F238E27FC236}">
                <a16:creationId xmlns:a16="http://schemas.microsoft.com/office/drawing/2014/main" id="{2208D0A4-0DD7-10AC-61F9-DD512488C0CA}"/>
              </a:ext>
            </a:extLst>
          </p:cNvPr>
          <p:cNvPicPr>
            <a:picLocks noChangeAspect="1"/>
          </p:cNvPicPr>
          <p:nvPr/>
        </p:nvPicPr>
        <p:blipFill>
          <a:blip r:embed="rId3"/>
          <a:stretch>
            <a:fillRect/>
          </a:stretch>
        </p:blipFill>
        <p:spPr>
          <a:xfrm>
            <a:off x="3965046" y="1308045"/>
            <a:ext cx="7765579" cy="5090396"/>
          </a:xfrm>
          <a:prstGeom prst="rect">
            <a:avLst/>
          </a:prstGeom>
        </p:spPr>
      </p:pic>
      <mc:AlternateContent xmlns:mc="http://schemas.openxmlformats.org/markup-compatibility/2006">
        <mc:Choice xmlns:a14="http://schemas.microsoft.com/office/drawing/2010/main" Requires="a14">
          <p:graphicFrame>
            <p:nvGraphicFramePr>
              <p:cNvPr id="15" name="표 14">
                <a:extLst>
                  <a:ext uri="{FF2B5EF4-FFF2-40B4-BE49-F238E27FC236}">
                    <a16:creationId xmlns:a16="http://schemas.microsoft.com/office/drawing/2014/main" id="{8B81E51C-C4BA-8FF3-EF9F-4A2F373F5820}"/>
                  </a:ext>
                </a:extLst>
              </p:cNvPr>
              <p:cNvGraphicFramePr>
                <a:graphicFrameLocks noGrp="1"/>
              </p:cNvGraphicFramePr>
              <p:nvPr>
                <p:extLst>
                  <p:ext uri="{D42A27DB-BD31-4B8C-83A1-F6EECF244321}">
                    <p14:modId xmlns:p14="http://schemas.microsoft.com/office/powerpoint/2010/main" val="1878924662"/>
                  </p:ext>
                </p:extLst>
              </p:nvPr>
            </p:nvGraphicFramePr>
            <p:xfrm>
              <a:off x="9373748" y="4525882"/>
              <a:ext cx="2475896" cy="909463"/>
            </p:xfrm>
            <a:graphic>
              <a:graphicData uri="http://schemas.openxmlformats.org/drawingml/2006/table">
                <a:tbl>
                  <a:tblPr firstRow="1" bandRow="1">
                    <a:tableStyleId>{5C22544A-7EE6-4342-B048-85BDC9FD1C3A}</a:tableStyleId>
                  </a:tblPr>
                  <a:tblGrid>
                    <a:gridCol w="1260075">
                      <a:extLst>
                        <a:ext uri="{9D8B030D-6E8A-4147-A177-3AD203B41FA5}">
                          <a16:colId xmlns:a16="http://schemas.microsoft.com/office/drawing/2014/main" val="1062419592"/>
                        </a:ext>
                      </a:extLst>
                    </a:gridCol>
                    <a:gridCol w="1215821">
                      <a:extLst>
                        <a:ext uri="{9D8B030D-6E8A-4147-A177-3AD203B41FA5}">
                          <a16:colId xmlns:a16="http://schemas.microsoft.com/office/drawing/2014/main" val="5064132"/>
                        </a:ext>
                      </a:extLst>
                    </a:gridCol>
                  </a:tblGrid>
                  <a:tr h="417485">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Parameter</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Value</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72074589"/>
                      </a:ext>
                    </a:extLst>
                  </a:tr>
                  <a:tr h="245000">
                    <a:tc>
                      <a:txBody>
                        <a:bodyPr/>
                        <a:lstStyle/>
                        <a:p>
                          <a:pPr algn="ctr" latinLnBrk="1"/>
                          <a:r>
                            <a:rPr lang="en-US" altLang="ko-KR" sz="1200" i="0" dirty="0">
                              <a:solidFill>
                                <a:schemeClr val="tx1"/>
                              </a:solidFill>
                              <a:latin typeface="+mn-lt"/>
                              <a:cs typeface="Arial" panose="020B0604020202020204" pitchFamily="34" charset="0"/>
                            </a:rPr>
                            <a:t>Tuning</a:t>
                          </a:r>
                          <a:r>
                            <a:rPr lang="en-US" altLang="ko-KR" sz="1200" i="0" baseline="0" dirty="0">
                              <a:solidFill>
                                <a:schemeClr val="tx1"/>
                              </a:solidFill>
                              <a:latin typeface="+mn-lt"/>
                              <a:cs typeface="Arial" panose="020B0604020202020204" pitchFamily="34" charset="0"/>
                            </a:rPr>
                            <a:t> range</a:t>
                          </a:r>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200" b="0" i="1" dirty="0" smtClean="0">
                                    <a:latin typeface="Cambria Math" panose="02040503050406030204" pitchFamily="18" charset="0"/>
                                  </a:rPr>
                                  <m:t>1</m:t>
                                </m:r>
                                <m:r>
                                  <m:rPr>
                                    <m:sty m:val="p"/>
                                  </m:rPr>
                                  <a:rPr lang="en-US" altLang="ko-KR" sz="1200" b="0" i="0" dirty="0" smtClean="0">
                                    <a:latin typeface="Cambria Math" panose="02040503050406030204" pitchFamily="18" charset="0"/>
                                  </a:rPr>
                                  <m:t>MHz</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766242"/>
                      </a:ext>
                    </a:extLst>
                  </a:tr>
                  <a:tr h="246978">
                    <a:tc>
                      <a:txBody>
                        <a:bodyPr/>
                        <a:lstStyle/>
                        <a:p>
                          <a:pPr algn="ctr" latinLnBrk="1"/>
                          <a:r>
                            <a:rPr lang="en-US" altLang="ko-KR" sz="1200" i="0" dirty="0">
                              <a:solidFill>
                                <a:schemeClr val="tx1"/>
                              </a:solidFill>
                              <a:latin typeface="+mn-lt"/>
                              <a:cs typeface="Arial" panose="020B0604020202020204" pitchFamily="34" charset="0"/>
                            </a:rPr>
                            <a:t>Tuning</a:t>
                          </a:r>
                          <a:r>
                            <a:rPr lang="en-US" altLang="ko-KR" sz="1200" i="0" baseline="0" dirty="0">
                              <a:solidFill>
                                <a:schemeClr val="tx1"/>
                              </a:solidFill>
                              <a:latin typeface="+mn-lt"/>
                              <a:cs typeface="Arial" panose="020B0604020202020204" pitchFamily="34" charset="0"/>
                            </a:rPr>
                            <a:t> resolution</a:t>
                          </a:r>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10 </m:t>
                                </m:r>
                                <m:r>
                                  <m:rPr>
                                    <m:sty m:val="p"/>
                                  </m:rPr>
                                  <a:rPr lang="en-US" sz="1200" b="0" i="0" dirty="0" smtClean="0">
                                    <a:latin typeface="Cambria Math" panose="02040503050406030204" pitchFamily="18" charset="0"/>
                                  </a:rPr>
                                  <m:t>Hz</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9671784"/>
                      </a:ext>
                    </a:extLst>
                  </a:tr>
                </a:tbl>
              </a:graphicData>
            </a:graphic>
          </p:graphicFrame>
        </mc:Choice>
        <mc:Fallback>
          <p:graphicFrame>
            <p:nvGraphicFramePr>
              <p:cNvPr id="15" name="표 14">
                <a:extLst>
                  <a:ext uri="{FF2B5EF4-FFF2-40B4-BE49-F238E27FC236}">
                    <a16:creationId xmlns:a16="http://schemas.microsoft.com/office/drawing/2014/main" id="{8B81E51C-C4BA-8FF3-EF9F-4A2F373F5820}"/>
                  </a:ext>
                </a:extLst>
              </p:cNvPr>
              <p:cNvGraphicFramePr>
                <a:graphicFrameLocks noGrp="1"/>
              </p:cNvGraphicFramePr>
              <p:nvPr>
                <p:extLst>
                  <p:ext uri="{D42A27DB-BD31-4B8C-83A1-F6EECF244321}">
                    <p14:modId xmlns:p14="http://schemas.microsoft.com/office/powerpoint/2010/main" val="1878924662"/>
                  </p:ext>
                </p:extLst>
              </p:nvPr>
            </p:nvGraphicFramePr>
            <p:xfrm>
              <a:off x="9373748" y="4525882"/>
              <a:ext cx="2475896" cy="909463"/>
            </p:xfrm>
            <a:graphic>
              <a:graphicData uri="http://schemas.openxmlformats.org/drawingml/2006/table">
                <a:tbl>
                  <a:tblPr firstRow="1" bandRow="1">
                    <a:tableStyleId>{5C22544A-7EE6-4342-B048-85BDC9FD1C3A}</a:tableStyleId>
                  </a:tblPr>
                  <a:tblGrid>
                    <a:gridCol w="1260075">
                      <a:extLst>
                        <a:ext uri="{9D8B030D-6E8A-4147-A177-3AD203B41FA5}">
                          <a16:colId xmlns:a16="http://schemas.microsoft.com/office/drawing/2014/main" val="1062419592"/>
                        </a:ext>
                      </a:extLst>
                    </a:gridCol>
                    <a:gridCol w="1215821">
                      <a:extLst>
                        <a:ext uri="{9D8B030D-6E8A-4147-A177-3AD203B41FA5}">
                          <a16:colId xmlns:a16="http://schemas.microsoft.com/office/drawing/2014/main" val="5064132"/>
                        </a:ext>
                      </a:extLst>
                    </a:gridCol>
                  </a:tblGrid>
                  <a:tr h="417485">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Parameter</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Value</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72074589"/>
                      </a:ext>
                    </a:extLst>
                  </a:tr>
                  <a:tr h="245000">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83" t="-175000" r="-97585" b="-130000"/>
                          </a:stretch>
                        </a:blipFill>
                      </a:tcPr>
                    </a:tc>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4000" t="-175000" r="-1000" b="-130000"/>
                          </a:stretch>
                        </a:blipFill>
                      </a:tcPr>
                    </a:tc>
                    <a:extLst>
                      <a:ext uri="{0D108BD9-81ED-4DB2-BD59-A6C34878D82A}">
                        <a16:rowId xmlns:a16="http://schemas.microsoft.com/office/drawing/2014/main" val="913766242"/>
                      </a:ext>
                    </a:extLst>
                  </a:tr>
                  <a:tr h="246978">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83" t="-268293" r="-97585" b="-26829"/>
                          </a:stretch>
                        </a:blipFill>
                      </a:tcPr>
                    </a:tc>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4000" t="-268293" r="-1000" b="-26829"/>
                          </a:stretch>
                        </a:blipFill>
                      </a:tcPr>
                    </a:tc>
                    <a:extLst>
                      <a:ext uri="{0D108BD9-81ED-4DB2-BD59-A6C34878D82A}">
                        <a16:rowId xmlns:a16="http://schemas.microsoft.com/office/drawing/2014/main" val="4179671784"/>
                      </a:ext>
                    </a:extLst>
                  </a:tr>
                </a:tbl>
              </a:graphicData>
            </a:graphic>
          </p:graphicFrame>
        </mc:Fallback>
      </mc:AlternateContent>
    </p:spTree>
    <p:extLst>
      <p:ext uri="{BB962C8B-B14F-4D97-AF65-F5344CB8AC3E}">
        <p14:creationId xmlns:p14="http://schemas.microsoft.com/office/powerpoint/2010/main" val="420504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256C-D502-910F-8AA6-34F106E3B58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9F85276-0BE1-478B-CBED-F57C1B7BDE88}"/>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650BA3AB-2221-D529-C923-0ABF672B4176}"/>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11</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53A6DF2-3057-41F4-360C-1FFF317A841E}"/>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Others</a:t>
            </a:r>
            <a:endParaRPr lang="ko-KR" altLang="en-US" sz="2400" b="1" dirty="0"/>
          </a:p>
        </p:txBody>
      </p:sp>
      <p:pic>
        <p:nvPicPr>
          <p:cNvPr id="5" name="그림 4">
            <a:extLst>
              <a:ext uri="{FF2B5EF4-FFF2-40B4-BE49-F238E27FC236}">
                <a16:creationId xmlns:a16="http://schemas.microsoft.com/office/drawing/2014/main" id="{DDAFBB6D-226E-E2B0-274B-2859D05049E1}"/>
              </a:ext>
            </a:extLst>
          </p:cNvPr>
          <p:cNvPicPr>
            <a:picLocks noChangeAspect="1"/>
          </p:cNvPicPr>
          <p:nvPr/>
        </p:nvPicPr>
        <p:blipFill>
          <a:blip r:embed="rId2"/>
          <a:stretch>
            <a:fillRect/>
          </a:stretch>
        </p:blipFill>
        <p:spPr>
          <a:xfrm>
            <a:off x="825498" y="1619762"/>
            <a:ext cx="3583163" cy="4778679"/>
          </a:xfrm>
          <a:prstGeom prst="rect">
            <a:avLst/>
          </a:prstGeom>
        </p:spPr>
      </p:pic>
      <p:pic>
        <p:nvPicPr>
          <p:cNvPr id="16" name="그림 15">
            <a:extLst>
              <a:ext uri="{FF2B5EF4-FFF2-40B4-BE49-F238E27FC236}">
                <a16:creationId xmlns:a16="http://schemas.microsoft.com/office/drawing/2014/main" id="{B2D7200C-BACB-3E25-BC44-CE4C4352E75F}"/>
              </a:ext>
            </a:extLst>
          </p:cNvPr>
          <p:cNvPicPr>
            <a:picLocks noChangeAspect="1"/>
          </p:cNvPicPr>
          <p:nvPr/>
        </p:nvPicPr>
        <p:blipFill>
          <a:blip r:embed="rId3"/>
          <a:srcRect l="5313" r="24262"/>
          <a:stretch>
            <a:fillRect/>
          </a:stretch>
        </p:blipFill>
        <p:spPr>
          <a:xfrm>
            <a:off x="5484160" y="1182834"/>
            <a:ext cx="2711884" cy="2887376"/>
          </a:xfrm>
          <a:prstGeom prst="rect">
            <a:avLst/>
          </a:prstGeom>
        </p:spPr>
      </p:pic>
      <p:pic>
        <p:nvPicPr>
          <p:cNvPr id="18" name="그림 17">
            <a:extLst>
              <a:ext uri="{FF2B5EF4-FFF2-40B4-BE49-F238E27FC236}">
                <a16:creationId xmlns:a16="http://schemas.microsoft.com/office/drawing/2014/main" id="{D11D7433-4CAE-BDA9-690C-124A620FEF3F}"/>
              </a:ext>
            </a:extLst>
          </p:cNvPr>
          <p:cNvPicPr>
            <a:picLocks noChangeAspect="1"/>
          </p:cNvPicPr>
          <p:nvPr/>
        </p:nvPicPr>
        <p:blipFill>
          <a:blip r:embed="rId4"/>
          <a:srcRect l="13261" r="14132"/>
          <a:stretch>
            <a:fillRect/>
          </a:stretch>
        </p:blipFill>
        <p:spPr>
          <a:xfrm>
            <a:off x="8351387" y="1182834"/>
            <a:ext cx="2795909" cy="2887376"/>
          </a:xfrm>
          <a:prstGeom prst="rect">
            <a:avLst/>
          </a:prstGeom>
        </p:spPr>
      </p:pic>
      <p:sp>
        <p:nvSpPr>
          <p:cNvPr id="19" name="TextBox 18">
            <a:extLst>
              <a:ext uri="{FF2B5EF4-FFF2-40B4-BE49-F238E27FC236}">
                <a16:creationId xmlns:a16="http://schemas.microsoft.com/office/drawing/2014/main" id="{B3FBF33C-8774-08E0-238D-F90B478121D8}"/>
              </a:ext>
            </a:extLst>
          </p:cNvPr>
          <p:cNvSpPr txBox="1"/>
          <p:nvPr/>
        </p:nvSpPr>
        <p:spPr>
          <a:xfrm>
            <a:off x="5328817" y="813502"/>
            <a:ext cx="3218448"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Undulators</a:t>
            </a:r>
          </a:p>
        </p:txBody>
      </p:sp>
      <p:sp>
        <p:nvSpPr>
          <p:cNvPr id="20" name="TextBox 19">
            <a:extLst>
              <a:ext uri="{FF2B5EF4-FFF2-40B4-BE49-F238E27FC236}">
                <a16:creationId xmlns:a16="http://schemas.microsoft.com/office/drawing/2014/main" id="{B62DAB1E-1C1D-AFB6-876B-32987C0A828D}"/>
              </a:ext>
            </a:extLst>
          </p:cNvPr>
          <p:cNvSpPr txBox="1"/>
          <p:nvPr/>
        </p:nvSpPr>
        <p:spPr>
          <a:xfrm>
            <a:off x="825498" y="1182834"/>
            <a:ext cx="3218448"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Booster cavity</a:t>
            </a:r>
          </a:p>
        </p:txBody>
      </p:sp>
      <p:pic>
        <p:nvPicPr>
          <p:cNvPr id="22" name="그림 21">
            <a:extLst>
              <a:ext uri="{FF2B5EF4-FFF2-40B4-BE49-F238E27FC236}">
                <a16:creationId xmlns:a16="http://schemas.microsoft.com/office/drawing/2014/main" id="{952F6337-9899-4762-85C8-1E979D3A898B}"/>
              </a:ext>
            </a:extLst>
          </p:cNvPr>
          <p:cNvPicPr>
            <a:picLocks noChangeAspect="1"/>
          </p:cNvPicPr>
          <p:nvPr/>
        </p:nvPicPr>
        <p:blipFill>
          <a:blip r:embed="rId5"/>
          <a:srcRect t="30319"/>
          <a:stretch>
            <a:fillRect/>
          </a:stretch>
        </p:blipFill>
        <p:spPr>
          <a:xfrm>
            <a:off x="5844785" y="4238193"/>
            <a:ext cx="4702517" cy="2456968"/>
          </a:xfrm>
          <a:prstGeom prst="rect">
            <a:avLst/>
          </a:prstGeom>
        </p:spPr>
      </p:pic>
      <p:sp>
        <p:nvSpPr>
          <p:cNvPr id="23" name="TextBox 22">
            <a:extLst>
              <a:ext uri="{FF2B5EF4-FFF2-40B4-BE49-F238E27FC236}">
                <a16:creationId xmlns:a16="http://schemas.microsoft.com/office/drawing/2014/main" id="{29FC0CD5-E88F-8F70-937C-0B67552C96AA}"/>
              </a:ext>
            </a:extLst>
          </p:cNvPr>
          <p:cNvSpPr txBox="1"/>
          <p:nvPr/>
        </p:nvSpPr>
        <p:spPr>
          <a:xfrm>
            <a:off x="4524559" y="4238193"/>
            <a:ext cx="1608515"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Diagnostic beamline</a:t>
            </a:r>
          </a:p>
        </p:txBody>
      </p:sp>
    </p:spTree>
    <p:extLst>
      <p:ext uri="{BB962C8B-B14F-4D97-AF65-F5344CB8AC3E}">
        <p14:creationId xmlns:p14="http://schemas.microsoft.com/office/powerpoint/2010/main" val="331374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D92B9-2F7B-9622-6AFE-978CCB18DE4F}"/>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124C0D0C-D4B5-E0BD-D6DC-AA64CB4AC781}"/>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5BFEB8AF-07E4-19C9-D6A8-862BE77D28BA}"/>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12</a:t>
            </a:fld>
            <a:endParaRPr lang="ko-KR" altLang="en-US" sz="16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6EB5C48-E914-063D-B8BD-3EB4C51A45E7}"/>
                  </a:ext>
                </a:extLst>
              </p:cNvPr>
              <p:cNvSpPr txBox="1"/>
              <p:nvPr/>
            </p:nvSpPr>
            <p:spPr>
              <a:xfrm>
                <a:off x="516942" y="835524"/>
                <a:ext cx="11110800" cy="5355312"/>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Measure bunch lengthening with various current</a:t>
                </a:r>
              </a:p>
              <a:p>
                <a:r>
                  <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2026-05-08 10:00 – 16:00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Goal : Measure the bunch length with various current and transient effects</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Participant : </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Jonas Kallestrup,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Lukas Stingelin, Alessandro </a:t>
                </a:r>
                <a:r>
                  <a:rPr lang="en-US" altLang="ko-KR" sz="1600" dirty="0" err="1">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Citterio</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Junha Kim, Youngmin Park</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Measurement method: </a:t>
                </a:r>
                <a:b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b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streak camera </a:t>
                </a:r>
                <a14:m>
                  <m:oMath xmlns:m="http://schemas.openxmlformats.org/officeDocument/2006/math">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oMath>
                </a14:m>
                <a:r>
                  <a:rPr lang="en-US" altLang="ko-KR" sz="1600" dirty="0">
                    <a:solidFill>
                      <a:schemeClr val="tx1">
                        <a:lumMod val="65000"/>
                        <a:lumOff val="35000"/>
                      </a:schemeClr>
                    </a:solidFill>
                    <a:latin typeface="Arial" panose="020B0604020202020204" pitchFamily="34" charset="0"/>
                    <a:cs typeface="Arial" panose="020B0604020202020204" pitchFamily="34" charset="0"/>
                  </a:rPr>
                  <a:t> Bunch length and transient effects</a:t>
                </a:r>
                <a:br>
                  <a:rPr lang="en-US" altLang="ko-KR" sz="1600" dirty="0">
                    <a:solidFill>
                      <a:schemeClr val="tx1">
                        <a:lumMod val="65000"/>
                        <a:lumOff val="35000"/>
                      </a:schemeClr>
                    </a:solidFill>
                    <a:latin typeface="Arial" panose="020B0604020202020204" pitchFamily="34" charset="0"/>
                    <a:cs typeface="Arial" panose="020B0604020202020204" pitchFamily="34" charset="0"/>
                  </a:rPr>
                </a:br>
                <a:r>
                  <a:rPr lang="en-US" altLang="ko-KR" sz="1600" dirty="0">
                    <a:solidFill>
                      <a:schemeClr val="tx1">
                        <a:lumMod val="65000"/>
                        <a:lumOff val="35000"/>
                      </a:schemeClr>
                    </a:solidFill>
                    <a:latin typeface="Arial" panose="020B0604020202020204" pitchFamily="34" charset="0"/>
                    <a:cs typeface="Arial" panose="020B0604020202020204" pitchFamily="34" charset="0"/>
                  </a:rPr>
                  <a:t>BPM and RF modulation </a:t>
                </a:r>
                <a14:m>
                  <m:oMath xmlns:m="http://schemas.openxmlformats.org/officeDocument/2006/math">
                    <m:r>
                      <a:rPr lang="en-US" altLang="ko-KR" sz="1600" i="1">
                        <a:solidFill>
                          <a:schemeClr val="tx1">
                            <a:lumMod val="65000"/>
                            <a:lumOff val="35000"/>
                          </a:schemeClr>
                        </a:solidFill>
                        <a:latin typeface="Cambria Math" panose="02040503050406030204" pitchFamily="18" charset="0"/>
                        <a:cs typeface="Arial" panose="020B0604020202020204" pitchFamily="34" charset="0"/>
                      </a:rPr>
                      <m:t>→</m:t>
                    </m:r>
                  </m:oMath>
                </a14:m>
                <a:r>
                  <a:rPr lang="en-US" altLang="ko-KR" sz="1600" dirty="0">
                    <a:solidFill>
                      <a:schemeClr val="tx1">
                        <a:lumMod val="65000"/>
                        <a:lumOff val="35000"/>
                      </a:schemeClr>
                    </a:solidFill>
                    <a:latin typeface="Arial" panose="020B0604020202020204" pitchFamily="34" charset="0"/>
                    <a:cs typeface="Arial" panose="020B0604020202020204" pitchFamily="34" charset="0"/>
                  </a:rPr>
                  <a:t> coherent synchrotron frequency</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Main steps:</a:t>
                </a:r>
              </a:p>
              <a:p>
                <a:pPr marL="800100" lvl="1" indent="-342900">
                  <a:buAutoNum type="arabicParen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Single bunch scan with 0.07, 0.5, 2 mA</a:t>
                </a:r>
              </a:p>
              <a:p>
                <a:pPr marL="800100" lvl="1" indent="-342900">
                  <a:buAutoNum type="arabicParen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Find initial setup with 50 filled + 0.1 mA bunch train</a:t>
                </a:r>
              </a:p>
              <a:p>
                <a:pPr marL="800100" lvl="1" indent="-342900">
                  <a:buAutoNum type="arabicParen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High current scan with 450 filled + 30 gap bunch train at [100,200,300,350,400] mA</a:t>
                </a:r>
              </a:p>
              <a:p>
                <a:pPr lvl="1"/>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Cavity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setteing</a:t>
                </a: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lvl="1"/>
                <a:r>
                  <a:rPr lang="en-US" altLang="ko-KR" sz="1600" dirty="0">
                    <a:solidFill>
                      <a:schemeClr val="tx1">
                        <a:lumMod val="65000"/>
                        <a:lumOff val="35000"/>
                      </a:schemeClr>
                    </a:solidFill>
                    <a:latin typeface="Arial" panose="020B0604020202020204" pitchFamily="34" charset="0"/>
                    <a:cs typeface="Arial" panose="020B0604020202020204" pitchFamily="34" charset="0"/>
                  </a:rPr>
                  <a:t>Main cavity : </a:t>
                </a:r>
                <a14:m>
                  <m:oMath xmlns:m="http://schemas.openxmlformats.org/officeDocument/2006/math">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𝑄</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29626</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𝑅</m:t>
                    </m:r>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𝑄</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117</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5</m:t>
                    </m:r>
                    <m:r>
                      <m:rPr>
                        <m:sty m:val="p"/>
                      </m:rPr>
                      <a:rPr lang="en-US" altLang="ko-KR" sz="1600" dirty="0">
                        <a:solidFill>
                          <a:schemeClr val="tx1">
                            <a:lumMod val="65000"/>
                            <a:lumOff val="35000"/>
                          </a:schemeClr>
                        </a:solidFill>
                        <a:latin typeface="Cambria Math" panose="02040503050406030204" pitchFamily="18" charset="0"/>
                        <a:cs typeface="Arial" panose="020B0604020202020204" pitchFamily="34" charset="0"/>
                      </a:rPr>
                      <m:t>Ω</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 </m:t>
                    </m:r>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𝛽</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4</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17</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m:rPr>
                        <m:sty m:val="p"/>
                      </m:rPr>
                      <a:rPr lang="el-GR" altLang="ko-KR" sz="1600" i="0" dirty="0" smtClean="0">
                        <a:solidFill>
                          <a:schemeClr val="tx1">
                            <a:lumMod val="65000"/>
                            <a:lumOff val="35000"/>
                          </a:schemeClr>
                        </a:solidFill>
                        <a:latin typeface="Cambria Math" panose="02040503050406030204" pitchFamily="18" charset="0"/>
                        <a:cs typeface="Arial" panose="020B0604020202020204" pitchFamily="34" charset="0"/>
                      </a:rPr>
                      <m:t>Δ</m:t>
                    </m:r>
                    <m:r>
                      <a:rPr lang="ko-KR" altLang="el-GR" sz="1600" i="1" dirty="0" smtClean="0">
                        <a:solidFill>
                          <a:schemeClr val="tx1">
                            <a:lumMod val="65000"/>
                            <a:lumOff val="35000"/>
                          </a:schemeClr>
                        </a:solidFill>
                        <a:latin typeface="Cambria Math" panose="02040503050406030204" pitchFamily="18" charset="0"/>
                        <a:cs typeface="Arial" panose="020B0604020202020204" pitchFamily="34" charset="0"/>
                      </a:rPr>
                      <m:t>𝑓</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43</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5</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 </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𝑘𝐻𝑧</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 </m:t>
                    </m:r>
                  </m:oMath>
                </a14:m>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lvl="1"/>
                <a:r>
                  <a:rPr lang="en-US" altLang="ko-KR" sz="1600" dirty="0">
                    <a:solidFill>
                      <a:schemeClr val="tx1">
                        <a:lumMod val="65000"/>
                        <a:lumOff val="35000"/>
                      </a:schemeClr>
                    </a:solidFill>
                    <a:latin typeface="Arial" panose="020B0604020202020204" pitchFamily="34" charset="0"/>
                    <a:cs typeface="Arial" panose="020B0604020202020204" pitchFamily="34" charset="0"/>
                  </a:rPr>
                  <a:t>Higher harmonic cavity: </a:t>
                </a:r>
                <a14:m>
                  <m:oMath xmlns:m="http://schemas.openxmlformats.org/officeDocument/2006/math">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𝑄</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2</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sSup>
                      <m:sSupPr>
                        <m:ctrlP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ctrlPr>
                      </m:sSupPr>
                      <m:e>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10</m:t>
                        </m:r>
                      </m:e>
                      <m:sup>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8</m:t>
                        </m:r>
                      </m:sup>
                    </m:sSup>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f>
                      <m:fPr>
                        <m:type m:val="lin"/>
                        <m:ctrlP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ctrlPr>
                      </m:fPr>
                      <m:num>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𝑅</m:t>
                        </m:r>
                      </m:num>
                      <m:den>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𝑄</m:t>
                        </m:r>
                      </m:den>
                    </m:f>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88</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4</m:t>
                    </m:r>
                    <m:r>
                      <m:rPr>
                        <m:sty m:val="p"/>
                      </m:rPr>
                      <a:rPr lang="en-US" altLang="ko-KR" sz="1600" b="0" i="0" dirty="0" smtClean="0">
                        <a:solidFill>
                          <a:schemeClr val="tx1">
                            <a:lumMod val="65000"/>
                            <a:lumOff val="35000"/>
                          </a:schemeClr>
                        </a:solidFill>
                        <a:latin typeface="Cambria Math" panose="02040503050406030204" pitchFamily="18" charset="0"/>
                        <a:cs typeface="Arial" panose="020B0604020202020204" pitchFamily="34" charset="0"/>
                      </a:rPr>
                      <m:t>Ω</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 </m:t>
                    </m:r>
                    <m:r>
                      <a:rPr lang="ko-KR" altLang="en-US" sz="1600" i="1" dirty="0" smtClean="0">
                        <a:solidFill>
                          <a:schemeClr val="tx1">
                            <a:lumMod val="65000"/>
                            <a:lumOff val="35000"/>
                          </a:schemeClr>
                        </a:solidFill>
                        <a:latin typeface="Cambria Math" panose="02040503050406030204" pitchFamily="18" charset="0"/>
                        <a:cs typeface="Arial" panose="020B0604020202020204" pitchFamily="34" charset="0"/>
                      </a:rPr>
                      <m:t>𝛽</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0</m:t>
                    </m:r>
                    <m:r>
                      <a:rPr lang="en-US" altLang="ko-KR" sz="1600" i="1" dirty="0"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l-GR" altLang="ko-KR" sz="1600" i="0" dirty="0" smtClean="0">
                        <a:solidFill>
                          <a:schemeClr val="tx1">
                            <a:lumMod val="65000"/>
                            <a:lumOff val="35000"/>
                          </a:schemeClr>
                        </a:solidFill>
                        <a:latin typeface="Cambria Math" panose="02040503050406030204" pitchFamily="18" charset="0"/>
                        <a:cs typeface="Arial" panose="020B0604020202020204" pitchFamily="34" charset="0"/>
                      </a:rPr>
                      <m:t>Δ</m:t>
                    </m:r>
                    <m:r>
                      <a:rPr lang="ko-KR" altLang="el-GR" sz="1600" i="1" dirty="0" smtClean="0">
                        <a:solidFill>
                          <a:schemeClr val="tx1">
                            <a:lumMod val="65000"/>
                            <a:lumOff val="35000"/>
                          </a:schemeClr>
                        </a:solidFill>
                        <a:latin typeface="Cambria Math" panose="02040503050406030204" pitchFamily="18" charset="0"/>
                        <a:cs typeface="Arial" panose="020B0604020202020204" pitchFamily="34" charset="0"/>
                      </a:rPr>
                      <m:t>𝑓</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96</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18</m:t>
                    </m:r>
                    <m:r>
                      <a:rPr lang="el-GR" altLang="ko-KR" sz="1600" i="1" dirty="0"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i="0" dirty="0" smtClean="0">
                        <a:solidFill>
                          <a:schemeClr val="tx1">
                            <a:lumMod val="65000"/>
                            <a:lumOff val="35000"/>
                          </a:schemeClr>
                        </a:solidFill>
                        <a:latin typeface="Cambria Math" panose="02040503050406030204" pitchFamily="18" charset="0"/>
                        <a:cs typeface="Arial" panose="020B0604020202020204" pitchFamily="34" charset="0"/>
                      </a:rPr>
                      <m:t>kHz</m:t>
                    </m:r>
                  </m:oMath>
                </a14:m>
                <a:r>
                  <a:rPr lang="en-US" altLang="ko-KR" sz="1600" dirty="0">
                    <a:solidFill>
                      <a:schemeClr val="tx1">
                        <a:lumMod val="65000"/>
                        <a:lumOff val="35000"/>
                      </a:schemeClr>
                    </a:solidFill>
                    <a:latin typeface="Arial" panose="020B0604020202020204" pitchFamily="34" charset="0"/>
                    <a:cs typeface="Arial" panose="020B0604020202020204" pitchFamily="34" charset="0"/>
                  </a:rPr>
                  <a:t> (Optimal for 400 mA operation)</a:t>
                </a:r>
              </a:p>
              <a:p>
                <a:pPr lvl="1"/>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p:txBody>
          </p:sp>
        </mc:Choice>
        <mc:Fallback>
          <p:sp>
            <p:nvSpPr>
              <p:cNvPr id="3" name="TextBox 2">
                <a:extLst>
                  <a:ext uri="{FF2B5EF4-FFF2-40B4-BE49-F238E27FC236}">
                    <a16:creationId xmlns:a16="http://schemas.microsoft.com/office/drawing/2014/main" id="{16EB5C48-E914-063D-B8BD-3EB4C51A45E7}"/>
                  </a:ext>
                </a:extLst>
              </p:cNvPr>
              <p:cNvSpPr txBox="1">
                <a:spLocks noRot="1" noChangeAspect="1" noMove="1" noResize="1" noEditPoints="1" noAdjustHandles="1" noChangeArrowheads="1" noChangeShapeType="1" noTextEdit="1"/>
              </p:cNvSpPr>
              <p:nvPr/>
            </p:nvSpPr>
            <p:spPr>
              <a:xfrm>
                <a:off x="516942" y="835524"/>
                <a:ext cx="11110800" cy="5355312"/>
              </a:xfrm>
              <a:prstGeom prst="rect">
                <a:avLst/>
              </a:prstGeom>
              <a:blipFill>
                <a:blip r:embed="rId2"/>
                <a:stretch>
                  <a:fillRect l="-494" t="-569" b="-500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6833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AD59-1F9C-8C40-0DAF-BD130FD7191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BA97D0C-1ABB-3DC8-394F-1E60D9E25EB7}"/>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4BD3ED37-2D05-40C5-24CB-C6BBFBA6A25E}"/>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13</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329A514-5C73-62AB-A402-03FCD9115B7F}"/>
              </a:ext>
            </a:extLst>
          </p:cNvPr>
          <p:cNvSpPr txBox="1"/>
          <p:nvPr/>
        </p:nvSpPr>
        <p:spPr>
          <a:xfrm>
            <a:off x="516942" y="835524"/>
            <a:ext cx="8602006" cy="892552"/>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Single bunch scan</a:t>
            </a:r>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7" name="그림 6">
            <a:extLst>
              <a:ext uri="{FF2B5EF4-FFF2-40B4-BE49-F238E27FC236}">
                <a16:creationId xmlns:a16="http://schemas.microsoft.com/office/drawing/2014/main" id="{13AD0FC3-5FAF-F799-DE3E-E875E9C4F6DA}"/>
              </a:ext>
            </a:extLst>
          </p:cNvPr>
          <p:cNvPicPr>
            <a:picLocks noChangeAspect="1"/>
          </p:cNvPicPr>
          <p:nvPr/>
        </p:nvPicPr>
        <p:blipFill>
          <a:blip r:embed="rId2"/>
          <a:srcRect l="22162" t="15511" r="29797" b="12481"/>
          <a:stretch>
            <a:fillRect/>
          </a:stretch>
        </p:blipFill>
        <p:spPr>
          <a:xfrm>
            <a:off x="516942" y="1438375"/>
            <a:ext cx="2830882" cy="3181545"/>
          </a:xfrm>
          <a:prstGeom prst="rect">
            <a:avLst/>
          </a:prstGeom>
        </p:spPr>
      </p:pic>
      <p:sp>
        <p:nvSpPr>
          <p:cNvPr id="10" name="TextBox 9">
            <a:extLst>
              <a:ext uri="{FF2B5EF4-FFF2-40B4-BE49-F238E27FC236}">
                <a16:creationId xmlns:a16="http://schemas.microsoft.com/office/drawing/2014/main" id="{718577D2-F34E-B78F-5103-B7E310A81CF1}"/>
              </a:ext>
            </a:extLst>
          </p:cNvPr>
          <p:cNvSpPr txBox="1"/>
          <p:nvPr/>
        </p:nvSpPr>
        <p:spPr>
          <a:xfrm>
            <a:off x="-701458" y="4797138"/>
            <a:ext cx="4753627" cy="523220"/>
          </a:xfrm>
          <a:prstGeom prst="rect">
            <a:avLst/>
          </a:prstGeom>
          <a:noFill/>
        </p:spPr>
        <p:txBody>
          <a:bodyPr wrap="square">
            <a:spAutoFit/>
          </a:bodyPr>
          <a:lstStyle/>
          <a:p>
            <a:pPr algn="ctr"/>
            <a:r>
              <a:rPr lang="en-US" altLang="ko-KR" sz="1400" dirty="0">
                <a:solidFill>
                  <a:schemeClr val="tx1">
                    <a:lumMod val="65000"/>
                    <a:lumOff val="35000"/>
                  </a:schemeClr>
                </a:solidFill>
                <a:latin typeface="Arial" panose="020B0604020202020204" pitchFamily="34" charset="0"/>
                <a:cs typeface="Arial" panose="020B0604020202020204" pitchFamily="34" charset="0"/>
              </a:rPr>
              <a:t>Control pulse delay to </a:t>
            </a:r>
            <a:br>
              <a:rPr lang="en-US" altLang="ko-KR" sz="1400" dirty="0">
                <a:solidFill>
                  <a:schemeClr val="tx1">
                    <a:lumMod val="65000"/>
                    <a:lumOff val="35000"/>
                  </a:schemeClr>
                </a:solidFill>
                <a:latin typeface="Arial" panose="020B0604020202020204" pitchFamily="34" charset="0"/>
                <a:cs typeface="Arial" panose="020B0604020202020204" pitchFamily="34" charset="0"/>
              </a:rPr>
            </a:br>
            <a:r>
              <a:rPr lang="en-US" altLang="ko-KR" sz="1400" dirty="0">
                <a:solidFill>
                  <a:schemeClr val="tx1">
                    <a:lumMod val="65000"/>
                    <a:lumOff val="35000"/>
                  </a:schemeClr>
                </a:solidFill>
                <a:latin typeface="Arial" panose="020B0604020202020204" pitchFamily="34" charset="0"/>
                <a:cs typeface="Arial" panose="020B0604020202020204" pitchFamily="34" charset="0"/>
              </a:rPr>
              <a:t>find 0</a:t>
            </a:r>
            <a:r>
              <a:rPr lang="en-US" altLang="ko-KR" sz="1400" baseline="30000" dirty="0">
                <a:solidFill>
                  <a:schemeClr val="tx1">
                    <a:lumMod val="65000"/>
                    <a:lumOff val="35000"/>
                  </a:schemeClr>
                </a:solidFill>
                <a:latin typeface="Arial" panose="020B0604020202020204" pitchFamily="34" charset="0"/>
                <a:cs typeface="Arial" panose="020B0604020202020204" pitchFamily="34" charset="0"/>
              </a:rPr>
              <a:t>th</a:t>
            </a:r>
            <a:r>
              <a:rPr lang="en-US" altLang="ko-KR" sz="1400" dirty="0">
                <a:solidFill>
                  <a:schemeClr val="tx1">
                    <a:lumMod val="65000"/>
                    <a:lumOff val="35000"/>
                  </a:schemeClr>
                </a:solidFill>
                <a:latin typeface="Arial" panose="020B0604020202020204" pitchFamily="34" charset="0"/>
                <a:cs typeface="Arial" panose="020B0604020202020204" pitchFamily="34" charset="0"/>
              </a:rPr>
              <a:t> bunch position</a:t>
            </a:r>
            <a:endParaRPr lang="ko-KR" altLang="en-US" sz="1400" dirty="0"/>
          </a:p>
        </p:txBody>
      </p:sp>
      <p:pic>
        <p:nvPicPr>
          <p:cNvPr id="12" name="그림 11">
            <a:extLst>
              <a:ext uri="{FF2B5EF4-FFF2-40B4-BE49-F238E27FC236}">
                <a16:creationId xmlns:a16="http://schemas.microsoft.com/office/drawing/2014/main" id="{8553D86E-2798-EE13-80CE-B32952617CDD}"/>
              </a:ext>
            </a:extLst>
          </p:cNvPr>
          <p:cNvPicPr>
            <a:picLocks noChangeAspect="1"/>
          </p:cNvPicPr>
          <p:nvPr/>
        </p:nvPicPr>
        <p:blipFill>
          <a:blip r:embed="rId3"/>
          <a:stretch>
            <a:fillRect/>
          </a:stretch>
        </p:blipFill>
        <p:spPr>
          <a:xfrm>
            <a:off x="3738685" y="1356922"/>
            <a:ext cx="3575883" cy="3344449"/>
          </a:xfrm>
          <a:prstGeom prst="rect">
            <a:avLst/>
          </a:prstGeom>
        </p:spPr>
      </p:pic>
      <p:pic>
        <p:nvPicPr>
          <p:cNvPr id="14" name="그림 13">
            <a:extLst>
              <a:ext uri="{FF2B5EF4-FFF2-40B4-BE49-F238E27FC236}">
                <a16:creationId xmlns:a16="http://schemas.microsoft.com/office/drawing/2014/main" id="{8EC7C333-B339-9395-9F7C-4B86F20D851B}"/>
              </a:ext>
            </a:extLst>
          </p:cNvPr>
          <p:cNvPicPr>
            <a:picLocks noChangeAspect="1"/>
          </p:cNvPicPr>
          <p:nvPr/>
        </p:nvPicPr>
        <p:blipFill>
          <a:blip r:embed="rId4"/>
          <a:srcRect l="29546" t="25198" r="24276" b="52970"/>
          <a:stretch>
            <a:fillRect/>
          </a:stretch>
        </p:blipFill>
        <p:spPr>
          <a:xfrm>
            <a:off x="8311019" y="1356922"/>
            <a:ext cx="2517731" cy="892553"/>
          </a:xfrm>
          <a:prstGeom prst="rect">
            <a:avLst/>
          </a:prstGeom>
        </p:spPr>
      </p:pic>
      <p:sp>
        <p:nvSpPr>
          <p:cNvPr id="15" name="TextBox 14">
            <a:extLst>
              <a:ext uri="{FF2B5EF4-FFF2-40B4-BE49-F238E27FC236}">
                <a16:creationId xmlns:a16="http://schemas.microsoft.com/office/drawing/2014/main" id="{DB4F6A6A-E407-1F8E-F062-28BA52B0EB9A}"/>
              </a:ext>
            </a:extLst>
          </p:cNvPr>
          <p:cNvSpPr txBox="1"/>
          <p:nvPr/>
        </p:nvSpPr>
        <p:spPr>
          <a:xfrm>
            <a:off x="2768252" y="4797138"/>
            <a:ext cx="4753627" cy="307777"/>
          </a:xfrm>
          <a:prstGeom prst="rect">
            <a:avLst/>
          </a:prstGeom>
          <a:noFill/>
        </p:spPr>
        <p:txBody>
          <a:bodyPr wrap="square">
            <a:spAutoFit/>
          </a:bodyPr>
          <a:lstStyle/>
          <a:p>
            <a:pPr algn="ctr"/>
            <a:r>
              <a:rPr lang="en-US" altLang="ko-KR" sz="1400" dirty="0">
                <a:solidFill>
                  <a:schemeClr val="tx1">
                    <a:lumMod val="65000"/>
                    <a:lumOff val="35000"/>
                  </a:schemeClr>
                </a:solidFill>
                <a:latin typeface="Arial" panose="020B0604020202020204" pitchFamily="34" charset="0"/>
                <a:cs typeface="Arial" panose="020B0604020202020204" pitchFamily="34" charset="0"/>
              </a:rPr>
              <a:t>Filling pattern monitor</a:t>
            </a:r>
            <a:endParaRPr lang="ko-KR" altLang="en-US" sz="1400"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B879AF1-26E0-5C6A-AAC5-9C911E00A58E}"/>
                  </a:ext>
                </a:extLst>
              </p:cNvPr>
              <p:cNvSpPr txBox="1"/>
              <p:nvPr/>
            </p:nvSpPr>
            <p:spPr>
              <a:xfrm>
                <a:off x="6874116" y="2345242"/>
                <a:ext cx="4753627" cy="311817"/>
              </a:xfrm>
              <a:prstGeom prst="rect">
                <a:avLst/>
              </a:prstGeom>
              <a:noFill/>
            </p:spPr>
            <p:txBody>
              <a:bodyPr wrap="square">
                <a:spAutoFit/>
              </a:bodyPr>
              <a:lstStyle/>
              <a:p>
                <a:pPr algn="ctr"/>
                <a:r>
                  <a:rPr lang="en-US" altLang="ko-KR" sz="1400" dirty="0">
                    <a:solidFill>
                      <a:schemeClr val="tx1">
                        <a:lumMod val="65000"/>
                        <a:lumOff val="35000"/>
                      </a:schemeClr>
                    </a:solidFill>
                    <a:latin typeface="Arial" panose="020B0604020202020204" pitchFamily="34" charset="0"/>
                    <a:cs typeface="Arial" panose="020B0604020202020204" pitchFamily="34" charset="0"/>
                  </a:rPr>
                  <a:t>Streak camera (Unit </a:t>
                </a:r>
                <a14:m>
                  <m:oMath xmlns:m="http://schemas.openxmlformats.org/officeDocument/2006/math">
                    <m: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t>𝜇</m:t>
                    </m:r>
                    <m: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t>𝑚</m:t>
                    </m:r>
                    <m: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t>→</m:t>
                    </m:r>
                    <m:r>
                      <m:rPr>
                        <m:sty m:val="p"/>
                      </m:rPr>
                      <a:rPr lang="en-US" altLang="ko-KR" sz="1400" b="0" i="0" smtClean="0">
                        <a:solidFill>
                          <a:schemeClr val="tx1">
                            <a:lumMod val="65000"/>
                            <a:lumOff val="35000"/>
                          </a:schemeClr>
                        </a:solidFill>
                        <a:latin typeface="Cambria Math" panose="02040503050406030204" pitchFamily="18" charset="0"/>
                        <a:cs typeface="Arial" panose="020B0604020202020204" pitchFamily="34" charset="0"/>
                      </a:rPr>
                      <m:t>ps</m:t>
                    </m:r>
                  </m:oMath>
                </a14:m>
                <a:r>
                  <a:rPr lang="en-US" altLang="ko-KR" sz="1400" dirty="0">
                    <a:solidFill>
                      <a:schemeClr val="tx1">
                        <a:lumMod val="65000"/>
                        <a:lumOff val="35000"/>
                      </a:schemeClr>
                    </a:solidFill>
                    <a:latin typeface="Arial" panose="020B0604020202020204" pitchFamily="34" charset="0"/>
                    <a:cs typeface="Arial" panose="020B0604020202020204" pitchFamily="34" charset="0"/>
                  </a:rPr>
                  <a:t>)</a:t>
                </a:r>
                <a:endParaRPr lang="ko-KR" altLang="en-US" sz="1400" dirty="0"/>
              </a:p>
            </p:txBody>
          </p:sp>
        </mc:Choice>
        <mc:Fallback>
          <p:sp>
            <p:nvSpPr>
              <p:cNvPr id="16" name="TextBox 15">
                <a:extLst>
                  <a:ext uri="{FF2B5EF4-FFF2-40B4-BE49-F238E27FC236}">
                    <a16:creationId xmlns:a16="http://schemas.microsoft.com/office/drawing/2014/main" id="{BB879AF1-26E0-5C6A-AAC5-9C911E00A58E}"/>
                  </a:ext>
                </a:extLst>
              </p:cNvPr>
              <p:cNvSpPr txBox="1">
                <a:spLocks noRot="1" noChangeAspect="1" noMove="1" noResize="1" noEditPoints="1" noAdjustHandles="1" noChangeArrowheads="1" noChangeShapeType="1" noTextEdit="1"/>
              </p:cNvSpPr>
              <p:nvPr/>
            </p:nvSpPr>
            <p:spPr>
              <a:xfrm>
                <a:off x="6874116" y="2345242"/>
                <a:ext cx="4753627" cy="311817"/>
              </a:xfrm>
              <a:prstGeom prst="rect">
                <a:avLst/>
              </a:prstGeom>
              <a:blipFill>
                <a:blip r:embed="rId5"/>
                <a:stretch>
                  <a:fillRect t="-3922" b="-17647"/>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graphicFrame>
            <p:nvGraphicFramePr>
              <p:cNvPr id="18" name="표 17">
                <a:extLst>
                  <a:ext uri="{FF2B5EF4-FFF2-40B4-BE49-F238E27FC236}">
                    <a16:creationId xmlns:a16="http://schemas.microsoft.com/office/drawing/2014/main" id="{CFF9E714-4046-1536-008B-228860E820E5}"/>
                  </a:ext>
                </a:extLst>
              </p:cNvPr>
              <p:cNvGraphicFramePr>
                <a:graphicFrameLocks noGrp="1"/>
              </p:cNvGraphicFramePr>
              <p:nvPr>
                <p:extLst>
                  <p:ext uri="{D42A27DB-BD31-4B8C-83A1-F6EECF244321}">
                    <p14:modId xmlns:p14="http://schemas.microsoft.com/office/powerpoint/2010/main" val="3983353436"/>
                  </p:ext>
                </p:extLst>
              </p:nvPr>
            </p:nvGraphicFramePr>
            <p:xfrm>
              <a:off x="8465611" y="2772239"/>
              <a:ext cx="2208546" cy="1154463"/>
            </p:xfrm>
            <a:graphic>
              <a:graphicData uri="http://schemas.openxmlformats.org/drawingml/2006/table">
                <a:tbl>
                  <a:tblPr firstRow="1" bandRow="1">
                    <a:tableStyleId>{5C22544A-7EE6-4342-B048-85BDC9FD1C3A}</a:tableStyleId>
                  </a:tblPr>
                  <a:tblGrid>
                    <a:gridCol w="1124011">
                      <a:extLst>
                        <a:ext uri="{9D8B030D-6E8A-4147-A177-3AD203B41FA5}">
                          <a16:colId xmlns:a16="http://schemas.microsoft.com/office/drawing/2014/main" val="1062419592"/>
                        </a:ext>
                      </a:extLst>
                    </a:gridCol>
                    <a:gridCol w="1084535">
                      <a:extLst>
                        <a:ext uri="{9D8B030D-6E8A-4147-A177-3AD203B41FA5}">
                          <a16:colId xmlns:a16="http://schemas.microsoft.com/office/drawing/2014/main" val="5064132"/>
                        </a:ext>
                      </a:extLst>
                    </a:gridCol>
                  </a:tblGrid>
                  <a:tr h="417485">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Current</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Bunch length</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72074589"/>
                      </a:ext>
                    </a:extLst>
                  </a:tr>
                  <a:tr h="245000">
                    <a:tc>
                      <a:txBody>
                        <a:bodyPr/>
                        <a:lstStyle/>
                        <a:p>
                          <a:pPr algn="ctr" latinLnBrk="1"/>
                          <a14:m>
                            <m:oMathPara xmlns:m="http://schemas.openxmlformats.org/officeDocument/2006/math">
                              <m:oMathParaPr>
                                <m:jc m:val="centerGroup"/>
                              </m:oMathParaPr>
                              <m:oMath xmlns:m="http://schemas.openxmlformats.org/officeDocument/2006/math">
                                <m:r>
                                  <a:rPr lang="en-US" altLang="ko-KR" sz="1200" i="1" dirty="0" smtClean="0">
                                    <a:solidFill>
                                      <a:schemeClr val="tx1"/>
                                    </a:solidFill>
                                    <a:latin typeface="Cambria Math" panose="02040503050406030204" pitchFamily="18" charset="0"/>
                                    <a:cs typeface="Arial" panose="020B0604020202020204" pitchFamily="34" charset="0"/>
                                  </a:rPr>
                                  <m:t>0.07</m:t>
                                </m:r>
                                <m:r>
                                  <a:rPr lang="en-US" altLang="ko-KR" sz="1200" i="1" baseline="0" dirty="0" smtClean="0">
                                    <a:solidFill>
                                      <a:schemeClr val="tx1"/>
                                    </a:solidFill>
                                    <a:latin typeface="Cambria Math" panose="02040503050406030204" pitchFamily="18" charset="0"/>
                                    <a:cs typeface="Arial" panose="020B0604020202020204" pitchFamily="34" charset="0"/>
                                  </a:rPr>
                                  <m:t> </m:t>
                                </m:r>
                                <m:r>
                                  <m:rPr>
                                    <m:sty m:val="p"/>
                                  </m:rPr>
                                  <a:rPr lang="en-US" altLang="ko-KR" sz="1200" i="0" baseline="0" dirty="0" smtClean="0">
                                    <a:solidFill>
                                      <a:schemeClr val="tx1"/>
                                    </a:solidFill>
                                    <a:latin typeface="Cambria Math" panose="02040503050406030204" pitchFamily="18" charset="0"/>
                                    <a:cs typeface="Arial" panose="020B0604020202020204" pitchFamily="34" charset="0"/>
                                  </a:rPr>
                                  <m:t>mA</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200" b="0" i="1" dirty="0" smtClean="0">
                                    <a:latin typeface="Cambria Math" panose="02040503050406030204" pitchFamily="18" charset="0"/>
                                  </a:rPr>
                                  <m:t>9.2±0.2</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766242"/>
                      </a:ext>
                    </a:extLst>
                  </a:tr>
                  <a:tr h="246978">
                    <a:tc>
                      <a:txBody>
                        <a:bodyPr/>
                        <a:lstStyle/>
                        <a:p>
                          <a:pPr algn="ctr" latinLnBrk="1"/>
                          <a14:m>
                            <m:oMathPara xmlns:m="http://schemas.openxmlformats.org/officeDocument/2006/math">
                              <m:oMathParaPr>
                                <m:jc m:val="centerGroup"/>
                              </m:oMathParaPr>
                              <m:oMath xmlns:m="http://schemas.openxmlformats.org/officeDocument/2006/math">
                                <m:r>
                                  <a:rPr lang="en-US" altLang="ko-KR" sz="1200" i="1" dirty="0" smtClean="0">
                                    <a:solidFill>
                                      <a:schemeClr val="tx1"/>
                                    </a:solidFill>
                                    <a:latin typeface="Cambria Math" panose="02040503050406030204" pitchFamily="18" charset="0"/>
                                    <a:cs typeface="Arial" panose="020B0604020202020204" pitchFamily="34" charset="0"/>
                                  </a:rPr>
                                  <m:t>0.5 </m:t>
                                </m:r>
                                <m:r>
                                  <m:rPr>
                                    <m:sty m:val="p"/>
                                  </m:rPr>
                                  <a:rPr lang="en-US" altLang="ko-KR" sz="1200" i="0" dirty="0" smtClean="0">
                                    <a:solidFill>
                                      <a:schemeClr val="tx1"/>
                                    </a:solidFill>
                                    <a:latin typeface="Cambria Math" panose="02040503050406030204" pitchFamily="18" charset="0"/>
                                    <a:cs typeface="Arial" panose="020B0604020202020204" pitchFamily="34" charset="0"/>
                                  </a:rPr>
                                  <m:t>mA</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10.5±0.5</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9671784"/>
                      </a:ext>
                    </a:extLst>
                  </a:tr>
                  <a:tr h="245000">
                    <a:tc>
                      <a:txBody>
                        <a:bodyPr/>
                        <a:lstStyle/>
                        <a:p>
                          <a:pPr algn="ctr" latinLnBrk="1"/>
                          <a14:m>
                            <m:oMathPara xmlns:m="http://schemas.openxmlformats.org/officeDocument/2006/math">
                              <m:oMathParaPr>
                                <m:jc m:val="centerGroup"/>
                              </m:oMathParaPr>
                              <m:oMath xmlns:m="http://schemas.openxmlformats.org/officeDocument/2006/math">
                                <m:r>
                                  <a:rPr lang="en-US" altLang="ko-KR" sz="1200" i="1" dirty="0" smtClean="0">
                                    <a:solidFill>
                                      <a:schemeClr val="tx1"/>
                                    </a:solidFill>
                                    <a:latin typeface="Cambria Math" panose="02040503050406030204" pitchFamily="18" charset="0"/>
                                    <a:cs typeface="Arial" panose="020B0604020202020204" pitchFamily="34" charset="0"/>
                                  </a:rPr>
                                  <m:t>2 </m:t>
                                </m:r>
                                <m:r>
                                  <m:rPr>
                                    <m:sty m:val="p"/>
                                  </m:rPr>
                                  <a:rPr lang="en-US" altLang="ko-KR" sz="1200" i="0" dirty="0" smtClean="0">
                                    <a:solidFill>
                                      <a:schemeClr val="tx1"/>
                                    </a:solidFill>
                                    <a:latin typeface="Cambria Math" panose="02040503050406030204" pitchFamily="18" charset="0"/>
                                    <a:cs typeface="Arial" panose="020B0604020202020204" pitchFamily="34" charset="0"/>
                                  </a:rPr>
                                  <m:t>mA</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1</m:t>
                                </m:r>
                                <m:r>
                                  <a:rPr lang="en-US" sz="1200" b="0" i="1" dirty="0" smtClean="0">
                                    <a:latin typeface="Cambria Math" panose="02040503050406030204" pitchFamily="18" charset="0"/>
                                  </a:rPr>
                                  <m:t>3.5±0.5</m:t>
                                </m:r>
                              </m:oMath>
                            </m:oMathPara>
                          </a14:m>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764381"/>
                      </a:ext>
                    </a:extLst>
                  </a:tr>
                </a:tbl>
              </a:graphicData>
            </a:graphic>
          </p:graphicFrame>
        </mc:Choice>
        <mc:Fallback>
          <p:graphicFrame>
            <p:nvGraphicFramePr>
              <p:cNvPr id="18" name="표 17">
                <a:extLst>
                  <a:ext uri="{FF2B5EF4-FFF2-40B4-BE49-F238E27FC236}">
                    <a16:creationId xmlns:a16="http://schemas.microsoft.com/office/drawing/2014/main" id="{CFF9E714-4046-1536-008B-228860E820E5}"/>
                  </a:ext>
                </a:extLst>
              </p:cNvPr>
              <p:cNvGraphicFramePr>
                <a:graphicFrameLocks noGrp="1"/>
              </p:cNvGraphicFramePr>
              <p:nvPr>
                <p:extLst>
                  <p:ext uri="{D42A27DB-BD31-4B8C-83A1-F6EECF244321}">
                    <p14:modId xmlns:p14="http://schemas.microsoft.com/office/powerpoint/2010/main" val="3983353436"/>
                  </p:ext>
                </p:extLst>
              </p:nvPr>
            </p:nvGraphicFramePr>
            <p:xfrm>
              <a:off x="8465611" y="2772239"/>
              <a:ext cx="2208546" cy="1154463"/>
            </p:xfrm>
            <a:graphic>
              <a:graphicData uri="http://schemas.openxmlformats.org/drawingml/2006/table">
                <a:tbl>
                  <a:tblPr firstRow="1" bandRow="1">
                    <a:tableStyleId>{5C22544A-7EE6-4342-B048-85BDC9FD1C3A}</a:tableStyleId>
                  </a:tblPr>
                  <a:tblGrid>
                    <a:gridCol w="1124011">
                      <a:extLst>
                        <a:ext uri="{9D8B030D-6E8A-4147-A177-3AD203B41FA5}">
                          <a16:colId xmlns:a16="http://schemas.microsoft.com/office/drawing/2014/main" val="1062419592"/>
                        </a:ext>
                      </a:extLst>
                    </a:gridCol>
                    <a:gridCol w="1084535">
                      <a:extLst>
                        <a:ext uri="{9D8B030D-6E8A-4147-A177-3AD203B41FA5}">
                          <a16:colId xmlns:a16="http://schemas.microsoft.com/office/drawing/2014/main" val="5064132"/>
                        </a:ext>
                      </a:extLst>
                    </a:gridCol>
                  </a:tblGrid>
                  <a:tr h="417485">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Current</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Bunch length</a:t>
                          </a:r>
                          <a:endParaRPr lang="ko-KR" alt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72074589"/>
                      </a:ext>
                    </a:extLst>
                  </a:tr>
                  <a:tr h="245000">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41" t="-170732" r="-97838" b="-221951"/>
                          </a:stretch>
                        </a:blipFill>
                      </a:tcPr>
                    </a:tc>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3911" t="-170732" r="-1117" b="-221951"/>
                          </a:stretch>
                        </a:blipFill>
                      </a:tcPr>
                    </a:tc>
                    <a:extLst>
                      <a:ext uri="{0D108BD9-81ED-4DB2-BD59-A6C34878D82A}">
                        <a16:rowId xmlns:a16="http://schemas.microsoft.com/office/drawing/2014/main" val="913766242"/>
                      </a:ext>
                    </a:extLst>
                  </a:tr>
                  <a:tr h="246978">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41" t="-277500" r="-97838" b="-127500"/>
                          </a:stretch>
                        </a:blipFill>
                      </a:tcPr>
                    </a:tc>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3911" t="-277500" r="-1117" b="-127500"/>
                          </a:stretch>
                        </a:blipFill>
                      </a:tcPr>
                    </a:tc>
                    <a:extLst>
                      <a:ext uri="{0D108BD9-81ED-4DB2-BD59-A6C34878D82A}">
                        <a16:rowId xmlns:a16="http://schemas.microsoft.com/office/drawing/2014/main" val="4179671784"/>
                      </a:ext>
                    </a:extLst>
                  </a:tr>
                  <a:tr h="245000">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41" t="-368293" r="-97838" b="-24390"/>
                          </a:stretch>
                        </a:blipFill>
                      </a:tcPr>
                    </a:tc>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3911" t="-368293" r="-1117" b="-24390"/>
                          </a:stretch>
                        </a:blipFill>
                      </a:tcPr>
                    </a:tc>
                    <a:extLst>
                      <a:ext uri="{0D108BD9-81ED-4DB2-BD59-A6C34878D82A}">
                        <a16:rowId xmlns:a16="http://schemas.microsoft.com/office/drawing/2014/main" val="3003764381"/>
                      </a:ext>
                    </a:extLst>
                  </a:tr>
                </a:tbl>
              </a:graphicData>
            </a:graphic>
          </p:graphicFrame>
        </mc:Fallback>
      </mc:AlternateContent>
      <p:sp>
        <p:nvSpPr>
          <p:cNvPr id="20" name="TextBox 19">
            <a:extLst>
              <a:ext uri="{FF2B5EF4-FFF2-40B4-BE49-F238E27FC236}">
                <a16:creationId xmlns:a16="http://schemas.microsoft.com/office/drawing/2014/main" id="{7A748198-DCF7-4C21-08BC-296CFE4B322D}"/>
              </a:ext>
            </a:extLst>
          </p:cNvPr>
          <p:cNvSpPr txBox="1"/>
          <p:nvPr/>
        </p:nvSpPr>
        <p:spPr>
          <a:xfrm>
            <a:off x="8014849" y="4026509"/>
            <a:ext cx="3110070" cy="307777"/>
          </a:xfrm>
          <a:prstGeom prst="rect">
            <a:avLst/>
          </a:prstGeom>
          <a:noFill/>
        </p:spPr>
        <p:txBody>
          <a:bodyPr wrap="square">
            <a:spAutoFit/>
          </a:bodyPr>
          <a:lstStyle/>
          <a:p>
            <a:pPr algn="ctr"/>
            <a:r>
              <a:rPr lang="en-US" altLang="ko-KR" sz="1400" dirty="0">
                <a:solidFill>
                  <a:schemeClr val="tx1">
                    <a:lumMod val="65000"/>
                    <a:lumOff val="35000"/>
                  </a:schemeClr>
                </a:solidFill>
                <a:latin typeface="Arial" panose="020B0604020202020204" pitchFamily="34" charset="0"/>
                <a:cs typeface="Arial" panose="020B0604020202020204" pitchFamily="34" charset="0"/>
              </a:rPr>
              <a:t>Theorical value = 8.97 </a:t>
            </a:r>
            <a:r>
              <a:rPr lang="en-US" altLang="ko-KR" sz="1400" dirty="0" err="1">
                <a:solidFill>
                  <a:schemeClr val="tx1">
                    <a:lumMod val="65000"/>
                    <a:lumOff val="35000"/>
                  </a:schemeClr>
                </a:solidFill>
                <a:latin typeface="Arial" panose="020B0604020202020204" pitchFamily="34" charset="0"/>
                <a:cs typeface="Arial" panose="020B0604020202020204" pitchFamily="34" charset="0"/>
              </a:rPr>
              <a:t>ps</a:t>
            </a:r>
            <a:endParaRPr lang="ko-KR" altLang="en-US" sz="1400" dirty="0"/>
          </a:p>
        </p:txBody>
      </p:sp>
      <p:sp>
        <p:nvSpPr>
          <p:cNvPr id="21" name="TextBox 20">
            <a:extLst>
              <a:ext uri="{FF2B5EF4-FFF2-40B4-BE49-F238E27FC236}">
                <a16:creationId xmlns:a16="http://schemas.microsoft.com/office/drawing/2014/main" id="{9CA8564F-8E02-A07B-C68A-617EFE38EAAB}"/>
              </a:ext>
            </a:extLst>
          </p:cNvPr>
          <p:cNvSpPr txBox="1"/>
          <p:nvPr/>
        </p:nvSpPr>
        <p:spPr>
          <a:xfrm>
            <a:off x="516942" y="4905129"/>
            <a:ext cx="10892418" cy="1077218"/>
          </a:xfrm>
          <a:prstGeom prst="rect">
            <a:avLst/>
          </a:prstGeom>
          <a:noFill/>
        </p:spPr>
        <p:txBody>
          <a:bodyPr wrap="square">
            <a:spAutoFit/>
          </a:bodyPr>
          <a:lstStyle/>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Bunch length increased with single-bunch current.</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This effect is likely due to potential-well distortion induced by wake field, rather than HHC bunch lengthening.</a:t>
            </a:r>
          </a:p>
        </p:txBody>
      </p:sp>
    </p:spTree>
    <p:extLst>
      <p:ext uri="{BB962C8B-B14F-4D97-AF65-F5344CB8AC3E}">
        <p14:creationId xmlns:p14="http://schemas.microsoft.com/office/powerpoint/2010/main" val="2952073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58FAB-2135-D85C-DEBB-74E063B5545E}"/>
            </a:ext>
          </a:extLst>
        </p:cNvPr>
        <p:cNvGrpSpPr/>
        <p:nvPr/>
      </p:nvGrpSpPr>
      <p:grpSpPr>
        <a:xfrm>
          <a:off x="0" y="0"/>
          <a:ext cx="0" cy="0"/>
          <a:chOff x="0" y="0"/>
          <a:chExt cx="0" cy="0"/>
        </a:xfrm>
      </p:grpSpPr>
      <p:pic>
        <p:nvPicPr>
          <p:cNvPr id="39" name="그림 38">
            <a:extLst>
              <a:ext uri="{FF2B5EF4-FFF2-40B4-BE49-F238E27FC236}">
                <a16:creationId xmlns:a16="http://schemas.microsoft.com/office/drawing/2014/main" id="{CD49329E-CD61-ABAB-4E28-26B234BAA75E}"/>
              </a:ext>
            </a:extLst>
          </p:cNvPr>
          <p:cNvPicPr>
            <a:picLocks noChangeAspect="1"/>
          </p:cNvPicPr>
          <p:nvPr/>
        </p:nvPicPr>
        <p:blipFill>
          <a:blip r:embed="rId2"/>
          <a:srcRect l="2390" r="2390"/>
          <a:stretch/>
        </p:blipFill>
        <p:spPr>
          <a:xfrm>
            <a:off x="5465522" y="1453020"/>
            <a:ext cx="3475973" cy="2931091"/>
          </a:xfrm>
          <a:prstGeom prst="rect">
            <a:avLst/>
          </a:prstGeom>
          <a:ln w="28575">
            <a:solidFill>
              <a:srgbClr val="C00000"/>
            </a:solidFill>
            <a:prstDash val="dash"/>
          </a:ln>
        </p:spPr>
      </p:pic>
      <p:cxnSp>
        <p:nvCxnSpPr>
          <p:cNvPr id="42" name="직선 화살표 연결선 41">
            <a:extLst>
              <a:ext uri="{FF2B5EF4-FFF2-40B4-BE49-F238E27FC236}">
                <a16:creationId xmlns:a16="http://schemas.microsoft.com/office/drawing/2014/main" id="{7039ADAB-6D8A-EBB7-0471-04BD76FDEAEC}"/>
              </a:ext>
            </a:extLst>
          </p:cNvPr>
          <p:cNvCxnSpPr>
            <a:cxnSpLocks/>
          </p:cNvCxnSpPr>
          <p:nvPr/>
        </p:nvCxnSpPr>
        <p:spPr>
          <a:xfrm flipV="1">
            <a:off x="7121045" y="2086399"/>
            <a:ext cx="1045924" cy="10929"/>
          </a:xfrm>
          <a:prstGeom prst="straightConnector1">
            <a:avLst/>
          </a:prstGeom>
          <a:ln w="190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43D29C-685C-72C5-EB0A-A34621E005E2}"/>
              </a:ext>
            </a:extLst>
          </p:cNvPr>
          <p:cNvSpPr txBox="1"/>
          <p:nvPr/>
        </p:nvSpPr>
        <p:spPr>
          <a:xfrm>
            <a:off x="6988245" y="2204159"/>
            <a:ext cx="1420325" cy="369332"/>
          </a:xfrm>
          <a:prstGeom prst="rect">
            <a:avLst/>
          </a:prstGeom>
          <a:noFill/>
        </p:spPr>
        <p:txBody>
          <a:bodyPr wrap="none" rtlCol="0">
            <a:spAutoFit/>
          </a:bodyPr>
          <a:lstStyle/>
          <a:p>
            <a:r>
              <a:rPr lang="en-US" altLang="ko-KR" dirty="0">
                <a:solidFill>
                  <a:srgbClr val="FFFF00"/>
                </a:solidFill>
              </a:rPr>
              <a:t>Bunch length</a:t>
            </a:r>
            <a:endParaRPr lang="ko-KR" altLang="en-US" dirty="0">
              <a:solidFill>
                <a:srgbClr val="FFFF00"/>
              </a:solidFill>
            </a:endParaRPr>
          </a:p>
        </p:txBody>
      </p:sp>
      <p:cxnSp>
        <p:nvCxnSpPr>
          <p:cNvPr id="47" name="직선 화살표 연결선 46">
            <a:extLst>
              <a:ext uri="{FF2B5EF4-FFF2-40B4-BE49-F238E27FC236}">
                <a16:creationId xmlns:a16="http://schemas.microsoft.com/office/drawing/2014/main" id="{49BBE8B2-08E0-AC1A-89A0-7C1EA7378ABE}"/>
              </a:ext>
            </a:extLst>
          </p:cNvPr>
          <p:cNvCxnSpPr>
            <a:cxnSpLocks/>
          </p:cNvCxnSpPr>
          <p:nvPr/>
        </p:nvCxnSpPr>
        <p:spPr>
          <a:xfrm flipH="1">
            <a:off x="7565058" y="1899262"/>
            <a:ext cx="226130" cy="0"/>
          </a:xfrm>
          <a:prstGeom prst="straightConnector1">
            <a:avLst/>
          </a:prstGeom>
          <a:ln w="190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CD7F286-9F26-1DA0-9583-1707F3754B33}"/>
              </a:ext>
            </a:extLst>
          </p:cNvPr>
          <p:cNvSpPr txBox="1"/>
          <p:nvPr/>
        </p:nvSpPr>
        <p:spPr>
          <a:xfrm>
            <a:off x="7727235" y="1574318"/>
            <a:ext cx="1045158" cy="369332"/>
          </a:xfrm>
          <a:prstGeom prst="rect">
            <a:avLst/>
          </a:prstGeom>
          <a:noFill/>
        </p:spPr>
        <p:txBody>
          <a:bodyPr wrap="none" rtlCol="0">
            <a:spAutoFit/>
          </a:bodyPr>
          <a:lstStyle/>
          <a:p>
            <a:r>
              <a:rPr lang="en-US" altLang="ko-KR" dirty="0">
                <a:solidFill>
                  <a:schemeClr val="accent6"/>
                </a:solidFill>
              </a:rPr>
              <a:t>Transient</a:t>
            </a:r>
            <a:endParaRPr lang="ko-KR" altLang="en-US" dirty="0">
              <a:solidFill>
                <a:schemeClr val="accent6"/>
              </a:solidFill>
            </a:endParaRPr>
          </a:p>
        </p:txBody>
      </p:sp>
      <p:pic>
        <p:nvPicPr>
          <p:cNvPr id="28" name="그림 27">
            <a:extLst>
              <a:ext uri="{FF2B5EF4-FFF2-40B4-BE49-F238E27FC236}">
                <a16:creationId xmlns:a16="http://schemas.microsoft.com/office/drawing/2014/main" id="{C484A6A1-812B-ACF5-5E6E-C5BE0FADE143}"/>
              </a:ext>
            </a:extLst>
          </p:cNvPr>
          <p:cNvPicPr>
            <a:picLocks noChangeAspect="1"/>
          </p:cNvPicPr>
          <p:nvPr/>
        </p:nvPicPr>
        <p:blipFill>
          <a:blip r:embed="rId3"/>
          <a:stretch>
            <a:fillRect/>
          </a:stretch>
        </p:blipFill>
        <p:spPr>
          <a:xfrm>
            <a:off x="658993" y="1307107"/>
            <a:ext cx="4096322" cy="3077004"/>
          </a:xfrm>
          <a:prstGeom prst="rect">
            <a:avLst/>
          </a:prstGeom>
        </p:spPr>
      </p:pic>
      <p:sp>
        <p:nvSpPr>
          <p:cNvPr id="21" name="TextBox 20">
            <a:extLst>
              <a:ext uri="{FF2B5EF4-FFF2-40B4-BE49-F238E27FC236}">
                <a16:creationId xmlns:a16="http://schemas.microsoft.com/office/drawing/2014/main" id="{154083AF-00A5-3F09-5021-C2D0961FF098}"/>
              </a:ext>
            </a:extLst>
          </p:cNvPr>
          <p:cNvSpPr txBox="1"/>
          <p:nvPr/>
        </p:nvSpPr>
        <p:spPr>
          <a:xfrm>
            <a:off x="516942" y="4905129"/>
            <a:ext cx="10892418" cy="1077218"/>
          </a:xfrm>
          <a:prstGeom prst="rect">
            <a:avLst/>
          </a:prstGeom>
          <a:noFill/>
        </p:spPr>
        <p:txBody>
          <a:bodyPr wrap="square">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For the 50-filled-bucket case, the single-bunch current was about 0.1 mA.</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Bunch-by-bunch measurements were performed every 8 buckets.</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measured bunch length was approximately 9.4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ps</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 similar to the 0.07 mA single-bunch case.</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This indicates that the total current of 5 mA was too low to produce a noticeable HHC-induced bunch lengthening.</a:t>
            </a:r>
          </a:p>
        </p:txBody>
      </p:sp>
      <p:sp>
        <p:nvSpPr>
          <p:cNvPr id="2" name="제목 1">
            <a:extLst>
              <a:ext uri="{FF2B5EF4-FFF2-40B4-BE49-F238E27FC236}">
                <a16:creationId xmlns:a16="http://schemas.microsoft.com/office/drawing/2014/main" id="{A89AA225-D624-AE4C-F014-B68DCB34A7BE}"/>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9809F9F2-AEA1-2C58-BBFA-2E774F32ADD1}"/>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14</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2A8A572-1EB4-DD80-C7B7-531F2D6E6209}"/>
              </a:ext>
            </a:extLst>
          </p:cNvPr>
          <p:cNvSpPr txBox="1"/>
          <p:nvPr/>
        </p:nvSpPr>
        <p:spPr>
          <a:xfrm>
            <a:off x="516942" y="835524"/>
            <a:ext cx="8602006" cy="892552"/>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50 Filled bunch measure(Total 5 mA)</a:t>
            </a:r>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cxnSp>
        <p:nvCxnSpPr>
          <p:cNvPr id="9" name="직선 화살표 연결선 8">
            <a:extLst>
              <a:ext uri="{FF2B5EF4-FFF2-40B4-BE49-F238E27FC236}">
                <a16:creationId xmlns:a16="http://schemas.microsoft.com/office/drawing/2014/main" id="{0DB67B43-0C27-852B-5256-666046807554}"/>
              </a:ext>
            </a:extLst>
          </p:cNvPr>
          <p:cNvCxnSpPr/>
          <p:nvPr/>
        </p:nvCxnSpPr>
        <p:spPr>
          <a:xfrm flipH="1">
            <a:off x="3169085" y="2388825"/>
            <a:ext cx="1647173" cy="58872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81B01B70-3683-AFDE-0826-F90501B6488E}"/>
              </a:ext>
            </a:extLst>
          </p:cNvPr>
          <p:cNvCxnSpPr>
            <a:cxnSpLocks/>
          </p:cNvCxnSpPr>
          <p:nvPr/>
        </p:nvCxnSpPr>
        <p:spPr>
          <a:xfrm flipH="1">
            <a:off x="3576181" y="2683186"/>
            <a:ext cx="1421704" cy="34565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51AF4686-97CC-BBC2-AA9B-517A21637DEE}"/>
              </a:ext>
            </a:extLst>
          </p:cNvPr>
          <p:cNvCxnSpPr>
            <a:cxnSpLocks/>
          </p:cNvCxnSpPr>
          <p:nvPr/>
        </p:nvCxnSpPr>
        <p:spPr>
          <a:xfrm flipH="1" flipV="1">
            <a:off x="3169085" y="3073994"/>
            <a:ext cx="1586230" cy="71001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83353F-CB72-97BB-469A-40DD82665302}"/>
              </a:ext>
            </a:extLst>
          </p:cNvPr>
          <p:cNvSpPr txBox="1"/>
          <p:nvPr/>
        </p:nvSpPr>
        <p:spPr>
          <a:xfrm flipH="1">
            <a:off x="4878888" y="2070449"/>
            <a:ext cx="933189" cy="369332"/>
          </a:xfrm>
          <a:prstGeom prst="rect">
            <a:avLst/>
          </a:prstGeom>
          <a:noFill/>
        </p:spPr>
        <p:txBody>
          <a:bodyPr wrap="square" rtlCol="0">
            <a:spAutoFit/>
          </a:bodyPr>
          <a:lstStyle/>
          <a:p>
            <a:r>
              <a:rPr lang="en-US" altLang="ko-KR" dirty="0"/>
              <a:t>0</a:t>
            </a:r>
            <a:r>
              <a:rPr lang="en-US" altLang="ko-KR" baseline="30000" dirty="0"/>
              <a:t>th</a:t>
            </a:r>
            <a:r>
              <a:rPr lang="en-US" altLang="ko-KR" dirty="0"/>
              <a:t> </a:t>
            </a:r>
            <a:endParaRPr lang="ko-KR" altLang="en-US" dirty="0"/>
          </a:p>
        </p:txBody>
      </p:sp>
      <p:sp>
        <p:nvSpPr>
          <p:cNvPr id="25" name="TextBox 24">
            <a:extLst>
              <a:ext uri="{FF2B5EF4-FFF2-40B4-BE49-F238E27FC236}">
                <a16:creationId xmlns:a16="http://schemas.microsoft.com/office/drawing/2014/main" id="{F768B830-337D-01A8-48C2-06B4C6B82C28}"/>
              </a:ext>
            </a:extLst>
          </p:cNvPr>
          <p:cNvSpPr txBox="1"/>
          <p:nvPr/>
        </p:nvSpPr>
        <p:spPr>
          <a:xfrm flipH="1">
            <a:off x="5038595" y="2427123"/>
            <a:ext cx="933189" cy="369332"/>
          </a:xfrm>
          <a:prstGeom prst="rect">
            <a:avLst/>
          </a:prstGeom>
          <a:noFill/>
        </p:spPr>
        <p:txBody>
          <a:bodyPr wrap="square" rtlCol="0">
            <a:spAutoFit/>
          </a:bodyPr>
          <a:lstStyle/>
          <a:p>
            <a:r>
              <a:rPr lang="en-US" altLang="ko-KR" dirty="0"/>
              <a:t>1</a:t>
            </a:r>
            <a:r>
              <a:rPr lang="en-US" altLang="ko-KR" baseline="30000" dirty="0"/>
              <a:t>st</a:t>
            </a:r>
            <a:r>
              <a:rPr lang="en-US" altLang="ko-KR" dirty="0"/>
              <a:t> </a:t>
            </a:r>
            <a:endParaRPr lang="ko-KR" altLang="en-US" dirty="0"/>
          </a:p>
        </p:txBody>
      </p:sp>
      <p:sp>
        <p:nvSpPr>
          <p:cNvPr id="26" name="TextBox 25">
            <a:extLst>
              <a:ext uri="{FF2B5EF4-FFF2-40B4-BE49-F238E27FC236}">
                <a16:creationId xmlns:a16="http://schemas.microsoft.com/office/drawing/2014/main" id="{FDD60DB9-36A5-B788-06D3-6CF3962F9F2D}"/>
              </a:ext>
            </a:extLst>
          </p:cNvPr>
          <p:cNvSpPr txBox="1"/>
          <p:nvPr/>
        </p:nvSpPr>
        <p:spPr>
          <a:xfrm flipH="1">
            <a:off x="1535438" y="2407357"/>
            <a:ext cx="1562621" cy="369332"/>
          </a:xfrm>
          <a:prstGeom prst="rect">
            <a:avLst/>
          </a:prstGeom>
          <a:noFill/>
        </p:spPr>
        <p:txBody>
          <a:bodyPr wrap="square" rtlCol="0">
            <a:spAutoFit/>
          </a:bodyPr>
          <a:lstStyle/>
          <a:p>
            <a:r>
              <a:rPr lang="en-US" altLang="ko-KR" dirty="0"/>
              <a:t>Change delay</a:t>
            </a:r>
            <a:endParaRPr lang="ko-KR" altLang="en-US" dirty="0"/>
          </a:p>
        </p:txBody>
      </p:sp>
      <p:cxnSp>
        <p:nvCxnSpPr>
          <p:cNvPr id="31" name="직선 화살표 연결선 30">
            <a:extLst>
              <a:ext uri="{FF2B5EF4-FFF2-40B4-BE49-F238E27FC236}">
                <a16:creationId xmlns:a16="http://schemas.microsoft.com/office/drawing/2014/main" id="{503FF145-3D65-0EB7-B465-5DFC4B3E2364}"/>
              </a:ext>
            </a:extLst>
          </p:cNvPr>
          <p:cNvCxnSpPr/>
          <p:nvPr/>
        </p:nvCxnSpPr>
        <p:spPr>
          <a:xfrm>
            <a:off x="2254685" y="2796455"/>
            <a:ext cx="0" cy="69204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A108864-691F-36CC-8BD5-8795EE62538F}"/>
              </a:ext>
            </a:extLst>
          </p:cNvPr>
          <p:cNvSpPr txBox="1"/>
          <p:nvPr/>
        </p:nvSpPr>
        <p:spPr>
          <a:xfrm flipH="1">
            <a:off x="4907715" y="3751739"/>
            <a:ext cx="933189" cy="369332"/>
          </a:xfrm>
          <a:prstGeom prst="rect">
            <a:avLst/>
          </a:prstGeom>
          <a:noFill/>
        </p:spPr>
        <p:txBody>
          <a:bodyPr wrap="square" rtlCol="0">
            <a:spAutoFit/>
          </a:bodyPr>
          <a:lstStyle/>
          <a:p>
            <a:r>
              <a:rPr lang="en-US" altLang="ko-KR" dirty="0"/>
              <a:t>2</a:t>
            </a:r>
            <a:r>
              <a:rPr lang="en-US" altLang="ko-KR" baseline="30000" dirty="0"/>
              <a:t>nd</a:t>
            </a:r>
            <a:r>
              <a:rPr lang="en-US" altLang="ko-KR" dirty="0"/>
              <a:t> </a:t>
            </a:r>
            <a:endParaRPr lang="ko-KR" altLang="en-US" dirty="0"/>
          </a:p>
        </p:txBody>
      </p:sp>
      <p:sp>
        <p:nvSpPr>
          <p:cNvPr id="33" name="직사각형 32">
            <a:extLst>
              <a:ext uri="{FF2B5EF4-FFF2-40B4-BE49-F238E27FC236}">
                <a16:creationId xmlns:a16="http://schemas.microsoft.com/office/drawing/2014/main" id="{5D2D6D3A-3C62-D923-6620-B76BBBF1A18F}"/>
              </a:ext>
            </a:extLst>
          </p:cNvPr>
          <p:cNvSpPr/>
          <p:nvPr/>
        </p:nvSpPr>
        <p:spPr>
          <a:xfrm>
            <a:off x="2952990" y="2961402"/>
            <a:ext cx="246389" cy="91163"/>
          </a:xfrm>
          <a:prstGeom prst="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4" name="직선 화살표 연결선 33">
            <a:extLst>
              <a:ext uri="{FF2B5EF4-FFF2-40B4-BE49-F238E27FC236}">
                <a16:creationId xmlns:a16="http://schemas.microsoft.com/office/drawing/2014/main" id="{E312EE94-89BA-6555-FEF1-4A1E89BAF63B}"/>
              </a:ext>
            </a:extLst>
          </p:cNvPr>
          <p:cNvCxnSpPr>
            <a:cxnSpLocks/>
          </p:cNvCxnSpPr>
          <p:nvPr/>
        </p:nvCxnSpPr>
        <p:spPr>
          <a:xfrm flipV="1">
            <a:off x="3199379" y="2928272"/>
            <a:ext cx="2084516" cy="757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그림 4">
            <a:extLst>
              <a:ext uri="{FF2B5EF4-FFF2-40B4-BE49-F238E27FC236}">
                <a16:creationId xmlns:a16="http://schemas.microsoft.com/office/drawing/2014/main" id="{A4215366-5AA4-3790-0B0D-AD9CC5C387C8}"/>
              </a:ext>
            </a:extLst>
          </p:cNvPr>
          <p:cNvPicPr>
            <a:picLocks noChangeAspect="1"/>
          </p:cNvPicPr>
          <p:nvPr/>
        </p:nvPicPr>
        <p:blipFill>
          <a:blip r:embed="rId4"/>
          <a:stretch>
            <a:fillRect/>
          </a:stretch>
        </p:blipFill>
        <p:spPr>
          <a:xfrm>
            <a:off x="9189974" y="894690"/>
            <a:ext cx="2799567" cy="2179304"/>
          </a:xfrm>
          <a:prstGeom prst="rect">
            <a:avLst/>
          </a:prstGeom>
        </p:spPr>
      </p:pic>
      <p:pic>
        <p:nvPicPr>
          <p:cNvPr id="12" name="그림 11">
            <a:extLst>
              <a:ext uri="{FF2B5EF4-FFF2-40B4-BE49-F238E27FC236}">
                <a16:creationId xmlns:a16="http://schemas.microsoft.com/office/drawing/2014/main" id="{4B5FF7B5-22F4-C915-F5CD-739645177365}"/>
              </a:ext>
            </a:extLst>
          </p:cNvPr>
          <p:cNvPicPr>
            <a:picLocks noChangeAspect="1"/>
          </p:cNvPicPr>
          <p:nvPr/>
        </p:nvPicPr>
        <p:blipFill>
          <a:blip r:embed="rId5"/>
          <a:srcRect/>
          <a:stretch/>
        </p:blipFill>
        <p:spPr>
          <a:xfrm>
            <a:off x="9118948" y="3117212"/>
            <a:ext cx="2931091" cy="2245948"/>
          </a:xfrm>
          <a:prstGeom prst="rect">
            <a:avLst/>
          </a:prstGeom>
        </p:spPr>
      </p:pic>
    </p:spTree>
    <p:extLst>
      <p:ext uri="{BB962C8B-B14F-4D97-AF65-F5344CB8AC3E}">
        <p14:creationId xmlns:p14="http://schemas.microsoft.com/office/powerpoint/2010/main" val="3455044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6F604-09C3-EE15-F31D-54A2321FFE0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797ECB57-1F21-9A40-DED5-FCCE6A866508}"/>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A875B65F-9DF9-E231-53A2-78F3002CE143}"/>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15</a:t>
            </a:fld>
            <a:endParaRPr lang="ko-KR" altLang="en-US" sz="16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B778DADB-B490-AD89-B654-C6737CB4503A}"/>
                  </a:ext>
                </a:extLst>
              </p:cNvPr>
              <p:cNvSpPr txBox="1"/>
              <p:nvPr/>
            </p:nvSpPr>
            <p:spPr>
              <a:xfrm>
                <a:off x="516942" y="835524"/>
                <a:ext cx="11110800" cy="3838358"/>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Coherent frequency measurement (50 filled bunch mode – 5 mA)</a:t>
                </a:r>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Main RF voltage and phase modulations were applied to excite the beam response. The beam response was monitored in the horizontal plane using BPM signals. Then large FFT amplitude was interpreted as a resonant oscillation response.</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The modulation amplitudes were selected below the LLRF interlock limits:</a:t>
                </a:r>
              </a:p>
              <a:p>
                <a:pPr algn="ct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Interlock limits: </a:t>
                </a:r>
                <a14:m>
                  <m:oMath xmlns:m="http://schemas.openxmlformats.org/officeDocument/2006/math">
                    <m:f>
                      <m:fPr>
                        <m:type m:val="lin"/>
                        <m:ctrlP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m:rPr>
                            <m:sty m:val="p"/>
                          </m:rPr>
                          <a:rPr lang="en-US" altLang="ko-KR" sz="1600" b="0" i="0"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Δ</m:t>
                        </m:r>
                        <m:r>
                          <a:rPr lang="en-US" altLang="ko-KR" sz="160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𝑉</m:t>
                        </m:r>
                      </m:num>
                      <m:den>
                        <m:r>
                          <a:rPr lang="en-US" altLang="ko-KR" sz="160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𝑉</m:t>
                        </m:r>
                      </m:den>
                    </m:f>
                    <m: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&lt;0.005,  </m:t>
                    </m:r>
                    <m:r>
                      <m:rPr>
                        <m:sty m:val="p"/>
                      </m:rPr>
                      <a:rPr lang="en-US" altLang="ko-KR" sz="1600" b="0" i="0"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Δ</m:t>
                    </m:r>
                    <m: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𝜙</m:t>
                    </m:r>
                    <m: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&lt;0.04</m:t>
                    </m:r>
                  </m:oMath>
                </a14:m>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algn="ct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Applied modulation gains: </a:t>
                </a:r>
              </a:p>
              <a:p>
                <a:pPr algn="ctr"/>
                <a14:m>
                  <m:oMath xmlns:m="http://schemas.openxmlformats.org/officeDocument/2006/math">
                    <m:sSub>
                      <m:sSubPr>
                        <m:ctrlP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𝐺</m:t>
                        </m:r>
                      </m:e>
                      <m:sub>
                        <m:r>
                          <a:rPr lang="en-US" altLang="ko-KR" sz="160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𝑉</m:t>
                        </m:r>
                      </m:sub>
                    </m:sSub>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 2e-4, </a:t>
                </a:r>
                <a14:m>
                  <m:oMath xmlns:m="http://schemas.openxmlformats.org/officeDocument/2006/math">
                    <m:sSub>
                      <m:sSubPr>
                        <m:ctrlP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𝐺</m:t>
                        </m:r>
                      </m:e>
                      <m:sub>
                        <m:r>
                          <a:rPr lang="en-US" altLang="ko-KR" sz="1600" b="0" i="1" dirty="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𝜙</m:t>
                        </m:r>
                      </m:sub>
                    </m:sSub>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 5e-4</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The modulation frequency was swept from 0.5 kHz to 5 kHz, and he scan was performed separately for RF voltage and RF phase modulation.</a:t>
                </a:r>
              </a:p>
            </p:txBody>
          </p:sp>
        </mc:Choice>
        <mc:Fallback>
          <p:sp>
            <p:nvSpPr>
              <p:cNvPr id="59" name="TextBox 58">
                <a:extLst>
                  <a:ext uri="{FF2B5EF4-FFF2-40B4-BE49-F238E27FC236}">
                    <a16:creationId xmlns:a16="http://schemas.microsoft.com/office/drawing/2014/main" id="{B778DADB-B490-AD89-B654-C6737CB4503A}"/>
                  </a:ext>
                </a:extLst>
              </p:cNvPr>
              <p:cNvSpPr txBox="1">
                <a:spLocks noRot="1" noChangeAspect="1" noMove="1" noResize="1" noEditPoints="1" noAdjustHandles="1" noChangeArrowheads="1" noChangeShapeType="1" noTextEdit="1"/>
              </p:cNvSpPr>
              <p:nvPr/>
            </p:nvSpPr>
            <p:spPr>
              <a:xfrm>
                <a:off x="516942" y="835524"/>
                <a:ext cx="11110800" cy="3838358"/>
              </a:xfrm>
              <a:prstGeom prst="rect">
                <a:avLst/>
              </a:prstGeom>
              <a:blipFill>
                <a:blip r:embed="rId2"/>
                <a:stretch>
                  <a:fillRect l="-494" t="-794" b="-1111"/>
                </a:stretch>
              </a:blipFill>
            </p:spPr>
            <p:txBody>
              <a:bodyPr/>
              <a:lstStyle/>
              <a:p>
                <a:r>
                  <a:rPr lang="ko-KR" altLang="en-US">
                    <a:noFill/>
                  </a:rPr>
                  <a:t> </a:t>
                </a:r>
              </a:p>
            </p:txBody>
          </p:sp>
        </mc:Fallback>
      </mc:AlternateContent>
      <p:pic>
        <p:nvPicPr>
          <p:cNvPr id="63" name="그림 62">
            <a:extLst>
              <a:ext uri="{FF2B5EF4-FFF2-40B4-BE49-F238E27FC236}">
                <a16:creationId xmlns:a16="http://schemas.microsoft.com/office/drawing/2014/main" id="{45174796-1E1E-F550-FA9B-75302841000F}"/>
              </a:ext>
            </a:extLst>
          </p:cNvPr>
          <p:cNvPicPr>
            <a:picLocks noChangeAspect="1"/>
          </p:cNvPicPr>
          <p:nvPr/>
        </p:nvPicPr>
        <p:blipFill>
          <a:blip r:embed="rId3"/>
          <a:srcRect l="15328" t="30777" r="20167" b="25571"/>
          <a:stretch>
            <a:fillRect/>
          </a:stretch>
        </p:blipFill>
        <p:spPr>
          <a:xfrm>
            <a:off x="8032547" y="4480844"/>
            <a:ext cx="4159453" cy="2110635"/>
          </a:xfrm>
          <a:prstGeom prst="rect">
            <a:avLst/>
          </a:prstGeom>
        </p:spPr>
      </p:pic>
      <p:pic>
        <p:nvPicPr>
          <p:cNvPr id="65" name="그림 64">
            <a:extLst>
              <a:ext uri="{FF2B5EF4-FFF2-40B4-BE49-F238E27FC236}">
                <a16:creationId xmlns:a16="http://schemas.microsoft.com/office/drawing/2014/main" id="{07A2EE43-5FF6-1859-F831-165B495A8DB8}"/>
              </a:ext>
            </a:extLst>
          </p:cNvPr>
          <p:cNvPicPr>
            <a:picLocks noChangeAspect="1"/>
          </p:cNvPicPr>
          <p:nvPr/>
        </p:nvPicPr>
        <p:blipFill>
          <a:blip r:embed="rId4"/>
          <a:srcRect l="32995" t="46393" r="1747" b="16529"/>
          <a:stretch>
            <a:fillRect/>
          </a:stretch>
        </p:blipFill>
        <p:spPr>
          <a:xfrm>
            <a:off x="106472" y="4894916"/>
            <a:ext cx="3463491" cy="1475528"/>
          </a:xfrm>
          <a:prstGeom prst="rect">
            <a:avLst/>
          </a:prstGeom>
        </p:spPr>
      </p:pic>
      <p:pic>
        <p:nvPicPr>
          <p:cNvPr id="67" name="그림 66">
            <a:extLst>
              <a:ext uri="{FF2B5EF4-FFF2-40B4-BE49-F238E27FC236}">
                <a16:creationId xmlns:a16="http://schemas.microsoft.com/office/drawing/2014/main" id="{D81C9A02-1C93-E9A1-116A-4B17CFBE4906}"/>
              </a:ext>
            </a:extLst>
          </p:cNvPr>
          <p:cNvPicPr>
            <a:picLocks noChangeAspect="1"/>
          </p:cNvPicPr>
          <p:nvPr/>
        </p:nvPicPr>
        <p:blipFill>
          <a:blip r:embed="rId5"/>
          <a:srcRect l="32653" t="50000" r="2294" b="14612"/>
          <a:stretch>
            <a:fillRect/>
          </a:stretch>
        </p:blipFill>
        <p:spPr>
          <a:xfrm>
            <a:off x="3688915" y="4933359"/>
            <a:ext cx="3523177" cy="1437085"/>
          </a:xfrm>
          <a:prstGeom prst="rect">
            <a:avLst/>
          </a:prstGeom>
        </p:spPr>
      </p:pic>
      <p:sp>
        <p:nvSpPr>
          <p:cNvPr id="68" name="화살표: 오른쪽 67">
            <a:extLst>
              <a:ext uri="{FF2B5EF4-FFF2-40B4-BE49-F238E27FC236}">
                <a16:creationId xmlns:a16="http://schemas.microsoft.com/office/drawing/2014/main" id="{29E57069-6D55-6924-91FC-255A87F33896}"/>
              </a:ext>
            </a:extLst>
          </p:cNvPr>
          <p:cNvSpPr/>
          <p:nvPr/>
        </p:nvSpPr>
        <p:spPr>
          <a:xfrm>
            <a:off x="7365304" y="5442559"/>
            <a:ext cx="551145" cy="4572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F129C49D-7D7A-4E80-F227-E499F9FAEF6D}"/>
                  </a:ext>
                </a:extLst>
              </p:cNvPr>
              <p:cNvSpPr txBox="1"/>
              <p:nvPr/>
            </p:nvSpPr>
            <p:spPr>
              <a:xfrm>
                <a:off x="9576148" y="3712167"/>
                <a:ext cx="2429511" cy="276999"/>
              </a:xfrm>
              <a:prstGeom prst="rect">
                <a:avLst/>
              </a:prstGeom>
              <a:noFill/>
            </p:spPr>
            <p:txBody>
              <a:bodyPr wrap="none" lIns="0" tIns="0" rIns="0" bIns="0" rtlCol="0">
                <a:spAutoFit/>
              </a:bodyPr>
              <a:lstStyle/>
              <a:p>
                <a:r>
                  <a:rPr lang="en-US" altLang="ko-KR" b="0" dirty="0">
                    <a:solidFill>
                      <a:schemeClr val="tx1">
                        <a:lumMod val="65000"/>
                        <a:lumOff val="35000"/>
                      </a:schemeClr>
                    </a:solidFill>
                  </a:rPr>
                  <a:t>Theory value = </a:t>
                </a:r>
                <a14:m>
                  <m:oMath xmlns:m="http://schemas.openxmlformats.org/officeDocument/2006/math">
                    <m:r>
                      <a:rPr lang="en-US" altLang="ko-KR" b="0" i="1" smtClean="0">
                        <a:solidFill>
                          <a:schemeClr val="tx1">
                            <a:lumMod val="65000"/>
                            <a:lumOff val="35000"/>
                          </a:schemeClr>
                        </a:solidFill>
                        <a:latin typeface="Cambria Math" panose="02040503050406030204" pitchFamily="18" charset="0"/>
                      </a:rPr>
                      <m:t>2.248 </m:t>
                    </m:r>
                    <m:r>
                      <m:rPr>
                        <m:sty m:val="p"/>
                      </m:rPr>
                      <a:rPr lang="en-US" altLang="ko-KR" b="0" i="0" smtClean="0">
                        <a:solidFill>
                          <a:schemeClr val="tx1">
                            <a:lumMod val="65000"/>
                            <a:lumOff val="35000"/>
                          </a:schemeClr>
                        </a:solidFill>
                        <a:latin typeface="Cambria Math" panose="02040503050406030204" pitchFamily="18" charset="0"/>
                      </a:rPr>
                      <m:t>kHz</m:t>
                    </m:r>
                  </m:oMath>
                </a14:m>
                <a:endParaRPr lang="ko-KR" altLang="en-US" dirty="0">
                  <a:solidFill>
                    <a:schemeClr val="tx1">
                      <a:lumMod val="65000"/>
                      <a:lumOff val="35000"/>
                    </a:schemeClr>
                  </a:solidFill>
                </a:endParaRPr>
              </a:p>
            </p:txBody>
          </p:sp>
        </mc:Choice>
        <mc:Fallback>
          <p:sp>
            <p:nvSpPr>
              <p:cNvPr id="69" name="TextBox 68">
                <a:extLst>
                  <a:ext uri="{FF2B5EF4-FFF2-40B4-BE49-F238E27FC236}">
                    <a16:creationId xmlns:a16="http://schemas.microsoft.com/office/drawing/2014/main" id="{F129C49D-7D7A-4E80-F227-E499F9FAEF6D}"/>
                  </a:ext>
                </a:extLst>
              </p:cNvPr>
              <p:cNvSpPr txBox="1">
                <a:spLocks noRot="1" noChangeAspect="1" noMove="1" noResize="1" noEditPoints="1" noAdjustHandles="1" noChangeArrowheads="1" noChangeShapeType="1" noTextEdit="1"/>
              </p:cNvSpPr>
              <p:nvPr/>
            </p:nvSpPr>
            <p:spPr>
              <a:xfrm>
                <a:off x="9576148" y="3712167"/>
                <a:ext cx="2429511" cy="276999"/>
              </a:xfrm>
              <a:prstGeom prst="rect">
                <a:avLst/>
              </a:prstGeom>
              <a:blipFill>
                <a:blip r:embed="rId6"/>
                <a:stretch>
                  <a:fillRect l="-6030" t="-28889" r="-3015" b="-51111"/>
                </a:stretch>
              </a:blipFill>
            </p:spPr>
            <p:txBody>
              <a:bodyPr/>
              <a:lstStyle/>
              <a:p>
                <a:r>
                  <a:rPr lang="ko-KR" altLang="en-US">
                    <a:noFill/>
                  </a:rPr>
                  <a:t> </a:t>
                </a:r>
              </a:p>
            </p:txBody>
          </p:sp>
        </mc:Fallback>
      </mc:AlternateContent>
      <p:cxnSp>
        <p:nvCxnSpPr>
          <p:cNvPr id="71" name="직선 화살표 연결선 70">
            <a:extLst>
              <a:ext uri="{FF2B5EF4-FFF2-40B4-BE49-F238E27FC236}">
                <a16:creationId xmlns:a16="http://schemas.microsoft.com/office/drawing/2014/main" id="{EBF18698-7B77-E129-6D37-2D4C1872066E}"/>
              </a:ext>
            </a:extLst>
          </p:cNvPr>
          <p:cNvCxnSpPr/>
          <p:nvPr/>
        </p:nvCxnSpPr>
        <p:spPr>
          <a:xfrm flipH="1">
            <a:off x="9795353" y="3989540"/>
            <a:ext cx="989557" cy="63256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00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7A9C-FD03-3376-69AB-38157CE4A56D}"/>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933247F3-7854-B72A-36DC-3B807499211E}"/>
              </a:ext>
            </a:extLst>
          </p:cNvPr>
          <p:cNvSpPr txBox="1"/>
          <p:nvPr/>
        </p:nvSpPr>
        <p:spPr>
          <a:xfrm>
            <a:off x="516942" y="5193906"/>
            <a:ext cx="10892418" cy="1323439"/>
          </a:xfrm>
          <a:prstGeom prst="rect">
            <a:avLst/>
          </a:prstGeom>
          <a:noFill/>
        </p:spPr>
        <p:txBody>
          <a:bodyPr wrap="square">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At 350 mA, the expected bunch length was about 18–20 ps.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However, the measured bunch length was significantly longer and became comparable to the 400 mA case.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This additional lengthening is likely due to potential-well distortion, since the single-bunch current is about 0.78 mA.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At 400 mA, the operating point was close to the flat-potential condition.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 strong transient effect was observed along the bunch train under this condition. </a:t>
            </a:r>
          </a:p>
        </p:txBody>
      </p:sp>
      <p:sp>
        <p:nvSpPr>
          <p:cNvPr id="2" name="제목 1">
            <a:extLst>
              <a:ext uri="{FF2B5EF4-FFF2-40B4-BE49-F238E27FC236}">
                <a16:creationId xmlns:a16="http://schemas.microsoft.com/office/drawing/2014/main" id="{4F3B77F7-BCAF-6BC1-37A6-82B314DF2127}"/>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7C19BBAF-8C07-5090-D6EA-472929A43880}"/>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16</a:t>
            </a:fld>
            <a:endParaRPr lang="ko-KR" altLang="en-US"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221CC2D8-1521-B786-6CCF-80E04098D371}"/>
              </a:ext>
            </a:extLst>
          </p:cNvPr>
          <p:cNvSpPr txBox="1"/>
          <p:nvPr/>
        </p:nvSpPr>
        <p:spPr>
          <a:xfrm>
            <a:off x="516942" y="835524"/>
            <a:ext cx="11110800" cy="615553"/>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High current scan with 450 filled + 30 gap bunch train at [100,200,300,350,400] mA</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4" name="그림 3">
            <a:extLst>
              <a:ext uri="{FF2B5EF4-FFF2-40B4-BE49-F238E27FC236}">
                <a16:creationId xmlns:a16="http://schemas.microsoft.com/office/drawing/2014/main" id="{AEC3B579-8328-6943-C2B8-B94D16E54D34}"/>
              </a:ext>
            </a:extLst>
          </p:cNvPr>
          <p:cNvPicPr>
            <a:picLocks noChangeAspect="1"/>
          </p:cNvPicPr>
          <p:nvPr/>
        </p:nvPicPr>
        <p:blipFill>
          <a:blip r:embed="rId3"/>
          <a:stretch>
            <a:fillRect/>
          </a:stretch>
        </p:blipFill>
        <p:spPr>
          <a:xfrm>
            <a:off x="677971" y="1386736"/>
            <a:ext cx="4648200" cy="3733800"/>
          </a:xfrm>
          <a:prstGeom prst="rect">
            <a:avLst/>
          </a:prstGeom>
        </p:spPr>
      </p:pic>
      <p:pic>
        <p:nvPicPr>
          <p:cNvPr id="6" name="그림 5">
            <a:extLst>
              <a:ext uri="{FF2B5EF4-FFF2-40B4-BE49-F238E27FC236}">
                <a16:creationId xmlns:a16="http://schemas.microsoft.com/office/drawing/2014/main" id="{407C8EBD-7825-B344-652F-C23B4D277677}"/>
              </a:ext>
            </a:extLst>
          </p:cNvPr>
          <p:cNvPicPr>
            <a:picLocks noChangeAspect="1"/>
          </p:cNvPicPr>
          <p:nvPr/>
        </p:nvPicPr>
        <p:blipFill>
          <a:blip r:embed="rId4"/>
          <a:stretch>
            <a:fillRect/>
          </a:stretch>
        </p:blipFill>
        <p:spPr>
          <a:xfrm>
            <a:off x="6072342" y="1386736"/>
            <a:ext cx="4752975" cy="3676650"/>
          </a:xfrm>
          <a:prstGeom prst="rect">
            <a:avLst/>
          </a:prstGeom>
        </p:spPr>
      </p:pic>
      <p:sp>
        <p:nvSpPr>
          <p:cNvPr id="7" name="타원 6">
            <a:extLst>
              <a:ext uri="{FF2B5EF4-FFF2-40B4-BE49-F238E27FC236}">
                <a16:creationId xmlns:a16="http://schemas.microsoft.com/office/drawing/2014/main" id="{4753D644-6D05-BE86-5BFF-A9A8A3D5E980}"/>
              </a:ext>
            </a:extLst>
          </p:cNvPr>
          <p:cNvSpPr/>
          <p:nvPr/>
        </p:nvSpPr>
        <p:spPr>
          <a:xfrm>
            <a:off x="10052137" y="3914383"/>
            <a:ext cx="698024" cy="663879"/>
          </a:xfrm>
          <a:prstGeom prst="ellipse">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a:extLst>
              <a:ext uri="{FF2B5EF4-FFF2-40B4-BE49-F238E27FC236}">
                <a16:creationId xmlns:a16="http://schemas.microsoft.com/office/drawing/2014/main" id="{BF88B144-E840-93DD-9CB3-2ADBF9BE1E2D}"/>
              </a:ext>
            </a:extLst>
          </p:cNvPr>
          <p:cNvSpPr/>
          <p:nvPr/>
        </p:nvSpPr>
        <p:spPr>
          <a:xfrm>
            <a:off x="4552991" y="3914383"/>
            <a:ext cx="698024" cy="663879"/>
          </a:xfrm>
          <a:prstGeom prst="ellipse">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화살표 연결선 11">
            <a:extLst>
              <a:ext uri="{FF2B5EF4-FFF2-40B4-BE49-F238E27FC236}">
                <a16:creationId xmlns:a16="http://schemas.microsoft.com/office/drawing/2014/main" id="{E095DE38-8018-FD2A-4D3C-E919FCB594CC}"/>
              </a:ext>
            </a:extLst>
          </p:cNvPr>
          <p:cNvCxnSpPr>
            <a:cxnSpLocks/>
          </p:cNvCxnSpPr>
          <p:nvPr/>
        </p:nvCxnSpPr>
        <p:spPr>
          <a:xfrm flipH="1" flipV="1">
            <a:off x="5192038" y="4471792"/>
            <a:ext cx="977030" cy="3804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1DCEECDD-5165-5777-3637-8207859B5ACD}"/>
              </a:ext>
            </a:extLst>
          </p:cNvPr>
          <p:cNvCxnSpPr>
            <a:cxnSpLocks/>
          </p:cNvCxnSpPr>
          <p:nvPr/>
        </p:nvCxnSpPr>
        <p:spPr>
          <a:xfrm flipV="1">
            <a:off x="7590773" y="4415425"/>
            <a:ext cx="2461364" cy="5322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5517CD-53B7-E164-AAE3-8B809D0BE9C1}"/>
              </a:ext>
            </a:extLst>
          </p:cNvPr>
          <p:cNvSpPr txBox="1"/>
          <p:nvPr/>
        </p:nvSpPr>
        <p:spPr>
          <a:xfrm>
            <a:off x="5896746" y="4814693"/>
            <a:ext cx="1901868" cy="369332"/>
          </a:xfrm>
          <a:prstGeom prst="rect">
            <a:avLst/>
          </a:prstGeom>
          <a:noFill/>
        </p:spPr>
        <p:txBody>
          <a:bodyPr wrap="square">
            <a:spAutoFit/>
          </a:bodyPr>
          <a:lstStyle/>
          <a:p>
            <a:pPr algn="ctr"/>
            <a:r>
              <a:rPr lang="en-US" altLang="ko-KR"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Some error</a:t>
            </a:r>
            <a:endParaRPr lang="ko-KR" altLang="en-US" dirty="0"/>
          </a:p>
        </p:txBody>
      </p:sp>
    </p:spTree>
    <p:extLst>
      <p:ext uri="{BB962C8B-B14F-4D97-AF65-F5344CB8AC3E}">
        <p14:creationId xmlns:p14="http://schemas.microsoft.com/office/powerpoint/2010/main" val="1973098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A7CB-69D9-E46F-86E4-772AFCDCF03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F39BC55-DCE3-BA5C-5857-A571CD97F2B3}"/>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21973E85-37BC-475D-98EF-DDA865D4AFD2}"/>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17</a:t>
            </a:fld>
            <a:endParaRPr lang="ko-KR" altLang="en-US"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9CAF4D00-8B29-2883-2A80-73D5EDAA2019}"/>
              </a:ext>
            </a:extLst>
          </p:cNvPr>
          <p:cNvSpPr txBox="1"/>
          <p:nvPr/>
        </p:nvSpPr>
        <p:spPr>
          <a:xfrm>
            <a:off x="516942" y="835524"/>
            <a:ext cx="11110800" cy="615553"/>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Compare with theory</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4" name="그림 3">
            <a:extLst>
              <a:ext uri="{FF2B5EF4-FFF2-40B4-BE49-F238E27FC236}">
                <a16:creationId xmlns:a16="http://schemas.microsoft.com/office/drawing/2014/main" id="{EB152703-CF44-BE63-7787-1E3C579A258C}"/>
              </a:ext>
            </a:extLst>
          </p:cNvPr>
          <p:cNvPicPr>
            <a:picLocks noChangeAspect="1"/>
          </p:cNvPicPr>
          <p:nvPr/>
        </p:nvPicPr>
        <p:blipFill>
          <a:blip r:embed="rId3"/>
          <a:stretch>
            <a:fillRect/>
          </a:stretch>
        </p:blipFill>
        <p:spPr>
          <a:xfrm>
            <a:off x="677971" y="1386736"/>
            <a:ext cx="4648200" cy="3733800"/>
          </a:xfrm>
          <a:prstGeom prst="rect">
            <a:avLst/>
          </a:prstGeom>
        </p:spPr>
      </p:pic>
      <p:pic>
        <p:nvPicPr>
          <p:cNvPr id="9" name="그림 8">
            <a:extLst>
              <a:ext uri="{FF2B5EF4-FFF2-40B4-BE49-F238E27FC236}">
                <a16:creationId xmlns:a16="http://schemas.microsoft.com/office/drawing/2014/main" id="{829606DD-44D6-23B0-1E1B-301A4685F5A2}"/>
              </a:ext>
            </a:extLst>
          </p:cNvPr>
          <p:cNvPicPr>
            <a:picLocks noChangeAspect="1"/>
          </p:cNvPicPr>
          <p:nvPr/>
        </p:nvPicPr>
        <p:blipFill>
          <a:blip r:embed="rId4"/>
          <a:srcRect/>
          <a:stretch/>
        </p:blipFill>
        <p:spPr>
          <a:xfrm>
            <a:off x="5487200" y="1341524"/>
            <a:ext cx="6118756" cy="3824222"/>
          </a:xfrm>
          <a:prstGeom prst="rect">
            <a:avLst/>
          </a:prstGeom>
        </p:spPr>
      </p:pic>
      <p:sp>
        <p:nvSpPr>
          <p:cNvPr id="11" name="TextBox 10">
            <a:extLst>
              <a:ext uri="{FF2B5EF4-FFF2-40B4-BE49-F238E27FC236}">
                <a16:creationId xmlns:a16="http://schemas.microsoft.com/office/drawing/2014/main" id="{BBAFA457-4B82-D802-C463-211E4E2721C1}"/>
              </a:ext>
            </a:extLst>
          </p:cNvPr>
          <p:cNvSpPr txBox="1"/>
          <p:nvPr/>
        </p:nvSpPr>
        <p:spPr>
          <a:xfrm>
            <a:off x="516942" y="5193906"/>
            <a:ext cx="10892418" cy="1815882"/>
          </a:xfrm>
          <a:prstGeom prst="rect">
            <a:avLst/>
          </a:prstGeom>
          <a:noFill/>
        </p:spPr>
        <p:txBody>
          <a:bodyPr wrap="square">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measured bunch lengths were slightly longer than the theoretical prediction.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However, the overall transient trend was reproduced reasonably well.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In particular, the similar bunch length level observed at 350–400 mA was also consistent with the theoretical tendency.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systematic increase in the measured bunch length is likely due to additional potential-well distortion.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As discussed earlier, the single-bunch current is already high enough to induce wake-field-driven bunch lengthening.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311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E9D7-00FD-3541-CAD3-5B20650BB36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A79F88A-87C2-F2B2-B4C6-98AC1F3BA307}"/>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F1E68EBD-9925-0D3B-F44B-1031EEDB8D7E}"/>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18</a:t>
            </a:fld>
            <a:endParaRPr lang="ko-KR" altLang="en-US"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68EFDEF-A099-65FC-F103-B4591143B591}"/>
              </a:ext>
            </a:extLst>
          </p:cNvPr>
          <p:cNvSpPr txBox="1"/>
          <p:nvPr/>
        </p:nvSpPr>
        <p:spPr>
          <a:xfrm>
            <a:off x="516942" y="835524"/>
            <a:ext cx="11110800" cy="615553"/>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Compare with theory</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4" name="그림 3">
            <a:extLst>
              <a:ext uri="{FF2B5EF4-FFF2-40B4-BE49-F238E27FC236}">
                <a16:creationId xmlns:a16="http://schemas.microsoft.com/office/drawing/2014/main" id="{21425537-D673-97D5-949C-CA4447D88194}"/>
              </a:ext>
            </a:extLst>
          </p:cNvPr>
          <p:cNvPicPr>
            <a:picLocks noChangeAspect="1"/>
          </p:cNvPicPr>
          <p:nvPr/>
        </p:nvPicPr>
        <p:blipFill>
          <a:blip r:embed="rId3"/>
          <a:srcRect/>
          <a:stretch/>
        </p:blipFill>
        <p:spPr>
          <a:xfrm>
            <a:off x="677971" y="1453948"/>
            <a:ext cx="4648200" cy="3599375"/>
          </a:xfrm>
          <a:prstGeom prst="rect">
            <a:avLst/>
          </a:prstGeom>
        </p:spPr>
      </p:pic>
      <p:pic>
        <p:nvPicPr>
          <p:cNvPr id="9" name="그림 8">
            <a:extLst>
              <a:ext uri="{FF2B5EF4-FFF2-40B4-BE49-F238E27FC236}">
                <a16:creationId xmlns:a16="http://schemas.microsoft.com/office/drawing/2014/main" id="{B6ACFE61-B8D8-8E04-457D-EFB46C38DAA2}"/>
              </a:ext>
            </a:extLst>
          </p:cNvPr>
          <p:cNvPicPr>
            <a:picLocks noChangeAspect="1"/>
          </p:cNvPicPr>
          <p:nvPr/>
        </p:nvPicPr>
        <p:blipFill>
          <a:blip r:embed="rId4"/>
          <a:srcRect/>
          <a:stretch/>
        </p:blipFill>
        <p:spPr>
          <a:xfrm>
            <a:off x="5487200" y="1341524"/>
            <a:ext cx="6118756" cy="3824222"/>
          </a:xfrm>
          <a:prstGeom prst="rect">
            <a:avLst/>
          </a:prstGeom>
        </p:spPr>
      </p:pic>
      <p:sp>
        <p:nvSpPr>
          <p:cNvPr id="6" name="TextBox 5">
            <a:extLst>
              <a:ext uri="{FF2B5EF4-FFF2-40B4-BE49-F238E27FC236}">
                <a16:creationId xmlns:a16="http://schemas.microsoft.com/office/drawing/2014/main" id="{0F605563-8D22-0171-5E18-FFD68941F213}"/>
              </a:ext>
            </a:extLst>
          </p:cNvPr>
          <p:cNvSpPr txBox="1"/>
          <p:nvPr/>
        </p:nvSpPr>
        <p:spPr>
          <a:xfrm>
            <a:off x="516942" y="5193906"/>
            <a:ext cx="10460327" cy="1323439"/>
          </a:xfrm>
          <a:prstGeom prst="rect">
            <a:avLst/>
          </a:prstGeom>
          <a:noFill/>
        </p:spPr>
        <p:txBody>
          <a:bodyPr wrap="square">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measured centroid transient showed a similar trend to the theoretical prediction.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transient amplitude was also comparable between measurement and theory.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At 400 mA, the measured centroid shift was about 160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ps</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 and he theoretical result showed about 150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ps</a:t>
            </a: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At 350 mA, the measured centroid shift was about 85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ps</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 and the theoretical result showed about 75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ps</a:t>
            </a: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measured centroid transient is reasonably consistent with the theoretical prediction. </a:t>
            </a:r>
          </a:p>
        </p:txBody>
      </p:sp>
    </p:spTree>
    <p:extLst>
      <p:ext uri="{BB962C8B-B14F-4D97-AF65-F5344CB8AC3E}">
        <p14:creationId xmlns:p14="http://schemas.microsoft.com/office/powerpoint/2010/main" val="412830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45D43-FB85-11AC-B2DF-E67411EDA3BF}"/>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828FF2D-D125-0FC7-B46A-292A132FA256}"/>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Bunch lengthening with HHC</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7D2755AC-7C60-9688-4B33-D773C01968B5}"/>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19</a:t>
            </a:fld>
            <a:endParaRPr lang="ko-KR" altLang="en-US"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7548886-0329-91CE-3DD9-1DC5F16CCD45}"/>
              </a:ext>
            </a:extLst>
          </p:cNvPr>
          <p:cNvSpPr txBox="1"/>
          <p:nvPr/>
        </p:nvSpPr>
        <p:spPr>
          <a:xfrm>
            <a:off x="516942" y="835524"/>
            <a:ext cx="11110800" cy="615553"/>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6</a:t>
            </a:r>
            <a:r>
              <a:rPr lang="en-US" altLang="ko-KR" b="1" baseline="30000" dirty="0">
                <a:solidFill>
                  <a:schemeClr val="tx1">
                    <a:lumMod val="65000"/>
                    <a:lumOff val="35000"/>
                  </a:schemeClr>
                </a:solidFill>
                <a:latin typeface="Arial" panose="020B0604020202020204" pitchFamily="34" charset="0"/>
                <a:cs typeface="Arial" panose="020B0604020202020204" pitchFamily="34" charset="0"/>
              </a:rPr>
              <a:t>th</a:t>
            </a:r>
            <a:r>
              <a:rPr lang="en-US" altLang="ko-KR" b="1" dirty="0">
                <a:solidFill>
                  <a:schemeClr val="tx1">
                    <a:lumMod val="65000"/>
                    <a:lumOff val="35000"/>
                  </a:schemeClr>
                </a:solidFill>
                <a:latin typeface="Arial" panose="020B0604020202020204" pitchFamily="34" charset="0"/>
                <a:cs typeface="Arial" panose="020B0604020202020204" pitchFamily="34" charset="0"/>
              </a:rPr>
              <a:t> order Characteristic equation &amp; Measurement of synchrotron frequency</a:t>
            </a:r>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5" name="그림 4">
            <a:extLst>
              <a:ext uri="{FF2B5EF4-FFF2-40B4-BE49-F238E27FC236}">
                <a16:creationId xmlns:a16="http://schemas.microsoft.com/office/drawing/2014/main" id="{91C5A1DA-02BA-DAAA-F1D4-D6B52BAF3EB9}"/>
              </a:ext>
            </a:extLst>
          </p:cNvPr>
          <p:cNvPicPr>
            <a:picLocks noChangeAspect="1"/>
          </p:cNvPicPr>
          <p:nvPr/>
        </p:nvPicPr>
        <p:blipFill>
          <a:blip r:embed="rId2"/>
          <a:stretch>
            <a:fillRect/>
          </a:stretch>
        </p:blipFill>
        <p:spPr>
          <a:xfrm>
            <a:off x="6357648" y="1281087"/>
            <a:ext cx="4671379" cy="3503534"/>
          </a:xfrm>
          <a:prstGeom prst="rect">
            <a:avLst/>
          </a:prstGeom>
        </p:spPr>
      </p:pic>
      <p:pic>
        <p:nvPicPr>
          <p:cNvPr id="7" name="그림 6">
            <a:extLst>
              <a:ext uri="{FF2B5EF4-FFF2-40B4-BE49-F238E27FC236}">
                <a16:creationId xmlns:a16="http://schemas.microsoft.com/office/drawing/2014/main" id="{B9CBADE2-249C-35AB-C1CE-C4F2A14E3918}"/>
              </a:ext>
            </a:extLst>
          </p:cNvPr>
          <p:cNvPicPr>
            <a:picLocks noChangeAspect="1"/>
          </p:cNvPicPr>
          <p:nvPr/>
        </p:nvPicPr>
        <p:blipFill>
          <a:blip r:embed="rId3"/>
          <a:stretch>
            <a:fillRect/>
          </a:stretch>
        </p:blipFill>
        <p:spPr>
          <a:xfrm>
            <a:off x="1272221" y="1281087"/>
            <a:ext cx="4671379" cy="3503534"/>
          </a:xfrm>
          <a:prstGeom prst="rect">
            <a:avLst/>
          </a:prstGeom>
        </p:spPr>
      </p:pic>
      <p:sp>
        <p:nvSpPr>
          <p:cNvPr id="9" name="TextBox 8">
            <a:extLst>
              <a:ext uri="{FF2B5EF4-FFF2-40B4-BE49-F238E27FC236}">
                <a16:creationId xmlns:a16="http://schemas.microsoft.com/office/drawing/2014/main" id="{BA5C29B5-97BC-D988-BA59-BE52C2DD1E3D}"/>
              </a:ext>
            </a:extLst>
          </p:cNvPr>
          <p:cNvSpPr txBox="1"/>
          <p:nvPr/>
        </p:nvSpPr>
        <p:spPr>
          <a:xfrm rot="16200000">
            <a:off x="5466218" y="2933183"/>
            <a:ext cx="1782860" cy="369332"/>
          </a:xfrm>
          <a:prstGeom prst="rect">
            <a:avLst/>
          </a:prstGeom>
          <a:noFill/>
        </p:spPr>
        <p:txBody>
          <a:bodyPr wrap="none" rtlCol="0">
            <a:spAutoFit/>
          </a:bodyPr>
          <a:lstStyle/>
          <a:p>
            <a:r>
              <a:rPr lang="en-US" altLang="ko-KR" dirty="0"/>
              <a:t>HHC Voltage (kV)</a:t>
            </a:r>
            <a:endParaRPr lang="ko-KR" altLang="en-US" dirty="0"/>
          </a:p>
        </p:txBody>
      </p:sp>
      <p:sp>
        <p:nvSpPr>
          <p:cNvPr id="10" name="TextBox 9">
            <a:extLst>
              <a:ext uri="{FF2B5EF4-FFF2-40B4-BE49-F238E27FC236}">
                <a16:creationId xmlns:a16="http://schemas.microsoft.com/office/drawing/2014/main" id="{9B02BD9B-F51C-693D-E366-5B730B67F491}"/>
              </a:ext>
            </a:extLst>
          </p:cNvPr>
          <p:cNvSpPr txBox="1"/>
          <p:nvPr/>
        </p:nvSpPr>
        <p:spPr>
          <a:xfrm>
            <a:off x="7988015" y="4599955"/>
            <a:ext cx="1410643" cy="369332"/>
          </a:xfrm>
          <a:prstGeom prst="rect">
            <a:avLst/>
          </a:prstGeom>
          <a:noFill/>
        </p:spPr>
        <p:txBody>
          <a:bodyPr wrap="none" rtlCol="0">
            <a:spAutoFit/>
          </a:bodyPr>
          <a:lstStyle/>
          <a:p>
            <a:r>
              <a:rPr lang="en-US" altLang="ko-KR" dirty="0"/>
              <a:t>Current (mA)</a:t>
            </a:r>
            <a:endParaRPr lang="ko-KR" altLang="en-US" dirty="0"/>
          </a:p>
        </p:txBody>
      </p:sp>
      <p:sp>
        <p:nvSpPr>
          <p:cNvPr id="12" name="TextBox 11">
            <a:extLst>
              <a:ext uri="{FF2B5EF4-FFF2-40B4-BE49-F238E27FC236}">
                <a16:creationId xmlns:a16="http://schemas.microsoft.com/office/drawing/2014/main" id="{08A21BAC-ABEC-D17A-3C22-77D0AFBD280B}"/>
              </a:ext>
            </a:extLst>
          </p:cNvPr>
          <p:cNvSpPr txBox="1"/>
          <p:nvPr/>
        </p:nvSpPr>
        <p:spPr>
          <a:xfrm>
            <a:off x="516942" y="4969287"/>
            <a:ext cx="10460327" cy="1077218"/>
          </a:xfrm>
          <a:prstGeom prst="rect">
            <a:avLst/>
          </a:prstGeom>
          <a:noFill/>
        </p:spPr>
        <p:txBody>
          <a:bodyPr wrap="square">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6th-order characteristic function including main cavity and HHC impedances</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HHC voltage calculated self-consistently at each beam current</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Good overall agreement with measured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vlaues</a:t>
            </a: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Small frequency deviation appears at low current, but similar values are reproduced</a:t>
            </a:r>
          </a:p>
        </p:txBody>
      </p:sp>
    </p:spTree>
    <p:extLst>
      <p:ext uri="{BB962C8B-B14F-4D97-AF65-F5344CB8AC3E}">
        <p14:creationId xmlns:p14="http://schemas.microsoft.com/office/powerpoint/2010/main" val="197680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C551-CBE3-3591-87F8-19BC4B17A27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7168AC6A-24A8-72D1-7EFB-2C8F2A8ED27F}"/>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Schedule</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5B6A9118-8305-AD19-526C-62DCB0B187A2}"/>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a:t>
            </a:fld>
            <a:endParaRPr lang="ko-KR" altLang="en-US" sz="16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8B4705B-DE96-6CF9-4976-8AB60F294159}"/>
              </a:ext>
            </a:extLst>
          </p:cNvPr>
          <p:cNvSpPr txBox="1"/>
          <p:nvPr/>
        </p:nvSpPr>
        <p:spPr>
          <a:xfrm>
            <a:off x="516941" y="668015"/>
            <a:ext cx="11110800" cy="5816977"/>
          </a:xfrm>
          <a:prstGeom prst="rect">
            <a:avLst/>
          </a:prstGeom>
          <a:noFill/>
        </p:spPr>
        <p:txBody>
          <a:bodyPr wrap="square" rtlCol="0">
            <a:spAutoFit/>
          </a:bodyPr>
          <a:lstStyle/>
          <a:p>
            <a:pPr marL="457200" indent="-457200">
              <a:buAutoNum type="alphaUcParenR"/>
            </a:pPr>
            <a:r>
              <a:rPr lang="en-US" altLang="ko-KR" sz="2000" b="1" dirty="0">
                <a:solidFill>
                  <a:schemeClr val="tx1">
                    <a:lumMod val="65000"/>
                    <a:lumOff val="35000"/>
                  </a:schemeClr>
                </a:solidFill>
                <a:latin typeface="Arial" panose="020B0604020202020204" pitchFamily="34" charset="0"/>
                <a:cs typeface="Arial" panose="020B0604020202020204" pitchFamily="34" charset="0"/>
              </a:rPr>
              <a:t>SLS-II (2026-05-02 ~ 2026-05-14) </a:t>
            </a:r>
            <a:endParaRPr lang="en-US" altLang="ko-KR" sz="2000" b="1" dirty="0">
              <a:solidFill>
                <a:prstClr val="black">
                  <a:lumMod val="65000"/>
                  <a:lumOff val="35000"/>
                </a:prstClr>
              </a:solidFill>
              <a:latin typeface="Arial" panose="020B0604020202020204" pitchFamily="34" charset="0"/>
              <a:cs typeface="Arial" panose="020B0604020202020204" pitchFamily="34" charset="0"/>
            </a:endParaRPr>
          </a:p>
          <a:p>
            <a:pPr lvl="1"/>
            <a:r>
              <a:rPr lang="en-US" altLang="ko-KR" sz="1400" b="1" dirty="0">
                <a:solidFill>
                  <a:schemeClr val="tx1">
                    <a:lumMod val="65000"/>
                    <a:lumOff val="35000"/>
                  </a:schemeClr>
                </a:solidFill>
                <a:latin typeface="Arial" panose="020B0604020202020204" pitchFamily="34" charset="0"/>
                <a:cs typeface="Arial" panose="020B0604020202020204" pitchFamily="34" charset="0"/>
              </a:rPr>
              <a:t>Machine study at SLS-II</a:t>
            </a:r>
          </a:p>
          <a:p>
            <a:pPr marL="800100" lvl="1" indent="-342900">
              <a:buFont typeface="Arial" panose="020B0604020202020204" pitchFamily="34" charset="0"/>
              <a:buChar char="•"/>
            </a:pPr>
            <a:r>
              <a:rPr lang="en-US" altLang="ko-KR" sz="1400" dirty="0">
                <a:solidFill>
                  <a:schemeClr val="tx1">
                    <a:lumMod val="65000"/>
                    <a:lumOff val="35000"/>
                  </a:schemeClr>
                </a:solidFill>
                <a:latin typeface="Arial" panose="020B0604020202020204" pitchFamily="34" charset="0"/>
                <a:cs typeface="Arial" panose="020B0604020202020204" pitchFamily="34" charset="0"/>
              </a:rPr>
              <a:t>ADTS measurement with low chromaticity (Mon.)</a:t>
            </a:r>
          </a:p>
          <a:p>
            <a:pPr marL="800100" lvl="1" indent="-342900">
              <a:buFont typeface="Arial" panose="020B0604020202020204" pitchFamily="34" charset="0"/>
              <a:buChar char="•"/>
            </a:pPr>
            <a:r>
              <a:rPr lang="en-US" altLang="ko-KR" sz="1400" dirty="0">
                <a:solidFill>
                  <a:schemeClr val="tx1">
                    <a:lumMod val="65000"/>
                    <a:lumOff val="35000"/>
                  </a:schemeClr>
                </a:solidFill>
                <a:latin typeface="Arial" panose="020B0604020202020204" pitchFamily="34" charset="0"/>
                <a:cs typeface="Arial" panose="020B0604020202020204" pitchFamily="34" charset="0"/>
              </a:rPr>
              <a:t>Apple-X ID characterization (Tue.)</a:t>
            </a:r>
          </a:p>
          <a:p>
            <a:pPr marL="800100" lvl="1" indent="-342900">
              <a:buFont typeface="Arial" panose="020B0604020202020204" pitchFamily="34" charset="0"/>
              <a:buChar char="•"/>
            </a:pPr>
            <a:r>
              <a:rPr lang="en-US" altLang="ko-KR" sz="1400" dirty="0">
                <a:solidFill>
                  <a:schemeClr val="tx1">
                    <a:lumMod val="65000"/>
                    <a:lumOff val="35000"/>
                  </a:schemeClr>
                </a:solidFill>
                <a:latin typeface="Arial" panose="020B0604020202020204" pitchFamily="34" charset="0"/>
                <a:cs typeface="Arial" panose="020B0604020202020204" pitchFamily="34" charset="0"/>
              </a:rPr>
              <a:t>Round beam and dissonance injection (Thu/Sun.)</a:t>
            </a:r>
          </a:p>
          <a:p>
            <a:pPr marL="800100" lvl="1" indent="-342900">
              <a:buFont typeface="Arial" panose="020B0604020202020204" pitchFamily="34" charset="0"/>
              <a:buChar char="•"/>
            </a:pPr>
            <a:r>
              <a:rPr lang="en-US" altLang="ko-KR" sz="1400" dirty="0">
                <a:solidFill>
                  <a:schemeClr val="tx1">
                    <a:lumMod val="65000"/>
                    <a:lumOff val="35000"/>
                  </a:schemeClr>
                </a:solidFill>
                <a:latin typeface="Arial" panose="020B0604020202020204" pitchFamily="34" charset="0"/>
                <a:cs typeface="Arial" panose="020B0604020202020204" pitchFamily="34" charset="0"/>
              </a:rPr>
              <a:t>RF noise level measurement (Mon/Thu.)</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SLS-II Ring tour (Wed.)</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Bunch length with HHC measurement (Thu.)</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Booster emittance exchange (Fri.)</a:t>
            </a:r>
          </a:p>
          <a:p>
            <a:pPr marL="800100" lvl="1" indent="-342900">
              <a:buFont typeface="Arial" panose="020B0604020202020204" pitchFamily="34" charset="0"/>
              <a:buChar char="•"/>
            </a:pPr>
            <a:endParaRPr lang="en-US" altLang="ko-KR" sz="14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altLang="ko-KR" sz="1400" dirty="0">
              <a:solidFill>
                <a:schemeClr val="tx1">
                  <a:lumMod val="65000"/>
                  <a:lumOff val="35000"/>
                </a:schemeClr>
              </a:solidFill>
              <a:latin typeface="Arial" panose="020B0604020202020204" pitchFamily="34" charset="0"/>
              <a:cs typeface="Arial" panose="020B0604020202020204" pitchFamily="34" charset="0"/>
            </a:endParaRPr>
          </a:p>
          <a:p>
            <a:pPr marL="457200" indent="-457200">
              <a:buAutoNum type="alphaUcParenR"/>
            </a:pPr>
            <a:r>
              <a:rPr lang="en-US" altLang="ko-KR" sz="2000" b="1" dirty="0">
                <a:solidFill>
                  <a:schemeClr val="tx1">
                    <a:lumMod val="65000"/>
                    <a:lumOff val="35000"/>
                  </a:schemeClr>
                </a:solidFill>
                <a:latin typeface="Arial" panose="020B0604020202020204" pitchFamily="34" charset="0"/>
                <a:cs typeface="Arial" panose="020B0604020202020204" pitchFamily="34" charset="0"/>
              </a:rPr>
              <a:t>CERN (2026-05-14)</a:t>
            </a:r>
          </a:p>
          <a:p>
            <a:pPr lvl="1"/>
            <a:r>
              <a:rPr lang="en-US" altLang="ko-KR" sz="1400" b="1" dirty="0">
                <a:solidFill>
                  <a:schemeClr val="tx1">
                    <a:lumMod val="65000"/>
                    <a:lumOff val="35000"/>
                  </a:schemeClr>
                </a:solidFill>
                <a:latin typeface="Arial" panose="020B0604020202020204" pitchFamily="34" charset="0"/>
                <a:cs typeface="Arial" panose="020B0604020202020204" pitchFamily="34" charset="0"/>
              </a:rPr>
              <a:t>CERN Tour</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SC(Synchronous Cyclotron)</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ATLAS (A Toroidal LHC </a:t>
            </a:r>
            <a:r>
              <a:rPr lang="en-US" altLang="ko-KR" sz="1400" b="1" dirty="0" err="1">
                <a:solidFill>
                  <a:srgbClr val="C00000"/>
                </a:solidFill>
                <a:latin typeface="Arial" panose="020B0604020202020204" pitchFamily="34" charset="0"/>
                <a:cs typeface="Arial" panose="020B0604020202020204" pitchFamily="34" charset="0"/>
              </a:rPr>
              <a:t>ApparatuS</a:t>
            </a:r>
            <a:r>
              <a:rPr lang="en-US" altLang="ko-KR" sz="1400" b="1" dirty="0">
                <a:solidFill>
                  <a:srgbClr val="C00000"/>
                </a:solidFill>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Control room (PS,SPS,LHC)</a:t>
            </a:r>
          </a:p>
          <a:p>
            <a:pPr marL="800100" lvl="1" indent="-342900">
              <a:buFont typeface="Arial" panose="020B0604020202020204" pitchFamily="34" charset="0"/>
              <a:buChar char="•"/>
            </a:pPr>
            <a:r>
              <a:rPr lang="en-US" altLang="ko-KR" sz="1400" b="1" dirty="0">
                <a:solidFill>
                  <a:srgbClr val="C00000"/>
                </a:solidFill>
                <a:latin typeface="Arial" panose="020B0604020202020204" pitchFamily="34" charset="0"/>
                <a:cs typeface="Arial" panose="020B0604020202020204" pitchFamily="34" charset="0"/>
              </a:rPr>
              <a:t>LEIR (Low Energy Ion Ring)</a:t>
            </a:r>
          </a:p>
          <a:p>
            <a:pPr marL="800100" lvl="1" indent="-342900">
              <a:buFont typeface="Arial" panose="020B0604020202020204" pitchFamily="34" charset="0"/>
              <a:buChar char="•"/>
            </a:pPr>
            <a:endParaRPr lang="en-US" altLang="ko-KR" sz="2000" dirty="0">
              <a:solidFill>
                <a:schemeClr val="tx1">
                  <a:lumMod val="65000"/>
                  <a:lumOff val="35000"/>
                </a:schemeClr>
              </a:solidFill>
              <a:latin typeface="Arial" panose="020B0604020202020204" pitchFamily="34" charset="0"/>
              <a:cs typeface="Arial" panose="020B0604020202020204" pitchFamily="34" charset="0"/>
            </a:endParaRPr>
          </a:p>
          <a:p>
            <a:pPr marL="457200" indent="-457200">
              <a:buAutoNum type="alphaUcParenR"/>
            </a:pPr>
            <a:r>
              <a:rPr lang="en-US" altLang="ko-KR" sz="2000" b="1" dirty="0">
                <a:solidFill>
                  <a:schemeClr val="tx1">
                    <a:lumMod val="65000"/>
                    <a:lumOff val="35000"/>
                  </a:schemeClr>
                </a:solidFill>
                <a:latin typeface="Arial" panose="020B0604020202020204" pitchFamily="34" charset="0"/>
                <a:cs typeface="Arial" panose="020B0604020202020204" pitchFamily="34" charset="0"/>
              </a:rPr>
              <a:t>ESRF-EBS (2026-05-15)</a:t>
            </a:r>
          </a:p>
          <a:p>
            <a:pPr lvl="1"/>
            <a:r>
              <a:rPr lang="en-US" altLang="ko-KR" sz="1400" b="1" dirty="0">
                <a:solidFill>
                  <a:schemeClr val="tx1">
                    <a:lumMod val="65000"/>
                    <a:lumOff val="35000"/>
                  </a:schemeClr>
                </a:solidFill>
                <a:latin typeface="Arial" panose="020B0604020202020204" pitchFamily="34" charset="0"/>
                <a:cs typeface="Arial" panose="020B0604020202020204" pitchFamily="34" charset="0"/>
              </a:rPr>
              <a:t>ESRF Tour</a:t>
            </a:r>
          </a:p>
          <a:p>
            <a:pPr marL="800100" lvl="1" indent="-342900">
              <a:buFont typeface="Arial" panose="020B0604020202020204" pitchFamily="34" charset="0"/>
              <a:buChar char="•"/>
            </a:pPr>
            <a:r>
              <a:rPr lang="en-US" altLang="ko-KR" sz="1400" dirty="0">
                <a:solidFill>
                  <a:schemeClr val="tx1">
                    <a:lumMod val="65000"/>
                    <a:lumOff val="35000"/>
                  </a:schemeClr>
                </a:solidFill>
                <a:latin typeface="Arial" panose="020B0604020202020204" pitchFamily="34" charset="0"/>
                <a:cs typeface="Arial" panose="020B0604020202020204" pitchFamily="34" charset="0"/>
              </a:rPr>
              <a:t>Control room &amp; Injection</a:t>
            </a:r>
          </a:p>
          <a:p>
            <a:pPr marL="800100" lvl="1" indent="-342900">
              <a:buFont typeface="Arial" panose="020B0604020202020204" pitchFamily="34" charset="0"/>
              <a:buChar char="•"/>
            </a:pPr>
            <a:r>
              <a:rPr lang="en-US" altLang="ko-KR" sz="1400" dirty="0">
                <a:solidFill>
                  <a:schemeClr val="tx1">
                    <a:lumMod val="65000"/>
                    <a:lumOff val="35000"/>
                  </a:schemeClr>
                </a:solidFill>
                <a:latin typeface="Arial" panose="020B0604020202020204" pitchFamily="34" charset="0"/>
                <a:cs typeface="Arial" panose="020B0604020202020204" pitchFamily="34" charset="0"/>
              </a:rPr>
              <a:t>Ring tour</a:t>
            </a:r>
          </a:p>
          <a:p>
            <a:pPr marL="800100" lvl="1" indent="-342900">
              <a:buFont typeface="Arial" panose="020B0604020202020204" pitchFamily="34" charset="0"/>
              <a:buChar char="•"/>
            </a:pPr>
            <a:endParaRPr lang="en-US" altLang="ko-KR" sz="2000" b="1" dirty="0">
              <a:solidFill>
                <a:schemeClr val="tx1">
                  <a:lumMod val="65000"/>
                  <a:lumOff val="35000"/>
                </a:schemeClr>
              </a:solidFill>
              <a:latin typeface="Arial" panose="020B0604020202020204" pitchFamily="34" charset="0"/>
              <a:cs typeface="Arial" panose="020B0604020202020204" pitchFamily="34" charset="0"/>
            </a:endParaRPr>
          </a:p>
          <a:p>
            <a:pPr marL="457200" indent="-457200">
              <a:buAutoNum type="alphaUcParenR"/>
            </a:pPr>
            <a:r>
              <a:rPr lang="en-US" altLang="ko-KR" sz="2000" b="1" dirty="0">
                <a:solidFill>
                  <a:srgbClr val="C00000"/>
                </a:solidFill>
                <a:latin typeface="Arial" panose="020B0604020202020204" pitchFamily="34" charset="0"/>
                <a:cs typeface="Arial" panose="020B0604020202020204" pitchFamily="34" charset="0"/>
              </a:rPr>
              <a:t>IPAC (2026-05-15 ~ 2026-05-22)</a:t>
            </a:r>
          </a:p>
        </p:txBody>
      </p:sp>
      <p:pic>
        <p:nvPicPr>
          <p:cNvPr id="10" name="그림 9">
            <a:extLst>
              <a:ext uri="{FF2B5EF4-FFF2-40B4-BE49-F238E27FC236}">
                <a16:creationId xmlns:a16="http://schemas.microsoft.com/office/drawing/2014/main" id="{737FE821-DDC9-B027-6363-7E3228656A12}"/>
              </a:ext>
            </a:extLst>
          </p:cNvPr>
          <p:cNvPicPr>
            <a:picLocks noChangeAspect="1"/>
          </p:cNvPicPr>
          <p:nvPr/>
        </p:nvPicPr>
        <p:blipFill>
          <a:blip r:embed="rId2"/>
          <a:stretch>
            <a:fillRect/>
          </a:stretch>
        </p:blipFill>
        <p:spPr>
          <a:xfrm>
            <a:off x="5711781" y="1192521"/>
            <a:ext cx="6033156" cy="4997464"/>
          </a:xfrm>
          <a:prstGeom prst="rect">
            <a:avLst/>
          </a:prstGeom>
        </p:spPr>
      </p:pic>
    </p:spTree>
    <p:extLst>
      <p:ext uri="{BB962C8B-B14F-4D97-AF65-F5344CB8AC3E}">
        <p14:creationId xmlns:p14="http://schemas.microsoft.com/office/powerpoint/2010/main" val="467641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880D3-E2C1-F2E1-00E5-91C31C857B0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390EFD9-A7C6-7C2E-49CB-68BA0E682985}"/>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Booster Emittance Exchange</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AEF19935-B5B7-B9AF-52E2-10E7CAE63778}"/>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20</a:t>
            </a:fld>
            <a:endParaRPr lang="ko-KR" altLang="en-US" sz="16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71034D3-C2B1-CD82-29B1-FB7732B6B99A}"/>
                  </a:ext>
                </a:extLst>
              </p:cNvPr>
              <p:cNvSpPr txBox="1"/>
              <p:nvPr/>
            </p:nvSpPr>
            <p:spPr>
              <a:xfrm>
                <a:off x="516942" y="835524"/>
                <a:ext cx="8602006" cy="6632457"/>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Booster emittance exchange optimization</a:t>
                </a:r>
              </a:p>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2026-05-08 16:00 – 21:00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Goal : Decrease </a:t>
                </a:r>
                <a14:m>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Optimize timing of coupling</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Participant : Jonas Kallestrup, Junha Kim, Youngmin Park</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Changed knob : </a:t>
                </a:r>
              </a:p>
              <a:p>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Ramp-down starting point</a:t>
                </a:r>
              </a:p>
              <a:p>
                <a:r>
                  <a:rPr lang="en-US" altLang="ko-KR" sz="16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QF current min/max</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Each step : 88 turn (79.2 </a:t>
                </a:r>
                <a14:m>
                  <m:oMath xmlns:m="http://schemas.openxmlformats.org/officeDocument/2006/math">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𝜇</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𝑠</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Total step : 4000 (</a:t>
                </a:r>
                <a14:m>
                  <m:oMath xmlns:m="http://schemas.openxmlformats.org/officeDocument/2006/math">
                    <m:r>
                      <a:rPr lang="en-US" altLang="ko-KR" sz="1600" i="1">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0</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.3</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16 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s</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≈3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Hz</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b="0" dirty="0">
                    <a:solidFill>
                      <a:schemeClr val="tx1">
                        <a:lumMod val="65000"/>
                        <a:lumOff val="35000"/>
                      </a:schemeClr>
                    </a:solidFill>
                    <a:ea typeface="맑은 고딕" panose="020B0503020000020004" pitchFamily="50" charset="-127"/>
                    <a:cs typeface="Arial" panose="020B0604020202020204" pitchFamily="34" charset="0"/>
                  </a:rPr>
                  <a:t>Initial </a:t>
                </a:r>
                <a14:m>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reduced</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500 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μm</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→250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μm</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 </a:t>
                </a:r>
                <a14:m>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𝜀</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reduced by </a:t>
                </a:r>
                <a14:m>
                  <m:oMath xmlns:m="http://schemas.openxmlformats.org/officeDocument/2006/math">
                    <m:f>
                      <m:fPr>
                        <m:type m:val="lin"/>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m:t>
                        </m:r>
                      </m:num>
                      <m:den>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4</m:t>
                        </m:r>
                      </m:den>
                    </m:f>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t>
                </a:r>
              </a:p>
              <a:p>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342900" indent="-342900">
                  <a:buAutoNum type="arabicPeriod"/>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Extraction timing scan (change extraction kicker delay)</a:t>
                </a:r>
                <a:b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br>
                <a:r>
                  <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Set the reference extraction timing at the minimum </a:t>
                </a:r>
                <a14:m>
                  <m:oMath xmlns:m="http://schemas.openxmlformats.org/officeDocument/2006/math">
                    <m:sSub>
                      <m:sSubPr>
                        <m:ctrlPr>
                          <a:rPr lang="en-US" altLang="ko-KR" sz="14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4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4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oMath>
                </a14:m>
                <a:r>
                  <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point.</a:t>
                </a:r>
              </a:p>
              <a:p>
                <a:pPr marL="342900" indent="-342900">
                  <a:buAutoNum type="arabicPeriod"/>
                </a:pPr>
                <a:endPar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342900" indent="-342900">
                  <a:buFontTx/>
                  <a:buAutoNum type="arabicPeriod"/>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QF ramp-down timing scan</a:t>
                </a:r>
                <a:br>
                  <a:rPr lang="en-US" altLang="ko-KR" sz="1600" dirty="0">
                    <a:solidFill>
                      <a:schemeClr val="tx1">
                        <a:lumMod val="65000"/>
                        <a:lumOff val="35000"/>
                      </a:schemeClr>
                    </a:solidFill>
                    <a:latin typeface="Arial" panose="020B0604020202020204" pitchFamily="34" charset="0"/>
                    <a:cs typeface="Arial" panose="020B0604020202020204" pitchFamily="34" charset="0"/>
                  </a:rPr>
                </a:br>
                <a:r>
                  <a:rPr lang="en-US" altLang="ko-KR" sz="1400" dirty="0">
                    <a:solidFill>
                      <a:schemeClr val="tx1">
                        <a:lumMod val="65000"/>
                        <a:lumOff val="35000"/>
                      </a:schemeClr>
                    </a:solidFill>
                    <a:latin typeface="Arial" panose="020B0604020202020204" pitchFamily="34" charset="0"/>
                    <a:cs typeface="Arial" panose="020B0604020202020204" pitchFamily="34" charset="0"/>
                  </a:rPr>
                  <a:t>Shift the ramp-down start point to optimize the resonance-crossing timing.</a:t>
                </a:r>
                <a:br>
                  <a:rPr lang="en-US" altLang="ko-KR" sz="1400" dirty="0">
                    <a:solidFill>
                      <a:schemeClr val="tx1">
                        <a:lumMod val="65000"/>
                        <a:lumOff val="35000"/>
                      </a:schemeClr>
                    </a:solidFill>
                    <a:latin typeface="Arial" panose="020B0604020202020204" pitchFamily="34" charset="0"/>
                    <a:cs typeface="Arial" panose="020B0604020202020204" pitchFamily="34" charset="0"/>
                  </a:rPr>
                </a:br>
                <a:r>
                  <a:rPr lang="en-US" altLang="ko-KR" sz="1400" dirty="0">
                    <a:solidFill>
                      <a:schemeClr val="tx1">
                        <a:lumMod val="65000"/>
                        <a:lumOff val="35000"/>
                      </a:schemeClr>
                    </a:solidFill>
                    <a:latin typeface="Arial" panose="020B0604020202020204" pitchFamily="34" charset="0"/>
                    <a:cs typeface="Arial" panose="020B0604020202020204" pitchFamily="34" charset="0"/>
                  </a:rPr>
                  <a:t>(But no feasible improvements)</a:t>
                </a:r>
              </a:p>
              <a:p>
                <a:pPr marL="342900" indent="-342900">
                  <a:buFontTx/>
                  <a:buAutoNum type="arabicPeriod"/>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FontTx/>
                  <a:buAutoNum type="arabicPeriod"/>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Extraction timing scan</a:t>
                </a:r>
                <a:br>
                  <a:rPr lang="en-US" altLang="ko-KR" sz="1600" dirty="0">
                    <a:solidFill>
                      <a:schemeClr val="tx1">
                        <a:lumMod val="65000"/>
                        <a:lumOff val="35000"/>
                      </a:schemeClr>
                    </a:solidFill>
                    <a:latin typeface="Arial" panose="020B0604020202020204" pitchFamily="34" charset="0"/>
                    <a:cs typeface="Arial" panose="020B0604020202020204" pitchFamily="34" charset="0"/>
                  </a:rPr>
                </a:br>
                <a:r>
                  <a:rPr lang="en-US" altLang="ko-KR" sz="1400" dirty="0">
                    <a:solidFill>
                      <a:schemeClr val="tx1">
                        <a:lumMod val="65000"/>
                        <a:lumOff val="35000"/>
                      </a:schemeClr>
                    </a:solidFill>
                    <a:latin typeface="Arial" panose="020B0604020202020204" pitchFamily="34" charset="0"/>
                    <a:cs typeface="Arial" panose="020B0604020202020204" pitchFamily="34" charset="0"/>
                  </a:rPr>
                  <a:t>Change </a:t>
                </a:r>
                <a14:m>
                  <m:oMath xmlns:m="http://schemas.openxmlformats.org/officeDocument/2006/math">
                    <m:sSub>
                      <m:sSubPr>
                        <m:ctrlP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ctrlPr>
                      </m:sSubPr>
                      <m:e>
                        <m: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t>𝐼</m:t>
                        </m:r>
                      </m:e>
                      <m:sub>
                        <m: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t>𝑄𝐹</m:t>
                        </m:r>
                        <m:r>
                          <a:rPr lang="en-US" altLang="ko-KR" sz="1400" b="0" i="1" smtClean="0">
                            <a:solidFill>
                              <a:schemeClr val="tx1">
                                <a:lumMod val="65000"/>
                                <a:lumOff val="35000"/>
                              </a:schemeClr>
                            </a:solidFill>
                            <a:latin typeface="Cambria Math" panose="02040503050406030204" pitchFamily="18" charset="0"/>
                            <a:cs typeface="Arial" panose="020B0604020202020204" pitchFamily="34" charset="0"/>
                          </a:rPr>
                          <m:t>,</m:t>
                        </m:r>
                        <m:r>
                          <m:rPr>
                            <m:sty m:val="p"/>
                          </m:rPr>
                          <a:rPr lang="en-US" altLang="ko-KR" sz="1400" b="0" i="0" smtClean="0">
                            <a:solidFill>
                              <a:schemeClr val="tx1">
                                <a:lumMod val="65000"/>
                                <a:lumOff val="35000"/>
                              </a:schemeClr>
                            </a:solidFill>
                            <a:latin typeface="Cambria Math" panose="02040503050406030204" pitchFamily="18" charset="0"/>
                            <a:cs typeface="Arial" panose="020B0604020202020204" pitchFamily="34" charset="0"/>
                          </a:rPr>
                          <m:t>max</m:t>
                        </m:r>
                      </m:sub>
                    </m:sSub>
                  </m:oMath>
                </a14:m>
                <a:r>
                  <a:rPr lang="en-US" altLang="ko-KR" sz="1400" dirty="0">
                    <a:solidFill>
                      <a:schemeClr val="tx1">
                        <a:lumMod val="65000"/>
                        <a:lumOff val="35000"/>
                      </a:schemeClr>
                    </a:solidFill>
                    <a:latin typeface="Arial" panose="020B0604020202020204" pitchFamily="34" charset="0"/>
                    <a:cs typeface="Arial" panose="020B0604020202020204" pitchFamily="34" charset="0"/>
                  </a:rPr>
                  <a:t> value away from the coupling points </a:t>
                </a:r>
                <a14:m>
                  <m:oMath xmlns:m="http://schemas.openxmlformats.org/officeDocument/2006/math">
                    <m:r>
                      <a:rPr lang="en-US" altLang="ko-KR" sz="1400" i="1">
                        <a:solidFill>
                          <a:schemeClr val="tx1">
                            <a:lumMod val="65000"/>
                            <a:lumOff val="35000"/>
                          </a:schemeClr>
                        </a:solidFill>
                        <a:latin typeface="Cambria Math" panose="02040503050406030204" pitchFamily="18" charset="0"/>
                        <a:cs typeface="Arial" panose="020B0604020202020204" pitchFamily="34" charset="0"/>
                      </a:rPr>
                      <m:t>→</m:t>
                    </m:r>
                  </m:oMath>
                </a14:m>
                <a:r>
                  <a:rPr lang="en-US" altLang="ko-KR" sz="1400" dirty="0">
                    <a:solidFill>
                      <a:schemeClr val="tx1">
                        <a:lumMod val="65000"/>
                        <a:lumOff val="35000"/>
                      </a:schemeClr>
                    </a:solidFill>
                    <a:latin typeface="Arial" panose="020B0604020202020204" pitchFamily="34" charset="0"/>
                    <a:cs typeface="Arial" panose="020B0604020202020204" pitchFamily="34" charset="0"/>
                  </a:rPr>
                  <a:t> Some Issue occurs</a:t>
                </a:r>
                <a:br>
                  <a:rPr lang="en-US" altLang="ko-KR" sz="1400" dirty="0">
                    <a:solidFill>
                      <a:schemeClr val="tx1">
                        <a:lumMod val="65000"/>
                        <a:lumOff val="35000"/>
                      </a:schemeClr>
                    </a:solidFill>
                    <a:latin typeface="Arial" panose="020B0604020202020204" pitchFamily="34" charset="0"/>
                    <a:cs typeface="Arial" panose="020B0604020202020204" pitchFamily="34" charset="0"/>
                  </a:rPr>
                </a:br>
                <a:endPar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342900" indent="-342900">
                  <a:buAutoNum type="arabicPeriod"/>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mc:Choice>
        <mc:Fallback>
          <p:sp>
            <p:nvSpPr>
              <p:cNvPr id="11" name="TextBox 10">
                <a:extLst>
                  <a:ext uri="{FF2B5EF4-FFF2-40B4-BE49-F238E27FC236}">
                    <a16:creationId xmlns:a16="http://schemas.microsoft.com/office/drawing/2014/main" id="{071034D3-C2B1-CD82-29B1-FB7732B6B99A}"/>
                  </a:ext>
                </a:extLst>
              </p:cNvPr>
              <p:cNvSpPr txBox="1">
                <a:spLocks noRot="1" noChangeAspect="1" noMove="1" noResize="1" noEditPoints="1" noAdjustHandles="1" noChangeArrowheads="1" noChangeShapeType="1" noTextEdit="1"/>
              </p:cNvSpPr>
              <p:nvPr/>
            </p:nvSpPr>
            <p:spPr>
              <a:xfrm>
                <a:off x="516942" y="835524"/>
                <a:ext cx="8602006" cy="6632457"/>
              </a:xfrm>
              <a:prstGeom prst="rect">
                <a:avLst/>
              </a:prstGeom>
              <a:blipFill>
                <a:blip r:embed="rId2"/>
                <a:stretch>
                  <a:fillRect l="-638" t="-460"/>
                </a:stretch>
              </a:blipFill>
            </p:spPr>
            <p:txBody>
              <a:bodyPr/>
              <a:lstStyle/>
              <a:p>
                <a:r>
                  <a:rPr lang="ko-KR" altLang="en-US">
                    <a:noFill/>
                  </a:rPr>
                  <a:t> </a:t>
                </a:r>
              </a:p>
            </p:txBody>
          </p:sp>
        </mc:Fallback>
      </mc:AlternateContent>
      <p:pic>
        <p:nvPicPr>
          <p:cNvPr id="6" name="그림 5">
            <a:extLst>
              <a:ext uri="{FF2B5EF4-FFF2-40B4-BE49-F238E27FC236}">
                <a16:creationId xmlns:a16="http://schemas.microsoft.com/office/drawing/2014/main" id="{F27C5151-AD90-3699-DC9D-99ED975DFB92}"/>
              </a:ext>
            </a:extLst>
          </p:cNvPr>
          <p:cNvPicPr>
            <a:picLocks noChangeAspect="1"/>
          </p:cNvPicPr>
          <p:nvPr/>
        </p:nvPicPr>
        <p:blipFill>
          <a:blip r:embed="rId3"/>
          <a:stretch>
            <a:fillRect/>
          </a:stretch>
        </p:blipFill>
        <p:spPr>
          <a:xfrm>
            <a:off x="6187350" y="758232"/>
            <a:ext cx="5043520" cy="3383849"/>
          </a:xfrm>
          <a:prstGeom prst="rect">
            <a:avLst/>
          </a:prstGeom>
        </p:spPr>
      </p:pic>
      <p:sp>
        <p:nvSpPr>
          <p:cNvPr id="10" name="TextBox 9">
            <a:extLst>
              <a:ext uri="{FF2B5EF4-FFF2-40B4-BE49-F238E27FC236}">
                <a16:creationId xmlns:a16="http://schemas.microsoft.com/office/drawing/2014/main" id="{424E8474-CBC5-6F1D-260C-5C06F455834B}"/>
              </a:ext>
            </a:extLst>
          </p:cNvPr>
          <p:cNvSpPr txBox="1"/>
          <p:nvPr/>
        </p:nvSpPr>
        <p:spPr>
          <a:xfrm>
            <a:off x="9946953" y="779386"/>
            <a:ext cx="2245047" cy="338554"/>
          </a:xfrm>
          <a:prstGeom prst="rect">
            <a:avLst/>
          </a:prstGeom>
          <a:noFill/>
        </p:spPr>
        <p:txBody>
          <a:bodyPr wrap="square" rtlCol="0">
            <a:spAutoFit/>
          </a:bodyPr>
          <a:lstStyle/>
          <a:p>
            <a:r>
              <a:rPr lang="en-US" altLang="ko-KR" sz="16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Coupling minimized</a:t>
            </a:r>
          </a:p>
        </p:txBody>
      </p:sp>
      <p:cxnSp>
        <p:nvCxnSpPr>
          <p:cNvPr id="14" name="직선 화살표 연결선 13">
            <a:extLst>
              <a:ext uri="{FF2B5EF4-FFF2-40B4-BE49-F238E27FC236}">
                <a16:creationId xmlns:a16="http://schemas.microsoft.com/office/drawing/2014/main" id="{91A4E40F-6BD9-38D5-1B2D-08DBECB20DA7}"/>
              </a:ext>
            </a:extLst>
          </p:cNvPr>
          <p:cNvCxnSpPr>
            <a:cxnSpLocks/>
          </p:cNvCxnSpPr>
          <p:nvPr/>
        </p:nvCxnSpPr>
        <p:spPr>
          <a:xfrm flipH="1">
            <a:off x="9896849" y="1181582"/>
            <a:ext cx="663879" cy="4539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CCC7E2-411B-D739-3E73-F9F7C6F5307C}"/>
              </a:ext>
            </a:extLst>
          </p:cNvPr>
          <p:cNvSpPr txBox="1"/>
          <p:nvPr/>
        </p:nvSpPr>
        <p:spPr>
          <a:xfrm>
            <a:off x="9032904" y="2191961"/>
            <a:ext cx="2245047" cy="338554"/>
          </a:xfrm>
          <a:prstGeom prst="rect">
            <a:avLst/>
          </a:prstGeom>
          <a:noFill/>
        </p:spPr>
        <p:txBody>
          <a:bodyPr wrap="square" rtlCol="0">
            <a:spAutoFit/>
          </a:bodyPr>
          <a:lstStyle/>
          <a:p>
            <a:pPr algn="ctr"/>
            <a:r>
              <a:rPr lang="en-US" altLang="ko-KR" sz="16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Extraction</a:t>
            </a:r>
          </a:p>
        </p:txBody>
      </p:sp>
      <p:cxnSp>
        <p:nvCxnSpPr>
          <p:cNvPr id="17" name="직선 화살표 연결선 16">
            <a:extLst>
              <a:ext uri="{FF2B5EF4-FFF2-40B4-BE49-F238E27FC236}">
                <a16:creationId xmlns:a16="http://schemas.microsoft.com/office/drawing/2014/main" id="{9320B92A-EAB3-E093-CDEE-618CE640B2EB}"/>
              </a:ext>
            </a:extLst>
          </p:cNvPr>
          <p:cNvCxnSpPr>
            <a:cxnSpLocks/>
            <a:stCxn id="15" idx="0"/>
          </p:cNvCxnSpPr>
          <p:nvPr/>
        </p:nvCxnSpPr>
        <p:spPr>
          <a:xfrm flipH="1" flipV="1">
            <a:off x="9946953" y="1720619"/>
            <a:ext cx="208475" cy="47134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그림 24">
            <a:extLst>
              <a:ext uri="{FF2B5EF4-FFF2-40B4-BE49-F238E27FC236}">
                <a16:creationId xmlns:a16="http://schemas.microsoft.com/office/drawing/2014/main" id="{4E79456B-E3DD-1688-1754-F3D61AD50635}"/>
              </a:ext>
            </a:extLst>
          </p:cNvPr>
          <p:cNvPicPr>
            <a:picLocks noChangeAspect="1"/>
          </p:cNvPicPr>
          <p:nvPr/>
        </p:nvPicPr>
        <p:blipFill>
          <a:blip r:embed="rId4"/>
          <a:srcRect t="12184" b="28219"/>
          <a:stretch>
            <a:fillRect/>
          </a:stretch>
        </p:blipFill>
        <p:spPr>
          <a:xfrm>
            <a:off x="6803184" y="4058291"/>
            <a:ext cx="3010959" cy="2392613"/>
          </a:xfrm>
          <a:prstGeom prst="rect">
            <a:avLst/>
          </a:prstGeom>
        </p:spPr>
      </p:pic>
      <p:sp>
        <p:nvSpPr>
          <p:cNvPr id="27" name="TextBox 26">
            <a:extLst>
              <a:ext uri="{FF2B5EF4-FFF2-40B4-BE49-F238E27FC236}">
                <a16:creationId xmlns:a16="http://schemas.microsoft.com/office/drawing/2014/main" id="{A3258A14-453A-32D1-624B-739A1930FF8C}"/>
              </a:ext>
            </a:extLst>
          </p:cNvPr>
          <p:cNvSpPr txBox="1"/>
          <p:nvPr/>
        </p:nvSpPr>
        <p:spPr>
          <a:xfrm>
            <a:off x="9554335" y="4205723"/>
            <a:ext cx="3181611" cy="523220"/>
          </a:xfrm>
          <a:prstGeom prst="rect">
            <a:avLst/>
          </a:prstGeom>
          <a:noFill/>
        </p:spPr>
        <p:txBody>
          <a:bodyPr wrap="square">
            <a:spAutoFit/>
          </a:bodyPr>
          <a:lstStyle/>
          <a:p>
            <a:pPr algn="ct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Exchange occurs </a:t>
            </a:r>
            <a:b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b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due to ramp-down</a:t>
            </a:r>
          </a:p>
        </p:txBody>
      </p:sp>
      <p:sp>
        <p:nvSpPr>
          <p:cNvPr id="28" name="TextBox 27">
            <a:extLst>
              <a:ext uri="{FF2B5EF4-FFF2-40B4-BE49-F238E27FC236}">
                <a16:creationId xmlns:a16="http://schemas.microsoft.com/office/drawing/2014/main" id="{89CB21FE-CD8B-087B-7FEE-33809D304612}"/>
              </a:ext>
            </a:extLst>
          </p:cNvPr>
          <p:cNvSpPr txBox="1"/>
          <p:nvPr/>
        </p:nvSpPr>
        <p:spPr>
          <a:xfrm>
            <a:off x="9017052" y="5195324"/>
            <a:ext cx="3839228" cy="523220"/>
          </a:xfrm>
          <a:prstGeom prst="rect">
            <a:avLst/>
          </a:prstGeom>
          <a:noFill/>
        </p:spPr>
        <p:txBody>
          <a:bodyPr wrap="square">
            <a:spAutoFit/>
          </a:bodyPr>
          <a:lstStyle/>
          <a:p>
            <a:pPr algn="ct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Emittance recover </a:t>
            </a:r>
            <a:b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b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due to radiation properties</a:t>
            </a:r>
          </a:p>
        </p:txBody>
      </p:sp>
      <p:cxnSp>
        <p:nvCxnSpPr>
          <p:cNvPr id="29" name="직선 화살표 연결선 28">
            <a:extLst>
              <a:ext uri="{FF2B5EF4-FFF2-40B4-BE49-F238E27FC236}">
                <a16:creationId xmlns:a16="http://schemas.microsoft.com/office/drawing/2014/main" id="{9690618A-0688-641E-065C-54BF64B49D71}"/>
              </a:ext>
            </a:extLst>
          </p:cNvPr>
          <p:cNvCxnSpPr>
            <a:cxnSpLocks/>
          </p:cNvCxnSpPr>
          <p:nvPr/>
        </p:nvCxnSpPr>
        <p:spPr>
          <a:xfrm flipH="1">
            <a:off x="8256682" y="4572000"/>
            <a:ext cx="2020103" cy="72879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F90D6065-7F38-E31B-1124-B6C3C80CF596}"/>
              </a:ext>
            </a:extLst>
          </p:cNvPr>
          <p:cNvCxnSpPr>
            <a:cxnSpLocks/>
          </p:cNvCxnSpPr>
          <p:nvPr/>
        </p:nvCxnSpPr>
        <p:spPr>
          <a:xfrm flipH="1">
            <a:off x="8875808" y="5498518"/>
            <a:ext cx="1042572" cy="2200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232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360DE-AF37-9360-E9C7-592E0B6B0C15}"/>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75C9F40C-449C-FE96-695F-0F9D8A2ED092}"/>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Booster Emittance Exchange</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61A234AF-656F-01D9-4095-C2A8558CB946}"/>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21</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64D6967-81F9-3B78-CF8F-3D803B9F6812}"/>
              </a:ext>
            </a:extLst>
          </p:cNvPr>
          <p:cNvSpPr txBox="1"/>
          <p:nvPr/>
        </p:nvSpPr>
        <p:spPr>
          <a:xfrm>
            <a:off x="516942" y="835524"/>
            <a:ext cx="8602006" cy="923330"/>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Booster emittance exchange optimization</a:t>
            </a:r>
          </a:p>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2025-05-08 17:00 – 21:00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4" name="그림 3">
            <a:extLst>
              <a:ext uri="{FF2B5EF4-FFF2-40B4-BE49-F238E27FC236}">
                <a16:creationId xmlns:a16="http://schemas.microsoft.com/office/drawing/2014/main" id="{C91BEFBF-9478-7079-129D-97BCE0F68BA6}"/>
              </a:ext>
            </a:extLst>
          </p:cNvPr>
          <p:cNvPicPr>
            <a:picLocks noChangeAspect="1"/>
          </p:cNvPicPr>
          <p:nvPr/>
        </p:nvPicPr>
        <p:blipFill>
          <a:blip r:embed="rId2"/>
          <a:srcRect l="6732" t="25647" r="33237" b="13516"/>
          <a:stretch>
            <a:fillRect/>
          </a:stretch>
        </p:blipFill>
        <p:spPr>
          <a:xfrm>
            <a:off x="516942" y="1758854"/>
            <a:ext cx="3087666" cy="4172220"/>
          </a:xfrm>
          <a:prstGeom prst="rect">
            <a:avLst/>
          </a:prstGeom>
        </p:spPr>
      </p:pic>
      <p:sp>
        <p:nvSpPr>
          <p:cNvPr id="7" name="TextBox 6">
            <a:extLst>
              <a:ext uri="{FF2B5EF4-FFF2-40B4-BE49-F238E27FC236}">
                <a16:creationId xmlns:a16="http://schemas.microsoft.com/office/drawing/2014/main" id="{AD4EE0CE-0D04-771A-D38A-0AAC9E891B5C}"/>
              </a:ext>
            </a:extLst>
          </p:cNvPr>
          <p:cNvSpPr txBox="1"/>
          <p:nvPr/>
        </p:nvSpPr>
        <p:spPr>
          <a:xfrm>
            <a:off x="3701793" y="2197428"/>
            <a:ext cx="3181611" cy="307777"/>
          </a:xfrm>
          <a:prstGeom prst="rect">
            <a:avLst/>
          </a:prstGeom>
          <a:noFill/>
        </p:spPr>
        <p:txBody>
          <a:bodyPr wrap="square">
            <a:spAutoFit/>
          </a:bodyPr>
          <a:lstStyle/>
          <a:p>
            <a:pPr algn="ct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Beam loss by septum</a:t>
            </a:r>
          </a:p>
        </p:txBody>
      </p:sp>
      <p:cxnSp>
        <p:nvCxnSpPr>
          <p:cNvPr id="9" name="직선 화살표 연결선 8">
            <a:extLst>
              <a:ext uri="{FF2B5EF4-FFF2-40B4-BE49-F238E27FC236}">
                <a16:creationId xmlns:a16="http://schemas.microsoft.com/office/drawing/2014/main" id="{69BB8EDA-1DD7-047C-63BA-A3D7E17255F1}"/>
              </a:ext>
            </a:extLst>
          </p:cNvPr>
          <p:cNvCxnSpPr>
            <a:cxnSpLocks/>
          </p:cNvCxnSpPr>
          <p:nvPr/>
        </p:nvCxnSpPr>
        <p:spPr>
          <a:xfrm flipH="1">
            <a:off x="2473890" y="2505205"/>
            <a:ext cx="2140769" cy="9753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92C60C-1D33-1A1F-3ED3-F461184A5F5F}"/>
              </a:ext>
            </a:extLst>
          </p:cNvPr>
          <p:cNvSpPr txBox="1"/>
          <p:nvPr/>
        </p:nvSpPr>
        <p:spPr>
          <a:xfrm>
            <a:off x="4398793" y="2084374"/>
            <a:ext cx="6954200" cy="3508653"/>
          </a:xfrm>
          <a:prstGeom prst="rect">
            <a:avLst/>
          </a:prstGeom>
          <a:noFill/>
        </p:spPr>
        <p:txBody>
          <a:bodyPr wrap="square">
            <a:spAutoFit/>
          </a:bodyPr>
          <a:lstStyle/>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Beam loss occurred at several QF settings</a:t>
            </a:r>
            <a:br>
              <a:rPr lang="en-US" altLang="ko-KR" sz="1600" dirty="0">
                <a:solidFill>
                  <a:schemeClr val="tx1">
                    <a:lumMod val="65000"/>
                    <a:lumOff val="35000"/>
                  </a:schemeClr>
                </a:solidFill>
                <a:latin typeface="Arial" panose="020B0604020202020204" pitchFamily="34" charset="0"/>
                <a:cs typeface="Arial" panose="020B0604020202020204" pitchFamily="34" charset="0"/>
              </a:rPr>
            </a:br>
            <a:r>
              <a:rPr lang="en-US" altLang="ko-KR" sz="1600" dirty="0">
                <a:solidFill>
                  <a:schemeClr val="tx1">
                    <a:lumMod val="65000"/>
                    <a:lumOff val="35000"/>
                  </a:schemeClr>
                </a:solidFill>
                <a:latin typeface="Arial" panose="020B0604020202020204" pitchFamily="34" charset="0"/>
                <a:cs typeface="Arial" panose="020B0604020202020204" pitchFamily="34" charset="0"/>
              </a:rPr>
              <a:t>clipped beam profiles suggested possible septum/aperture scraping.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likely cause was a change in the extraction optics due to the tune shift induced by the QF variation.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Extraction kicker and BRTL quadrupoles were adjusted to recover beam centering and injection.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Stable injection was not recovered, and the experiment was stopped. </a:t>
            </a:r>
          </a:p>
          <a:p>
            <a:pPr marL="342900" indent="-342900">
              <a:buAutoNum type="arabicPeriod"/>
            </a:pPr>
            <a:endPar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342900" indent="-342900">
              <a:buAutoNum type="arabicPeriod"/>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624218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EAC6-959E-686E-C5BF-31FCF184833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5560447-5429-699A-0CD6-537ACE46BFF8}"/>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CERN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26395DC0-F982-E84A-E9AA-4D926D2FDC60}"/>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22</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F4162A7-4BC2-DABE-D023-91E02BAB80C7}"/>
              </a:ext>
            </a:extLst>
          </p:cNvPr>
          <p:cNvSpPr txBox="1"/>
          <p:nvPr/>
        </p:nvSpPr>
        <p:spPr>
          <a:xfrm>
            <a:off x="516942" y="835524"/>
            <a:ext cx="8602006"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2026-05-14 11:00 – 18:00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5" name="그림 4">
            <a:extLst>
              <a:ext uri="{FF2B5EF4-FFF2-40B4-BE49-F238E27FC236}">
                <a16:creationId xmlns:a16="http://schemas.microsoft.com/office/drawing/2014/main" id="{ACBEC7E7-54AD-EDE4-F54D-603D37B0435E}"/>
              </a:ext>
            </a:extLst>
          </p:cNvPr>
          <p:cNvPicPr>
            <a:picLocks noChangeAspect="1"/>
          </p:cNvPicPr>
          <p:nvPr/>
        </p:nvPicPr>
        <p:blipFill>
          <a:blip r:embed="rId2"/>
          <a:stretch>
            <a:fillRect/>
          </a:stretch>
        </p:blipFill>
        <p:spPr>
          <a:xfrm>
            <a:off x="658625" y="1649365"/>
            <a:ext cx="4715042" cy="3535446"/>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9138FFA-1554-7D63-6D95-DDF4500FDA4F}"/>
                  </a:ext>
                </a:extLst>
              </p:cNvPr>
              <p:cNvSpPr txBox="1"/>
              <p:nvPr/>
            </p:nvSpPr>
            <p:spPr>
              <a:xfrm>
                <a:off x="5507347" y="1332812"/>
                <a:ext cx="6561480" cy="2561663"/>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SynchroCyclotron(SC)</a:t>
                </a:r>
              </a:p>
              <a:p>
                <a:endParaRPr lang="en-US" altLang="ko-KR" sz="1600" b="1"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Operate 1957 – 1990’s, 600 MeV circular accelerator</a:t>
                </a: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endParaRPr lang="en-US" altLang="ko-KR" sz="1600" b="0" i="1" dirty="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endParaRPr>
              </a:p>
              <a:p>
                <a14:m>
                  <m:oMathPara xmlns:m="http://schemas.openxmlformats.org/officeDocument/2006/math">
                    <m:oMathParaPr>
                      <m:jc m:val="centerGroup"/>
                    </m:oMathParaPr>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𝜔</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𝑐</m:t>
                          </m:r>
                        </m:sub>
                      </m:s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f>
                        <m:f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𝑞𝐵</m:t>
                          </m:r>
                        </m:num>
                        <m:den>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𝛾</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𝑚</m:t>
                          </m:r>
                        </m:den>
                      </m:f>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m:t>
                      </m:r>
                      <m:sSub>
                        <m:sSubPr>
                          <m:ctrlP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𝜔</m:t>
                          </m:r>
                        </m:e>
                        <m:sub>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𝑐</m:t>
                          </m:r>
                        </m:sub>
                      </m:sSub>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becomes</m:t>
                      </m:r>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lower</m:t>
                      </m:r>
                    </m:oMath>
                  </m:oMathPara>
                </a14:m>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After 1964: SC</a:t>
                </a:r>
                <a:r>
                  <a:rPr lang="ko-KR" altLang="en-US"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mainly</a:t>
                </a:r>
                <a:r>
                  <a:rPr lang="ko-KR" altLang="en-US"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used</a:t>
                </a:r>
                <a:r>
                  <a:rPr lang="ko-KR" altLang="en-US"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for</a:t>
                </a:r>
                <a:r>
                  <a:rPr lang="ko-KR" altLang="en-US"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nuclear</a:t>
                </a:r>
                <a:r>
                  <a:rPr lang="ko-KR" altLang="en-US"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physics</a:t>
                </a:r>
                <a:r>
                  <a:rPr lang="ko-KR" altLang="en-US"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due to PS (Proton Synchrotron)</a:t>
                </a:r>
              </a:p>
              <a:p>
                <a:pPr marL="285750" indent="-285750">
                  <a:buFont typeface="Arial" panose="020B0604020202020204" pitchFamily="34" charset="0"/>
                  <a:buChar char="•"/>
                </a:pPr>
                <a:endPar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mc:Choice>
        <mc:Fallback>
          <p:sp>
            <p:nvSpPr>
              <p:cNvPr id="6" name="TextBox 5">
                <a:extLst>
                  <a:ext uri="{FF2B5EF4-FFF2-40B4-BE49-F238E27FC236}">
                    <a16:creationId xmlns:a16="http://schemas.microsoft.com/office/drawing/2014/main" id="{39138FFA-1554-7D63-6D95-DDF4500FDA4F}"/>
                  </a:ext>
                </a:extLst>
              </p:cNvPr>
              <p:cNvSpPr txBox="1">
                <a:spLocks noRot="1" noChangeAspect="1" noMove="1" noResize="1" noEditPoints="1" noAdjustHandles="1" noChangeArrowheads="1" noChangeShapeType="1" noTextEdit="1"/>
              </p:cNvSpPr>
              <p:nvPr/>
            </p:nvSpPr>
            <p:spPr>
              <a:xfrm>
                <a:off x="5507347" y="1332812"/>
                <a:ext cx="6561480" cy="2561663"/>
              </a:xfrm>
              <a:prstGeom prst="rect">
                <a:avLst/>
              </a:prstGeom>
              <a:blipFill>
                <a:blip r:embed="rId3"/>
                <a:stretch>
                  <a:fillRect l="-743" t="-1429"/>
                </a:stretch>
              </a:blipFill>
            </p:spPr>
            <p:txBody>
              <a:bodyPr/>
              <a:lstStyle/>
              <a:p>
                <a:r>
                  <a:rPr lang="ko-KR" altLang="en-US">
                    <a:noFill/>
                  </a:rPr>
                  <a:t> </a:t>
                </a:r>
              </a:p>
            </p:txBody>
          </p:sp>
        </mc:Fallback>
      </mc:AlternateContent>
      <p:pic>
        <p:nvPicPr>
          <p:cNvPr id="9220" name="Picture 4" descr="Synchrocyclotron - an overview | ScienceDirect Topics">
            <a:extLst>
              <a:ext uri="{FF2B5EF4-FFF2-40B4-BE49-F238E27FC236}">
                <a16:creationId xmlns:a16="http://schemas.microsoft.com/office/drawing/2014/main" id="{9AACC549-4D05-4924-7696-68E832315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880" y="3894475"/>
            <a:ext cx="481012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41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54BAB-7C6E-6F82-41F2-70DD14C836C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AD5A3199-A1CA-31CE-523F-EF237B7959DB}"/>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CERN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FDA90D5F-2239-6C8C-F180-63D2F5203767}"/>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23</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CF1DBA9-5588-431E-F923-CDA107AEA2CF}"/>
              </a:ext>
            </a:extLst>
          </p:cNvPr>
          <p:cNvSpPr txBox="1"/>
          <p:nvPr/>
        </p:nvSpPr>
        <p:spPr>
          <a:xfrm>
            <a:off x="516942" y="835524"/>
            <a:ext cx="8602006"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2026-05-14 11:00 – 18:00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6" name="TextBox 5">
            <a:extLst>
              <a:ext uri="{FF2B5EF4-FFF2-40B4-BE49-F238E27FC236}">
                <a16:creationId xmlns:a16="http://schemas.microsoft.com/office/drawing/2014/main" id="{46CCB5A5-06E4-5826-90E6-E7EE745F07CB}"/>
              </a:ext>
            </a:extLst>
          </p:cNvPr>
          <p:cNvSpPr txBox="1"/>
          <p:nvPr/>
        </p:nvSpPr>
        <p:spPr>
          <a:xfrm>
            <a:off x="4897677" y="1172818"/>
            <a:ext cx="7240043" cy="5016758"/>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ATLAS (A Toroidal LHC </a:t>
            </a:r>
            <a:r>
              <a:rPr lang="en-US" altLang="ko-KR" b="1" dirty="0" err="1">
                <a:solidFill>
                  <a:schemeClr val="tx1">
                    <a:lumMod val="65000"/>
                    <a:lumOff val="35000"/>
                  </a:schemeClr>
                </a:solidFill>
                <a:latin typeface="Arial" panose="020B0604020202020204" pitchFamily="34" charset="0"/>
                <a:cs typeface="Arial" panose="020B0604020202020204" pitchFamily="34" charset="0"/>
              </a:rPr>
              <a:t>ApparatuS</a:t>
            </a:r>
            <a:r>
              <a:rPr lang="en-US" altLang="ko-KR" b="1" dirty="0">
                <a:solidFill>
                  <a:schemeClr val="tx1">
                    <a:lumMod val="65000"/>
                    <a:lumOff val="35000"/>
                  </a:schemeClr>
                </a:solidFill>
                <a:latin typeface="Arial" panose="020B0604020202020204" pitchFamily="34" charset="0"/>
                <a:cs typeface="Arial" panose="020B0604020202020204" pitchFamily="34" charset="0"/>
              </a:rPr>
              <a:t>)</a:t>
            </a:r>
          </a:p>
          <a:p>
            <a:endParaRPr lang="en-US" altLang="ko-KR" sz="1600" b="1"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Purpose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Study particles produced in high-energy proton–proton collisions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Test the Standard Model and search for new physics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Structure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Large cylindrical detector surrounding the collision point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Built with several layers, each measuring different particle properties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Detectors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Inner Detector: tracks charged particles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Calorimeters: measure particle energy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Muon Spectrometer: detects muons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Magnets: bend charged particles to measure momentum </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Achievements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Played a key role in the Higgs boson discovery in 2012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Continues precision measurements and searches for new particles</a:t>
            </a:r>
          </a:p>
          <a:p>
            <a:pPr marL="285750" indent="-285750">
              <a:buFont typeface="Arial" panose="020B0604020202020204" pitchFamily="34" charset="0"/>
              <a:buChar char="•"/>
            </a:pPr>
            <a:endPar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4" name="그림 3">
            <a:extLst>
              <a:ext uri="{FF2B5EF4-FFF2-40B4-BE49-F238E27FC236}">
                <a16:creationId xmlns:a16="http://schemas.microsoft.com/office/drawing/2014/main" id="{2E628DBE-A0DC-8219-3BDF-E2791B14772F}"/>
              </a:ext>
            </a:extLst>
          </p:cNvPr>
          <p:cNvPicPr>
            <a:picLocks noChangeAspect="1"/>
          </p:cNvPicPr>
          <p:nvPr/>
        </p:nvPicPr>
        <p:blipFill>
          <a:blip r:embed="rId2"/>
          <a:stretch>
            <a:fillRect/>
          </a:stretch>
        </p:blipFill>
        <p:spPr>
          <a:xfrm>
            <a:off x="892443" y="1172818"/>
            <a:ext cx="3629734" cy="2721657"/>
          </a:xfrm>
          <a:prstGeom prst="rect">
            <a:avLst/>
          </a:prstGeom>
        </p:spPr>
      </p:pic>
      <p:pic>
        <p:nvPicPr>
          <p:cNvPr id="9" name="그림 8">
            <a:extLst>
              <a:ext uri="{FF2B5EF4-FFF2-40B4-BE49-F238E27FC236}">
                <a16:creationId xmlns:a16="http://schemas.microsoft.com/office/drawing/2014/main" id="{03BAA7EA-F2FB-6A35-A374-10D570D2069D}"/>
              </a:ext>
            </a:extLst>
          </p:cNvPr>
          <p:cNvPicPr>
            <a:picLocks noChangeAspect="1"/>
          </p:cNvPicPr>
          <p:nvPr/>
        </p:nvPicPr>
        <p:blipFill>
          <a:blip r:embed="rId3"/>
          <a:stretch>
            <a:fillRect/>
          </a:stretch>
        </p:blipFill>
        <p:spPr>
          <a:xfrm>
            <a:off x="892443" y="3961913"/>
            <a:ext cx="3629734" cy="2721657"/>
          </a:xfrm>
          <a:prstGeom prst="rect">
            <a:avLst/>
          </a:prstGeom>
        </p:spPr>
      </p:pic>
      <p:pic>
        <p:nvPicPr>
          <p:cNvPr id="10245" name="Picture 5" descr="ATLAS Feature: The Higgs boson - CERN Document Server">
            <a:extLst>
              <a:ext uri="{FF2B5EF4-FFF2-40B4-BE49-F238E27FC236}">
                <a16:creationId xmlns:a16="http://schemas.microsoft.com/office/drawing/2014/main" id="{BBDC56DD-E53C-0C78-B672-C32C54119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52" y="1323488"/>
            <a:ext cx="657225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6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2BBC-817B-464C-FF07-61F276D4657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2C696DE-FE25-C035-F311-6C46BFC29268}"/>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CERN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7CC11C6C-3A15-B53D-5ADE-44494991C82E}"/>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24</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C11A768-3A29-E354-EDD0-9DB22B055481}"/>
              </a:ext>
            </a:extLst>
          </p:cNvPr>
          <p:cNvSpPr txBox="1"/>
          <p:nvPr/>
        </p:nvSpPr>
        <p:spPr>
          <a:xfrm>
            <a:off x="516942" y="835524"/>
            <a:ext cx="8602006"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2026-05-14 11:00 – 18:00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6" name="TextBox 5">
            <a:extLst>
              <a:ext uri="{FF2B5EF4-FFF2-40B4-BE49-F238E27FC236}">
                <a16:creationId xmlns:a16="http://schemas.microsoft.com/office/drawing/2014/main" id="{139E35A3-129F-DEDF-0D26-0524F5687966}"/>
              </a:ext>
            </a:extLst>
          </p:cNvPr>
          <p:cNvSpPr txBox="1"/>
          <p:nvPr/>
        </p:nvSpPr>
        <p:spPr>
          <a:xfrm>
            <a:off x="6506071" y="1172818"/>
            <a:ext cx="5876558" cy="2585323"/>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CERN control room</a:t>
            </a:r>
          </a:p>
          <a:p>
            <a:endParaRPr lang="en-US" altLang="ko-KR" sz="1600" b="1"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Central control room for CERN’s accelerator complex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Organized into four main operation panels: </a:t>
            </a:r>
          </a:p>
          <a:p>
            <a:pPr lvl="1"/>
            <a:r>
              <a:rPr lang="en-US" altLang="ko-KR" sz="1600" b="1" dirty="0">
                <a:solidFill>
                  <a:schemeClr val="tx1">
                    <a:lumMod val="65000"/>
                    <a:lumOff val="35000"/>
                  </a:schemeClr>
                </a:solidFill>
                <a:latin typeface="Arial" panose="020B0604020202020204" pitchFamily="34" charset="0"/>
                <a:cs typeface="Arial" panose="020B0604020202020204" pitchFamily="34" charset="0"/>
              </a:rPr>
              <a:t>PS and injector chain </a:t>
            </a:r>
          </a:p>
          <a:p>
            <a:pPr lvl="1"/>
            <a:r>
              <a:rPr lang="en-US" altLang="ko-KR" sz="1600" b="1" dirty="0">
                <a:solidFill>
                  <a:schemeClr val="tx1">
                    <a:lumMod val="65000"/>
                    <a:lumOff val="35000"/>
                  </a:schemeClr>
                </a:solidFill>
                <a:latin typeface="Arial" panose="020B0604020202020204" pitchFamily="34" charset="0"/>
                <a:cs typeface="Arial" panose="020B0604020202020204" pitchFamily="34" charset="0"/>
              </a:rPr>
              <a:t>SPS </a:t>
            </a:r>
          </a:p>
          <a:p>
            <a:pPr lvl="1"/>
            <a:r>
              <a:rPr lang="en-US" altLang="ko-KR" sz="1600" b="1" dirty="0">
                <a:solidFill>
                  <a:schemeClr val="tx1">
                    <a:lumMod val="65000"/>
                    <a:lumOff val="35000"/>
                  </a:schemeClr>
                </a:solidFill>
                <a:latin typeface="Arial" panose="020B0604020202020204" pitchFamily="34" charset="0"/>
                <a:cs typeface="Arial" panose="020B0604020202020204" pitchFamily="34" charset="0"/>
              </a:rPr>
              <a:t>LHC </a:t>
            </a:r>
          </a:p>
          <a:p>
            <a:pPr lvl="1"/>
            <a:r>
              <a:rPr lang="en-US" altLang="ko-KR" sz="1600" b="1" dirty="0">
                <a:solidFill>
                  <a:schemeClr val="tx1">
                    <a:lumMod val="65000"/>
                    <a:lumOff val="35000"/>
                  </a:schemeClr>
                </a:solidFill>
                <a:latin typeface="Arial" panose="020B0604020202020204" pitchFamily="34" charset="0"/>
                <a:cs typeface="Arial" panose="020B0604020202020204" pitchFamily="34" charset="0"/>
              </a:rPr>
              <a:t>Cryogenic system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Operators monitor and control beam operation, machine status, and cryogenic conditions from </a:t>
            </a:r>
            <a:r>
              <a:rPr lang="en-US" altLang="ko-KR" sz="1600" b="1" dirty="0">
                <a:solidFill>
                  <a:schemeClr val="tx1">
                    <a:lumMod val="65000"/>
                    <a:lumOff val="35000"/>
                  </a:schemeClr>
                </a:solidFill>
                <a:latin typeface="Arial" panose="020B0604020202020204" pitchFamily="34" charset="0"/>
                <a:cs typeface="Arial" panose="020B0604020202020204" pitchFamily="34" charset="0"/>
              </a:rPr>
              <a:t>this room </a:t>
            </a:r>
          </a:p>
        </p:txBody>
      </p:sp>
      <p:pic>
        <p:nvPicPr>
          <p:cNvPr id="5" name="그림 4">
            <a:extLst>
              <a:ext uri="{FF2B5EF4-FFF2-40B4-BE49-F238E27FC236}">
                <a16:creationId xmlns:a16="http://schemas.microsoft.com/office/drawing/2014/main" id="{533B73E4-A0CF-AC4B-35BF-21E8428142F7}"/>
              </a:ext>
            </a:extLst>
          </p:cNvPr>
          <p:cNvPicPr>
            <a:picLocks noChangeAspect="1"/>
          </p:cNvPicPr>
          <p:nvPr/>
        </p:nvPicPr>
        <p:blipFill>
          <a:blip r:embed="rId2"/>
          <a:stretch>
            <a:fillRect/>
          </a:stretch>
        </p:blipFill>
        <p:spPr>
          <a:xfrm>
            <a:off x="3405879" y="1514136"/>
            <a:ext cx="2992714" cy="2244005"/>
          </a:xfrm>
          <a:prstGeom prst="rect">
            <a:avLst/>
          </a:prstGeom>
        </p:spPr>
      </p:pic>
      <p:pic>
        <p:nvPicPr>
          <p:cNvPr id="10" name="그림 9">
            <a:extLst>
              <a:ext uri="{FF2B5EF4-FFF2-40B4-BE49-F238E27FC236}">
                <a16:creationId xmlns:a16="http://schemas.microsoft.com/office/drawing/2014/main" id="{F49AB03F-1B76-EE42-FA08-0DEC19DD43B0}"/>
              </a:ext>
            </a:extLst>
          </p:cNvPr>
          <p:cNvPicPr>
            <a:picLocks noChangeAspect="1"/>
          </p:cNvPicPr>
          <p:nvPr/>
        </p:nvPicPr>
        <p:blipFill>
          <a:blip r:embed="rId3"/>
          <a:stretch>
            <a:fillRect/>
          </a:stretch>
        </p:blipFill>
        <p:spPr>
          <a:xfrm>
            <a:off x="305687" y="1514136"/>
            <a:ext cx="2992714" cy="2244005"/>
          </a:xfrm>
          <a:prstGeom prst="rect">
            <a:avLst/>
          </a:prstGeom>
        </p:spPr>
      </p:pic>
      <p:pic>
        <p:nvPicPr>
          <p:cNvPr id="13" name="그림 12">
            <a:extLst>
              <a:ext uri="{FF2B5EF4-FFF2-40B4-BE49-F238E27FC236}">
                <a16:creationId xmlns:a16="http://schemas.microsoft.com/office/drawing/2014/main" id="{C158E765-9B52-E55F-B9FF-0B11917BF255}"/>
              </a:ext>
            </a:extLst>
          </p:cNvPr>
          <p:cNvPicPr>
            <a:picLocks noChangeAspect="1"/>
          </p:cNvPicPr>
          <p:nvPr/>
        </p:nvPicPr>
        <p:blipFill>
          <a:blip r:embed="rId4"/>
          <a:stretch>
            <a:fillRect/>
          </a:stretch>
        </p:blipFill>
        <p:spPr>
          <a:xfrm>
            <a:off x="305687" y="3896259"/>
            <a:ext cx="2992714" cy="2244005"/>
          </a:xfrm>
          <a:prstGeom prst="rect">
            <a:avLst/>
          </a:prstGeom>
        </p:spPr>
      </p:pic>
      <p:pic>
        <p:nvPicPr>
          <p:cNvPr id="11266" name="Picture 2" descr="70 years at the high-energy frontier with the CERN accelerator complex |  Nature Reviews Physics">
            <a:extLst>
              <a:ext uri="{FF2B5EF4-FFF2-40B4-BE49-F238E27FC236}">
                <a16:creationId xmlns:a16="http://schemas.microsoft.com/office/drawing/2014/main" id="{15865F16-DFD1-4792-897A-DE4CF9B0E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8401" y="3896259"/>
            <a:ext cx="4631824" cy="260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762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1CEE-4834-6D70-7170-2684CF9CF15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2EFC8AA-9FA0-043B-CAC3-BCB9C9D91357}"/>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CERN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27223609-5364-36C6-6F6D-B7628F2AA405}"/>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25</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5537840-1B0D-941C-E0F7-B5F5CCFCAF64}"/>
              </a:ext>
            </a:extLst>
          </p:cNvPr>
          <p:cNvSpPr txBox="1"/>
          <p:nvPr/>
        </p:nvSpPr>
        <p:spPr>
          <a:xfrm>
            <a:off x="516942" y="835524"/>
            <a:ext cx="8602006"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2026-05-14 11:00 – 18:00</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6" name="TextBox 5">
            <a:extLst>
              <a:ext uri="{FF2B5EF4-FFF2-40B4-BE49-F238E27FC236}">
                <a16:creationId xmlns:a16="http://schemas.microsoft.com/office/drawing/2014/main" id="{84A8266E-8438-DD44-2935-2D8C5853D675}"/>
              </a:ext>
            </a:extLst>
          </p:cNvPr>
          <p:cNvSpPr txBox="1"/>
          <p:nvPr/>
        </p:nvSpPr>
        <p:spPr>
          <a:xfrm>
            <a:off x="6506071" y="1172818"/>
            <a:ext cx="5876558" cy="3816429"/>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cs typeface="Arial" panose="020B0604020202020204" pitchFamily="34" charset="0"/>
              </a:rPr>
              <a:t>LEIR (Low Energy Ion Ring)</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Accumulates low-energy ion beams from Linac 3</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Converts long ion pulses into short, dense bunches</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Accelerates the ions before transfer to the PS</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Used as part of the ion injector chain:</a:t>
            </a:r>
          </a:p>
          <a:p>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600" dirty="0">
                <a:solidFill>
                  <a:schemeClr val="tx1">
                    <a:lumMod val="65000"/>
                    <a:lumOff val="35000"/>
                  </a:schemeClr>
                </a:solidFill>
                <a:latin typeface="Arial" panose="020B0604020202020204" pitchFamily="34" charset="0"/>
                <a:cs typeface="Arial" panose="020B0604020202020204" pitchFamily="34" charset="0"/>
              </a:rPr>
              <a:t>	Linac 3 → LEIR → PS → SPS → LHC</a:t>
            </a:r>
          </a:p>
          <a:p>
            <a:endParaRPr lang="en-US" altLang="ko-KR" sz="1600" b="1"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Operation history</a:t>
            </a:r>
          </a:p>
          <a:p>
            <a:endParaRPr lang="en-US" altLang="ko-KR" sz="1600" b="1"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Converted from the LEAR (Low Energy Antiproton Ring)</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LEAR operation ended in 1996</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First beam observed in October 2005</a:t>
            </a:r>
          </a:p>
        </p:txBody>
      </p:sp>
      <p:pic>
        <p:nvPicPr>
          <p:cNvPr id="4" name="그림 3">
            <a:extLst>
              <a:ext uri="{FF2B5EF4-FFF2-40B4-BE49-F238E27FC236}">
                <a16:creationId xmlns:a16="http://schemas.microsoft.com/office/drawing/2014/main" id="{34E5B73E-A5F3-5387-F25A-CEDC2146B979}"/>
              </a:ext>
            </a:extLst>
          </p:cNvPr>
          <p:cNvPicPr>
            <a:picLocks noChangeAspect="1"/>
          </p:cNvPicPr>
          <p:nvPr/>
        </p:nvPicPr>
        <p:blipFill>
          <a:blip r:embed="rId2"/>
          <a:stretch>
            <a:fillRect/>
          </a:stretch>
        </p:blipFill>
        <p:spPr>
          <a:xfrm>
            <a:off x="226476" y="1728863"/>
            <a:ext cx="6105432" cy="4577992"/>
          </a:xfrm>
          <a:prstGeom prst="rect">
            <a:avLst/>
          </a:prstGeom>
        </p:spPr>
      </p:pic>
      <p:sp>
        <p:nvSpPr>
          <p:cNvPr id="7" name="TextBox 6">
            <a:extLst>
              <a:ext uri="{FF2B5EF4-FFF2-40B4-BE49-F238E27FC236}">
                <a16:creationId xmlns:a16="http://schemas.microsoft.com/office/drawing/2014/main" id="{68EFEB52-BB0C-D6D6-285F-9A4B94BEF5E6}"/>
              </a:ext>
            </a:extLst>
          </p:cNvPr>
          <p:cNvSpPr txBox="1"/>
          <p:nvPr/>
        </p:nvSpPr>
        <p:spPr>
          <a:xfrm>
            <a:off x="1774964" y="1198169"/>
            <a:ext cx="3181611" cy="307777"/>
          </a:xfrm>
          <a:prstGeom prst="rect">
            <a:avLst/>
          </a:prstGeom>
          <a:noFill/>
        </p:spPr>
        <p:txBody>
          <a:bodyPr wrap="square">
            <a:spAutoFit/>
          </a:bodyPr>
          <a:lstStyle/>
          <a:p>
            <a:pPr algn="ct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Injection</a:t>
            </a:r>
          </a:p>
        </p:txBody>
      </p:sp>
      <p:sp>
        <p:nvSpPr>
          <p:cNvPr id="9" name="TextBox 8">
            <a:extLst>
              <a:ext uri="{FF2B5EF4-FFF2-40B4-BE49-F238E27FC236}">
                <a16:creationId xmlns:a16="http://schemas.microsoft.com/office/drawing/2014/main" id="{2E5EEA48-50F1-0EF1-950A-80EE45F1B83E}"/>
              </a:ext>
            </a:extLst>
          </p:cNvPr>
          <p:cNvSpPr txBox="1"/>
          <p:nvPr/>
        </p:nvSpPr>
        <p:spPr>
          <a:xfrm>
            <a:off x="3518126" y="1198169"/>
            <a:ext cx="3839228" cy="307777"/>
          </a:xfrm>
          <a:prstGeom prst="rect">
            <a:avLst/>
          </a:prstGeom>
          <a:noFill/>
        </p:spPr>
        <p:txBody>
          <a:bodyPr wrap="square">
            <a:spAutoFit/>
          </a:bodyPr>
          <a:lstStyle/>
          <a:p>
            <a:pPr algn="ctr"/>
            <a:r>
              <a:rPr lang="en-US" altLang="ko-KR" sz="1400" dirty="0">
                <a:solidFill>
                  <a:srgbClr val="C00000"/>
                </a:solidFill>
                <a:latin typeface="Arial" panose="020B0604020202020204" pitchFamily="34" charset="0"/>
                <a:ea typeface="맑은 고딕" panose="020B0503020000020004" pitchFamily="50" charset="-127"/>
                <a:cs typeface="Arial" panose="020B0604020202020204" pitchFamily="34" charset="0"/>
              </a:rPr>
              <a:t>Extraction</a:t>
            </a:r>
          </a:p>
        </p:txBody>
      </p:sp>
      <p:cxnSp>
        <p:nvCxnSpPr>
          <p:cNvPr id="12" name="직선 화살표 연결선 11">
            <a:extLst>
              <a:ext uri="{FF2B5EF4-FFF2-40B4-BE49-F238E27FC236}">
                <a16:creationId xmlns:a16="http://schemas.microsoft.com/office/drawing/2014/main" id="{9F26A47F-D82E-92A0-1F1D-106167B39386}"/>
              </a:ext>
            </a:extLst>
          </p:cNvPr>
          <p:cNvCxnSpPr>
            <a:cxnSpLocks/>
          </p:cNvCxnSpPr>
          <p:nvPr/>
        </p:nvCxnSpPr>
        <p:spPr>
          <a:xfrm flipH="1">
            <a:off x="2951910" y="1590805"/>
            <a:ext cx="455169" cy="19939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7E4065FE-1146-C4D6-275A-CF628BAC9746}"/>
              </a:ext>
            </a:extLst>
          </p:cNvPr>
          <p:cNvCxnSpPr>
            <a:cxnSpLocks/>
          </p:cNvCxnSpPr>
          <p:nvPr/>
        </p:nvCxnSpPr>
        <p:spPr>
          <a:xfrm flipH="1">
            <a:off x="4167465" y="1590805"/>
            <a:ext cx="1105993" cy="221395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0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83C8E-2901-3AB8-C1F8-2A2155E9AB50}"/>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1D74609-33B7-A022-233D-6BFE5E23B514}"/>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IPAC SSMB</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C93806F1-95CA-7C23-33F2-9F56E448EEF2}"/>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26</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A06DCC0-AF96-B6D3-A804-251612098B8B}"/>
              </a:ext>
            </a:extLst>
          </p:cNvPr>
          <p:cNvSpPr txBox="1"/>
          <p:nvPr/>
        </p:nvSpPr>
        <p:spPr>
          <a:xfrm>
            <a:off x="516942" y="835524"/>
            <a:ext cx="8602006"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2026-05-15 ~ 2026-05-22</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5" name="그림 4">
            <a:extLst>
              <a:ext uri="{FF2B5EF4-FFF2-40B4-BE49-F238E27FC236}">
                <a16:creationId xmlns:a16="http://schemas.microsoft.com/office/drawing/2014/main" id="{F461CADF-5C92-A702-B4B9-CB85D00630A3}"/>
              </a:ext>
            </a:extLst>
          </p:cNvPr>
          <p:cNvPicPr>
            <a:picLocks noChangeAspect="1"/>
          </p:cNvPicPr>
          <p:nvPr/>
        </p:nvPicPr>
        <p:blipFill>
          <a:blip r:embed="rId2"/>
          <a:stretch>
            <a:fillRect/>
          </a:stretch>
        </p:blipFill>
        <p:spPr>
          <a:xfrm>
            <a:off x="867671" y="1588446"/>
            <a:ext cx="3606644" cy="4809995"/>
          </a:xfrm>
          <a:prstGeom prst="rect">
            <a:avLst/>
          </a:prstGeom>
        </p:spPr>
      </p:pic>
      <p:pic>
        <p:nvPicPr>
          <p:cNvPr id="13" name="그림 12">
            <a:extLst>
              <a:ext uri="{FF2B5EF4-FFF2-40B4-BE49-F238E27FC236}">
                <a16:creationId xmlns:a16="http://schemas.microsoft.com/office/drawing/2014/main" id="{B055EAB6-ED86-D94D-F7E3-E14A0A10FEF6}"/>
              </a:ext>
            </a:extLst>
          </p:cNvPr>
          <p:cNvPicPr>
            <a:picLocks noChangeAspect="1"/>
          </p:cNvPicPr>
          <p:nvPr/>
        </p:nvPicPr>
        <p:blipFill>
          <a:blip r:embed="rId3"/>
          <a:stretch>
            <a:fillRect/>
          </a:stretch>
        </p:blipFill>
        <p:spPr>
          <a:xfrm>
            <a:off x="5634450" y="2004936"/>
            <a:ext cx="5303939" cy="3977014"/>
          </a:xfrm>
          <a:prstGeom prst="rect">
            <a:avLst/>
          </a:prstGeom>
        </p:spPr>
      </p:pic>
      <p:sp>
        <p:nvSpPr>
          <p:cNvPr id="15" name="TextBox 14">
            <a:extLst>
              <a:ext uri="{FF2B5EF4-FFF2-40B4-BE49-F238E27FC236}">
                <a16:creationId xmlns:a16="http://schemas.microsoft.com/office/drawing/2014/main" id="{FF91DAEE-3F85-170E-1ECA-906E711898A9}"/>
              </a:ext>
            </a:extLst>
          </p:cNvPr>
          <p:cNvSpPr txBox="1"/>
          <p:nvPr/>
        </p:nvSpPr>
        <p:spPr>
          <a:xfrm>
            <a:off x="6312932" y="4961941"/>
            <a:ext cx="1203150" cy="369332"/>
          </a:xfrm>
          <a:prstGeom prst="rect">
            <a:avLst/>
          </a:prstGeom>
          <a:noFill/>
        </p:spPr>
        <p:txBody>
          <a:bodyPr wrap="none" rtlCol="0">
            <a:spAutoFit/>
          </a:bodyPr>
          <a:lstStyle/>
          <a:p>
            <a:r>
              <a:rPr lang="en-US" altLang="ko-KR" b="1" dirty="0">
                <a:solidFill>
                  <a:schemeClr val="accent4">
                    <a:lumMod val="60000"/>
                    <a:lumOff val="40000"/>
                  </a:schemeClr>
                </a:solidFill>
              </a:rPr>
              <a:t>Dr. Deng !!</a:t>
            </a:r>
            <a:endParaRPr lang="ko-KR" altLang="en-US" b="1" dirty="0">
              <a:solidFill>
                <a:schemeClr val="accent4">
                  <a:lumMod val="60000"/>
                  <a:lumOff val="40000"/>
                </a:schemeClr>
              </a:solidFill>
            </a:endParaRPr>
          </a:p>
        </p:txBody>
      </p:sp>
    </p:spTree>
    <p:extLst>
      <p:ext uri="{BB962C8B-B14F-4D97-AF65-F5344CB8AC3E}">
        <p14:creationId xmlns:p14="http://schemas.microsoft.com/office/powerpoint/2010/main" val="3363351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E205-D0F1-4C33-C16C-EC3D809A956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729C101-8C44-515E-104C-C0D0B8027969}"/>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IPAC SSMB</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FDD21EBF-99A9-AFA8-3113-5413A899C508}"/>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27</a:t>
            </a:fld>
            <a:endParaRPr lang="ko-KR" alt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BB0DD3F-671F-3E2A-561D-0DACFCA822C7}"/>
              </a:ext>
            </a:extLst>
          </p:cNvPr>
          <p:cNvSpPr txBox="1"/>
          <p:nvPr/>
        </p:nvSpPr>
        <p:spPr>
          <a:xfrm>
            <a:off x="516942" y="835524"/>
            <a:ext cx="8602006" cy="646331"/>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Date) 2026-05-15 ~ 2026-05-22</a:t>
            </a:r>
          </a:p>
          <a:p>
            <a:endPar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p:pic>
        <p:nvPicPr>
          <p:cNvPr id="4" name="그림 3">
            <a:extLst>
              <a:ext uri="{FF2B5EF4-FFF2-40B4-BE49-F238E27FC236}">
                <a16:creationId xmlns:a16="http://schemas.microsoft.com/office/drawing/2014/main" id="{7B79DF0F-7572-E147-C0B7-4F80734B0ECF}"/>
              </a:ext>
            </a:extLst>
          </p:cNvPr>
          <p:cNvPicPr>
            <a:picLocks noChangeAspect="1"/>
          </p:cNvPicPr>
          <p:nvPr/>
        </p:nvPicPr>
        <p:blipFill>
          <a:blip r:embed="rId2"/>
          <a:stretch>
            <a:fillRect/>
          </a:stretch>
        </p:blipFill>
        <p:spPr>
          <a:xfrm>
            <a:off x="830093" y="1372367"/>
            <a:ext cx="3905554" cy="5208636"/>
          </a:xfrm>
          <a:prstGeom prst="rect">
            <a:avLst/>
          </a:prstGeom>
        </p:spPr>
      </p:pic>
      <p:pic>
        <p:nvPicPr>
          <p:cNvPr id="9" name="그림 8">
            <a:extLst>
              <a:ext uri="{FF2B5EF4-FFF2-40B4-BE49-F238E27FC236}">
                <a16:creationId xmlns:a16="http://schemas.microsoft.com/office/drawing/2014/main" id="{592E42CB-4370-EC24-7C7D-67F3F5B6DE41}"/>
              </a:ext>
            </a:extLst>
          </p:cNvPr>
          <p:cNvPicPr>
            <a:picLocks noChangeAspect="1"/>
          </p:cNvPicPr>
          <p:nvPr/>
        </p:nvPicPr>
        <p:blipFill>
          <a:blip r:embed="rId3"/>
          <a:stretch>
            <a:fillRect/>
          </a:stretch>
        </p:blipFill>
        <p:spPr>
          <a:xfrm>
            <a:off x="6096000" y="3334566"/>
            <a:ext cx="4208746" cy="3429000"/>
          </a:xfrm>
          <a:prstGeom prst="rect">
            <a:avLst/>
          </a:prstGeom>
        </p:spPr>
      </p:pic>
      <p:pic>
        <p:nvPicPr>
          <p:cNvPr id="12" name="그림 61">
            <a:extLst>
              <a:ext uri="{FF2B5EF4-FFF2-40B4-BE49-F238E27FC236}">
                <a16:creationId xmlns:a16="http://schemas.microsoft.com/office/drawing/2014/main" id="{7A35CC21-B465-6994-1F89-0CDA578080A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695343" y="1158689"/>
            <a:ext cx="5010060" cy="1927315"/>
          </a:xfrm>
          <a:prstGeom prst="rect">
            <a:avLst/>
          </a:prstGeom>
        </p:spPr>
      </p:pic>
      <p:sp>
        <p:nvSpPr>
          <p:cNvPr id="14" name="TextBox 13">
            <a:extLst>
              <a:ext uri="{FF2B5EF4-FFF2-40B4-BE49-F238E27FC236}">
                <a16:creationId xmlns:a16="http://schemas.microsoft.com/office/drawing/2014/main" id="{6A8CDD8C-0AE6-B7DF-381A-3DC5F7CF3BD2}"/>
              </a:ext>
            </a:extLst>
          </p:cNvPr>
          <p:cNvSpPr txBox="1"/>
          <p:nvPr/>
        </p:nvSpPr>
        <p:spPr>
          <a:xfrm>
            <a:off x="4817945" y="812441"/>
            <a:ext cx="2797176" cy="369332"/>
          </a:xfrm>
          <a:prstGeom prst="rect">
            <a:avLst/>
          </a:prstGeom>
          <a:noFill/>
        </p:spPr>
        <p:txBody>
          <a:bodyPr wrap="none" rtlCol="0">
            <a:spAutoFit/>
          </a:bodyPr>
          <a:lstStyle/>
          <a:p>
            <a:r>
              <a:rPr lang="en-US" altLang="ko-KR" dirty="0"/>
              <a:t>Longitudinal Weak Focusing</a:t>
            </a:r>
            <a:endParaRPr lang="ko-KR" altLang="en-US" dirty="0"/>
          </a:p>
        </p:txBody>
      </p:sp>
      <p:sp>
        <p:nvSpPr>
          <p:cNvPr id="16" name="TextBox 15">
            <a:extLst>
              <a:ext uri="{FF2B5EF4-FFF2-40B4-BE49-F238E27FC236}">
                <a16:creationId xmlns:a16="http://schemas.microsoft.com/office/drawing/2014/main" id="{70CFDC1F-9E08-4071-7139-4D623FECCD9F}"/>
              </a:ext>
            </a:extLst>
          </p:cNvPr>
          <p:cNvSpPr txBox="1"/>
          <p:nvPr/>
        </p:nvSpPr>
        <p:spPr>
          <a:xfrm>
            <a:off x="4817945" y="3012823"/>
            <a:ext cx="2882071" cy="369332"/>
          </a:xfrm>
          <a:prstGeom prst="rect">
            <a:avLst/>
          </a:prstGeom>
          <a:noFill/>
        </p:spPr>
        <p:txBody>
          <a:bodyPr wrap="none" rtlCol="0">
            <a:spAutoFit/>
          </a:bodyPr>
          <a:lstStyle/>
          <a:p>
            <a:r>
              <a:rPr lang="en-US" altLang="ko-KR" dirty="0"/>
              <a:t>Longitudinal Strong Focusing</a:t>
            </a:r>
            <a:endParaRPr lang="ko-KR" altLang="en-US" dirty="0"/>
          </a:p>
        </p:txBody>
      </p:sp>
      <p:sp>
        <p:nvSpPr>
          <p:cNvPr id="17" name="TextBox 16">
            <a:extLst>
              <a:ext uri="{FF2B5EF4-FFF2-40B4-BE49-F238E27FC236}">
                <a16:creationId xmlns:a16="http://schemas.microsoft.com/office/drawing/2014/main" id="{79738B3E-05E9-76D3-2A9B-0F60A9C48B37}"/>
              </a:ext>
            </a:extLst>
          </p:cNvPr>
          <p:cNvSpPr txBox="1"/>
          <p:nvPr/>
        </p:nvSpPr>
        <p:spPr>
          <a:xfrm>
            <a:off x="9739854" y="5052980"/>
            <a:ext cx="2452146" cy="646331"/>
          </a:xfrm>
          <a:prstGeom prst="rect">
            <a:avLst/>
          </a:prstGeom>
          <a:noFill/>
        </p:spPr>
        <p:txBody>
          <a:bodyPr wrap="none" rtlCol="0">
            <a:spAutoFit/>
          </a:bodyPr>
          <a:lstStyle/>
          <a:p>
            <a:pPr algn="ctr"/>
            <a:r>
              <a:rPr lang="en-US" altLang="ko-KR" b="1" dirty="0"/>
              <a:t>Don’t need </a:t>
            </a:r>
            <a:br>
              <a:rPr lang="en-US" altLang="ko-KR" b="1" dirty="0"/>
            </a:br>
            <a:r>
              <a:rPr lang="en-US" altLang="ko-KR" b="1" dirty="0"/>
              <a:t>Isochronous condition!!</a:t>
            </a:r>
            <a:endParaRPr lang="ko-KR" altLang="en-US" b="1" dirty="0"/>
          </a:p>
        </p:txBody>
      </p:sp>
    </p:spTree>
    <p:extLst>
      <p:ext uri="{BB962C8B-B14F-4D97-AF65-F5344CB8AC3E}">
        <p14:creationId xmlns:p14="http://schemas.microsoft.com/office/powerpoint/2010/main" val="3738332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C8EC9FB-7C2F-426F-9130-1879569A25E6}"/>
              </a:ext>
            </a:extLst>
          </p:cNvPr>
          <p:cNvSpPr>
            <a:spLocks noGrp="1"/>
          </p:cNvSpPr>
          <p:nvPr>
            <p:ph type="title"/>
          </p:nvPr>
        </p:nvSpPr>
        <p:spPr/>
        <p:txBody>
          <a:bodyPr/>
          <a:lstStyle/>
          <a:p>
            <a:r>
              <a:rPr lang="en-US" altLang="ko-KR" dirty="0"/>
              <a:t>Thank you for your attention!</a:t>
            </a:r>
            <a:endParaRPr lang="ko-KR" altLang="en-US" dirty="0"/>
          </a:p>
        </p:txBody>
      </p:sp>
      <p:sp>
        <p:nvSpPr>
          <p:cNvPr id="3" name="슬라이드 번호 개체 틀 4">
            <a:extLst>
              <a:ext uri="{FF2B5EF4-FFF2-40B4-BE49-F238E27FC236}">
                <a16:creationId xmlns:a16="http://schemas.microsoft.com/office/drawing/2014/main" id="{23F76B91-1903-2EAC-AD74-C25C2A090DA0}"/>
              </a:ext>
            </a:extLst>
          </p:cNvPr>
          <p:cNvSpPr txBox="1">
            <a:spLocks/>
          </p:cNvSpPr>
          <p:nvPr/>
        </p:nvSpPr>
        <p:spPr>
          <a:xfrm>
            <a:off x="9686184"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pPr algn="ctr"/>
              <a:t>28</a:t>
            </a:fld>
            <a:endParaRPr lang="ko-KR" altLang="en-US" sz="1600" b="1" dirty="0"/>
          </a:p>
        </p:txBody>
      </p:sp>
    </p:spTree>
    <p:extLst>
      <p:ext uri="{BB962C8B-B14F-4D97-AF65-F5344CB8AC3E}">
        <p14:creationId xmlns:p14="http://schemas.microsoft.com/office/powerpoint/2010/main" val="967314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D09B-7FB0-9290-C623-CE0F9A19A432}"/>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069DE0C-DC3E-12ED-74C9-024E3ED11296}"/>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6</a:t>
            </a:r>
            <a:r>
              <a:rPr lang="en-US" altLang="ko-KR" sz="3000" baseline="30000" dirty="0">
                <a:latin typeface="Arial" panose="020B0604020202020204" pitchFamily="34" charset="0"/>
                <a:cs typeface="Arial" panose="020B0604020202020204" pitchFamily="34" charset="0"/>
              </a:rPr>
              <a:t>th</a:t>
            </a:r>
            <a:r>
              <a:rPr lang="en-US" altLang="ko-KR" sz="3000" dirty="0">
                <a:latin typeface="Arial" panose="020B0604020202020204" pitchFamily="34" charset="0"/>
                <a:cs typeface="Arial" panose="020B0604020202020204" pitchFamily="34" charset="0"/>
              </a:rPr>
              <a:t> Order characteristic equation</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5A9A4060-7AFF-BD2E-F312-8001113739D1}"/>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29</a:t>
            </a:fld>
            <a:endParaRPr lang="ko-KR" altLang="en-US" sz="16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5C033975-75FC-7D6A-C975-789C885B6F8A}"/>
                  </a:ext>
                </a:extLst>
              </p:cNvPr>
              <p:cNvSpPr txBox="1"/>
              <p:nvPr/>
            </p:nvSpPr>
            <p:spPr>
              <a:xfrm>
                <a:off x="516942" y="835524"/>
                <a:ext cx="11110800" cy="1832425"/>
              </a:xfrm>
              <a:prstGeom prst="rect">
                <a:avLst/>
              </a:prstGeom>
              <a:noFill/>
            </p:spPr>
            <p:txBody>
              <a:bodyPr wrap="square">
                <a:spAutoFit/>
              </a:bodyPr>
              <a:lstStyle/>
              <a:p>
                <a:r>
                  <a:rPr lang="en-US" altLang="ko-KR"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Beam-cavity coupled motion</a:t>
                </a:r>
              </a:p>
              <a:p>
                <a14:m>
                  <m:oMathPara xmlns:m="http://schemas.openxmlformats.org/officeDocument/2006/math">
                    <m:oMathParaPr>
                      <m:jc m:val="centerGroup"/>
                    </m:oMathParaPr>
                    <m:oMath xmlns:m="http://schemas.openxmlformats.org/officeDocument/2006/math">
                      <m:r>
                        <a:rPr lang="ko-KR" altLang="en-US" sz="1600" i="1">
                          <a:latin typeface="Cambria Math" panose="02040503050406030204" pitchFamily="18" charset="0"/>
                        </a:rPr>
                        <m:t>𝐺</m:t>
                      </m:r>
                      <m:d>
                        <m:dPr>
                          <m:ctrlPr>
                            <a:rPr lang="ar-AE" altLang="ko-KR" sz="1600" i="1">
                              <a:latin typeface="Cambria Math" panose="02040503050406030204" pitchFamily="18" charset="0"/>
                            </a:rPr>
                          </m:ctrlPr>
                        </m:dPr>
                        <m:e>
                          <m:r>
                            <a:rPr lang="ko-KR" altLang="ar-AE" sz="1600" i="1">
                              <a:latin typeface="Cambria Math" panose="02040503050406030204" pitchFamily="18" charset="0"/>
                            </a:rPr>
                            <m:t>𝑠</m:t>
                          </m:r>
                        </m:e>
                      </m:d>
                      <m:r>
                        <a:rPr lang="ar-AE" altLang="ko-KR" sz="1600">
                          <a:latin typeface="Cambria Math" panose="02040503050406030204" pitchFamily="18" charset="0"/>
                        </a:rPr>
                        <m:t>+</m:t>
                      </m:r>
                      <m:f>
                        <m:fPr>
                          <m:ctrlPr>
                            <a:rPr lang="ar-AE" altLang="ko-KR" sz="1600" i="1">
                              <a:latin typeface="Cambria Math" panose="02040503050406030204" pitchFamily="18" charset="0"/>
                            </a:rPr>
                          </m:ctrlPr>
                        </m:fPr>
                        <m:num>
                          <m:sSub>
                            <m:sSubPr>
                              <m:ctrlPr>
                                <a:rPr lang="ar-AE" altLang="ko-KR" sz="1600" i="1">
                                  <a:latin typeface="Cambria Math" panose="02040503050406030204" pitchFamily="18" charset="0"/>
                                </a:rPr>
                              </m:ctrlPr>
                            </m:sSubPr>
                            <m:e>
                              <m:r>
                                <a:rPr lang="ko-KR" altLang="ar-AE" sz="1600" i="1">
                                  <a:latin typeface="Cambria Math" panose="02040503050406030204" pitchFamily="18" charset="0"/>
                                </a:rPr>
                                <m:t>𝑁</m:t>
                              </m:r>
                            </m:e>
                            <m:sub>
                              <m:r>
                                <a:rPr lang="ar-AE" altLang="ko-KR" sz="1600">
                                  <a:latin typeface="Cambria Math" panose="02040503050406030204" pitchFamily="18" charset="0"/>
                                </a:rPr>
                                <m:t>1</m:t>
                              </m:r>
                            </m:sub>
                          </m:sSub>
                        </m:num>
                        <m:den>
                          <m:sSub>
                            <m:sSubPr>
                              <m:ctrlPr>
                                <a:rPr lang="ar-AE" altLang="ko-KR" sz="1600" i="1">
                                  <a:latin typeface="Cambria Math" panose="02040503050406030204" pitchFamily="18" charset="0"/>
                                </a:rPr>
                              </m:ctrlPr>
                            </m:sSubPr>
                            <m:e>
                              <m:r>
                                <a:rPr lang="ko-KR" altLang="ar-AE" sz="1600" i="1">
                                  <a:latin typeface="Cambria Math" panose="02040503050406030204" pitchFamily="18" charset="0"/>
                                </a:rPr>
                                <m:t>𝐷</m:t>
                              </m:r>
                            </m:e>
                            <m:sub>
                              <m:r>
                                <a:rPr lang="ar-AE" altLang="ko-KR" sz="1600">
                                  <a:latin typeface="Cambria Math" panose="02040503050406030204" pitchFamily="18" charset="0"/>
                                </a:rPr>
                                <m:t>1</m:t>
                              </m:r>
                            </m:sub>
                          </m:sSub>
                          <m:d>
                            <m:dPr>
                              <m:ctrlPr>
                                <a:rPr lang="ar-AE" altLang="ko-KR" sz="1600" i="1">
                                  <a:latin typeface="Cambria Math" panose="02040503050406030204" pitchFamily="18" charset="0"/>
                                </a:rPr>
                              </m:ctrlPr>
                            </m:dPr>
                            <m:e>
                              <m:r>
                                <a:rPr lang="ko-KR" altLang="ar-AE" sz="1600" i="1">
                                  <a:latin typeface="Cambria Math" panose="02040503050406030204" pitchFamily="18" charset="0"/>
                                </a:rPr>
                                <m:t>𝑠</m:t>
                              </m:r>
                            </m:e>
                          </m:d>
                        </m:den>
                      </m:f>
                      <m:r>
                        <a:rPr lang="ar-AE" altLang="ko-KR" sz="1600">
                          <a:latin typeface="Cambria Math" panose="02040503050406030204" pitchFamily="18" charset="0"/>
                        </a:rPr>
                        <m:t>+</m:t>
                      </m:r>
                      <m:f>
                        <m:fPr>
                          <m:ctrlPr>
                            <a:rPr lang="ar-AE" altLang="ko-KR" sz="1600" i="1">
                              <a:latin typeface="Cambria Math" panose="02040503050406030204" pitchFamily="18" charset="0"/>
                            </a:rPr>
                          </m:ctrlPr>
                        </m:fPr>
                        <m:num>
                          <m:sSub>
                            <m:sSubPr>
                              <m:ctrlPr>
                                <a:rPr lang="ar-AE" altLang="ko-KR" sz="1600" i="1">
                                  <a:latin typeface="Cambria Math" panose="02040503050406030204" pitchFamily="18" charset="0"/>
                                </a:rPr>
                              </m:ctrlPr>
                            </m:sSubPr>
                            <m:e>
                              <m:r>
                                <a:rPr lang="ko-KR" altLang="ar-AE" sz="1600" i="1">
                                  <a:latin typeface="Cambria Math" panose="02040503050406030204" pitchFamily="18" charset="0"/>
                                </a:rPr>
                                <m:t>𝑁</m:t>
                              </m:r>
                            </m:e>
                            <m:sub>
                              <m:r>
                                <a:rPr lang="ar-AE" altLang="ko-KR" sz="1600">
                                  <a:latin typeface="Cambria Math" panose="02040503050406030204" pitchFamily="18" charset="0"/>
                                </a:rPr>
                                <m:t>2</m:t>
                              </m:r>
                            </m:sub>
                          </m:sSub>
                          <m:d>
                            <m:dPr>
                              <m:ctrlPr>
                                <a:rPr lang="ar-AE" altLang="ko-KR" sz="1600" i="1">
                                  <a:latin typeface="Cambria Math" panose="02040503050406030204" pitchFamily="18" charset="0"/>
                                </a:rPr>
                              </m:ctrlPr>
                            </m:dPr>
                            <m:e>
                              <m:r>
                                <a:rPr lang="ko-KR" altLang="ar-AE" sz="1600" i="1">
                                  <a:latin typeface="Cambria Math" panose="02040503050406030204" pitchFamily="18" charset="0"/>
                                </a:rPr>
                                <m:t>𝑠</m:t>
                              </m:r>
                            </m:e>
                          </m:d>
                        </m:num>
                        <m:den>
                          <m:sSub>
                            <m:sSubPr>
                              <m:ctrlPr>
                                <a:rPr lang="ar-AE" altLang="ko-KR" sz="1600" i="1">
                                  <a:latin typeface="Cambria Math" panose="02040503050406030204" pitchFamily="18" charset="0"/>
                                </a:rPr>
                              </m:ctrlPr>
                            </m:sSubPr>
                            <m:e>
                              <m:r>
                                <a:rPr lang="ko-KR" altLang="ar-AE" sz="1600" i="1">
                                  <a:latin typeface="Cambria Math" panose="02040503050406030204" pitchFamily="18" charset="0"/>
                                </a:rPr>
                                <m:t>𝐷</m:t>
                              </m:r>
                            </m:e>
                            <m:sub>
                              <m:r>
                                <a:rPr lang="ar-AE" altLang="ko-KR" sz="1600">
                                  <a:latin typeface="Cambria Math" panose="02040503050406030204" pitchFamily="18" charset="0"/>
                                </a:rPr>
                                <m:t>2</m:t>
                              </m:r>
                            </m:sub>
                          </m:sSub>
                          <m:d>
                            <m:dPr>
                              <m:ctrlPr>
                                <a:rPr lang="ar-AE" altLang="ko-KR" sz="1600" i="1">
                                  <a:latin typeface="Cambria Math" panose="02040503050406030204" pitchFamily="18" charset="0"/>
                                </a:rPr>
                              </m:ctrlPr>
                            </m:dPr>
                            <m:e>
                              <m:r>
                                <a:rPr lang="ko-KR" altLang="ar-AE" sz="1600" i="1">
                                  <a:latin typeface="Cambria Math" panose="02040503050406030204" pitchFamily="18" charset="0"/>
                                </a:rPr>
                                <m:t>𝑠</m:t>
                              </m:r>
                            </m:e>
                          </m:d>
                        </m:den>
                      </m:f>
                      <m:r>
                        <a:rPr lang="ar-AE" altLang="ko-KR" sz="1600">
                          <a:latin typeface="Cambria Math" panose="02040503050406030204" pitchFamily="18" charset="0"/>
                        </a:rPr>
                        <m:t>=</m:t>
                      </m:r>
                      <m:r>
                        <a:rPr lang="ar-AE" altLang="ko-KR" sz="1600">
                          <a:latin typeface="Cambria Math" panose="02040503050406030204" pitchFamily="18" charset="0"/>
                        </a:rPr>
                        <m:t>0</m:t>
                      </m:r>
                    </m:oMath>
                  </m:oMathPara>
                </a14:m>
                <a:endParaRPr lang="en-US" altLang="ko-KR" sz="1600" dirty="0">
                  <a:latin typeface="Arial" panose="020B0604020202020204" pitchFamily="34" charset="0"/>
                  <a:ea typeface="Arial Unicode MS" panose="020B0604020202020204" pitchFamily="50" charset="-127"/>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m:rPr>
                          <m:sty m:val="p"/>
                        </m:rPr>
                        <a:rPr lang="en-US" altLang="ko-KR" sz="1000" smtClean="0">
                          <a:latin typeface="Cambria Math" panose="02040503050406030204" pitchFamily="18" charset="0"/>
                        </a:rPr>
                        <m:t>where</m:t>
                      </m:r>
                      <m:r>
                        <a:rPr lang="en-US" altLang="ko-KR" sz="1000">
                          <a:latin typeface="Cambria Math" panose="02040503050406030204" pitchFamily="18" charset="0"/>
                        </a:rPr>
                        <m:t> </m:t>
                      </m:r>
                      <m:r>
                        <a:rPr lang="ko-KR" altLang="ar-AE" sz="1000" i="1">
                          <a:latin typeface="Cambria Math" panose="02040503050406030204" pitchFamily="18" charset="0"/>
                        </a:rPr>
                        <m:t>𝑠</m:t>
                      </m:r>
                      <m:r>
                        <a:rPr lang="ar-AE" altLang="ko-KR" sz="1000">
                          <a:latin typeface="Cambria Math" panose="02040503050406030204" pitchFamily="18" charset="0"/>
                        </a:rPr>
                        <m:t>=</m:t>
                      </m:r>
                      <m:r>
                        <a:rPr lang="ko-KR" altLang="ar-AE" sz="1000" i="1">
                          <a:latin typeface="Cambria Math" panose="02040503050406030204" pitchFamily="18" charset="0"/>
                        </a:rPr>
                        <m:t>𝑗</m:t>
                      </m:r>
                      <m:r>
                        <m:rPr>
                          <m:sty m:val="p"/>
                        </m:rPr>
                        <a:rPr lang="el-GR" altLang="ko-KR" sz="1000">
                          <a:latin typeface="Cambria Math" panose="02040503050406030204" pitchFamily="18" charset="0"/>
                        </a:rPr>
                        <m:t>Ω</m:t>
                      </m:r>
                      <m:r>
                        <a:rPr lang="en-US" altLang="ko-KR" sz="1000">
                          <a:latin typeface="Cambria Math" panose="02040503050406030204" pitchFamily="18" charset="0"/>
                        </a:rPr>
                        <m:t>, </m:t>
                      </m:r>
                      <m:r>
                        <a:rPr lang="ko-KR" altLang="en-US" sz="1000" i="1">
                          <a:latin typeface="Cambria Math" panose="02040503050406030204" pitchFamily="18" charset="0"/>
                        </a:rPr>
                        <m:t>𝐺</m:t>
                      </m:r>
                      <m:d>
                        <m:dPr>
                          <m:ctrlPr>
                            <a:rPr lang="ar-AE" altLang="ko-KR" sz="1000" i="1">
                              <a:latin typeface="Cambria Math" panose="02040503050406030204" pitchFamily="18" charset="0"/>
                            </a:rPr>
                          </m:ctrlPr>
                        </m:dPr>
                        <m:e>
                          <m:r>
                            <a:rPr lang="ko-KR" altLang="ar-AE" sz="1000" i="1">
                              <a:latin typeface="Cambria Math" panose="02040503050406030204" pitchFamily="18" charset="0"/>
                            </a:rPr>
                            <m:t>𝑠</m:t>
                          </m:r>
                        </m:e>
                      </m:d>
                      <m:r>
                        <a:rPr lang="ar-AE" altLang="ko-KR" sz="1000">
                          <a:latin typeface="Cambria Math" panose="02040503050406030204" pitchFamily="18" charset="0"/>
                        </a:rPr>
                        <m:t>=</m:t>
                      </m:r>
                      <m:sSup>
                        <m:sSupPr>
                          <m:ctrlPr>
                            <a:rPr lang="ar-AE" altLang="ko-KR" sz="1000" i="1">
                              <a:latin typeface="Cambria Math" panose="02040503050406030204" pitchFamily="18" charset="0"/>
                            </a:rPr>
                          </m:ctrlPr>
                        </m:sSupPr>
                        <m:e>
                          <m:r>
                            <a:rPr lang="ko-KR" altLang="ar-AE" sz="1000" i="1">
                              <a:latin typeface="Cambria Math" panose="02040503050406030204" pitchFamily="18" charset="0"/>
                            </a:rPr>
                            <m:t>𝑠</m:t>
                          </m:r>
                        </m:e>
                        <m:sup>
                          <m:r>
                            <a:rPr lang="ar-AE" altLang="ko-KR" sz="1000">
                              <a:latin typeface="Cambria Math" panose="02040503050406030204" pitchFamily="18" charset="0"/>
                            </a:rPr>
                            <m:t>2</m:t>
                          </m:r>
                        </m:sup>
                      </m:sSup>
                      <m:r>
                        <a:rPr lang="ar-AE" altLang="ko-KR" sz="1000">
                          <a:latin typeface="Cambria Math" panose="02040503050406030204" pitchFamily="18" charset="0"/>
                        </a:rPr>
                        <m:t>+</m:t>
                      </m:r>
                      <m:sSubSup>
                        <m:sSubSupPr>
                          <m:ctrlPr>
                            <a:rPr lang="ar-AE" altLang="ko-KR" sz="1000" i="1">
                              <a:latin typeface="Cambria Math" panose="02040503050406030204" pitchFamily="18" charset="0"/>
                            </a:rPr>
                          </m:ctrlPr>
                        </m:sSubSupPr>
                        <m:e>
                          <m:r>
                            <a:rPr lang="ko-KR" altLang="ar-AE" sz="1000" i="1">
                              <a:latin typeface="Cambria Math" panose="02040503050406030204" pitchFamily="18" charset="0"/>
                            </a:rPr>
                            <m:t>𝜔</m:t>
                          </m:r>
                        </m:e>
                        <m:sub>
                          <m:r>
                            <a:rPr lang="ko-KR" altLang="ar-AE" sz="1000" i="1">
                              <a:latin typeface="Cambria Math" panose="02040503050406030204" pitchFamily="18" charset="0"/>
                            </a:rPr>
                            <m:t>𝑠</m:t>
                          </m:r>
                        </m:sub>
                        <m:sup>
                          <m:r>
                            <a:rPr lang="ar-AE" altLang="ko-KR" sz="1000">
                              <a:latin typeface="Cambria Math" panose="02040503050406030204" pitchFamily="18" charset="0"/>
                            </a:rPr>
                            <m:t>2</m:t>
                          </m:r>
                        </m:sup>
                      </m:sSubSup>
                      <m:r>
                        <a:rPr lang="en-US" altLang="ko-KR" sz="1000">
                          <a:latin typeface="Cambria Math" panose="02040503050406030204" pitchFamily="18" charset="0"/>
                        </a:rPr>
                        <m:t>,</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𝐷</m:t>
                          </m:r>
                        </m:e>
                        <m:sub>
                          <m:r>
                            <a:rPr lang="ar-AE" altLang="ko-KR" sz="1000">
                              <a:latin typeface="Cambria Math" panose="02040503050406030204" pitchFamily="18" charset="0"/>
                            </a:rPr>
                            <m:t>1</m:t>
                          </m:r>
                        </m:sub>
                      </m:sSub>
                      <m:d>
                        <m:dPr>
                          <m:ctrlPr>
                            <a:rPr lang="ar-AE" altLang="ko-KR" sz="1000" i="1">
                              <a:latin typeface="Cambria Math" panose="02040503050406030204" pitchFamily="18" charset="0"/>
                            </a:rPr>
                          </m:ctrlPr>
                        </m:dPr>
                        <m:e>
                          <m:r>
                            <a:rPr lang="ko-KR" altLang="ar-AE" sz="1000" i="1">
                              <a:latin typeface="Cambria Math" panose="02040503050406030204" pitchFamily="18" charset="0"/>
                            </a:rPr>
                            <m:t>𝑠</m:t>
                          </m:r>
                        </m:e>
                      </m:d>
                      <m:r>
                        <a:rPr lang="ar-AE" altLang="ko-KR" sz="1000">
                          <a:latin typeface="Cambria Math" panose="02040503050406030204" pitchFamily="18" charset="0"/>
                        </a:rPr>
                        <m:t>=</m:t>
                      </m:r>
                      <m:sSup>
                        <m:sSupPr>
                          <m:ctrlPr>
                            <a:rPr lang="ar-AE" altLang="ko-KR" sz="1000" i="1">
                              <a:latin typeface="Cambria Math" panose="02040503050406030204" pitchFamily="18" charset="0"/>
                            </a:rPr>
                          </m:ctrlPr>
                        </m:sSupPr>
                        <m:e>
                          <m:r>
                            <a:rPr lang="ko-KR" altLang="ar-AE" sz="1000" i="1">
                              <a:latin typeface="Cambria Math" panose="02040503050406030204" pitchFamily="18" charset="0"/>
                            </a:rPr>
                            <m:t>𝑠</m:t>
                          </m:r>
                        </m:e>
                        <m:sup>
                          <m:r>
                            <a:rPr lang="ar-AE" altLang="ko-KR" sz="1000">
                              <a:latin typeface="Cambria Math" panose="02040503050406030204" pitchFamily="18" charset="0"/>
                            </a:rPr>
                            <m:t>2</m:t>
                          </m:r>
                        </m:sup>
                      </m:sSup>
                      <m:r>
                        <a:rPr lang="ar-AE" altLang="ko-KR" sz="1000">
                          <a:latin typeface="Cambria Math" panose="02040503050406030204" pitchFamily="18" charset="0"/>
                        </a:rPr>
                        <m:t>+</m:t>
                      </m:r>
                      <m:f>
                        <m:fPr>
                          <m:ctrlPr>
                            <a:rPr lang="ar-AE" altLang="ko-KR" sz="1000" i="1">
                              <a:latin typeface="Cambria Math" panose="02040503050406030204" pitchFamily="18" charset="0"/>
                            </a:rPr>
                          </m:ctrlPr>
                        </m:fPr>
                        <m:num>
                          <m:r>
                            <a:rPr lang="ar-AE" altLang="ko-KR" sz="1000">
                              <a:latin typeface="Cambria Math" panose="02040503050406030204" pitchFamily="18" charset="0"/>
                            </a:rPr>
                            <m:t>2</m:t>
                          </m:r>
                        </m:num>
                        <m:den>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𝑇</m:t>
                              </m:r>
                            </m:e>
                            <m:sub>
                              <m:r>
                                <a:rPr lang="ko-KR" altLang="ar-AE" sz="1000" i="1">
                                  <a:latin typeface="Cambria Math" panose="02040503050406030204" pitchFamily="18" charset="0"/>
                                </a:rPr>
                                <m:t>𝑓</m:t>
                              </m:r>
                            </m:sub>
                          </m:sSub>
                        </m:den>
                      </m:f>
                      <m:r>
                        <a:rPr lang="ko-KR" altLang="ar-AE" sz="1000" i="1">
                          <a:latin typeface="Cambria Math" panose="02040503050406030204" pitchFamily="18" charset="0"/>
                        </a:rPr>
                        <m:t>𝑠</m:t>
                      </m:r>
                      <m:r>
                        <a:rPr lang="ar-AE" altLang="ko-KR" sz="1000">
                          <a:latin typeface="Cambria Math" panose="02040503050406030204" pitchFamily="18" charset="0"/>
                        </a:rPr>
                        <m:t>+</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𝑑</m:t>
                          </m:r>
                        </m:e>
                        <m:sub>
                          <m:r>
                            <a:rPr lang="ar-AE" altLang="ko-KR" sz="1000">
                              <a:latin typeface="Cambria Math" panose="02040503050406030204" pitchFamily="18" charset="0"/>
                            </a:rPr>
                            <m:t>0</m:t>
                          </m:r>
                        </m:sub>
                      </m:sSub>
                      <m:r>
                        <a:rPr lang="en-US" altLang="ko-KR" sz="1000">
                          <a:latin typeface="Cambria Math" panose="02040503050406030204" pitchFamily="18" charset="0"/>
                        </a:rPr>
                        <m:t>,</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𝐷</m:t>
                          </m:r>
                        </m:e>
                        <m:sub>
                          <m:r>
                            <a:rPr lang="ar-AE" altLang="ko-KR" sz="1000">
                              <a:latin typeface="Cambria Math" panose="02040503050406030204" pitchFamily="18" charset="0"/>
                            </a:rPr>
                            <m:t>2</m:t>
                          </m:r>
                        </m:sub>
                      </m:sSub>
                      <m:d>
                        <m:dPr>
                          <m:ctrlPr>
                            <a:rPr lang="ar-AE" altLang="ko-KR" sz="1000" i="1">
                              <a:latin typeface="Cambria Math" panose="02040503050406030204" pitchFamily="18" charset="0"/>
                            </a:rPr>
                          </m:ctrlPr>
                        </m:dPr>
                        <m:e>
                          <m:r>
                            <a:rPr lang="ko-KR" altLang="ar-AE" sz="1000" i="1">
                              <a:latin typeface="Cambria Math" panose="02040503050406030204" pitchFamily="18" charset="0"/>
                            </a:rPr>
                            <m:t>𝑠</m:t>
                          </m:r>
                        </m:e>
                      </m:d>
                      <m:r>
                        <a:rPr lang="ar-AE" altLang="ko-KR" sz="1000">
                          <a:latin typeface="Cambria Math" panose="02040503050406030204" pitchFamily="18" charset="0"/>
                        </a:rPr>
                        <m:t>=</m:t>
                      </m:r>
                      <m:sSup>
                        <m:sSupPr>
                          <m:ctrlPr>
                            <a:rPr lang="ar-AE" altLang="ko-KR" sz="1000" i="1">
                              <a:latin typeface="Cambria Math" panose="02040503050406030204" pitchFamily="18" charset="0"/>
                            </a:rPr>
                          </m:ctrlPr>
                        </m:sSupPr>
                        <m:e>
                          <m:r>
                            <a:rPr lang="ko-KR" altLang="ar-AE" sz="1000" i="1">
                              <a:latin typeface="Cambria Math" panose="02040503050406030204" pitchFamily="18" charset="0"/>
                            </a:rPr>
                            <m:t>𝑠</m:t>
                          </m:r>
                        </m:e>
                        <m:sup>
                          <m:r>
                            <a:rPr lang="ar-AE" altLang="ko-KR" sz="1000">
                              <a:latin typeface="Cambria Math" panose="02040503050406030204" pitchFamily="18" charset="0"/>
                            </a:rPr>
                            <m:t>2</m:t>
                          </m:r>
                        </m:sup>
                      </m:sSup>
                      <m:r>
                        <a:rPr lang="ar-AE" altLang="ko-KR" sz="1000">
                          <a:latin typeface="Cambria Math" panose="02040503050406030204" pitchFamily="18" charset="0"/>
                        </a:rPr>
                        <m:t>+</m:t>
                      </m:r>
                      <m:f>
                        <m:fPr>
                          <m:ctrlPr>
                            <a:rPr lang="ar-AE" altLang="ko-KR" sz="1000" i="1">
                              <a:latin typeface="Cambria Math" panose="02040503050406030204" pitchFamily="18" charset="0"/>
                            </a:rPr>
                          </m:ctrlPr>
                        </m:fPr>
                        <m:num>
                          <m:r>
                            <a:rPr lang="ar-AE" altLang="ko-KR" sz="1000">
                              <a:latin typeface="Cambria Math" panose="02040503050406030204" pitchFamily="18" charset="0"/>
                            </a:rPr>
                            <m:t>2</m:t>
                          </m:r>
                        </m:num>
                        <m:den>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𝑇</m:t>
                              </m:r>
                            </m:e>
                            <m:sub>
                              <m:r>
                                <a:rPr lang="ko-KR" altLang="ar-AE" sz="1000" i="1">
                                  <a:latin typeface="Cambria Math" panose="02040503050406030204" pitchFamily="18" charset="0"/>
                                </a:rPr>
                                <m:t>𝑓</m:t>
                              </m:r>
                              <m:r>
                                <a:rPr lang="ar-AE" altLang="ko-KR" sz="1000">
                                  <a:latin typeface="Cambria Math" panose="02040503050406030204" pitchFamily="18" charset="0"/>
                                </a:rPr>
                                <m:t>2</m:t>
                              </m:r>
                            </m:sub>
                          </m:sSub>
                        </m:den>
                      </m:f>
                      <m:r>
                        <a:rPr lang="ko-KR" altLang="ar-AE" sz="1000" i="1">
                          <a:latin typeface="Cambria Math" panose="02040503050406030204" pitchFamily="18" charset="0"/>
                        </a:rPr>
                        <m:t>𝑠</m:t>
                      </m:r>
                      <m:r>
                        <a:rPr lang="ar-AE" altLang="ko-KR" sz="1000">
                          <a:latin typeface="Cambria Math" panose="02040503050406030204" pitchFamily="18" charset="0"/>
                        </a:rPr>
                        <m:t>+</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𝑑</m:t>
                          </m:r>
                        </m:e>
                        <m:sub>
                          <m:r>
                            <a:rPr lang="ar-AE" altLang="ko-KR" sz="1000">
                              <a:latin typeface="Cambria Math" panose="02040503050406030204" pitchFamily="18" charset="0"/>
                            </a:rPr>
                            <m:t>2</m:t>
                          </m:r>
                        </m:sub>
                      </m:sSub>
                      <m:r>
                        <a:rPr lang="en-US" altLang="ko-KR" sz="1000">
                          <a:latin typeface="Cambria Math" panose="02040503050406030204" pitchFamily="18" charset="0"/>
                        </a:rPr>
                        <m:t>, </m:t>
                      </m:r>
                    </m:oMath>
                  </m:oMathPara>
                </a14:m>
                <a:endParaRPr lang="en-US" altLang="ko-KR" sz="1000" dirty="0">
                  <a:latin typeface="Arial" panose="020B0604020202020204" pitchFamily="34" charset="0"/>
                  <a:ea typeface="Arial Unicode MS" panose="020B0604020202020204" pitchFamily="50" charset="-127"/>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𝑑</m:t>
                          </m:r>
                        </m:e>
                        <m:sub>
                          <m:r>
                            <a:rPr lang="ar-AE" altLang="ko-KR" sz="1000">
                              <a:latin typeface="Cambria Math" panose="02040503050406030204" pitchFamily="18" charset="0"/>
                            </a:rPr>
                            <m:t>2</m:t>
                          </m:r>
                        </m:sub>
                      </m:sSub>
                      <m:r>
                        <a:rPr lang="ar-AE" altLang="ko-KR" sz="1000">
                          <a:latin typeface="Cambria Math" panose="02040503050406030204" pitchFamily="18" charset="0"/>
                        </a:rPr>
                        <m:t>=</m:t>
                      </m:r>
                      <m:f>
                        <m:fPr>
                          <m:ctrlPr>
                            <a:rPr lang="ar-AE" altLang="ko-KR" sz="1000" i="1">
                              <a:latin typeface="Cambria Math" panose="02040503050406030204" pitchFamily="18" charset="0"/>
                            </a:rPr>
                          </m:ctrlPr>
                        </m:fPr>
                        <m:num>
                          <m:r>
                            <a:rPr lang="ar-AE" altLang="ko-KR" sz="1000">
                              <a:latin typeface="Cambria Math" panose="02040503050406030204" pitchFamily="18" charset="0"/>
                            </a:rPr>
                            <m:t>1</m:t>
                          </m:r>
                          <m:r>
                            <a:rPr lang="ar-AE" altLang="ko-KR" sz="1000">
                              <a:latin typeface="Cambria Math" panose="02040503050406030204" pitchFamily="18" charset="0"/>
                            </a:rPr>
                            <m:t>+</m:t>
                          </m:r>
                          <m:func>
                            <m:funcPr>
                              <m:ctrlPr>
                                <a:rPr lang="en-US" altLang="ko-KR" sz="1000" i="1">
                                  <a:latin typeface="Cambria Math" panose="02040503050406030204" pitchFamily="18" charset="0"/>
                                </a:rPr>
                              </m:ctrlPr>
                            </m:funcPr>
                            <m:fName>
                              <m:sSup>
                                <m:sSupPr>
                                  <m:ctrlPr>
                                    <a:rPr lang="en-US" altLang="ko-KR" sz="1000" i="1">
                                      <a:latin typeface="Cambria Math" panose="02040503050406030204" pitchFamily="18" charset="0"/>
                                    </a:rPr>
                                  </m:ctrlPr>
                                </m:sSupPr>
                                <m:e>
                                  <m:r>
                                    <m:rPr>
                                      <m:sty m:val="p"/>
                                    </m:rPr>
                                    <a:rPr lang="en-US" altLang="ko-KR" sz="1000">
                                      <a:latin typeface="Cambria Math" panose="02040503050406030204" pitchFamily="18" charset="0"/>
                                    </a:rPr>
                                    <m:t>tan</m:t>
                                  </m:r>
                                </m:e>
                                <m:sup>
                                  <m:r>
                                    <a:rPr lang="en-US" altLang="ko-KR" sz="1000" i="1">
                                      <a:latin typeface="Cambria Math" panose="02040503050406030204" pitchFamily="18" charset="0"/>
                                    </a:rPr>
                                    <m:t>2</m:t>
                                  </m:r>
                                </m:sup>
                              </m:sSup>
                            </m:fName>
                            <m:e>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𝜓</m:t>
                                  </m:r>
                                </m:e>
                                <m:sub>
                                  <m:r>
                                    <a:rPr lang="ar-AE" altLang="ko-KR" sz="1000">
                                      <a:latin typeface="Cambria Math" panose="02040503050406030204" pitchFamily="18" charset="0"/>
                                    </a:rPr>
                                    <m:t>2</m:t>
                                  </m:r>
                                </m:sub>
                              </m:sSub>
                            </m:e>
                          </m:func>
                        </m:num>
                        <m:den>
                          <m:sSubSup>
                            <m:sSubSupPr>
                              <m:ctrlPr>
                                <a:rPr lang="ar-AE" altLang="ko-KR" sz="1000" i="1">
                                  <a:latin typeface="Cambria Math" panose="02040503050406030204" pitchFamily="18" charset="0"/>
                                </a:rPr>
                              </m:ctrlPr>
                            </m:sSubSupPr>
                            <m:e>
                              <m:r>
                                <a:rPr lang="ko-KR" altLang="ar-AE" sz="1000" i="1">
                                  <a:latin typeface="Cambria Math" panose="02040503050406030204" pitchFamily="18" charset="0"/>
                                </a:rPr>
                                <m:t>𝑇</m:t>
                              </m:r>
                            </m:e>
                            <m:sub>
                              <m:r>
                                <a:rPr lang="ko-KR" altLang="ar-AE" sz="1000" i="1">
                                  <a:latin typeface="Cambria Math" panose="02040503050406030204" pitchFamily="18" charset="0"/>
                                </a:rPr>
                                <m:t>𝑓</m:t>
                              </m:r>
                              <m:r>
                                <a:rPr lang="ar-AE" altLang="ko-KR" sz="1000">
                                  <a:latin typeface="Cambria Math" panose="02040503050406030204" pitchFamily="18" charset="0"/>
                                </a:rPr>
                                <m:t>2</m:t>
                              </m:r>
                            </m:sub>
                            <m:sup>
                              <m:r>
                                <a:rPr lang="ar-AE" altLang="ko-KR" sz="1000">
                                  <a:latin typeface="Cambria Math" panose="02040503050406030204" pitchFamily="18" charset="0"/>
                                </a:rPr>
                                <m:t>2</m:t>
                              </m:r>
                            </m:sup>
                          </m:sSubSup>
                        </m:den>
                      </m:f>
                      <m:r>
                        <a:rPr lang="en-US" altLang="ko-KR" sz="1000" i="1">
                          <a:latin typeface="Cambria Math" panose="02040503050406030204" pitchFamily="18" charset="0"/>
                        </a:rPr>
                        <m:t>,</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𝑁</m:t>
                          </m:r>
                        </m:e>
                        <m:sub>
                          <m:r>
                            <a:rPr lang="ar-AE" altLang="ko-KR" sz="1000">
                              <a:latin typeface="Cambria Math" panose="02040503050406030204" pitchFamily="18" charset="0"/>
                            </a:rPr>
                            <m:t>1</m:t>
                          </m:r>
                        </m:sub>
                      </m:sSub>
                      <m:r>
                        <a:rPr lang="ar-AE" altLang="ko-KR" sz="1000">
                          <a:latin typeface="Cambria Math" panose="02040503050406030204" pitchFamily="18" charset="0"/>
                        </a:rPr>
                        <m:t>=</m:t>
                      </m:r>
                      <m:f>
                        <m:fPr>
                          <m:ctrlPr>
                            <a:rPr lang="ar-AE" altLang="ko-KR" sz="1000" i="1">
                              <a:latin typeface="Cambria Math" panose="02040503050406030204" pitchFamily="18" charset="0"/>
                            </a:rPr>
                          </m:ctrlPr>
                        </m:fPr>
                        <m:num>
                          <m:r>
                            <a:rPr lang="ar-AE" altLang="ko-KR" sz="1000">
                              <a:latin typeface="Cambria Math" panose="02040503050406030204" pitchFamily="18" charset="0"/>
                            </a:rPr>
                            <m:t>2</m:t>
                          </m:r>
                          <m:r>
                            <a:rPr lang="ko-KR" altLang="ar-AE" sz="1000" i="1">
                              <a:latin typeface="Cambria Math" panose="02040503050406030204" pitchFamily="18" charset="0"/>
                            </a:rPr>
                            <m:t>𝑚𝐴</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𝜔</m:t>
                              </m:r>
                            </m:e>
                            <m:sub>
                              <m:r>
                                <m:rPr>
                                  <m:sty m:val="p"/>
                                </m:rPr>
                                <a:rPr lang="en-US" altLang="ko-KR" sz="1000">
                                  <a:latin typeface="Cambria Math" panose="02040503050406030204" pitchFamily="18" charset="0"/>
                                </a:rPr>
                                <m:t>rf</m:t>
                              </m:r>
                            </m:sub>
                          </m:sSub>
                          <m:func>
                            <m:funcPr>
                              <m:ctrlPr>
                                <a:rPr lang="ar-AE" altLang="ko-KR" sz="1000" i="1">
                                  <a:latin typeface="Cambria Math" panose="02040503050406030204" pitchFamily="18" charset="0"/>
                                </a:rPr>
                              </m:ctrlPr>
                            </m:funcPr>
                            <m:fName>
                              <m:r>
                                <m:rPr>
                                  <m:sty m:val="p"/>
                                </m:rPr>
                                <a:rPr lang="en-US" altLang="ko-KR" sz="1000">
                                  <a:latin typeface="Cambria Math" panose="02040503050406030204" pitchFamily="18" charset="0"/>
                                </a:rPr>
                                <m:t>tan</m:t>
                              </m:r>
                            </m:fName>
                            <m:e>
                              <m:r>
                                <a:rPr lang="ko-KR" altLang="ar-AE" sz="1000" i="1">
                                  <a:latin typeface="Cambria Math" panose="02040503050406030204" pitchFamily="18" charset="0"/>
                                </a:rPr>
                                <m:t>𝜓</m:t>
                              </m:r>
                            </m:e>
                          </m:func>
                        </m:num>
                        <m:den>
                          <m:sSubSup>
                            <m:sSubSupPr>
                              <m:ctrlPr>
                                <a:rPr lang="ar-AE" altLang="ko-KR" sz="1000" i="1">
                                  <a:latin typeface="Cambria Math" panose="02040503050406030204" pitchFamily="18" charset="0"/>
                                </a:rPr>
                              </m:ctrlPr>
                            </m:sSubSupPr>
                            <m:e>
                              <m:r>
                                <a:rPr lang="ko-KR" altLang="ar-AE" sz="1000" i="1">
                                  <a:latin typeface="Cambria Math" panose="02040503050406030204" pitchFamily="18" charset="0"/>
                                </a:rPr>
                                <m:t>𝑇</m:t>
                              </m:r>
                            </m:e>
                            <m:sub>
                              <m:r>
                                <a:rPr lang="ko-KR" altLang="ar-AE" sz="1000" i="1">
                                  <a:latin typeface="Cambria Math" panose="02040503050406030204" pitchFamily="18" charset="0"/>
                                </a:rPr>
                                <m:t>𝑓</m:t>
                              </m:r>
                            </m:sub>
                            <m:sup>
                              <m:r>
                                <a:rPr lang="ar-AE" altLang="ko-KR" sz="1000">
                                  <a:latin typeface="Cambria Math" panose="02040503050406030204" pitchFamily="18" charset="0"/>
                                </a:rPr>
                                <m:t>2</m:t>
                              </m:r>
                            </m:sup>
                          </m:sSubSup>
                        </m:den>
                      </m:f>
                      <m:r>
                        <a:rPr lang="en-US" altLang="ko-KR" sz="1000">
                          <a:latin typeface="Cambria Math" panose="02040503050406030204" pitchFamily="18" charset="0"/>
                        </a:rPr>
                        <m:t>,</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𝑁</m:t>
                          </m:r>
                        </m:e>
                        <m:sub>
                          <m:r>
                            <a:rPr lang="ar-AE" altLang="ko-KR" sz="1000">
                              <a:latin typeface="Cambria Math" panose="02040503050406030204" pitchFamily="18" charset="0"/>
                            </a:rPr>
                            <m:t>2</m:t>
                          </m:r>
                        </m:sub>
                      </m:sSub>
                      <m:d>
                        <m:dPr>
                          <m:ctrlPr>
                            <a:rPr lang="ar-AE" altLang="ko-KR" sz="1000" i="1">
                              <a:latin typeface="Cambria Math" panose="02040503050406030204" pitchFamily="18" charset="0"/>
                            </a:rPr>
                          </m:ctrlPr>
                        </m:dPr>
                        <m:e>
                          <m:r>
                            <a:rPr lang="ko-KR" altLang="ar-AE" sz="1000" i="1">
                              <a:latin typeface="Cambria Math" panose="02040503050406030204" pitchFamily="18" charset="0"/>
                            </a:rPr>
                            <m:t>𝑠</m:t>
                          </m:r>
                        </m:e>
                      </m:d>
                      <m:r>
                        <a:rPr lang="ar-AE" altLang="ko-KR" sz="1000">
                          <a:latin typeface="Cambria Math" panose="02040503050406030204" pitchFamily="18" charset="0"/>
                        </a:rPr>
                        <m:t>=</m:t>
                      </m:r>
                      <m:f>
                        <m:fPr>
                          <m:ctrlPr>
                            <a:rPr lang="ar-AE" altLang="ko-KR" sz="1000" i="1">
                              <a:latin typeface="Cambria Math" panose="02040503050406030204" pitchFamily="18" charset="0"/>
                            </a:rPr>
                          </m:ctrlPr>
                        </m:fPr>
                        <m:num>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𝐴</m:t>
                              </m:r>
                            </m:e>
                            <m:sub>
                              <m:r>
                                <a:rPr lang="ar-AE" altLang="ko-KR" sz="1000">
                                  <a:latin typeface="Cambria Math" panose="02040503050406030204" pitchFamily="18" charset="0"/>
                                </a:rPr>
                                <m:t>2</m:t>
                              </m:r>
                            </m:sub>
                          </m:sSub>
                        </m:num>
                        <m:den>
                          <m:sSubSup>
                            <m:sSubSupPr>
                              <m:ctrlPr>
                                <a:rPr lang="ar-AE" altLang="ko-KR" sz="1000" i="1">
                                  <a:latin typeface="Cambria Math" panose="02040503050406030204" pitchFamily="18" charset="0"/>
                                </a:rPr>
                              </m:ctrlPr>
                            </m:sSubSupPr>
                            <m:e>
                              <m:r>
                                <a:rPr lang="ko-KR" altLang="ar-AE" sz="1000" i="1">
                                  <a:latin typeface="Cambria Math" panose="02040503050406030204" pitchFamily="18" charset="0"/>
                                </a:rPr>
                                <m:t>𝑇</m:t>
                              </m:r>
                            </m:e>
                            <m:sub>
                              <m:r>
                                <a:rPr lang="ko-KR" altLang="ar-AE" sz="1000" i="1">
                                  <a:latin typeface="Cambria Math" panose="02040503050406030204" pitchFamily="18" charset="0"/>
                                </a:rPr>
                                <m:t>𝑓</m:t>
                              </m:r>
                              <m:r>
                                <a:rPr lang="ar-AE" altLang="ko-KR" sz="1000">
                                  <a:latin typeface="Cambria Math" panose="02040503050406030204" pitchFamily="18" charset="0"/>
                                </a:rPr>
                                <m:t>2</m:t>
                              </m:r>
                            </m:sub>
                            <m:sup>
                              <m:r>
                                <a:rPr lang="ar-AE" altLang="ko-KR" sz="1000">
                                  <a:latin typeface="Cambria Math" panose="02040503050406030204" pitchFamily="18" charset="0"/>
                                </a:rPr>
                                <m:t>2</m:t>
                              </m:r>
                            </m:sup>
                          </m:sSubSup>
                        </m:den>
                      </m:f>
                      <m:d>
                        <m:dPr>
                          <m:ctrlPr>
                            <a:rPr lang="ar-AE" altLang="ko-KR" sz="1000" i="1">
                              <a:latin typeface="Cambria Math" panose="02040503050406030204" pitchFamily="18" charset="0"/>
                            </a:rPr>
                          </m:ctrlPr>
                        </m:dPr>
                        <m:e>
                          <m:r>
                            <a:rPr lang="ar-AE" altLang="ko-KR" sz="1000">
                              <a:latin typeface="Cambria Math" panose="02040503050406030204" pitchFamily="18" charset="0"/>
                            </a:rPr>
                            <m:t>−</m:t>
                          </m:r>
                          <m:r>
                            <a:rPr lang="ar-AE" altLang="ko-KR" sz="1000">
                              <a:latin typeface="Cambria Math" panose="02040503050406030204" pitchFamily="18" charset="0"/>
                            </a:rPr>
                            <m:t>2</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𝑇</m:t>
                              </m:r>
                            </m:e>
                            <m:sub>
                              <m:r>
                                <a:rPr lang="ko-KR" altLang="ar-AE" sz="1000" i="1">
                                  <a:latin typeface="Cambria Math" panose="02040503050406030204" pitchFamily="18" charset="0"/>
                                </a:rPr>
                                <m:t>𝑓</m:t>
                              </m:r>
                              <m:r>
                                <a:rPr lang="ar-AE" altLang="ko-KR" sz="1000">
                                  <a:latin typeface="Cambria Math" panose="02040503050406030204" pitchFamily="18" charset="0"/>
                                </a:rPr>
                                <m:t>2</m:t>
                              </m:r>
                            </m:sub>
                          </m:sSub>
                          <m:sSup>
                            <m:sSupPr>
                              <m:ctrlPr>
                                <a:rPr lang="ar-AE" altLang="ko-KR" sz="1000" i="1">
                                  <a:latin typeface="Cambria Math" panose="02040503050406030204" pitchFamily="18" charset="0"/>
                                </a:rPr>
                              </m:ctrlPr>
                            </m:sSupPr>
                            <m:e>
                              <m:r>
                                <a:rPr lang="ko-KR" altLang="ar-AE" sz="1000" i="1">
                                  <a:latin typeface="Cambria Math" panose="02040503050406030204" pitchFamily="18" charset="0"/>
                                </a:rPr>
                                <m:t>𝑠</m:t>
                              </m:r>
                            </m:e>
                            <m:sup>
                              <m:r>
                                <a:rPr lang="ar-AE" altLang="ko-KR" sz="1000">
                                  <a:latin typeface="Cambria Math" panose="02040503050406030204" pitchFamily="18" charset="0"/>
                                </a:rPr>
                                <m:t>2</m:t>
                              </m:r>
                            </m:sup>
                          </m:sSup>
                          <m:r>
                            <a:rPr lang="ar-AE" altLang="ko-KR" sz="1000">
                              <a:latin typeface="Cambria Math" panose="02040503050406030204" pitchFamily="18" charset="0"/>
                            </a:rPr>
                            <m:t>−</m:t>
                          </m:r>
                          <m:r>
                            <a:rPr lang="ar-AE" altLang="ko-KR" sz="1000">
                              <a:latin typeface="Cambria Math" panose="02040503050406030204" pitchFamily="18" charset="0"/>
                            </a:rPr>
                            <m:t>2</m:t>
                          </m:r>
                          <m:r>
                            <a:rPr lang="ko-KR" altLang="ar-AE" sz="1000" i="1">
                              <a:latin typeface="Cambria Math" panose="02040503050406030204" pitchFamily="18" charset="0"/>
                            </a:rPr>
                            <m:t>𝑠</m:t>
                          </m:r>
                          <m:r>
                            <a:rPr lang="ar-AE" altLang="ko-KR" sz="1000">
                              <a:latin typeface="Cambria Math" panose="02040503050406030204" pitchFamily="18" charset="0"/>
                            </a:rPr>
                            <m:t>+</m:t>
                          </m:r>
                          <m:r>
                            <a:rPr lang="ar-AE" altLang="ko-KR" sz="1000">
                              <a:latin typeface="Cambria Math" panose="02040503050406030204" pitchFamily="18" charset="0"/>
                            </a:rPr>
                            <m:t>2</m:t>
                          </m:r>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𝜔</m:t>
                              </m:r>
                            </m:e>
                            <m:sub>
                              <m:r>
                                <m:rPr>
                                  <m:sty m:val="p"/>
                                </m:rPr>
                                <a:rPr lang="en-US" altLang="ko-KR" sz="1000">
                                  <a:latin typeface="Cambria Math" panose="02040503050406030204" pitchFamily="18" charset="0"/>
                                </a:rPr>
                                <m:t>rf</m:t>
                              </m:r>
                            </m:sub>
                          </m:sSub>
                          <m:func>
                            <m:funcPr>
                              <m:ctrlPr>
                                <a:rPr lang="ar-AE" altLang="ko-KR" sz="1000" i="1">
                                  <a:latin typeface="Cambria Math" panose="02040503050406030204" pitchFamily="18" charset="0"/>
                                </a:rPr>
                              </m:ctrlPr>
                            </m:funcPr>
                            <m:fName>
                              <m:r>
                                <m:rPr>
                                  <m:sty m:val="p"/>
                                </m:rPr>
                                <a:rPr lang="en-US" altLang="ko-KR" sz="1000">
                                  <a:latin typeface="Cambria Math" panose="02040503050406030204" pitchFamily="18" charset="0"/>
                                </a:rPr>
                                <m:t>tan</m:t>
                              </m:r>
                            </m:fName>
                            <m:e>
                              <m:sSub>
                                <m:sSubPr>
                                  <m:ctrlPr>
                                    <a:rPr lang="ar-AE" altLang="ko-KR" sz="1000" i="1">
                                      <a:latin typeface="Cambria Math" panose="02040503050406030204" pitchFamily="18" charset="0"/>
                                    </a:rPr>
                                  </m:ctrlPr>
                                </m:sSubPr>
                                <m:e>
                                  <m:r>
                                    <a:rPr lang="ko-KR" altLang="ar-AE" sz="1000" i="1">
                                      <a:latin typeface="Cambria Math" panose="02040503050406030204" pitchFamily="18" charset="0"/>
                                    </a:rPr>
                                    <m:t>𝜓</m:t>
                                  </m:r>
                                </m:e>
                                <m:sub>
                                  <m:r>
                                    <a:rPr lang="ar-AE" altLang="ko-KR" sz="1000">
                                      <a:latin typeface="Cambria Math" panose="02040503050406030204" pitchFamily="18" charset="0"/>
                                    </a:rPr>
                                    <m:t>2</m:t>
                                  </m:r>
                                </m:sub>
                              </m:sSub>
                            </m:e>
                          </m:func>
                        </m:e>
                      </m:d>
                    </m:oMath>
                  </m:oMathPara>
                </a14:m>
                <a:endParaRPr lang="en-US" altLang="ko-KR" sz="1000" dirty="0">
                  <a:latin typeface="Arial" panose="020B0604020202020204" pitchFamily="34" charset="0"/>
                  <a:ea typeface="Arial Unicode MS" panose="020B0604020202020204" pitchFamily="50" charset="-127"/>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mc:Choice>
        <mc:Fallback>
          <p:sp>
            <p:nvSpPr>
              <p:cNvPr id="59" name="TextBox 58">
                <a:extLst>
                  <a:ext uri="{FF2B5EF4-FFF2-40B4-BE49-F238E27FC236}">
                    <a16:creationId xmlns:a16="http://schemas.microsoft.com/office/drawing/2014/main" id="{5C033975-75FC-7D6A-C975-789C885B6F8A}"/>
                  </a:ext>
                </a:extLst>
              </p:cNvPr>
              <p:cNvSpPr txBox="1">
                <a:spLocks noRot="1" noChangeAspect="1" noMove="1" noResize="1" noEditPoints="1" noAdjustHandles="1" noChangeArrowheads="1" noChangeShapeType="1" noTextEdit="1"/>
              </p:cNvSpPr>
              <p:nvPr/>
            </p:nvSpPr>
            <p:spPr>
              <a:xfrm>
                <a:off x="516942" y="835524"/>
                <a:ext cx="11110800" cy="1832425"/>
              </a:xfrm>
              <a:prstGeom prst="rect">
                <a:avLst/>
              </a:prstGeom>
              <a:blipFill>
                <a:blip r:embed="rId2"/>
                <a:stretch>
                  <a:fillRect l="-494" t="-1661"/>
                </a:stretch>
              </a:blipFill>
            </p:spPr>
            <p:txBody>
              <a:bodyPr/>
              <a:lstStyle/>
              <a:p>
                <a:r>
                  <a:rPr lang="ko-KR" altLang="en-US">
                    <a:noFill/>
                  </a:rPr>
                  <a:t> </a:t>
                </a:r>
              </a:p>
            </p:txBody>
          </p:sp>
        </mc:Fallback>
      </mc:AlternateContent>
      <p:sp>
        <p:nvSpPr>
          <p:cNvPr id="3" name="타원 2">
            <a:extLst>
              <a:ext uri="{FF2B5EF4-FFF2-40B4-BE49-F238E27FC236}">
                <a16:creationId xmlns:a16="http://schemas.microsoft.com/office/drawing/2014/main" id="{9D619F54-BA83-1B53-BC63-076CDC6A2580}"/>
              </a:ext>
            </a:extLst>
          </p:cNvPr>
          <p:cNvSpPr/>
          <p:nvPr/>
        </p:nvSpPr>
        <p:spPr>
          <a:xfrm>
            <a:off x="5480137" y="970495"/>
            <a:ext cx="688932" cy="8079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타원 3">
            <a:extLst>
              <a:ext uri="{FF2B5EF4-FFF2-40B4-BE49-F238E27FC236}">
                <a16:creationId xmlns:a16="http://schemas.microsoft.com/office/drawing/2014/main" id="{5F74AC9B-060E-8AD3-FCE7-A955AD93324E}"/>
              </a:ext>
            </a:extLst>
          </p:cNvPr>
          <p:cNvSpPr/>
          <p:nvPr/>
        </p:nvSpPr>
        <p:spPr>
          <a:xfrm>
            <a:off x="6212910" y="970495"/>
            <a:ext cx="688932" cy="8079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2A7DCF3F-CEC3-8A63-7003-BEC545720E2B}"/>
              </a:ext>
            </a:extLst>
          </p:cNvPr>
          <p:cNvSpPr txBox="1"/>
          <p:nvPr/>
        </p:nvSpPr>
        <p:spPr>
          <a:xfrm>
            <a:off x="5942662" y="663112"/>
            <a:ext cx="1229428" cy="369332"/>
          </a:xfrm>
          <a:prstGeom prst="rect">
            <a:avLst/>
          </a:prstGeom>
          <a:noFill/>
        </p:spPr>
        <p:txBody>
          <a:bodyPr wrap="square" rtlCol="0">
            <a:spAutoFit/>
          </a:bodyPr>
          <a:lstStyle/>
          <a:p>
            <a:pPr algn="ctr"/>
            <a:r>
              <a:rPr lang="en-US" altLang="ko-KR" dirty="0"/>
              <a:t>Main </a:t>
            </a:r>
            <a:r>
              <a:rPr lang="en-US" altLang="ko-KR" dirty="0" err="1"/>
              <a:t>cav</a:t>
            </a:r>
            <a:endParaRPr lang="ko-KR" altLang="en-US" dirty="0"/>
          </a:p>
        </p:txBody>
      </p:sp>
      <p:sp>
        <p:nvSpPr>
          <p:cNvPr id="13" name="TextBox 12">
            <a:extLst>
              <a:ext uri="{FF2B5EF4-FFF2-40B4-BE49-F238E27FC236}">
                <a16:creationId xmlns:a16="http://schemas.microsoft.com/office/drawing/2014/main" id="{DA639FC7-F7C1-F456-44F3-19B34F77F473}"/>
              </a:ext>
            </a:extLst>
          </p:cNvPr>
          <p:cNvSpPr txBox="1"/>
          <p:nvPr/>
        </p:nvSpPr>
        <p:spPr>
          <a:xfrm>
            <a:off x="5209889" y="664225"/>
            <a:ext cx="1229428" cy="369332"/>
          </a:xfrm>
          <a:prstGeom prst="rect">
            <a:avLst/>
          </a:prstGeom>
          <a:noFill/>
        </p:spPr>
        <p:txBody>
          <a:bodyPr wrap="square" rtlCol="0">
            <a:spAutoFit/>
          </a:bodyPr>
          <a:lstStyle/>
          <a:p>
            <a:pPr algn="ctr"/>
            <a:r>
              <a:rPr lang="en-US" altLang="ko-KR" dirty="0"/>
              <a:t>HHC</a:t>
            </a:r>
            <a:endParaRPr lang="ko-KR" altLang="en-US" dirty="0"/>
          </a:p>
        </p:txBody>
      </p:sp>
      <p:pic>
        <p:nvPicPr>
          <p:cNvPr id="16" name="그림 15">
            <a:extLst>
              <a:ext uri="{FF2B5EF4-FFF2-40B4-BE49-F238E27FC236}">
                <a16:creationId xmlns:a16="http://schemas.microsoft.com/office/drawing/2014/main" id="{40B232EE-F15A-F7E1-1EE2-14E187563318}"/>
              </a:ext>
            </a:extLst>
          </p:cNvPr>
          <p:cNvPicPr>
            <a:picLocks noChangeAspect="1"/>
          </p:cNvPicPr>
          <p:nvPr/>
        </p:nvPicPr>
        <p:blipFill>
          <a:blip r:embed="rId3"/>
          <a:stretch>
            <a:fillRect/>
          </a:stretch>
        </p:blipFill>
        <p:spPr>
          <a:xfrm>
            <a:off x="4234597" y="2634221"/>
            <a:ext cx="7220321" cy="3111660"/>
          </a:xfrm>
          <a:prstGeom prst="rect">
            <a:avLst/>
          </a:prstGeom>
        </p:spPr>
      </p:pic>
      <p:pic>
        <p:nvPicPr>
          <p:cNvPr id="20" name="그림 19">
            <a:extLst>
              <a:ext uri="{FF2B5EF4-FFF2-40B4-BE49-F238E27FC236}">
                <a16:creationId xmlns:a16="http://schemas.microsoft.com/office/drawing/2014/main" id="{27D56FA0-2F2C-6DF6-FF42-51283F55B025}"/>
              </a:ext>
            </a:extLst>
          </p:cNvPr>
          <p:cNvPicPr>
            <a:picLocks noChangeAspect="1"/>
          </p:cNvPicPr>
          <p:nvPr/>
        </p:nvPicPr>
        <p:blipFill>
          <a:blip r:embed="rId4"/>
          <a:srcRect/>
          <a:stretch/>
        </p:blipFill>
        <p:spPr>
          <a:xfrm>
            <a:off x="765962" y="2491827"/>
            <a:ext cx="3219615" cy="3396449"/>
          </a:xfrm>
          <a:prstGeom prst="rect">
            <a:avLst/>
          </a:prstGeom>
        </p:spPr>
      </p:pic>
    </p:spTree>
    <p:extLst>
      <p:ext uri="{BB962C8B-B14F-4D97-AF65-F5344CB8AC3E}">
        <p14:creationId xmlns:p14="http://schemas.microsoft.com/office/powerpoint/2010/main" val="12435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E4938-7982-75AE-FB8F-A1780A53A5B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F3D2641-1BAC-C0A8-DB36-4E49BE20F5AF}"/>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1AFBB5EB-BA0C-9205-32CC-D0FD1E11F8E0}"/>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3</a:t>
            </a:fld>
            <a:endParaRPr lang="ko-KR" altLang="en-US" sz="16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1F077E0-D153-C899-F110-B09A29B1657B}"/>
              </a:ext>
            </a:extLst>
          </p:cNvPr>
          <p:cNvSpPr txBox="1"/>
          <p:nvPr/>
        </p:nvSpPr>
        <p:spPr>
          <a:xfrm>
            <a:off x="516942" y="5479440"/>
            <a:ext cx="10892418" cy="1077218"/>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SSA generate 150 kW/500 MHz rf for storage ring main cavity.</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Much stable than general Klystron &amp; modulator.</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The SSA is built from many individual amplifier modules, almost like a “Christmas tree”.</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One advantage of this modular design is that a faulty module can be hot-swapped and replaced individually.</a:t>
            </a:r>
          </a:p>
        </p:txBody>
      </p:sp>
      <p:pic>
        <p:nvPicPr>
          <p:cNvPr id="4" name="그림 3">
            <a:extLst>
              <a:ext uri="{FF2B5EF4-FFF2-40B4-BE49-F238E27FC236}">
                <a16:creationId xmlns:a16="http://schemas.microsoft.com/office/drawing/2014/main" id="{C8EFE7A5-55B4-DD3A-3E5C-4D1B73C5E686}"/>
              </a:ext>
            </a:extLst>
          </p:cNvPr>
          <p:cNvPicPr>
            <a:picLocks noChangeAspect="1"/>
          </p:cNvPicPr>
          <p:nvPr/>
        </p:nvPicPr>
        <p:blipFill>
          <a:blip r:embed="rId2"/>
          <a:stretch>
            <a:fillRect/>
          </a:stretch>
        </p:blipFill>
        <p:spPr>
          <a:xfrm rot="5400000">
            <a:off x="1335641" y="1285990"/>
            <a:ext cx="4518567" cy="3388925"/>
          </a:xfrm>
          <a:prstGeom prst="rect">
            <a:avLst/>
          </a:prstGeom>
        </p:spPr>
      </p:pic>
      <p:pic>
        <p:nvPicPr>
          <p:cNvPr id="7" name="그림 6">
            <a:extLst>
              <a:ext uri="{FF2B5EF4-FFF2-40B4-BE49-F238E27FC236}">
                <a16:creationId xmlns:a16="http://schemas.microsoft.com/office/drawing/2014/main" id="{F59F632E-630F-D679-D4A5-EADF5EF4BF51}"/>
              </a:ext>
            </a:extLst>
          </p:cNvPr>
          <p:cNvPicPr>
            <a:picLocks noChangeAspect="1"/>
          </p:cNvPicPr>
          <p:nvPr/>
        </p:nvPicPr>
        <p:blipFill>
          <a:blip r:embed="rId3"/>
          <a:stretch>
            <a:fillRect/>
          </a:stretch>
        </p:blipFill>
        <p:spPr>
          <a:xfrm rot="5400000">
            <a:off x="6132655" y="1285990"/>
            <a:ext cx="4518569" cy="3388927"/>
          </a:xfrm>
          <a:prstGeom prst="rect">
            <a:avLst/>
          </a:prstGeom>
        </p:spPr>
      </p:pic>
      <p:sp>
        <p:nvSpPr>
          <p:cNvPr id="5" name="TextBox 4">
            <a:extLst>
              <a:ext uri="{FF2B5EF4-FFF2-40B4-BE49-F238E27FC236}">
                <a16:creationId xmlns:a16="http://schemas.microsoft.com/office/drawing/2014/main" id="{3391D7F4-0AEE-DD3B-FC7A-5A77737B5E2C}"/>
              </a:ext>
            </a:extLst>
          </p:cNvPr>
          <p:cNvSpPr txBox="1"/>
          <p:nvPr/>
        </p:nvSpPr>
        <p:spPr>
          <a:xfrm>
            <a:off x="3050088" y="3247465"/>
            <a:ext cx="6100174" cy="369332"/>
          </a:xfrm>
          <a:prstGeom prst="rect">
            <a:avLst/>
          </a:prstGeom>
          <a:noFill/>
        </p:spPr>
        <p:txBody>
          <a:bodyPr wrap="square">
            <a:spAutoFit/>
          </a:bodyPr>
          <a:lstStyle/>
          <a:p>
            <a:r>
              <a:rPr lang="en-US" altLang="ko-KR" sz="18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SSA</a:t>
            </a:r>
            <a:endParaRPr lang="ko-KR" altLang="en-US" dirty="0"/>
          </a:p>
        </p:txBody>
      </p:sp>
      <p:sp>
        <p:nvSpPr>
          <p:cNvPr id="6" name="TextBox 5">
            <a:extLst>
              <a:ext uri="{FF2B5EF4-FFF2-40B4-BE49-F238E27FC236}">
                <a16:creationId xmlns:a16="http://schemas.microsoft.com/office/drawing/2014/main" id="{D225B592-C418-65E7-4D48-CE46B15B832E}"/>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SSA</a:t>
            </a:r>
            <a:endParaRPr lang="ko-KR" altLang="en-US" sz="2400" b="1" dirty="0"/>
          </a:p>
        </p:txBody>
      </p:sp>
    </p:spTree>
    <p:extLst>
      <p:ext uri="{BB962C8B-B14F-4D97-AF65-F5344CB8AC3E}">
        <p14:creationId xmlns:p14="http://schemas.microsoft.com/office/powerpoint/2010/main" val="424794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8F45F-14F9-3730-9098-1C85C72B28F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B5BA5C7-BFDC-18FC-5064-7C221DF66139}"/>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56B71770-93C8-067E-99F1-78A7D55B4C54}"/>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4</a:t>
            </a:fld>
            <a:endParaRPr lang="ko-KR" altLang="en-US" sz="16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F25F385-BF50-FC6D-63B3-274BCDFAE23A}"/>
              </a:ext>
            </a:extLst>
          </p:cNvPr>
          <p:cNvSpPr txBox="1"/>
          <p:nvPr/>
        </p:nvSpPr>
        <p:spPr>
          <a:xfrm>
            <a:off x="516942" y="5207489"/>
            <a:ext cx="10892418" cy="830997"/>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Simple FODO cell/ 160 </a:t>
            </a:r>
            <a:r>
              <a:rPr lang="en-US" altLang="ko-KR" sz="1600" dirty="0" err="1">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ms</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ramp/ 3 Hz injection</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Bending ramp = Quad ramp = </a:t>
            </a:r>
            <a:r>
              <a:rPr lang="en-US" altLang="ko-KR" sz="1600" dirty="0" err="1">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Sextupole</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ramp (Same </a:t>
            </a:r>
            <a:r>
              <a:rPr lang="en-US" altLang="ko-KR" sz="1600" dirty="0" err="1">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mps</a:t>
            </a: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Additional Quad/Sext to match tune/chromaticity </a:t>
            </a: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032DBF5E-29C1-3E82-24BA-35F6CE838FCF}"/>
              </a:ext>
            </a:extLst>
          </p:cNvPr>
          <p:cNvPicPr>
            <a:picLocks noChangeAspect="1"/>
          </p:cNvPicPr>
          <p:nvPr/>
        </p:nvPicPr>
        <p:blipFill>
          <a:blip r:embed="rId2"/>
          <a:stretch>
            <a:fillRect/>
          </a:stretch>
        </p:blipFill>
        <p:spPr>
          <a:xfrm>
            <a:off x="603584" y="1235988"/>
            <a:ext cx="5219700" cy="3914775"/>
          </a:xfrm>
          <a:prstGeom prst="rect">
            <a:avLst/>
          </a:prstGeom>
        </p:spPr>
      </p:pic>
      <p:cxnSp>
        <p:nvCxnSpPr>
          <p:cNvPr id="9" name="직선 화살표 연결선 8">
            <a:extLst>
              <a:ext uri="{FF2B5EF4-FFF2-40B4-BE49-F238E27FC236}">
                <a16:creationId xmlns:a16="http://schemas.microsoft.com/office/drawing/2014/main" id="{3CFB45C2-1120-A581-A55A-F3BC16280C8F}"/>
              </a:ext>
            </a:extLst>
          </p:cNvPr>
          <p:cNvCxnSpPr>
            <a:cxnSpLocks/>
          </p:cNvCxnSpPr>
          <p:nvPr/>
        </p:nvCxnSpPr>
        <p:spPr>
          <a:xfrm flipH="1">
            <a:off x="3170321" y="1841326"/>
            <a:ext cx="1207526" cy="1173833"/>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A9FA4E-937E-CCA1-E5EB-B806DCA5901F}"/>
              </a:ext>
            </a:extLst>
          </p:cNvPr>
          <p:cNvSpPr txBox="1"/>
          <p:nvPr/>
        </p:nvSpPr>
        <p:spPr>
          <a:xfrm>
            <a:off x="2229634" y="1235988"/>
            <a:ext cx="4910038" cy="646331"/>
          </a:xfrm>
          <a:prstGeom prst="rect">
            <a:avLst/>
          </a:prstGeom>
          <a:noFill/>
        </p:spPr>
        <p:txBody>
          <a:bodyPr wrap="square">
            <a:spAutoFit/>
          </a:bodyPr>
          <a:lstStyle/>
          <a:p>
            <a:pPr algn="ctr"/>
            <a:r>
              <a:rPr lang="en-US" altLang="ko-KR" sz="1800" b="1" dirty="0">
                <a:solidFill>
                  <a:schemeClr val="accent4">
                    <a:lumMod val="60000"/>
                    <a:lumOff val="40000"/>
                  </a:schemeClr>
                </a:solidFill>
                <a:latin typeface="Arial" panose="020B0604020202020204" pitchFamily="34" charset="0"/>
                <a:ea typeface="맑은 고딕" panose="020B0503020000020004" pitchFamily="50" charset="-127"/>
                <a:cs typeface="Arial" panose="020B0604020202020204" pitchFamily="34" charset="0"/>
              </a:rPr>
              <a:t>Bend with trimmed </a:t>
            </a:r>
          </a:p>
          <a:p>
            <a:pPr algn="ctr"/>
            <a:r>
              <a:rPr lang="en-US" altLang="ko-KR" b="1" dirty="0">
                <a:solidFill>
                  <a:schemeClr val="accent4">
                    <a:lumMod val="60000"/>
                    <a:lumOff val="40000"/>
                  </a:schemeClr>
                </a:solidFill>
                <a:latin typeface="Arial" panose="020B0604020202020204" pitchFamily="34" charset="0"/>
                <a:ea typeface="맑은 고딕" panose="020B0503020000020004" pitchFamily="50" charset="-127"/>
                <a:cs typeface="Arial" panose="020B0604020202020204" pitchFamily="34" charset="0"/>
              </a:rPr>
              <a:t>Quad/Sext</a:t>
            </a:r>
            <a:endParaRPr lang="en-US" altLang="ko-KR" sz="1800" b="1" dirty="0">
              <a:solidFill>
                <a:schemeClr val="accent4">
                  <a:lumMod val="60000"/>
                  <a:lumOff val="40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3" name="TextBox 2">
            <a:extLst>
              <a:ext uri="{FF2B5EF4-FFF2-40B4-BE49-F238E27FC236}">
                <a16:creationId xmlns:a16="http://schemas.microsoft.com/office/drawing/2014/main" id="{5C0B4168-DD80-8EC0-FE13-68A62ACD3863}"/>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Booster Ring</a:t>
            </a:r>
            <a:endParaRPr lang="ko-KR" altLang="en-US" sz="2400" b="1" dirty="0"/>
          </a:p>
        </p:txBody>
      </p:sp>
      <p:pic>
        <p:nvPicPr>
          <p:cNvPr id="11" name="그림 10">
            <a:extLst>
              <a:ext uri="{FF2B5EF4-FFF2-40B4-BE49-F238E27FC236}">
                <a16:creationId xmlns:a16="http://schemas.microsoft.com/office/drawing/2014/main" id="{7973EE83-4A2B-E0A9-1C0C-4E03268FD8CA}"/>
              </a:ext>
            </a:extLst>
          </p:cNvPr>
          <p:cNvPicPr>
            <a:picLocks noChangeAspect="1"/>
          </p:cNvPicPr>
          <p:nvPr/>
        </p:nvPicPr>
        <p:blipFill>
          <a:blip r:embed="rId3"/>
          <a:stretch>
            <a:fillRect/>
          </a:stretch>
        </p:blipFill>
        <p:spPr>
          <a:xfrm>
            <a:off x="6155993" y="1302834"/>
            <a:ext cx="5094197" cy="3819745"/>
          </a:xfrm>
          <a:prstGeom prst="rect">
            <a:avLst/>
          </a:prstGeom>
        </p:spPr>
      </p:pic>
      <p:cxnSp>
        <p:nvCxnSpPr>
          <p:cNvPr id="13" name="직선 화살표 연결선 12">
            <a:extLst>
              <a:ext uri="{FF2B5EF4-FFF2-40B4-BE49-F238E27FC236}">
                <a16:creationId xmlns:a16="http://schemas.microsoft.com/office/drawing/2014/main" id="{BFC73169-C14F-72D7-73C4-F88D4C309245}"/>
              </a:ext>
            </a:extLst>
          </p:cNvPr>
          <p:cNvCxnSpPr>
            <a:cxnSpLocks/>
          </p:cNvCxnSpPr>
          <p:nvPr/>
        </p:nvCxnSpPr>
        <p:spPr>
          <a:xfrm>
            <a:off x="8226340" y="1217924"/>
            <a:ext cx="505409" cy="118057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166F46-EB20-7119-636C-2146B1DFFF1C}"/>
              </a:ext>
            </a:extLst>
          </p:cNvPr>
          <p:cNvSpPr txBox="1"/>
          <p:nvPr/>
        </p:nvSpPr>
        <p:spPr>
          <a:xfrm>
            <a:off x="6617116" y="846733"/>
            <a:ext cx="3218448" cy="369332"/>
          </a:xfrm>
          <a:prstGeom prst="rect">
            <a:avLst/>
          </a:prstGeom>
          <a:noFill/>
        </p:spPr>
        <p:txBody>
          <a:bodyPr wrap="square">
            <a:spAutoFit/>
          </a:bodyPr>
          <a:lstStyle/>
          <a:p>
            <a:pPr algn="ctr"/>
            <a:r>
              <a:rPr lang="en-US" altLang="ko-KR" sz="1800" b="1" dirty="0">
                <a:solidFill>
                  <a:srgbClr val="C00000"/>
                </a:solidFill>
                <a:latin typeface="Arial" panose="020B0604020202020204" pitchFamily="34" charset="0"/>
                <a:ea typeface="맑은 고딕" panose="020B0503020000020004" pitchFamily="50" charset="-127"/>
                <a:cs typeface="Arial" panose="020B0604020202020204" pitchFamily="34" charset="0"/>
              </a:rPr>
              <a:t>Extraction septum</a:t>
            </a:r>
          </a:p>
        </p:txBody>
      </p:sp>
    </p:spTree>
    <p:extLst>
      <p:ext uri="{BB962C8B-B14F-4D97-AF65-F5344CB8AC3E}">
        <p14:creationId xmlns:p14="http://schemas.microsoft.com/office/powerpoint/2010/main" val="85770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BDD7-77C4-0DD2-4906-4694F7161E3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C3F9F64-8256-B000-02AF-C35EA87A8996}"/>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495B33E6-4CC3-BDA6-B864-4B833465C7BB}"/>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5</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2999B64-D631-E77A-AE91-6AF584EBCDB3}"/>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BRTL (Booster to Ring Transfer Line)</a:t>
            </a:r>
            <a:endParaRPr lang="ko-KR" altLang="en-US" sz="2400" b="1" dirty="0"/>
          </a:p>
        </p:txBody>
      </p:sp>
      <p:pic>
        <p:nvPicPr>
          <p:cNvPr id="7" name="그림 6">
            <a:extLst>
              <a:ext uri="{FF2B5EF4-FFF2-40B4-BE49-F238E27FC236}">
                <a16:creationId xmlns:a16="http://schemas.microsoft.com/office/drawing/2014/main" id="{68E049AE-B6A6-328B-184F-3BB0F5B21F61}"/>
              </a:ext>
            </a:extLst>
          </p:cNvPr>
          <p:cNvPicPr>
            <a:picLocks noChangeAspect="1"/>
          </p:cNvPicPr>
          <p:nvPr/>
        </p:nvPicPr>
        <p:blipFill>
          <a:blip r:embed="rId2"/>
          <a:stretch>
            <a:fillRect/>
          </a:stretch>
        </p:blipFill>
        <p:spPr>
          <a:xfrm>
            <a:off x="60106" y="1336197"/>
            <a:ext cx="6281437" cy="3369074"/>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CFDF910-2364-7C49-0E9A-664DB8E694C5}"/>
                  </a:ext>
                </a:extLst>
              </p:cNvPr>
              <p:cNvSpPr txBox="1"/>
              <p:nvPr/>
            </p:nvSpPr>
            <p:spPr>
              <a:xfrm>
                <a:off x="516942" y="4914788"/>
                <a:ext cx="5207450" cy="830997"/>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Screen monitor : Uses for </a:t>
                </a:r>
                <a14:m>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𝜀</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𝛿</m:t>
                        </m:r>
                      </m:sub>
                    </m:sSub>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measurements</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Closed horizontal dispersion</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Injected by 3-mm thick septum </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from booster to SR</a:t>
                </a: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mc:Choice>
        <mc:Fallback>
          <p:sp>
            <p:nvSpPr>
              <p:cNvPr id="14" name="TextBox 13">
                <a:extLst>
                  <a:ext uri="{FF2B5EF4-FFF2-40B4-BE49-F238E27FC236}">
                    <a16:creationId xmlns:a16="http://schemas.microsoft.com/office/drawing/2014/main" id="{6CFDF910-2364-7C49-0E9A-664DB8E694C5}"/>
                  </a:ext>
                </a:extLst>
              </p:cNvPr>
              <p:cNvSpPr txBox="1">
                <a:spLocks noRot="1" noChangeAspect="1" noMove="1" noResize="1" noEditPoints="1" noAdjustHandles="1" noChangeArrowheads="1" noChangeShapeType="1" noTextEdit="1"/>
              </p:cNvSpPr>
              <p:nvPr/>
            </p:nvSpPr>
            <p:spPr>
              <a:xfrm>
                <a:off x="516942" y="4914788"/>
                <a:ext cx="5207450" cy="830997"/>
              </a:xfrm>
              <a:prstGeom prst="rect">
                <a:avLst/>
              </a:prstGeom>
              <a:blipFill>
                <a:blip r:embed="rId3"/>
                <a:stretch>
                  <a:fillRect l="-468" t="-2190" b="-8029"/>
                </a:stretch>
              </a:blipFill>
            </p:spPr>
            <p:txBody>
              <a:bodyPr/>
              <a:lstStyle/>
              <a:p>
                <a:r>
                  <a:rPr lang="ko-KR" altLang="en-US">
                    <a:noFill/>
                  </a:rPr>
                  <a:t> </a:t>
                </a:r>
              </a:p>
            </p:txBody>
          </p:sp>
        </mc:Fallback>
      </mc:AlternateContent>
      <p:pic>
        <p:nvPicPr>
          <p:cNvPr id="17" name="그림 16">
            <a:extLst>
              <a:ext uri="{FF2B5EF4-FFF2-40B4-BE49-F238E27FC236}">
                <a16:creationId xmlns:a16="http://schemas.microsoft.com/office/drawing/2014/main" id="{ABC59F03-3B4A-C0F3-997C-F1C853557862}"/>
              </a:ext>
            </a:extLst>
          </p:cNvPr>
          <p:cNvPicPr>
            <a:picLocks noChangeAspect="1"/>
          </p:cNvPicPr>
          <p:nvPr/>
        </p:nvPicPr>
        <p:blipFill>
          <a:blip r:embed="rId4"/>
          <a:stretch>
            <a:fillRect/>
          </a:stretch>
        </p:blipFill>
        <p:spPr>
          <a:xfrm>
            <a:off x="6617116" y="721169"/>
            <a:ext cx="2253699" cy="2938451"/>
          </a:xfrm>
          <a:prstGeom prst="rect">
            <a:avLst/>
          </a:prstGeom>
        </p:spPr>
      </p:pic>
      <p:pic>
        <p:nvPicPr>
          <p:cNvPr id="19" name="그림 18">
            <a:extLst>
              <a:ext uri="{FF2B5EF4-FFF2-40B4-BE49-F238E27FC236}">
                <a16:creationId xmlns:a16="http://schemas.microsoft.com/office/drawing/2014/main" id="{523908B6-519E-4D7C-ABEB-A8C6827B8857}"/>
              </a:ext>
            </a:extLst>
          </p:cNvPr>
          <p:cNvPicPr>
            <a:picLocks noChangeAspect="1"/>
          </p:cNvPicPr>
          <p:nvPr/>
        </p:nvPicPr>
        <p:blipFill>
          <a:blip r:embed="rId5"/>
          <a:stretch>
            <a:fillRect/>
          </a:stretch>
        </p:blipFill>
        <p:spPr>
          <a:xfrm>
            <a:off x="8977043" y="1567286"/>
            <a:ext cx="2726523" cy="1246215"/>
          </a:xfrm>
          <a:prstGeom prst="rect">
            <a:avLst/>
          </a:prstGeom>
        </p:spPr>
      </p:pic>
      <p:cxnSp>
        <p:nvCxnSpPr>
          <p:cNvPr id="21" name="직선 연결선 20">
            <a:extLst>
              <a:ext uri="{FF2B5EF4-FFF2-40B4-BE49-F238E27FC236}">
                <a16:creationId xmlns:a16="http://schemas.microsoft.com/office/drawing/2014/main" id="{CE55B6BA-303E-0DB6-77F6-274CAE13C611}"/>
              </a:ext>
            </a:extLst>
          </p:cNvPr>
          <p:cNvCxnSpPr>
            <a:cxnSpLocks/>
          </p:cNvCxnSpPr>
          <p:nvPr/>
        </p:nvCxnSpPr>
        <p:spPr>
          <a:xfrm>
            <a:off x="6347806" y="820455"/>
            <a:ext cx="0" cy="5830866"/>
          </a:xfrm>
          <a:prstGeom prst="line">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7D3ECD2B-DA20-754F-A020-6A8B780652F1}"/>
              </a:ext>
            </a:extLst>
          </p:cNvPr>
          <p:cNvCxnSpPr>
            <a:cxnSpLocks/>
          </p:cNvCxnSpPr>
          <p:nvPr/>
        </p:nvCxnSpPr>
        <p:spPr>
          <a:xfrm flipH="1">
            <a:off x="6437576" y="4767774"/>
            <a:ext cx="5656303" cy="0"/>
          </a:xfrm>
          <a:prstGeom prst="line">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A156C7C-6574-156D-CD9D-B70E149FE030}"/>
              </a:ext>
            </a:extLst>
          </p:cNvPr>
          <p:cNvSpPr txBox="1"/>
          <p:nvPr/>
        </p:nvSpPr>
        <p:spPr>
          <a:xfrm>
            <a:off x="8948535" y="692866"/>
            <a:ext cx="2726523" cy="369332"/>
          </a:xfrm>
          <a:prstGeom prst="rect">
            <a:avLst/>
          </a:prstGeom>
          <a:noFill/>
        </p:spPr>
        <p:txBody>
          <a:bodyPr wrap="square">
            <a:spAutoFit/>
          </a:bodyPr>
          <a:lstStyle/>
          <a:p>
            <a:pPr algn="ctr"/>
            <a:r>
              <a:rPr lang="en-US" altLang="ko-KR" sz="18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Emittance measurement</a:t>
            </a:r>
          </a:p>
        </p:txBody>
      </p:sp>
      <p:sp>
        <p:nvSpPr>
          <p:cNvPr id="28" name="TextBox 27">
            <a:extLst>
              <a:ext uri="{FF2B5EF4-FFF2-40B4-BE49-F238E27FC236}">
                <a16:creationId xmlns:a16="http://schemas.microsoft.com/office/drawing/2014/main" id="{35E3151B-C2C7-E19C-9894-6365A89847B2}"/>
              </a:ext>
            </a:extLst>
          </p:cNvPr>
          <p:cNvSpPr txBox="1"/>
          <p:nvPr/>
        </p:nvSpPr>
        <p:spPr>
          <a:xfrm>
            <a:off x="8977043" y="2832730"/>
            <a:ext cx="2726523" cy="523220"/>
          </a:xfrm>
          <a:prstGeom prst="rect">
            <a:avLst/>
          </a:prstGeom>
          <a:noFill/>
        </p:spPr>
        <p:txBody>
          <a:bodyPr wrap="square">
            <a:spAutoFit/>
          </a:bodyPr>
          <a:lstStyle/>
          <a:p>
            <a:pPr algn="ctr"/>
            <a:r>
              <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Without and with </a:t>
            </a:r>
            <a:br>
              <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br>
            <a:r>
              <a:rPr lang="en-US" altLang="ko-KR" sz="14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emittance exchange (EE)</a:t>
            </a:r>
          </a:p>
        </p:txBody>
      </p:sp>
      <p:sp>
        <p:nvSpPr>
          <p:cNvPr id="29" name="TextBox 28">
            <a:extLst>
              <a:ext uri="{FF2B5EF4-FFF2-40B4-BE49-F238E27FC236}">
                <a16:creationId xmlns:a16="http://schemas.microsoft.com/office/drawing/2014/main" id="{837D6E6D-81E6-6744-0085-44CB2C20E6B4}"/>
              </a:ext>
            </a:extLst>
          </p:cNvPr>
          <p:cNvSpPr txBox="1"/>
          <p:nvPr/>
        </p:nvSpPr>
        <p:spPr>
          <a:xfrm>
            <a:off x="8677139" y="4851211"/>
            <a:ext cx="3514861" cy="369332"/>
          </a:xfrm>
          <a:prstGeom prst="rect">
            <a:avLst/>
          </a:prstGeom>
          <a:noFill/>
        </p:spPr>
        <p:txBody>
          <a:bodyPr wrap="square">
            <a:spAutoFit/>
          </a:bodyPr>
          <a:lstStyle/>
          <a:p>
            <a:pPr algn="ctr"/>
            <a:r>
              <a:rPr lang="en-US" altLang="ko-KR" sz="18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Energy spread measurement</a:t>
            </a:r>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9630518A-DB4E-A58F-607E-7673381244C2}"/>
                  </a:ext>
                </a:extLst>
              </p:cNvPr>
              <p:cNvSpPr txBox="1"/>
              <p:nvPr/>
            </p:nvSpPr>
            <p:spPr>
              <a:xfrm>
                <a:off x="6491857" y="5218418"/>
                <a:ext cx="5602015" cy="1312282"/>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Dispersion at SCRM-2 = 1.2 m</a:t>
                </a:r>
              </a:p>
              <a:p>
                <a14:m>
                  <m:oMathPara xmlns:m="http://schemas.openxmlformats.org/officeDocument/2006/math">
                    <m:oMathParaPr>
                      <m:jc m:val="centerGroup"/>
                    </m:oMathParaPr>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𝛿</m:t>
                          </m:r>
                        </m:sub>
                      </m:s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ad>
                        <m:radPr>
                          <m:degHide m:val="on"/>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radPr>
                        <m:deg/>
                        <m:e>
                          <m:f>
                            <m:f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sSubSup>
                                <m:sSubSup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Sup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up>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2</m:t>
                                  </m:r>
                                </m:sup>
                              </m:sSubSup>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𝛽</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𝜀</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num>
                            <m:den>
                              <m:sSubSup>
                                <m:sSubSup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Sup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𝜂</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up>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2</m:t>
                                  </m:r>
                                </m:sup>
                              </m:sSubSup>
                            </m:den>
                          </m:f>
                        </m:e>
                      </m:rad>
                    </m:oMath>
                  </m:oMathPara>
                </a14:m>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Measured </a:t>
                </a:r>
                <a14:m>
                  <m:oMath xmlns:m="http://schemas.openxmlformats.org/officeDocument/2006/math">
                    <m:sSub>
                      <m:sSubPr>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sSubPr>
                      <m:e>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𝜎</m:t>
                        </m:r>
                      </m:e>
                      <m:sub>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𝛿</m:t>
                        </m:r>
                      </m:sub>
                    </m:sSub>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=9.4⋅</m:t>
                    </m:r>
                    <m:sSup>
                      <m:sSupPr>
                        <m:ctrlP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ctrlPr>
                      </m:sSupPr>
                      <m:e>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10</m:t>
                        </m:r>
                      </m:e>
                      <m:sup>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−4</m:t>
                        </m:r>
                      </m:sup>
                    </m:sSup>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 </m:t>
                    </m:r>
                    <m:d>
                      <m:dPr>
                        <m:ctrlPr>
                          <a:rPr lang="en-US" altLang="ko-KR" sz="1600" smtClean="0">
                            <a:solidFill>
                              <a:schemeClr val="tx1">
                                <a:lumMod val="65000"/>
                                <a:lumOff val="35000"/>
                              </a:schemeClr>
                            </a:solidFill>
                            <a:latin typeface="Cambria Math" panose="02040503050406030204" pitchFamily="18" charset="0"/>
                            <a:cs typeface="Arial" panose="020B0604020202020204" pitchFamily="34" charset="0"/>
                          </a:rPr>
                        </m:ctrlPr>
                      </m:dPr>
                      <m:e>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nominal</m:t>
                        </m:r>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booster</m:t>
                        </m:r>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=8.4⋅</m:t>
                        </m:r>
                        <m:sSup>
                          <m:sSupPr>
                            <m:ctrlPr>
                              <a:rPr lang="en-US" altLang="ko-KR" sz="1600" smtClean="0">
                                <a:solidFill>
                                  <a:schemeClr val="tx1">
                                    <a:lumMod val="65000"/>
                                    <a:lumOff val="35000"/>
                                  </a:schemeClr>
                                </a:solidFill>
                                <a:latin typeface="Cambria Math" panose="02040503050406030204" pitchFamily="18" charset="0"/>
                                <a:cs typeface="Arial" panose="020B0604020202020204" pitchFamily="34" charset="0"/>
                              </a:rPr>
                            </m:ctrlPr>
                          </m:sSupPr>
                          <m:e>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10</m:t>
                            </m:r>
                          </m:e>
                          <m:sup>
                            <m: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−4</m:t>
                            </m:r>
                          </m:sup>
                        </m:sSup>
                      </m:e>
                    </m:d>
                  </m:oMath>
                </a14:m>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mc:Choice>
        <mc:Fallback>
          <p:sp>
            <p:nvSpPr>
              <p:cNvPr id="30" name="TextBox 29">
                <a:extLst>
                  <a:ext uri="{FF2B5EF4-FFF2-40B4-BE49-F238E27FC236}">
                    <a16:creationId xmlns:a16="http://schemas.microsoft.com/office/drawing/2014/main" id="{9630518A-DB4E-A58F-607E-7673381244C2}"/>
                  </a:ext>
                </a:extLst>
              </p:cNvPr>
              <p:cNvSpPr txBox="1">
                <a:spLocks noRot="1" noChangeAspect="1" noMove="1" noResize="1" noEditPoints="1" noAdjustHandles="1" noChangeArrowheads="1" noChangeShapeType="1" noTextEdit="1"/>
              </p:cNvSpPr>
              <p:nvPr/>
            </p:nvSpPr>
            <p:spPr>
              <a:xfrm>
                <a:off x="6491857" y="5218418"/>
                <a:ext cx="5602015" cy="1312282"/>
              </a:xfrm>
              <a:prstGeom prst="rect">
                <a:avLst/>
              </a:prstGeom>
              <a:blipFill>
                <a:blip r:embed="rId6"/>
                <a:stretch>
                  <a:fillRect l="-435" t="-1395" b="-5581"/>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DDBB92CD-8745-A309-4DA6-A1CFCAB47DEC}"/>
                  </a:ext>
                </a:extLst>
              </p:cNvPr>
              <p:cNvSpPr txBox="1"/>
              <p:nvPr/>
            </p:nvSpPr>
            <p:spPr>
              <a:xfrm>
                <a:off x="6491857" y="3777362"/>
                <a:ext cx="5602015" cy="1096647"/>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Quad scan to measure emittance</a:t>
                </a:r>
              </a:p>
              <a:p>
                <a:pPr marL="285750" indent="-285750">
                  <a:buFont typeface="Arial" panose="020B0604020202020204" pitchFamily="34" charset="0"/>
                  <a:buChar char="•"/>
                </a:pPr>
                <a14:m>
                  <m:oMath xmlns:m="http://schemas.openxmlformats.org/officeDocument/2006/math">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𝑥</m:t>
                        </m:r>
                      </m:sub>
                    </m:s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f>
                      <m:fPr>
                        <m:type m:val="lin"/>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14</m:t>
                        </m:r>
                        <m:d>
                          <m:d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dPr>
                          <m:e>
                            <m:f>
                              <m:fPr>
                                <m:type m:val="lin"/>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w</m:t>
                                </m:r>
                              </m:num>
                              <m:den>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o</m:t>
                                </m:r>
                              </m:den>
                            </m:f>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EE</m:t>
                            </m:r>
                          </m:e>
                        </m:d>
                      </m:num>
                      <m:den>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4.8</m:t>
                        </m:r>
                        <m:d>
                          <m:dPr>
                            <m:ctrlPr>
                              <a:rPr lang="en-US" altLang="ko-KR" sz="1600" i="1" smtClean="0">
                                <a:solidFill>
                                  <a:schemeClr val="tx1">
                                    <a:lumMod val="65000"/>
                                    <a:lumOff val="35000"/>
                                  </a:schemeClr>
                                </a:solidFill>
                                <a:latin typeface="Cambria Math" panose="02040503050406030204" pitchFamily="18" charset="0"/>
                                <a:cs typeface="Arial" panose="020B0604020202020204" pitchFamily="34" charset="0"/>
                              </a:rPr>
                            </m:ctrlPr>
                          </m:dPr>
                          <m:e>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w</m:t>
                            </m:r>
                            <m:r>
                              <a:rPr lang="en-US" altLang="ko-KR" sz="160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EE</m:t>
                            </m:r>
                          </m:e>
                        </m:d>
                      </m:den>
                    </m:f>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nm</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rad</m:t>
                    </m:r>
                  </m:oMath>
                </a14:m>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sSub>
                      <m:sSubPr>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sSubPr>
                      <m:e>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𝜎</m:t>
                        </m:r>
                      </m:e>
                      <m:sub>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𝑦</m:t>
                        </m:r>
                      </m:sub>
                    </m:sSub>
                    <m:r>
                      <a:rPr lang="en-US" altLang="ko-KR" sz="1600" i="1">
                        <a:solidFill>
                          <a:schemeClr val="tx1">
                            <a:lumMod val="65000"/>
                            <a:lumOff val="35000"/>
                          </a:schemeClr>
                        </a:solidFill>
                        <a:latin typeface="Cambria Math" panose="02040503050406030204" pitchFamily="18" charset="0"/>
                        <a:cs typeface="Arial" panose="020B0604020202020204" pitchFamily="34" charset="0"/>
                      </a:rPr>
                      <m:t>=</m:t>
                    </m:r>
                    <m:f>
                      <m:fPr>
                        <m:type m:val="lin"/>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fPr>
                      <m:num>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1.1</m:t>
                        </m:r>
                        <m:d>
                          <m:dPr>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dPr>
                          <m:e>
                            <m:f>
                              <m:fPr>
                                <m:type m:val="lin"/>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fPr>
                              <m:num>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w</m:t>
                                </m:r>
                              </m:num>
                              <m:den>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o</m:t>
                                </m:r>
                              </m:den>
                            </m:f>
                            <m:r>
                              <a:rPr lang="en-US" altLang="ko-KR" sz="160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EE</m:t>
                            </m:r>
                          </m:e>
                        </m:d>
                      </m:num>
                      <m:den>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11.3</m:t>
                        </m:r>
                        <m:d>
                          <m:dPr>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dPr>
                          <m:e>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w</m:t>
                            </m:r>
                            <m:r>
                              <a:rPr lang="en-US" altLang="ko-KR" sz="160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EE</m:t>
                            </m:r>
                          </m:e>
                        </m:d>
                      </m:den>
                    </m:f>
                    <m:r>
                      <a:rPr lang="en-US" altLang="ko-KR" sz="1600" i="1">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nm</m:t>
                    </m:r>
                    <m:r>
                      <a:rPr lang="en-US" altLang="ko-KR" sz="1600">
                        <a:solidFill>
                          <a:schemeClr val="tx1">
                            <a:lumMod val="65000"/>
                            <a:lumOff val="35000"/>
                          </a:schemeClr>
                        </a:solidFill>
                        <a:latin typeface="Cambria Math" panose="02040503050406030204" pitchFamily="18" charset="0"/>
                        <a:cs typeface="Arial" panose="020B0604020202020204" pitchFamily="34" charset="0"/>
                      </a:rPr>
                      <m:t>⋅</m:t>
                    </m:r>
                    <m:r>
                      <m:rPr>
                        <m:sty m:val="p"/>
                      </m:rPr>
                      <a:rPr lang="en-US" altLang="ko-KR" sz="1600">
                        <a:solidFill>
                          <a:schemeClr val="tx1">
                            <a:lumMod val="65000"/>
                            <a:lumOff val="35000"/>
                          </a:schemeClr>
                        </a:solidFill>
                        <a:latin typeface="Cambria Math" panose="02040503050406030204" pitchFamily="18" charset="0"/>
                        <a:cs typeface="Arial" panose="020B0604020202020204" pitchFamily="34" charset="0"/>
                      </a:rPr>
                      <m:t>rad</m:t>
                    </m:r>
                  </m:oMath>
                </a14:m>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p:txBody>
          </p:sp>
        </mc:Choice>
        <mc:Fallback>
          <p:sp>
            <p:nvSpPr>
              <p:cNvPr id="31" name="TextBox 30">
                <a:extLst>
                  <a:ext uri="{FF2B5EF4-FFF2-40B4-BE49-F238E27FC236}">
                    <a16:creationId xmlns:a16="http://schemas.microsoft.com/office/drawing/2014/main" id="{DDBB92CD-8745-A309-4DA6-A1CFCAB47DEC}"/>
                  </a:ext>
                </a:extLst>
              </p:cNvPr>
              <p:cNvSpPr txBox="1">
                <a:spLocks noRot="1" noChangeAspect="1" noMove="1" noResize="1" noEditPoints="1" noAdjustHandles="1" noChangeArrowheads="1" noChangeShapeType="1" noTextEdit="1"/>
              </p:cNvSpPr>
              <p:nvPr/>
            </p:nvSpPr>
            <p:spPr>
              <a:xfrm>
                <a:off x="6491857" y="3777362"/>
                <a:ext cx="5602015" cy="1096647"/>
              </a:xfrm>
              <a:prstGeom prst="rect">
                <a:avLst/>
              </a:prstGeom>
              <a:blipFill>
                <a:blip r:embed="rId7"/>
                <a:stretch>
                  <a:fillRect l="-435" t="-8889" b="-26667"/>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801850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2539-325A-1603-604C-7ECFB6A6B0B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E928B10-1016-CBDE-BFA4-C5985ACFA973}"/>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FE258562-2701-641E-7656-976A5A828431}"/>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6</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A2CC29-A48A-C4FB-1864-682D9567EF70}"/>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Ring injection</a:t>
            </a:r>
            <a:endParaRPr lang="ko-KR" altLang="en-US" sz="2400" b="1"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E02539F-913F-9FE2-2861-E100EAE75E5A}"/>
                  </a:ext>
                </a:extLst>
              </p:cNvPr>
              <p:cNvSpPr txBox="1"/>
              <p:nvPr/>
            </p:nvSpPr>
            <p:spPr>
              <a:xfrm>
                <a:off x="516942" y="5232499"/>
                <a:ext cx="10892418" cy="1323439"/>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Thick septum : 2-Permanant magnet / Center electromagnet (3 mm width)</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Thin septum : In vacuum septum magnet with 1 mm width</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Injection scheme : 4-kicker bump </a:t>
                </a:r>
                <a14:m>
                  <m:oMath xmlns:m="http://schemas.openxmlformats.org/officeDocument/2006/math">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alter to longitudinal injection (plan)</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Quad near septum </a:t>
                </a:r>
                <a14:m>
                  <m:oMath xmlns:m="http://schemas.openxmlformats.org/officeDocument/2006/math">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Make large beta function (</a:t>
                </a:r>
                <a14:m>
                  <m:oMath xmlns:m="http://schemas.openxmlformats.org/officeDocument/2006/math">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5</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→20</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to increase DA a factor of 2.</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6E02539F-913F-9FE2-2861-E100EAE75E5A}"/>
                  </a:ext>
                </a:extLst>
              </p:cNvPr>
              <p:cNvSpPr txBox="1">
                <a:spLocks noRot="1" noChangeAspect="1" noMove="1" noResize="1" noEditPoints="1" noAdjustHandles="1" noChangeArrowheads="1" noChangeShapeType="1" noTextEdit="1"/>
              </p:cNvSpPr>
              <p:nvPr/>
            </p:nvSpPr>
            <p:spPr>
              <a:xfrm>
                <a:off x="516942" y="5232499"/>
                <a:ext cx="10892418" cy="1323439"/>
              </a:xfrm>
              <a:prstGeom prst="rect">
                <a:avLst/>
              </a:prstGeom>
              <a:blipFill>
                <a:blip r:embed="rId2"/>
                <a:stretch>
                  <a:fillRect l="-224" t="-1382"/>
                </a:stretch>
              </a:blipFill>
            </p:spPr>
            <p:txBody>
              <a:bodyPr/>
              <a:lstStyle/>
              <a:p>
                <a:r>
                  <a:rPr lang="ko-KR" altLang="en-US">
                    <a:noFill/>
                  </a:rPr>
                  <a:t> </a:t>
                </a:r>
              </a:p>
            </p:txBody>
          </p:sp>
        </mc:Fallback>
      </mc:AlternateContent>
      <p:pic>
        <p:nvPicPr>
          <p:cNvPr id="5" name="그림 4">
            <a:extLst>
              <a:ext uri="{FF2B5EF4-FFF2-40B4-BE49-F238E27FC236}">
                <a16:creationId xmlns:a16="http://schemas.microsoft.com/office/drawing/2014/main" id="{72F672DB-674D-7C7D-ED97-8C3A9E03F6B3}"/>
              </a:ext>
            </a:extLst>
          </p:cNvPr>
          <p:cNvPicPr>
            <a:picLocks noChangeAspect="1"/>
          </p:cNvPicPr>
          <p:nvPr/>
        </p:nvPicPr>
        <p:blipFill>
          <a:blip r:embed="rId3"/>
          <a:srcRect t="17882"/>
          <a:stretch>
            <a:fillRect/>
          </a:stretch>
        </p:blipFill>
        <p:spPr>
          <a:xfrm>
            <a:off x="268705" y="1323539"/>
            <a:ext cx="5674895" cy="3495100"/>
          </a:xfrm>
          <a:prstGeom prst="rect">
            <a:avLst/>
          </a:prstGeom>
        </p:spPr>
      </p:pic>
      <p:cxnSp>
        <p:nvCxnSpPr>
          <p:cNvPr id="9" name="직선 화살표 연결선 8">
            <a:extLst>
              <a:ext uri="{FF2B5EF4-FFF2-40B4-BE49-F238E27FC236}">
                <a16:creationId xmlns:a16="http://schemas.microsoft.com/office/drawing/2014/main" id="{7B713EB8-0388-B3F2-5FC5-CAA4E7C527FC}"/>
              </a:ext>
            </a:extLst>
          </p:cNvPr>
          <p:cNvCxnSpPr>
            <a:cxnSpLocks/>
          </p:cNvCxnSpPr>
          <p:nvPr/>
        </p:nvCxnSpPr>
        <p:spPr>
          <a:xfrm flipH="1" flipV="1">
            <a:off x="4313321" y="3369344"/>
            <a:ext cx="872290" cy="16002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67C090-DC29-6042-853B-45DE86691150}"/>
              </a:ext>
            </a:extLst>
          </p:cNvPr>
          <p:cNvSpPr txBox="1"/>
          <p:nvPr/>
        </p:nvSpPr>
        <p:spPr>
          <a:xfrm>
            <a:off x="6601326" y="4856182"/>
            <a:ext cx="3218448" cy="369332"/>
          </a:xfrm>
          <a:prstGeom prst="rect">
            <a:avLst/>
          </a:prstGeom>
          <a:noFill/>
        </p:spPr>
        <p:txBody>
          <a:bodyPr wrap="square">
            <a:spAutoFit/>
          </a:bodyPr>
          <a:lstStyle/>
          <a:p>
            <a:pPr algn="ctr"/>
            <a:r>
              <a:rPr lang="en-US" altLang="ko-KR" b="1" dirty="0">
                <a:solidFill>
                  <a:srgbClr val="C00000"/>
                </a:solidFill>
                <a:latin typeface="Arial" panose="020B0604020202020204" pitchFamily="34" charset="0"/>
                <a:ea typeface="맑은 고딕" panose="020B0503020000020004" pitchFamily="50" charset="-127"/>
                <a:cs typeface="Arial" panose="020B0604020202020204" pitchFamily="34" charset="0"/>
              </a:rPr>
              <a:t>1</a:t>
            </a:r>
            <a:r>
              <a:rPr lang="en-US" altLang="ko-KR" sz="1800" b="1" dirty="0">
                <a:solidFill>
                  <a:srgbClr val="C00000"/>
                </a:solidFill>
                <a:latin typeface="Arial" panose="020B0604020202020204" pitchFamily="34" charset="0"/>
                <a:ea typeface="맑은 고딕" panose="020B0503020000020004" pitchFamily="50" charset="-127"/>
                <a:cs typeface="Arial" panose="020B0604020202020204" pitchFamily="34" charset="0"/>
              </a:rPr>
              <a:t>mm thin septum</a:t>
            </a:r>
          </a:p>
        </p:txBody>
      </p:sp>
      <p:pic>
        <p:nvPicPr>
          <p:cNvPr id="11" name="그림 10">
            <a:extLst>
              <a:ext uri="{FF2B5EF4-FFF2-40B4-BE49-F238E27FC236}">
                <a16:creationId xmlns:a16="http://schemas.microsoft.com/office/drawing/2014/main" id="{386E1423-CB54-0CF2-9D80-F3ABC40315B8}"/>
              </a:ext>
            </a:extLst>
          </p:cNvPr>
          <p:cNvPicPr>
            <a:picLocks noChangeAspect="1"/>
          </p:cNvPicPr>
          <p:nvPr/>
        </p:nvPicPr>
        <p:blipFill>
          <a:blip r:embed="rId4"/>
          <a:stretch>
            <a:fillRect/>
          </a:stretch>
        </p:blipFill>
        <p:spPr>
          <a:xfrm>
            <a:off x="6601326" y="1335976"/>
            <a:ext cx="4684295" cy="3513221"/>
          </a:xfrm>
          <a:prstGeom prst="rect">
            <a:avLst/>
          </a:prstGeom>
        </p:spPr>
      </p:pic>
      <p:cxnSp>
        <p:nvCxnSpPr>
          <p:cNvPr id="12" name="직선 화살표 연결선 11">
            <a:extLst>
              <a:ext uri="{FF2B5EF4-FFF2-40B4-BE49-F238E27FC236}">
                <a16:creationId xmlns:a16="http://schemas.microsoft.com/office/drawing/2014/main" id="{E30F1E4D-1004-DC68-8356-63A7F62F7686}"/>
              </a:ext>
            </a:extLst>
          </p:cNvPr>
          <p:cNvCxnSpPr>
            <a:cxnSpLocks/>
          </p:cNvCxnSpPr>
          <p:nvPr/>
        </p:nvCxnSpPr>
        <p:spPr>
          <a:xfrm flipV="1">
            <a:off x="8151395" y="3553271"/>
            <a:ext cx="1070810" cy="141627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EB47E70-F515-FC96-9FF0-64278ACD4A6C}"/>
              </a:ext>
            </a:extLst>
          </p:cNvPr>
          <p:cNvSpPr txBox="1"/>
          <p:nvPr/>
        </p:nvSpPr>
        <p:spPr>
          <a:xfrm>
            <a:off x="3783933" y="4918821"/>
            <a:ext cx="3218448" cy="369332"/>
          </a:xfrm>
          <a:prstGeom prst="rect">
            <a:avLst/>
          </a:prstGeom>
          <a:noFill/>
        </p:spPr>
        <p:txBody>
          <a:bodyPr wrap="square">
            <a:spAutoFit/>
          </a:bodyPr>
          <a:lstStyle/>
          <a:p>
            <a:pPr algn="ctr"/>
            <a:r>
              <a:rPr lang="en-US" altLang="ko-KR" sz="1800" b="1" dirty="0">
                <a:solidFill>
                  <a:srgbClr val="C00000"/>
                </a:solidFill>
                <a:latin typeface="Arial" panose="020B0604020202020204" pitchFamily="34" charset="0"/>
                <a:ea typeface="맑은 고딕" panose="020B0503020000020004" pitchFamily="50" charset="-127"/>
                <a:cs typeface="Arial" panose="020B0604020202020204" pitchFamily="34" charset="0"/>
              </a:rPr>
              <a:t>3mm thick septum</a:t>
            </a:r>
          </a:p>
        </p:txBody>
      </p:sp>
    </p:spTree>
    <p:extLst>
      <p:ext uri="{BB962C8B-B14F-4D97-AF65-F5344CB8AC3E}">
        <p14:creationId xmlns:p14="http://schemas.microsoft.com/office/powerpoint/2010/main" val="209170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A1520-3BD0-C24B-1FA6-7E7E6C0DF8F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BFED779-E165-53B6-6B39-0A9C6248A051}"/>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4793EF35-7FA0-C0F0-8DA0-F7EFAFF0BCB2}"/>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7</a:t>
            </a:fld>
            <a:endParaRPr lang="ko-KR" altLang="en-US" sz="16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3BD91BB-94CF-7B02-1E65-8C653FA21495}"/>
              </a:ext>
            </a:extLst>
          </p:cNvPr>
          <p:cNvSpPr txBox="1"/>
          <p:nvPr/>
        </p:nvSpPr>
        <p:spPr>
          <a:xfrm>
            <a:off x="516942" y="4962082"/>
            <a:ext cx="10892418" cy="1569660"/>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2 T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superbend</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 magnet in operation</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Purple: combined-function magnets (dipole + quadrupole)</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Blue center magnet: pure dipole</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LGB applied → maximum magnetic field at the center</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A superconducting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superbend</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 magnet with a field of up to 5 T is currently under testing.</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cs typeface="Arial" panose="020B0604020202020204" pitchFamily="34" charset="0"/>
              </a:rPr>
              <a:t>It is planned to replace the existing 2 T </a:t>
            </a:r>
            <a:r>
              <a:rPr lang="en-US" altLang="ko-KR" sz="1600" dirty="0" err="1">
                <a:solidFill>
                  <a:schemeClr val="tx1">
                    <a:lumMod val="65000"/>
                    <a:lumOff val="35000"/>
                  </a:schemeClr>
                </a:solidFill>
                <a:latin typeface="Arial" panose="020B0604020202020204" pitchFamily="34" charset="0"/>
                <a:cs typeface="Arial" panose="020B0604020202020204" pitchFamily="34" charset="0"/>
              </a:rPr>
              <a:t>superbend</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 magnet after the test campaign.</a:t>
            </a:r>
          </a:p>
        </p:txBody>
      </p:sp>
      <p:pic>
        <p:nvPicPr>
          <p:cNvPr id="5" name="그림 4">
            <a:extLst>
              <a:ext uri="{FF2B5EF4-FFF2-40B4-BE49-F238E27FC236}">
                <a16:creationId xmlns:a16="http://schemas.microsoft.com/office/drawing/2014/main" id="{97FF32DA-8082-C13B-716E-66A4BD7C8C54}"/>
              </a:ext>
            </a:extLst>
          </p:cNvPr>
          <p:cNvPicPr>
            <a:picLocks noChangeAspect="1"/>
          </p:cNvPicPr>
          <p:nvPr/>
        </p:nvPicPr>
        <p:blipFill>
          <a:blip r:embed="rId2"/>
          <a:stretch>
            <a:fillRect/>
          </a:stretch>
        </p:blipFill>
        <p:spPr>
          <a:xfrm>
            <a:off x="6096000" y="1339676"/>
            <a:ext cx="4624137" cy="3468103"/>
          </a:xfrm>
          <a:prstGeom prst="rect">
            <a:avLst/>
          </a:prstGeom>
        </p:spPr>
      </p:pic>
      <p:pic>
        <p:nvPicPr>
          <p:cNvPr id="9" name="그림 8">
            <a:extLst>
              <a:ext uri="{FF2B5EF4-FFF2-40B4-BE49-F238E27FC236}">
                <a16:creationId xmlns:a16="http://schemas.microsoft.com/office/drawing/2014/main" id="{9EC261D8-6E16-263A-B975-E87059CE0FE4}"/>
              </a:ext>
            </a:extLst>
          </p:cNvPr>
          <p:cNvPicPr>
            <a:picLocks noChangeAspect="1"/>
          </p:cNvPicPr>
          <p:nvPr/>
        </p:nvPicPr>
        <p:blipFill>
          <a:blip r:embed="rId3"/>
          <a:stretch>
            <a:fillRect/>
          </a:stretch>
        </p:blipFill>
        <p:spPr>
          <a:xfrm>
            <a:off x="988594" y="1348607"/>
            <a:ext cx="4365458" cy="3274094"/>
          </a:xfrm>
          <a:prstGeom prst="rect">
            <a:avLst/>
          </a:prstGeom>
        </p:spPr>
      </p:pic>
      <p:sp>
        <p:nvSpPr>
          <p:cNvPr id="11" name="TextBox 10">
            <a:extLst>
              <a:ext uri="{FF2B5EF4-FFF2-40B4-BE49-F238E27FC236}">
                <a16:creationId xmlns:a16="http://schemas.microsoft.com/office/drawing/2014/main" id="{2ABE132C-C9EE-1317-6B3F-5ECF88168434}"/>
              </a:ext>
            </a:extLst>
          </p:cNvPr>
          <p:cNvSpPr txBox="1"/>
          <p:nvPr/>
        </p:nvSpPr>
        <p:spPr>
          <a:xfrm>
            <a:off x="739942" y="948102"/>
            <a:ext cx="3218448" cy="369332"/>
          </a:xfrm>
          <a:prstGeom prst="rect">
            <a:avLst/>
          </a:prstGeom>
          <a:noFill/>
        </p:spPr>
        <p:txBody>
          <a:bodyPr wrap="square">
            <a:spAutoFit/>
          </a:bodyPr>
          <a:lstStyle/>
          <a:p>
            <a:r>
              <a:rPr lang="en-US" altLang="ko-KR" sz="1800" b="1" dirty="0" err="1">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Superbend</a:t>
            </a:r>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magnet (Current)</a:t>
            </a:r>
          </a:p>
        </p:txBody>
      </p:sp>
      <p:sp>
        <p:nvSpPr>
          <p:cNvPr id="12" name="TextBox 11">
            <a:extLst>
              <a:ext uri="{FF2B5EF4-FFF2-40B4-BE49-F238E27FC236}">
                <a16:creationId xmlns:a16="http://schemas.microsoft.com/office/drawing/2014/main" id="{D7E0B456-B1CE-F825-72FC-11383C538626}"/>
              </a:ext>
            </a:extLst>
          </p:cNvPr>
          <p:cNvSpPr txBox="1"/>
          <p:nvPr/>
        </p:nvSpPr>
        <p:spPr>
          <a:xfrm>
            <a:off x="6072342" y="948102"/>
            <a:ext cx="4555992"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(Plan to install - Superconducting)</a:t>
            </a:r>
          </a:p>
        </p:txBody>
      </p:sp>
    </p:spTree>
    <p:extLst>
      <p:ext uri="{BB962C8B-B14F-4D97-AF65-F5344CB8AC3E}">
        <p14:creationId xmlns:p14="http://schemas.microsoft.com/office/powerpoint/2010/main" val="3285835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3B13D-3597-7B18-F149-2AEE101206C7}"/>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2ADFC95-5138-F1A5-6342-2830C6904897}"/>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A7DFC7A9-E0B7-41B3-167C-ED936DD48BD8}"/>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8</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18D1A09-55E3-6375-9A11-166D0D921268}"/>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Bunch by Bunch Feedback</a:t>
            </a:r>
            <a:endParaRPr lang="ko-KR" altLang="en-US" sz="2400" b="1"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BA34843-F841-4FB5-D40F-FC89B3979E35}"/>
                  </a:ext>
                </a:extLst>
              </p:cNvPr>
              <p:cNvSpPr txBox="1"/>
              <p:nvPr/>
            </p:nvSpPr>
            <p:spPr>
              <a:xfrm>
                <a:off x="516942" y="5329318"/>
                <a:ext cx="10892418" cy="1199496"/>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Transverse kicker : </a:t>
                </a:r>
                <a14:m>
                  <m:oMath xmlns:m="http://schemas.openxmlformats.org/officeDocument/2006/math">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DC</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250</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MHz</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Longitudinal kicker : </a:t>
                </a:r>
                <a14:m>
                  <m:oMath xmlns:m="http://schemas.openxmlformats.org/officeDocument/2006/math">
                    <m:sSub>
                      <m:sSubPr>
                        <m:ctrl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𝑓</m:t>
                        </m:r>
                      </m:e>
                      <m:sub>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c</m:t>
                        </m:r>
                      </m:sub>
                    </m:sSub>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d>
                      <m:d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d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4</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f>
                          <m:f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m:t>
                            </m:r>
                          </m:num>
                          <m:den>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4</m:t>
                            </m:r>
                          </m:den>
                        </m:f>
                      </m:e>
                    </m:d>
                    <m:sSub>
                      <m:sSubPr>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sSubPr>
                      <m:e>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𝑓</m:t>
                        </m:r>
                      </m:e>
                      <m:sub>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rf</m:t>
                        </m:r>
                      </m:sub>
                    </m:sSub>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875</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GHz</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Bandwidth</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250</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MHz</m:t>
                    </m:r>
                  </m:oMath>
                </a14:m>
                <a:endPar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In real commissioning </a:t>
                </a:r>
                <a14:m>
                  <m:oMath xmlns:m="http://schemas.openxmlformats.org/officeDocument/2006/math">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No CBI are observed until 400 mA operation</a:t>
                </a:r>
              </a:p>
              <a:p>
                <a:pPr marL="285750" indent="-285750">
                  <a:buFont typeface="Arial" panose="020B0604020202020204" pitchFamily="34" charset="0"/>
                  <a:buChar char="•"/>
                </a:pPr>
                <a:endParaRPr lang="en-US" altLang="ko-KR" sz="1600" dirty="0">
                  <a:solidFill>
                    <a:schemeClr val="tx1">
                      <a:lumMod val="65000"/>
                      <a:lumOff val="35000"/>
                    </a:schemeClr>
                  </a:solidFill>
                  <a:latin typeface="Arial" panose="020B060402020202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5BA34843-F841-4FB5-D40F-FC89B3979E35}"/>
                  </a:ext>
                </a:extLst>
              </p:cNvPr>
              <p:cNvSpPr txBox="1">
                <a:spLocks noRot="1" noChangeAspect="1" noMove="1" noResize="1" noEditPoints="1" noAdjustHandles="1" noChangeArrowheads="1" noChangeShapeType="1" noTextEdit="1"/>
              </p:cNvSpPr>
              <p:nvPr/>
            </p:nvSpPr>
            <p:spPr>
              <a:xfrm>
                <a:off x="516942" y="5329318"/>
                <a:ext cx="10892418" cy="1199496"/>
              </a:xfrm>
              <a:prstGeom prst="rect">
                <a:avLst/>
              </a:prstGeom>
              <a:blipFill>
                <a:blip r:embed="rId2"/>
                <a:stretch>
                  <a:fillRect l="-224" t="-1523"/>
                </a:stretch>
              </a:blipFill>
            </p:spPr>
            <p:txBody>
              <a:bodyPr/>
              <a:lstStyle/>
              <a:p>
                <a:r>
                  <a:rPr lang="ko-KR" altLang="en-US">
                    <a:noFill/>
                  </a:rPr>
                  <a:t> </a:t>
                </a:r>
              </a:p>
            </p:txBody>
          </p:sp>
        </mc:Fallback>
      </mc:AlternateContent>
      <p:pic>
        <p:nvPicPr>
          <p:cNvPr id="6" name="그림 5">
            <a:extLst>
              <a:ext uri="{FF2B5EF4-FFF2-40B4-BE49-F238E27FC236}">
                <a16:creationId xmlns:a16="http://schemas.microsoft.com/office/drawing/2014/main" id="{2F4EE7F2-F5C6-6B82-7F7F-21B564495F46}"/>
              </a:ext>
            </a:extLst>
          </p:cNvPr>
          <p:cNvPicPr>
            <a:picLocks noChangeAspect="1"/>
          </p:cNvPicPr>
          <p:nvPr/>
        </p:nvPicPr>
        <p:blipFill>
          <a:blip r:embed="rId3"/>
          <a:stretch>
            <a:fillRect/>
          </a:stretch>
        </p:blipFill>
        <p:spPr>
          <a:xfrm>
            <a:off x="516942" y="1528682"/>
            <a:ext cx="4921722" cy="3690419"/>
          </a:xfrm>
          <a:prstGeom prst="rect">
            <a:avLst/>
          </a:prstGeom>
        </p:spPr>
      </p:pic>
      <p:pic>
        <p:nvPicPr>
          <p:cNvPr id="13" name="그림 12">
            <a:extLst>
              <a:ext uri="{FF2B5EF4-FFF2-40B4-BE49-F238E27FC236}">
                <a16:creationId xmlns:a16="http://schemas.microsoft.com/office/drawing/2014/main" id="{59A99FCE-5048-AE82-F94B-D696363BE788}"/>
              </a:ext>
            </a:extLst>
          </p:cNvPr>
          <p:cNvPicPr>
            <a:picLocks noChangeAspect="1"/>
          </p:cNvPicPr>
          <p:nvPr/>
        </p:nvPicPr>
        <p:blipFill>
          <a:blip r:embed="rId4"/>
          <a:stretch>
            <a:fillRect/>
          </a:stretch>
        </p:blipFill>
        <p:spPr>
          <a:xfrm>
            <a:off x="5954965" y="1528682"/>
            <a:ext cx="2562230" cy="3703817"/>
          </a:xfrm>
          <a:prstGeom prst="rect">
            <a:avLst/>
          </a:prstGeom>
        </p:spPr>
      </p:pic>
      <p:sp>
        <p:nvSpPr>
          <p:cNvPr id="14" name="TextBox 13">
            <a:extLst>
              <a:ext uri="{FF2B5EF4-FFF2-40B4-BE49-F238E27FC236}">
                <a16:creationId xmlns:a16="http://schemas.microsoft.com/office/drawing/2014/main" id="{00989BAA-1C0F-EC3F-2723-026713F7A7B4}"/>
              </a:ext>
            </a:extLst>
          </p:cNvPr>
          <p:cNvSpPr txBox="1"/>
          <p:nvPr/>
        </p:nvSpPr>
        <p:spPr>
          <a:xfrm>
            <a:off x="516942" y="1122527"/>
            <a:ext cx="3218448"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Transverse kickers</a:t>
            </a:r>
          </a:p>
        </p:txBody>
      </p:sp>
      <p:sp>
        <p:nvSpPr>
          <p:cNvPr id="17" name="TextBox 16">
            <a:extLst>
              <a:ext uri="{FF2B5EF4-FFF2-40B4-BE49-F238E27FC236}">
                <a16:creationId xmlns:a16="http://schemas.microsoft.com/office/drawing/2014/main" id="{A60EE174-104B-C979-A97E-9C93D72263ED}"/>
              </a:ext>
            </a:extLst>
          </p:cNvPr>
          <p:cNvSpPr txBox="1"/>
          <p:nvPr/>
        </p:nvSpPr>
        <p:spPr>
          <a:xfrm>
            <a:off x="5849342" y="1122527"/>
            <a:ext cx="4555992"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Longitudinal kickers</a:t>
            </a:r>
          </a:p>
        </p:txBody>
      </p:sp>
      <p:pic>
        <p:nvPicPr>
          <p:cNvPr id="19" name="그림 18">
            <a:extLst>
              <a:ext uri="{FF2B5EF4-FFF2-40B4-BE49-F238E27FC236}">
                <a16:creationId xmlns:a16="http://schemas.microsoft.com/office/drawing/2014/main" id="{68995111-D946-A708-803A-7BD8AFFACF6D}"/>
              </a:ext>
            </a:extLst>
          </p:cNvPr>
          <p:cNvPicPr>
            <a:picLocks noChangeAspect="1"/>
          </p:cNvPicPr>
          <p:nvPr/>
        </p:nvPicPr>
        <p:blipFill>
          <a:blip r:embed="rId5"/>
          <a:stretch>
            <a:fillRect/>
          </a:stretch>
        </p:blipFill>
        <p:spPr>
          <a:xfrm>
            <a:off x="8725703" y="3216143"/>
            <a:ext cx="3359262" cy="1727232"/>
          </a:xfrm>
          <a:prstGeom prst="rect">
            <a:avLst/>
          </a:prstGeom>
        </p:spPr>
      </p:pic>
      <p:pic>
        <p:nvPicPr>
          <p:cNvPr id="21" name="그림 20">
            <a:extLst>
              <a:ext uri="{FF2B5EF4-FFF2-40B4-BE49-F238E27FC236}">
                <a16:creationId xmlns:a16="http://schemas.microsoft.com/office/drawing/2014/main" id="{8716C4D0-E740-F508-7FCC-757DAA03F019}"/>
              </a:ext>
            </a:extLst>
          </p:cNvPr>
          <p:cNvPicPr>
            <a:picLocks noChangeAspect="1"/>
          </p:cNvPicPr>
          <p:nvPr/>
        </p:nvPicPr>
        <p:blipFill>
          <a:blip r:embed="rId6"/>
          <a:stretch>
            <a:fillRect/>
          </a:stretch>
        </p:blipFill>
        <p:spPr>
          <a:xfrm>
            <a:off x="8725703" y="1538728"/>
            <a:ext cx="3224130" cy="1239514"/>
          </a:xfrm>
          <a:prstGeom prst="rect">
            <a:avLst/>
          </a:prstGeom>
        </p:spPr>
      </p:pic>
    </p:spTree>
    <p:extLst>
      <p:ext uri="{BB962C8B-B14F-4D97-AF65-F5344CB8AC3E}">
        <p14:creationId xmlns:p14="http://schemas.microsoft.com/office/powerpoint/2010/main" val="813763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6C74-9EB9-0393-01A8-7772B139CCC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6B96BA3-2884-F600-6F69-DFBA7A878C5E}"/>
              </a:ext>
            </a:extLst>
          </p:cNvPr>
          <p:cNvSpPr>
            <a:spLocks noGrp="1"/>
          </p:cNvSpPr>
          <p:nvPr>
            <p:ph type="title"/>
          </p:nvPr>
        </p:nvSpPr>
        <p:spPr/>
        <p:txBody>
          <a:bodyPr>
            <a:noAutofit/>
          </a:bodyPr>
          <a:lstStyle/>
          <a:p>
            <a:r>
              <a:rPr lang="en-US" altLang="ko-KR" sz="3000" dirty="0">
                <a:latin typeface="Arial" panose="020B0604020202020204" pitchFamily="34" charset="0"/>
                <a:cs typeface="Arial" panose="020B0604020202020204" pitchFamily="34" charset="0"/>
              </a:rPr>
              <a:t>SLS Tour</a:t>
            </a:r>
            <a:endParaRPr lang="ko-KR" altLang="en-US" sz="3000" dirty="0">
              <a:latin typeface="Arial" panose="020B0604020202020204" pitchFamily="34" charset="0"/>
              <a:cs typeface="Arial" panose="020B0604020202020204" pitchFamily="34" charset="0"/>
            </a:endParaRPr>
          </a:p>
        </p:txBody>
      </p:sp>
      <p:sp>
        <p:nvSpPr>
          <p:cNvPr id="8" name="슬라이드 번호 개체 틀 4">
            <a:extLst>
              <a:ext uri="{FF2B5EF4-FFF2-40B4-BE49-F238E27FC236}">
                <a16:creationId xmlns:a16="http://schemas.microsoft.com/office/drawing/2014/main" id="{2B92E3A4-4A13-8297-060D-786D45F004A4}"/>
              </a:ext>
            </a:extLst>
          </p:cNvPr>
          <p:cNvSpPr txBox="1">
            <a:spLocks/>
          </p:cNvSpPr>
          <p:nvPr/>
        </p:nvSpPr>
        <p:spPr>
          <a:xfrm>
            <a:off x="11409360" y="6398441"/>
            <a:ext cx="7826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806F870-EF6C-473C-8040-0A831F94B896}" type="slidenum">
              <a:rPr lang="ko-KR" altLang="en-US" sz="1600" b="1">
                <a:latin typeface="Arial" panose="020B0604020202020204" pitchFamily="34" charset="0"/>
                <a:cs typeface="Arial" panose="020B0604020202020204" pitchFamily="34" charset="0"/>
              </a:rPr>
              <a:pPr algn="ctr"/>
              <a:t>9</a:t>
            </a:fld>
            <a:endParaRPr lang="ko-KR" alt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C4836A7-9F49-E58A-EA14-91D039E1A4EF}"/>
              </a:ext>
            </a:extLst>
          </p:cNvPr>
          <p:cNvSpPr txBox="1"/>
          <p:nvPr/>
        </p:nvSpPr>
        <p:spPr>
          <a:xfrm>
            <a:off x="516942" y="721169"/>
            <a:ext cx="6100174" cy="461665"/>
          </a:xfrm>
          <a:prstGeom prst="rect">
            <a:avLst/>
          </a:prstGeom>
          <a:noFill/>
        </p:spPr>
        <p:txBody>
          <a:bodyPr wrap="square">
            <a:spAutoFit/>
          </a:bodyPr>
          <a:lstStyle/>
          <a:p>
            <a:r>
              <a:rPr lang="en-US" altLang="ko-KR" sz="24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Harmonic Cavity</a:t>
            </a:r>
            <a:endParaRPr lang="ko-KR" altLang="en-US" sz="2400" b="1"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F8B4D77B-0793-8A7A-3D2C-3E3275AC5F7A}"/>
                  </a:ext>
                </a:extLst>
              </p:cNvPr>
              <p:cNvSpPr txBox="1"/>
              <p:nvPr/>
            </p:nvSpPr>
            <p:spPr>
              <a:xfrm>
                <a:off x="516942" y="5329317"/>
                <a:ext cx="10892418" cy="605871"/>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Main cavity : </a:t>
                </a:r>
                <a14:m>
                  <m:oMath xmlns:m="http://schemas.openxmlformats.org/officeDocument/2006/math">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𝑄</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29626</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f>
                      <m:fPr>
                        <m:type m:val="lin"/>
                        <m:ctrlP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ctrlPr>
                      </m:fPr>
                      <m:num>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𝑅</m:t>
                        </m:r>
                      </m:num>
                      <m:den>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𝑄</m:t>
                        </m:r>
                      </m:den>
                    </m:f>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117</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5</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𝛽</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4</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17</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Δ</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𝑓</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43</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5</m:t>
                    </m:r>
                    <m: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ea typeface="맑은 고딕" panose="020B0503020000020004" pitchFamily="50" charset="-127"/>
                        <a:cs typeface="Arial" panose="020B0604020202020204" pitchFamily="34" charset="0"/>
                      </a:rPr>
                      <m:t>kHz</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(Connected by SSA)</a:t>
                </a:r>
              </a:p>
              <a:p>
                <a:pPr marL="285750" indent="-285750">
                  <a:buFont typeface="Arial" panose="020B0604020202020204" pitchFamily="34" charset="0"/>
                  <a:buChar char="•"/>
                </a:pPr>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Super – 3HC : </a:t>
                </a:r>
                <a14:m>
                  <m:oMath xmlns:m="http://schemas.openxmlformats.org/officeDocument/2006/math">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𝑄</m:t>
                    </m:r>
                    <m:r>
                      <a:rPr lang="en-US" altLang="ko-KR" sz="1600" i="1">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2</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m:t>
                    </m:r>
                    <m:sSup>
                      <m:sSupPr>
                        <m:ctrlP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ctrlPr>
                      </m:sSupPr>
                      <m:e>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10</m:t>
                        </m:r>
                      </m:e>
                      <m:sup>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8</m:t>
                        </m:r>
                      </m:sup>
                    </m:sSup>
                    <m:r>
                      <a:rPr lang="en-US" altLang="ko-KR" sz="1600" i="1">
                        <a:solidFill>
                          <a:schemeClr val="tx1">
                            <a:lumMod val="65000"/>
                            <a:lumOff val="35000"/>
                          </a:schemeClr>
                        </a:solidFill>
                        <a:latin typeface="Cambria Math" panose="02040503050406030204" pitchFamily="18" charset="0"/>
                        <a:cs typeface="Arial" panose="020B0604020202020204" pitchFamily="34" charset="0"/>
                      </a:rPr>
                      <m:t>,</m:t>
                    </m:r>
                    <m:f>
                      <m:fPr>
                        <m:type m:val="lin"/>
                        <m:ctrlPr>
                          <a:rPr lang="en-US" altLang="ko-KR" sz="1600" i="1">
                            <a:solidFill>
                              <a:schemeClr val="tx1">
                                <a:lumMod val="65000"/>
                                <a:lumOff val="35000"/>
                              </a:schemeClr>
                            </a:solidFill>
                            <a:latin typeface="Cambria Math" panose="02040503050406030204" pitchFamily="18" charset="0"/>
                            <a:cs typeface="Arial" panose="020B0604020202020204" pitchFamily="34" charset="0"/>
                          </a:rPr>
                        </m:ctrlPr>
                      </m:fPr>
                      <m:num>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𝑅</m:t>
                        </m:r>
                      </m:num>
                      <m:den>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𝑄</m:t>
                        </m:r>
                      </m:den>
                    </m:f>
                    <m:r>
                      <a:rPr lang="en-US" altLang="ko-KR" sz="1600" i="1">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88</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4</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 </m:t>
                    </m:r>
                    <m:r>
                      <a:rPr lang="en-US" altLang="ko-KR" sz="1600" i="1">
                        <a:solidFill>
                          <a:schemeClr val="tx1">
                            <a:lumMod val="65000"/>
                            <a:lumOff val="35000"/>
                          </a:schemeClr>
                        </a:solidFill>
                        <a:latin typeface="Cambria Math" panose="02040503050406030204" pitchFamily="18" charset="0"/>
                        <a:cs typeface="Arial" panose="020B0604020202020204" pitchFamily="34" charset="0"/>
                      </a:rPr>
                      <m:t>𝛽</m:t>
                    </m:r>
                    <m:r>
                      <a:rPr lang="en-US" altLang="ko-KR" sz="1600" i="1">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0</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Δ</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𝑓</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96</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18</m:t>
                    </m:r>
                    <m:r>
                      <a:rPr lang="en-US" altLang="ko-KR" sz="1600" b="0" i="1" smtClean="0">
                        <a:solidFill>
                          <a:schemeClr val="tx1">
                            <a:lumMod val="65000"/>
                            <a:lumOff val="35000"/>
                          </a:schemeClr>
                        </a:solidFill>
                        <a:latin typeface="Cambria Math" panose="02040503050406030204" pitchFamily="18" charset="0"/>
                        <a:cs typeface="Arial" panose="020B0604020202020204" pitchFamily="34" charset="0"/>
                      </a:rPr>
                      <m:t> </m:t>
                    </m:r>
                    <m:r>
                      <m:rPr>
                        <m:sty m:val="p"/>
                      </m:rPr>
                      <a:rPr lang="en-US" altLang="ko-KR" sz="1600" b="0" i="0" smtClean="0">
                        <a:solidFill>
                          <a:schemeClr val="tx1">
                            <a:lumMod val="65000"/>
                            <a:lumOff val="35000"/>
                          </a:schemeClr>
                        </a:solidFill>
                        <a:latin typeface="Cambria Math" panose="02040503050406030204" pitchFamily="18" charset="0"/>
                        <a:cs typeface="Arial" panose="020B0604020202020204" pitchFamily="34" charset="0"/>
                      </a:rPr>
                      <m:t>kHz</m:t>
                    </m:r>
                  </m:oMath>
                </a14:m>
                <a:r>
                  <a:rPr lang="en-US" altLang="ko-KR" sz="1600"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 (Pick-up to get cavity voltage)</a:t>
                </a:r>
              </a:p>
            </p:txBody>
          </p:sp>
        </mc:Choice>
        <mc:Fallback>
          <p:sp>
            <p:nvSpPr>
              <p:cNvPr id="16" name="TextBox 15">
                <a:extLst>
                  <a:ext uri="{FF2B5EF4-FFF2-40B4-BE49-F238E27FC236}">
                    <a16:creationId xmlns:a16="http://schemas.microsoft.com/office/drawing/2014/main" id="{F8B4D77B-0793-8A7A-3D2C-3E3275AC5F7A}"/>
                  </a:ext>
                </a:extLst>
              </p:cNvPr>
              <p:cNvSpPr txBox="1">
                <a:spLocks noRot="1" noChangeAspect="1" noMove="1" noResize="1" noEditPoints="1" noAdjustHandles="1" noChangeArrowheads="1" noChangeShapeType="1" noTextEdit="1"/>
              </p:cNvSpPr>
              <p:nvPr/>
            </p:nvSpPr>
            <p:spPr>
              <a:xfrm>
                <a:off x="516942" y="5329317"/>
                <a:ext cx="10892418" cy="605871"/>
              </a:xfrm>
              <a:prstGeom prst="rect">
                <a:avLst/>
              </a:prstGeom>
              <a:blipFill>
                <a:blip r:embed="rId2"/>
                <a:stretch>
                  <a:fillRect l="-224" t="-56000" b="-88000"/>
                </a:stretch>
              </a:blipFill>
            </p:spPr>
            <p:txBody>
              <a:bodyPr/>
              <a:lstStyle/>
              <a:p>
                <a:r>
                  <a:rPr lang="ko-KR" altLang="en-US">
                    <a:noFill/>
                  </a:rPr>
                  <a:t> </a:t>
                </a:r>
              </a:p>
            </p:txBody>
          </p:sp>
        </mc:Fallback>
      </mc:AlternateContent>
      <p:pic>
        <p:nvPicPr>
          <p:cNvPr id="6" name="그림 5">
            <a:extLst>
              <a:ext uri="{FF2B5EF4-FFF2-40B4-BE49-F238E27FC236}">
                <a16:creationId xmlns:a16="http://schemas.microsoft.com/office/drawing/2014/main" id="{92DF5CC6-ED2A-0C6D-D704-A38337821910}"/>
              </a:ext>
            </a:extLst>
          </p:cNvPr>
          <p:cNvPicPr>
            <a:picLocks noChangeAspect="1"/>
          </p:cNvPicPr>
          <p:nvPr/>
        </p:nvPicPr>
        <p:blipFill>
          <a:blip r:embed="rId3"/>
          <a:srcRect/>
          <a:stretch/>
        </p:blipFill>
        <p:spPr>
          <a:xfrm>
            <a:off x="1021612" y="1528683"/>
            <a:ext cx="3218447" cy="3686338"/>
          </a:xfrm>
          <a:prstGeom prst="rect">
            <a:avLst/>
          </a:prstGeom>
        </p:spPr>
      </p:pic>
      <p:sp>
        <p:nvSpPr>
          <p:cNvPr id="14" name="TextBox 13">
            <a:extLst>
              <a:ext uri="{FF2B5EF4-FFF2-40B4-BE49-F238E27FC236}">
                <a16:creationId xmlns:a16="http://schemas.microsoft.com/office/drawing/2014/main" id="{7C29B528-A71C-5553-34FA-32B0AC4FF66C}"/>
              </a:ext>
            </a:extLst>
          </p:cNvPr>
          <p:cNvSpPr txBox="1"/>
          <p:nvPr/>
        </p:nvSpPr>
        <p:spPr>
          <a:xfrm>
            <a:off x="516942" y="1122527"/>
            <a:ext cx="3218448"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Main HOM-damped cavity</a:t>
            </a:r>
          </a:p>
        </p:txBody>
      </p:sp>
      <p:sp>
        <p:nvSpPr>
          <p:cNvPr id="17" name="TextBox 16">
            <a:extLst>
              <a:ext uri="{FF2B5EF4-FFF2-40B4-BE49-F238E27FC236}">
                <a16:creationId xmlns:a16="http://schemas.microsoft.com/office/drawing/2014/main" id="{F1E4B3D6-21F6-355D-155C-A6A1EC0FDB34}"/>
              </a:ext>
            </a:extLst>
          </p:cNvPr>
          <p:cNvSpPr txBox="1"/>
          <p:nvPr/>
        </p:nvSpPr>
        <p:spPr>
          <a:xfrm>
            <a:off x="5849342" y="1122527"/>
            <a:ext cx="4555992" cy="369332"/>
          </a:xfrm>
          <a:prstGeom prst="rect">
            <a:avLst/>
          </a:prstGeom>
          <a:noFill/>
        </p:spPr>
        <p:txBody>
          <a:bodyPr wrap="square">
            <a:spAutoFit/>
          </a:bodyPr>
          <a:lstStyle/>
          <a:p>
            <a:r>
              <a:rPr lang="en-US" altLang="ko-KR" sz="1800" b="1" dirty="0">
                <a:solidFill>
                  <a:schemeClr val="tx1">
                    <a:lumMod val="65000"/>
                    <a:lumOff val="35000"/>
                  </a:schemeClr>
                </a:solidFill>
                <a:latin typeface="Arial" panose="020B0604020202020204" pitchFamily="34" charset="0"/>
                <a:ea typeface="맑은 고딕" panose="020B0503020000020004" pitchFamily="50" charset="-127"/>
                <a:cs typeface="Arial" panose="020B0604020202020204" pitchFamily="34" charset="0"/>
              </a:rPr>
              <a:t>Super – 3HC</a:t>
            </a:r>
          </a:p>
        </p:txBody>
      </p:sp>
      <p:pic>
        <p:nvPicPr>
          <p:cNvPr id="5" name="그림 4">
            <a:extLst>
              <a:ext uri="{FF2B5EF4-FFF2-40B4-BE49-F238E27FC236}">
                <a16:creationId xmlns:a16="http://schemas.microsoft.com/office/drawing/2014/main" id="{28A3223D-6E60-C5AD-7161-0E59F2B6EBF1}"/>
              </a:ext>
            </a:extLst>
          </p:cNvPr>
          <p:cNvPicPr>
            <a:picLocks noChangeAspect="1"/>
          </p:cNvPicPr>
          <p:nvPr/>
        </p:nvPicPr>
        <p:blipFill>
          <a:blip r:embed="rId4"/>
          <a:stretch>
            <a:fillRect/>
          </a:stretch>
        </p:blipFill>
        <p:spPr>
          <a:xfrm>
            <a:off x="5963151" y="1528682"/>
            <a:ext cx="4850354" cy="3636906"/>
          </a:xfrm>
          <a:prstGeom prst="rect">
            <a:avLst/>
          </a:prstGeom>
        </p:spPr>
      </p:pic>
    </p:spTree>
    <p:extLst>
      <p:ext uri="{BB962C8B-B14F-4D97-AF65-F5344CB8AC3E}">
        <p14:creationId xmlns:p14="http://schemas.microsoft.com/office/powerpoint/2010/main" val="3486897727"/>
      </p:ext>
    </p:extLst>
  </p:cSld>
  <p:clrMapOvr>
    <a:masterClrMapping/>
  </p:clrMapOvr>
</p:sld>
</file>

<file path=ppt/theme/theme1.xml><?xml version="1.0" encoding="utf-8"?>
<a:theme xmlns:a="http://schemas.openxmlformats.org/drawingml/2006/main" name="Office 2013 - 2022 테마">
  <a:themeElements>
    <a:clrScheme name="Office 2013 - 2022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214501</TotalTime>
  <Words>1993</Words>
  <Application>Microsoft Office PowerPoint</Application>
  <PresentationFormat>와이드스크린</PresentationFormat>
  <Paragraphs>339</Paragraphs>
  <Slides>29</Slides>
  <Notes>3</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29</vt:i4>
      </vt:variant>
    </vt:vector>
  </HeadingPairs>
  <TitlesOfParts>
    <vt:vector size="36" baseType="lpstr">
      <vt:lpstr>HelveticaNeue-Bold</vt:lpstr>
      <vt:lpstr>맑은 고딕</vt:lpstr>
      <vt:lpstr>Arial</vt:lpstr>
      <vt:lpstr>Calibri</vt:lpstr>
      <vt:lpstr>Calibri Light</vt:lpstr>
      <vt:lpstr>Cambria Math</vt:lpstr>
      <vt:lpstr>Office 2013 - 2022 테마</vt:lpstr>
      <vt:lpstr>SLS-IPAC Organize</vt:lpstr>
      <vt:lpstr>Schedule</vt:lpstr>
      <vt:lpstr>SLS Tour</vt:lpstr>
      <vt:lpstr>SLS Tour</vt:lpstr>
      <vt:lpstr>SLS Tour</vt:lpstr>
      <vt:lpstr>SLS Tour</vt:lpstr>
      <vt:lpstr>SLS Tour</vt:lpstr>
      <vt:lpstr>SLS Tour</vt:lpstr>
      <vt:lpstr>SLS Tour</vt:lpstr>
      <vt:lpstr>SLS Tour</vt:lpstr>
      <vt:lpstr>SLS Tour</vt:lpstr>
      <vt:lpstr>Bunch lengthening with HHC</vt:lpstr>
      <vt:lpstr>Bunch lengthening with HHC</vt:lpstr>
      <vt:lpstr>Bunch lengthening with HHC</vt:lpstr>
      <vt:lpstr>Bunch lengthening with HHC</vt:lpstr>
      <vt:lpstr>Bunch lengthening with HHC</vt:lpstr>
      <vt:lpstr>Bunch lengthening with HHC</vt:lpstr>
      <vt:lpstr>Bunch lengthening with HHC</vt:lpstr>
      <vt:lpstr>Bunch lengthening with HHC</vt:lpstr>
      <vt:lpstr>Booster Emittance Exchange</vt:lpstr>
      <vt:lpstr>Booster Emittance Exchange</vt:lpstr>
      <vt:lpstr>CERN Tour</vt:lpstr>
      <vt:lpstr>CERN Tour</vt:lpstr>
      <vt:lpstr>CERN Tour</vt:lpstr>
      <vt:lpstr>CERN Tour</vt:lpstr>
      <vt:lpstr>IPAC SSMB</vt:lpstr>
      <vt:lpstr>IPAC SSMB</vt:lpstr>
      <vt:lpstr>Thank you for your attention!</vt:lpstr>
      <vt:lpstr>6th Order characteristic equation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석지민 JIMIN SEOK</dc:creator>
  <cp:lastModifiedBy>박영민(첨단원자력공학부)</cp:lastModifiedBy>
  <cp:revision>163</cp:revision>
  <cp:lastPrinted>2024-12-11T05:34:46Z</cp:lastPrinted>
  <dcterms:created xsi:type="dcterms:W3CDTF">2023-05-12T02:11:01Z</dcterms:created>
  <dcterms:modified xsi:type="dcterms:W3CDTF">2026-05-29T01:11:19Z</dcterms:modified>
</cp:coreProperties>
</file>