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81" r:id="rId2"/>
    <p:sldId id="475" r:id="rId3"/>
    <p:sldId id="476" r:id="rId4"/>
    <p:sldId id="478" r:id="rId5"/>
    <p:sldId id="490" r:id="rId6"/>
    <p:sldId id="479" r:id="rId7"/>
    <p:sldId id="488" r:id="rId8"/>
    <p:sldId id="480" r:id="rId9"/>
    <p:sldId id="489" r:id="rId10"/>
    <p:sldId id="481" r:id="rId11"/>
    <p:sldId id="482" r:id="rId12"/>
    <p:sldId id="483" r:id="rId13"/>
    <p:sldId id="484" r:id="rId14"/>
    <p:sldId id="486" r:id="rId15"/>
    <p:sldId id="487" r:id="rId16"/>
    <p:sldId id="485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9F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697" autoAdjust="0"/>
  </p:normalViewPr>
  <p:slideViewPr>
    <p:cSldViewPr snapToGrid="0">
      <p:cViewPr>
        <p:scale>
          <a:sx n="58" d="100"/>
          <a:sy n="58" d="100"/>
        </p:scale>
        <p:origin x="17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4E42C0EC-C7FD-19BE-602B-45253C78D3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733B45F-3CD4-CE4F-23DF-719BDE3590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DB499-861C-42D6-9362-4E67B45979AB}" type="datetimeFigureOut">
              <a:rPr lang="ko-KR" altLang="en-US" smtClean="0"/>
              <a:t>2026-06-03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B601EE7-5020-AE1E-C8F2-87A7A7B8B8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1054FD9-7F44-AF05-201C-C094A3967B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46005-57C2-4983-93AF-1ADDF8344B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19686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FF58B-5085-4DC8-8DEC-62B88BD9BF6B}" type="datetimeFigureOut">
              <a:rPr lang="ko-KR" altLang="en-US" smtClean="0"/>
              <a:t>2026-06-03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83694-ADA4-4060-B23E-162C33B8AF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39970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DC2962A7-F2EB-85C3-228C-AFA9DD38A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5500F80A-2A06-E18B-7607-C20DCBA850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AB00476B-4E47-3C1C-0F2D-4BB7165CF7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>
            <a:extLst>
              <a:ext uri="{FF2B5EF4-FFF2-40B4-BE49-F238E27FC236}">
                <a16:creationId xmlns:a16="http://schemas.microsoft.com/office/drawing/2014/main" id="{B381F9CA-BFCB-70F0-1D41-32FA2A87597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9070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F1AFEB9F-0C2F-6426-5D09-9053D0410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42F07431-18C1-AD69-1E7D-FBC1240D1A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>
            <a:extLst>
              <a:ext uri="{FF2B5EF4-FFF2-40B4-BE49-F238E27FC236}">
                <a16:creationId xmlns:a16="http://schemas.microsoft.com/office/drawing/2014/main" id="{BEEE697B-C92A-0564-6CB5-DB89A54EC6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>
            <a:extLst>
              <a:ext uri="{FF2B5EF4-FFF2-40B4-BE49-F238E27FC236}">
                <a16:creationId xmlns:a16="http://schemas.microsoft.com/office/drawing/2014/main" id="{10054AFA-0FCE-EB6C-922D-EE5C74738C6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6777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084E98B0-90ED-DF9E-0DAB-6D35BE298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FCCD3E45-8584-381D-C569-AF6552CC71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>
            <a:extLst>
              <a:ext uri="{FF2B5EF4-FFF2-40B4-BE49-F238E27FC236}">
                <a16:creationId xmlns:a16="http://schemas.microsoft.com/office/drawing/2014/main" id="{5ACDC766-D774-EFA4-DD89-0485E54F4B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>
            <a:extLst>
              <a:ext uri="{FF2B5EF4-FFF2-40B4-BE49-F238E27FC236}">
                <a16:creationId xmlns:a16="http://schemas.microsoft.com/office/drawing/2014/main" id="{EF8DFBAA-3DC8-FC87-831B-C928E38DC60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3461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BA5A91A6-49B4-7663-ADD8-06BD6B9B9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1FB41A62-9455-5796-8308-0ED3612828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>
            <a:extLst>
              <a:ext uri="{FF2B5EF4-FFF2-40B4-BE49-F238E27FC236}">
                <a16:creationId xmlns:a16="http://schemas.microsoft.com/office/drawing/2014/main" id="{D2AFA64B-45C3-454B-C278-09474D5CCE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>
            <a:extLst>
              <a:ext uri="{FF2B5EF4-FFF2-40B4-BE49-F238E27FC236}">
                <a16:creationId xmlns:a16="http://schemas.microsoft.com/office/drawing/2014/main" id="{A52C0375-87E6-AD81-111D-620D97A14DE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0381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0FE528A6-4F0A-B93B-30C7-B15994A4D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F4907755-9B95-F056-E085-65B5485430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>
            <a:extLst>
              <a:ext uri="{FF2B5EF4-FFF2-40B4-BE49-F238E27FC236}">
                <a16:creationId xmlns:a16="http://schemas.microsoft.com/office/drawing/2014/main" id="{786FFB9D-3CC5-2974-2A05-AC606018D8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>
            <a:extLst>
              <a:ext uri="{FF2B5EF4-FFF2-40B4-BE49-F238E27FC236}">
                <a16:creationId xmlns:a16="http://schemas.microsoft.com/office/drawing/2014/main" id="{4E02FBAD-6388-0E08-8959-3872E563DE5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1055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78E2B004-D269-1899-577C-7016831FC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4298FCD0-4674-1D7B-3544-A12D2D450A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>
            <a:extLst>
              <a:ext uri="{FF2B5EF4-FFF2-40B4-BE49-F238E27FC236}">
                <a16:creationId xmlns:a16="http://schemas.microsoft.com/office/drawing/2014/main" id="{7E3C3814-B05D-3642-219D-FB4691763C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>
            <a:extLst>
              <a:ext uri="{FF2B5EF4-FFF2-40B4-BE49-F238E27FC236}">
                <a16:creationId xmlns:a16="http://schemas.microsoft.com/office/drawing/2014/main" id="{916D399C-C8D0-3493-C247-74B3E45E9E5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4756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B7B99624-B690-5397-5790-CECD95E98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252348AA-6680-BE4C-0217-4F3588CB70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>
            <a:extLst>
              <a:ext uri="{FF2B5EF4-FFF2-40B4-BE49-F238E27FC236}">
                <a16:creationId xmlns:a16="http://schemas.microsoft.com/office/drawing/2014/main" id="{6662B28A-B822-999E-B48F-C96EB54BE6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>
            <a:extLst>
              <a:ext uri="{FF2B5EF4-FFF2-40B4-BE49-F238E27FC236}">
                <a16:creationId xmlns:a16="http://schemas.microsoft.com/office/drawing/2014/main" id="{E2D369DE-1AA2-DE52-8328-83FB678625F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7227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EEBC8264-74CF-0171-7A2F-B61DD87C0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2ADD481E-00D6-FAEB-D274-75CD04B196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>
            <a:extLst>
              <a:ext uri="{FF2B5EF4-FFF2-40B4-BE49-F238E27FC236}">
                <a16:creationId xmlns:a16="http://schemas.microsoft.com/office/drawing/2014/main" id="{1E59144C-C0A2-8EA5-5706-40EE4369C0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>
            <a:extLst>
              <a:ext uri="{FF2B5EF4-FFF2-40B4-BE49-F238E27FC236}">
                <a16:creationId xmlns:a16="http://schemas.microsoft.com/office/drawing/2014/main" id="{3F2A30EE-01C3-7F54-A3EA-19E3101D701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2849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694219BE-C1D5-1F9C-A01B-77F17DBA2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85052F62-5291-508B-3959-D5556DB6B5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>
            <a:extLst>
              <a:ext uri="{FF2B5EF4-FFF2-40B4-BE49-F238E27FC236}">
                <a16:creationId xmlns:a16="http://schemas.microsoft.com/office/drawing/2014/main" id="{8CFC060B-5EBF-B437-4785-93900B6EF3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>
            <a:extLst>
              <a:ext uri="{FF2B5EF4-FFF2-40B4-BE49-F238E27FC236}">
                <a16:creationId xmlns:a16="http://schemas.microsoft.com/office/drawing/2014/main" id="{3BE59E8C-75C6-9B00-30DF-31624F1FA1F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4265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F0F39161-2359-AEFA-BD0E-C1D3C0EF2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651FB657-0273-F488-7E3E-14149D0D97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>
            <a:extLst>
              <a:ext uri="{FF2B5EF4-FFF2-40B4-BE49-F238E27FC236}">
                <a16:creationId xmlns:a16="http://schemas.microsoft.com/office/drawing/2014/main" id="{F0BD0EB3-33EA-BBA4-BA01-23FECE5943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>
            <a:extLst>
              <a:ext uri="{FF2B5EF4-FFF2-40B4-BE49-F238E27FC236}">
                <a16:creationId xmlns:a16="http://schemas.microsoft.com/office/drawing/2014/main" id="{5F1CF394-7A4B-D117-7970-B4E1FC0C9F2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0551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BA5AFEAA-D360-85A8-DBF3-6E8335737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04040C6F-0AA1-D043-CE5B-430B8B00F8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>
            <a:extLst>
              <a:ext uri="{FF2B5EF4-FFF2-40B4-BE49-F238E27FC236}">
                <a16:creationId xmlns:a16="http://schemas.microsoft.com/office/drawing/2014/main" id="{EFE5CA28-44C9-DC57-8AA5-AD8AD4AABD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>
            <a:extLst>
              <a:ext uri="{FF2B5EF4-FFF2-40B4-BE49-F238E27FC236}">
                <a16:creationId xmlns:a16="http://schemas.microsoft.com/office/drawing/2014/main" id="{C721FEF6-36B9-C322-8A0C-293DB8D4B9B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1107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30A09B87-0165-4289-1925-1E02691C8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99206B2D-E74F-76EE-7BCC-04665D444F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>
            <a:extLst>
              <a:ext uri="{FF2B5EF4-FFF2-40B4-BE49-F238E27FC236}">
                <a16:creationId xmlns:a16="http://schemas.microsoft.com/office/drawing/2014/main" id="{13488AD8-2801-0D27-67A2-20084055E3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>
            <a:extLst>
              <a:ext uri="{FF2B5EF4-FFF2-40B4-BE49-F238E27FC236}">
                <a16:creationId xmlns:a16="http://schemas.microsoft.com/office/drawing/2014/main" id="{2EE2405B-79B9-367D-8A32-6B174B7B81F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6864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47FA2178-048E-5871-B76D-9D5BBCA8E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0E838C37-BF59-0BD4-8A39-1AAD0363E4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>
            <a:extLst>
              <a:ext uri="{FF2B5EF4-FFF2-40B4-BE49-F238E27FC236}">
                <a16:creationId xmlns:a16="http://schemas.microsoft.com/office/drawing/2014/main" id="{3BEBCB01-5DD7-8EF2-1CB1-FB326B28D1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>
            <a:extLst>
              <a:ext uri="{FF2B5EF4-FFF2-40B4-BE49-F238E27FC236}">
                <a16:creationId xmlns:a16="http://schemas.microsoft.com/office/drawing/2014/main" id="{3FE0BF54-C96B-070F-757E-18E5F895D0F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7302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25D2F61C-8D51-DEF0-981C-9E9A82F94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47D56C79-4E58-32F8-EF0B-2C4E834F04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>
            <a:extLst>
              <a:ext uri="{FF2B5EF4-FFF2-40B4-BE49-F238E27FC236}">
                <a16:creationId xmlns:a16="http://schemas.microsoft.com/office/drawing/2014/main" id="{BDD3E85C-8FC4-73A2-5C4D-D0B4DBB660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>
            <a:extLst>
              <a:ext uri="{FF2B5EF4-FFF2-40B4-BE49-F238E27FC236}">
                <a16:creationId xmlns:a16="http://schemas.microsoft.com/office/drawing/2014/main" id="{F8BE547D-F314-187A-49E5-81AB6265DDF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4749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6DA5FC04-3E71-0A01-A12B-EE9B797B6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49DCA299-DB30-1376-46D3-267D69E8D2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>
            <a:extLst>
              <a:ext uri="{FF2B5EF4-FFF2-40B4-BE49-F238E27FC236}">
                <a16:creationId xmlns:a16="http://schemas.microsoft.com/office/drawing/2014/main" id="{EF835694-AC6B-2D5A-8EC5-19939A3D94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>
            <a:extLst>
              <a:ext uri="{FF2B5EF4-FFF2-40B4-BE49-F238E27FC236}">
                <a16:creationId xmlns:a16="http://schemas.microsoft.com/office/drawing/2014/main" id="{591AE40A-77F5-1006-3C00-7FCDD62D368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7518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AF967862-67D5-4F6B-899C-D3BE45937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036EFAEF-9BCC-9E02-BEB3-D204D3EE4A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>
            <a:extLst>
              <a:ext uri="{FF2B5EF4-FFF2-40B4-BE49-F238E27FC236}">
                <a16:creationId xmlns:a16="http://schemas.microsoft.com/office/drawing/2014/main" id="{777DA29B-E241-8DA5-11C8-A84ABE2DFC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>
            <a:extLst>
              <a:ext uri="{FF2B5EF4-FFF2-40B4-BE49-F238E27FC236}">
                <a16:creationId xmlns:a16="http://schemas.microsoft.com/office/drawing/2014/main" id="{4AE064DD-5AB0-F7E4-8F6C-EA817CB16F9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9063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BA7F75-2D85-553C-DD48-5F5A883E1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4606EAC-E6B3-D58F-E5D2-96A0F973E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CF7C595-0E72-76EB-6F32-59E6C332D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39B2CEE-5078-565C-60E5-C893EF4E8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762129E-A0F8-D9AF-EDD9-5E34D439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BBE1-0AC6-492F-AC28-C7DA4832E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5899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BD32F3-ADAC-3716-2DCD-068BFF80A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56B009A-D1C4-7864-F951-337DA51308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3EFD2EC-199C-B8FC-07B1-359715E08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7B97EE0-0907-2C55-FC7B-A55BDAF28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F70C2B4-8713-CC2B-5EBF-3F4C21BD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BBE1-0AC6-492F-AC28-C7DA4832E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5726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00AB8FA-3368-691C-06B7-2B9AAB2B4D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A23E00F-249B-3CE1-3F84-49DE617DC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2E94E6D-BFE9-A0B3-C9F4-4D7B24BD2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8AB1786-058D-E83A-AD72-5DF16989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EC3337E-0327-FC88-3A6D-571A1CFFC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BBE1-0AC6-492F-AC28-C7DA4832E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0662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제목 슬라이드">
  <p:cSld name="1_제목 슬라이드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438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BC60C9-B99E-43E0-592E-FEBC6F59B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D9E58D-BFB3-0C7B-821D-1B2D14C6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5DC7711-ECCF-9FC5-070B-8CB64A9AA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E5FB958-A211-FAB1-4862-50C81D667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C009EA7-4EC3-C75F-FB5E-910E67C4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BBE1-0AC6-492F-AC28-C7DA4832E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3420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AAE228-E2D4-EE7E-FD8D-C04C48753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C18FF87-3835-2384-7266-AFA220A23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98EF8D-8D35-68FE-FEF2-244125E92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7F691E9-1470-6439-5BDA-345D7EFBC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8501E99-7AB3-292D-1FA0-637EBFE3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BBE1-0AC6-492F-AC28-C7DA4832E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524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75505B-5E0A-2C57-3950-41C30BEF3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085835B-0559-6FB2-8B67-D6747B4C5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10DDB4D-FE86-212C-A078-C1EBD7A26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D6F8A78-A0A4-5EF5-9BF9-9D27CFD8C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F20E0DA-CE74-3F36-8F74-2CA81142B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A868BE6-1C27-87DB-D951-C9E7DFBC4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BBE1-0AC6-492F-AC28-C7DA4832E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3001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24F9B9-9C59-0871-49F1-E35F0150E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CCFB5A0-AA03-320C-C852-E7B9DD483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D791FE-5FA4-29CC-D4EF-B4F9B6969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92ED5CF-1CF8-2E23-A2A0-7F5C5E6D2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19039E4-617F-6706-2D69-B38D296E45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6C2A5A0-FEEC-2200-3E21-3077591B6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8880FCA-4494-600B-B3F6-6AB362ECA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D8E6C18-13FA-388A-3056-FF0F8C1C3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BBE1-0AC6-492F-AC28-C7DA4832E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533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E60921-546C-D60D-7DFD-0940DAE7B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5A1CBAF-C99B-6E72-A398-4A840AFD7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FD7946E-69F9-194C-120E-ADA8B6773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AE04565-9F55-A466-12AE-8A28E9CE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BBE1-0AC6-492F-AC28-C7DA4832E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692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783B1D7-374B-5CD5-9934-A4B3C92EC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64419D5-A0FD-A9AC-D9C1-5157327C6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89498" y="6356349"/>
            <a:ext cx="41148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17C677B-A4EB-E8E9-DB1A-48446645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27CEBBE1-0AC6-492F-AC28-C7DA4832E8D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7877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D1ED60-9010-A306-5983-0B1DB9E81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6C01EFE-84FA-9626-954D-03837D93D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44ECD4F-7D48-8C42-696B-FAF1E92F3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C7CE5E7-ED64-1A2B-38FC-BCCFF114F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B5B89E3-35B8-9380-A751-56EA4A94C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1A4E25E-42B0-57D9-C17F-E142DD005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BBE1-0AC6-492F-AC28-C7DA4832E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331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5EEAC5-5ED6-2E65-58D8-C9A678F17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D61FB55-A4DF-0E7D-FCAC-2DDFF8F6FC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BB06840-4FC3-FEAA-CF7A-D71EDA912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534FF1E-E36F-DB3C-D6C9-363CC4437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2BF5A41-728C-B794-6348-A8C8AB90B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CD4FCC4-6E48-7AE7-3650-E5F75D4AF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BBE1-0AC6-492F-AC28-C7DA4832E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273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DEDE413-E16B-B4F5-D29A-37BD5FF1A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FEF9E5A-3A5A-5107-B863-5B288223B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D41F766-4754-050A-1BFD-1534BAF2E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2FDFAE3-BA94-4356-3D6B-2C486556D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6A6B351-D8D3-1B6F-419C-FA3A75326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EBBE1-0AC6-492F-AC28-C7DA4832E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132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70953B00-7A60-1F25-831F-F6785B0E1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>
            <a:extLst>
              <a:ext uri="{FF2B5EF4-FFF2-40B4-BE49-F238E27FC236}">
                <a16:creationId xmlns:a16="http://schemas.microsoft.com/office/drawing/2014/main" id="{31765D6F-D6BC-6EC2-6E93-0F9D1910E855}"/>
              </a:ext>
            </a:extLst>
          </p:cNvPr>
          <p:cNvSpPr/>
          <p:nvPr/>
        </p:nvSpPr>
        <p:spPr>
          <a:xfrm>
            <a:off x="145" y="6691774"/>
            <a:ext cx="12191716" cy="166232"/>
          </a:xfrm>
          <a:prstGeom prst="rect">
            <a:avLst/>
          </a:prstGeom>
          <a:solidFill>
            <a:srgbClr val="0C2B64">
              <a:alpha val="30980"/>
            </a:srgbClr>
          </a:solidFill>
          <a:ln>
            <a:noFill/>
          </a:ln>
        </p:spPr>
        <p:txBody>
          <a:bodyPr spcFirstLastPara="1" wrap="square" lIns="73154" tIns="36566" rIns="73154" bIns="36566" anchor="t" anchorCtr="0">
            <a:noAutofit/>
          </a:bodyPr>
          <a:lstStyle/>
          <a:p>
            <a:endParaRPr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grpSp>
        <p:nvGrpSpPr>
          <p:cNvPr id="91" name="Google Shape;91;p1">
            <a:extLst>
              <a:ext uri="{FF2B5EF4-FFF2-40B4-BE49-F238E27FC236}">
                <a16:creationId xmlns:a16="http://schemas.microsoft.com/office/drawing/2014/main" id="{42DC7914-1AA5-499F-ACC6-44DAA8689BBB}"/>
              </a:ext>
            </a:extLst>
          </p:cNvPr>
          <p:cNvGrpSpPr/>
          <p:nvPr/>
        </p:nvGrpSpPr>
        <p:grpSpPr>
          <a:xfrm>
            <a:off x="8223646" y="5"/>
            <a:ext cx="3968215" cy="6691770"/>
            <a:chOff x="10277475" y="1"/>
            <a:chExt cx="4959350" cy="8363163"/>
          </a:xfrm>
        </p:grpSpPr>
        <p:sp>
          <p:nvSpPr>
            <p:cNvPr id="92" name="Google Shape;92;p1">
              <a:extLst>
                <a:ext uri="{FF2B5EF4-FFF2-40B4-BE49-F238E27FC236}">
                  <a16:creationId xmlns:a16="http://schemas.microsoft.com/office/drawing/2014/main" id="{A7F37178-3F27-4BAA-0304-A98BF7CF8B18}"/>
                </a:ext>
              </a:extLst>
            </p:cNvPr>
            <p:cNvSpPr/>
            <p:nvPr/>
          </p:nvSpPr>
          <p:spPr>
            <a:xfrm>
              <a:off x="10277475" y="1"/>
              <a:ext cx="4959350" cy="8363163"/>
            </a:xfrm>
            <a:prstGeom prst="rect">
              <a:avLst/>
            </a:prstGeom>
            <a:solidFill>
              <a:srgbClr val="DDEAF6">
                <a:alpha val="60000"/>
              </a:srgbClr>
            </a:solidFill>
            <a:ln>
              <a:noFill/>
            </a:ln>
          </p:spPr>
          <p:txBody>
            <a:bodyPr spcFirstLastPara="1" wrap="square" lIns="73154" tIns="36566" rIns="73154" bIns="36566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3" name="Google Shape;93;p1">
              <a:extLst>
                <a:ext uri="{FF2B5EF4-FFF2-40B4-BE49-F238E27FC236}">
                  <a16:creationId xmlns:a16="http://schemas.microsoft.com/office/drawing/2014/main" id="{8AB83A6B-E5DF-BA76-22FD-B29FE84907D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4" name="Google Shape;94;p1">
            <a:extLst>
              <a:ext uri="{FF2B5EF4-FFF2-40B4-BE49-F238E27FC236}">
                <a16:creationId xmlns:a16="http://schemas.microsoft.com/office/drawing/2014/main" id="{71620011-EDE2-E928-73A8-56A4FC98CBE7}"/>
              </a:ext>
            </a:extLst>
          </p:cNvPr>
          <p:cNvGrpSpPr/>
          <p:nvPr/>
        </p:nvGrpSpPr>
        <p:grpSpPr>
          <a:xfrm>
            <a:off x="479129" y="1168790"/>
            <a:ext cx="11178177" cy="1708655"/>
            <a:chOff x="598622" y="1460714"/>
            <a:chExt cx="10696469" cy="2135424"/>
          </a:xfrm>
        </p:grpSpPr>
        <p:sp>
          <p:nvSpPr>
            <p:cNvPr id="95" name="Google Shape;95;p1">
              <a:extLst>
                <a:ext uri="{FF2B5EF4-FFF2-40B4-BE49-F238E27FC236}">
                  <a16:creationId xmlns:a16="http://schemas.microsoft.com/office/drawing/2014/main" id="{9F0B569C-1CFF-48AA-7D0F-B85A1902320E}"/>
                </a:ext>
              </a:extLst>
            </p:cNvPr>
            <p:cNvSpPr txBox="1"/>
            <p:nvPr/>
          </p:nvSpPr>
          <p:spPr>
            <a:xfrm>
              <a:off x="598622" y="1460714"/>
              <a:ext cx="10668117" cy="12616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3154" tIns="36566" rIns="73154" bIns="36566" anchor="t" anchorCtr="0">
              <a:spAutoFit/>
            </a:bodyPr>
            <a:lstStyle/>
            <a:p>
              <a:r>
                <a:rPr lang="en-US" sz="3040" b="1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Design and implementation of </a:t>
              </a:r>
            </a:p>
            <a:p>
              <a:r>
                <a:rPr lang="en-US" sz="3040" b="1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accelerator control monitoring system</a:t>
              </a:r>
              <a:endParaRPr sz="304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">
              <a:extLst>
                <a:ext uri="{FF2B5EF4-FFF2-40B4-BE49-F238E27FC236}">
                  <a16:creationId xmlns:a16="http://schemas.microsoft.com/office/drawing/2014/main" id="{145FB940-F7D4-9D17-DAC3-1E6DF361539F}"/>
                </a:ext>
              </a:extLst>
            </p:cNvPr>
            <p:cNvSpPr txBox="1"/>
            <p:nvPr/>
          </p:nvSpPr>
          <p:spPr>
            <a:xfrm>
              <a:off x="626973" y="3119357"/>
              <a:ext cx="10668118" cy="4767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3154" tIns="36566" rIns="73154" bIns="36566" anchor="t" anchorCtr="0">
              <a:spAutoFit/>
            </a:bodyPr>
            <a:lstStyle/>
            <a:p>
              <a:endParaRPr sz="1999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1">
            <a:extLst>
              <a:ext uri="{FF2B5EF4-FFF2-40B4-BE49-F238E27FC236}">
                <a16:creationId xmlns:a16="http://schemas.microsoft.com/office/drawing/2014/main" id="{2E8366BE-799D-DEAE-E82B-4B2E4C8B25D6}"/>
              </a:ext>
            </a:extLst>
          </p:cNvPr>
          <p:cNvGrpSpPr/>
          <p:nvPr/>
        </p:nvGrpSpPr>
        <p:grpSpPr>
          <a:xfrm>
            <a:off x="501816" y="2"/>
            <a:ext cx="6265891" cy="383412"/>
            <a:chOff x="626973" y="0"/>
            <a:chExt cx="7830913" cy="479180"/>
          </a:xfrm>
        </p:grpSpPr>
        <p:sp>
          <p:nvSpPr>
            <p:cNvPr id="98" name="Google Shape;98;p1">
              <a:extLst>
                <a:ext uri="{FF2B5EF4-FFF2-40B4-BE49-F238E27FC236}">
                  <a16:creationId xmlns:a16="http://schemas.microsoft.com/office/drawing/2014/main" id="{88AA47C8-18D8-ECB1-037A-4E024E55BF9F}"/>
                </a:ext>
              </a:extLst>
            </p:cNvPr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73154" tIns="36566" rIns="73154" bIns="36566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99" name="Google Shape;99;p1">
              <a:extLst>
                <a:ext uri="{FF2B5EF4-FFF2-40B4-BE49-F238E27FC236}">
                  <a16:creationId xmlns:a16="http://schemas.microsoft.com/office/drawing/2014/main" id="{6367E12D-5A97-6C8A-06BA-1429CD5261DD}"/>
                </a:ext>
              </a:extLst>
            </p:cNvPr>
            <p:cNvSpPr txBox="1"/>
            <p:nvPr/>
          </p:nvSpPr>
          <p:spPr>
            <a:xfrm>
              <a:off x="1706473" y="37348"/>
              <a:ext cx="6751413" cy="4000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3154" tIns="36566" rIns="73154" bIns="36566" anchor="t" anchorCtr="0">
              <a:spAutoFit/>
            </a:bodyPr>
            <a:lstStyle/>
            <a:p>
              <a:r>
                <a:rPr lang="en-US" altLang="ko-KR" sz="16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Paper Review</a:t>
              </a:r>
            </a:p>
          </p:txBody>
        </p:sp>
      </p:grpSp>
      <p:pic>
        <p:nvPicPr>
          <p:cNvPr id="102" name="Google Shape;102;p1" descr="EMB000044543ae8">
            <a:extLst>
              <a:ext uri="{FF2B5EF4-FFF2-40B4-BE49-F238E27FC236}">
                <a16:creationId xmlns:a16="http://schemas.microsoft.com/office/drawing/2014/main" id="{820E7D4B-A322-E2FD-9712-099439D641A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3646" y="3957387"/>
            <a:ext cx="3968215" cy="218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0;p1">
            <a:extLst>
              <a:ext uri="{FF2B5EF4-FFF2-40B4-BE49-F238E27FC236}">
                <a16:creationId xmlns:a16="http://schemas.microsoft.com/office/drawing/2014/main" id="{27E0E244-E1FD-CA86-3065-6D3EDCA14751}"/>
              </a:ext>
            </a:extLst>
          </p:cNvPr>
          <p:cNvSpPr txBox="1"/>
          <p:nvPr/>
        </p:nvSpPr>
        <p:spPr>
          <a:xfrm>
            <a:off x="501813" y="5807870"/>
            <a:ext cx="4044458" cy="36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4" tIns="36566" rIns="73154" bIns="36566" anchor="t" anchorCtr="0">
            <a:spAutoFit/>
          </a:bodyPr>
          <a:lstStyle/>
          <a:p>
            <a:r>
              <a:rPr lang="en-US" sz="1919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05, JUN 2026</a:t>
            </a:r>
            <a:endParaRPr sz="1919" b="1" dirty="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01;p1">
            <a:extLst>
              <a:ext uri="{FF2B5EF4-FFF2-40B4-BE49-F238E27FC236}">
                <a16:creationId xmlns:a16="http://schemas.microsoft.com/office/drawing/2014/main" id="{96312BF9-B2EE-22DC-5A4E-2C716BFF7024}"/>
              </a:ext>
            </a:extLst>
          </p:cNvPr>
          <p:cNvSpPr txBox="1"/>
          <p:nvPr/>
        </p:nvSpPr>
        <p:spPr>
          <a:xfrm>
            <a:off x="734940" y="3508600"/>
            <a:ext cx="7032324" cy="689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4" tIns="36566" rIns="73154" bIns="36566" anchor="t" anchorCtr="0">
            <a:spAutoFit/>
          </a:bodyPr>
          <a:lstStyle/>
          <a:p>
            <a:r>
              <a:rPr lang="en-US" altLang="ko-KR" sz="1999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51st Speaker</a:t>
            </a:r>
          </a:p>
          <a:p>
            <a:r>
              <a:rPr lang="ko-KR" altLang="en-US" sz="1999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류연찬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ADECA4E-08A6-8791-9279-80B474D0E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7CEBBE1-0AC6-492F-AC28-C7DA4832E8D4}" type="slidenum">
              <a:rPr lang="ko-KR" altLang="en-US" smtClean="0"/>
              <a:pPr algn="ctr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0579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A332642A-53BD-ED39-94FF-1BFDBBC2A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A67615F3-6B15-845F-C02B-610AED6AEFD8}"/>
              </a:ext>
            </a:extLst>
          </p:cNvPr>
          <p:cNvSpPr/>
          <p:nvPr/>
        </p:nvSpPr>
        <p:spPr>
          <a:xfrm>
            <a:off x="501813" y="696684"/>
            <a:ext cx="5195189" cy="427484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73154" tIns="36566" rIns="73154" bIns="36566" anchor="ctr" anchorCtr="0">
            <a:noAutofit/>
          </a:bodyPr>
          <a:lstStyle/>
          <a:p>
            <a:r>
              <a:rPr lang="en-US" sz="256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3.3 EPICS control system (1/2)  </a:t>
            </a:r>
            <a:endParaRPr sz="256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2" name="Google Shape;182;p5">
            <a:extLst>
              <a:ext uri="{FF2B5EF4-FFF2-40B4-BE49-F238E27FC236}">
                <a16:creationId xmlns:a16="http://schemas.microsoft.com/office/drawing/2014/main" id="{1A447B0A-8364-E3A1-6585-66DD0840B290}"/>
              </a:ext>
            </a:extLst>
          </p:cNvPr>
          <p:cNvGrpSpPr/>
          <p:nvPr/>
        </p:nvGrpSpPr>
        <p:grpSpPr>
          <a:xfrm>
            <a:off x="501816" y="2"/>
            <a:ext cx="6265891" cy="383412"/>
            <a:chOff x="626973" y="0"/>
            <a:chExt cx="7830913" cy="479180"/>
          </a:xfrm>
        </p:grpSpPr>
        <p:sp>
          <p:nvSpPr>
            <p:cNvPr id="183" name="Google Shape;183;p5">
              <a:extLst>
                <a:ext uri="{FF2B5EF4-FFF2-40B4-BE49-F238E27FC236}">
                  <a16:creationId xmlns:a16="http://schemas.microsoft.com/office/drawing/2014/main" id="{8DBA715F-5908-3743-AE37-B7F536D13135}"/>
                </a:ext>
              </a:extLst>
            </p:cNvPr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73154" tIns="36566" rIns="73154" bIns="36566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>
              <a:extLst>
                <a:ext uri="{FF2B5EF4-FFF2-40B4-BE49-F238E27FC236}">
                  <a16:creationId xmlns:a16="http://schemas.microsoft.com/office/drawing/2014/main" id="{55FB80E1-5B03-87E2-8998-717B390760C6}"/>
                </a:ext>
              </a:extLst>
            </p:cNvPr>
            <p:cNvSpPr txBox="1"/>
            <p:nvPr/>
          </p:nvSpPr>
          <p:spPr>
            <a:xfrm>
              <a:off x="1706473" y="37348"/>
              <a:ext cx="6751413" cy="4000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3154" tIns="36566" rIns="73154" bIns="36566" anchor="t" anchorCtr="0">
              <a:spAutoFit/>
            </a:bodyPr>
            <a:lstStyle/>
            <a:p>
              <a:r>
                <a:rPr lang="en-US" altLang="ko-KR" sz="16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Paper Review</a:t>
              </a:r>
            </a:p>
          </p:txBody>
        </p:sp>
      </p:grpSp>
      <p:grpSp>
        <p:nvGrpSpPr>
          <p:cNvPr id="186" name="Google Shape;186;p5">
            <a:extLst>
              <a:ext uri="{FF2B5EF4-FFF2-40B4-BE49-F238E27FC236}">
                <a16:creationId xmlns:a16="http://schemas.microsoft.com/office/drawing/2014/main" id="{02ADAE7E-3DD7-6C54-D118-1C8C13441568}"/>
              </a:ext>
            </a:extLst>
          </p:cNvPr>
          <p:cNvGrpSpPr/>
          <p:nvPr/>
        </p:nvGrpSpPr>
        <p:grpSpPr>
          <a:xfrm>
            <a:off x="145" y="6398193"/>
            <a:ext cx="12191716" cy="459810"/>
            <a:chOff x="1" y="7996258"/>
            <a:chExt cx="15236824" cy="574655"/>
          </a:xfrm>
        </p:grpSpPr>
        <p:sp>
          <p:nvSpPr>
            <p:cNvPr id="187" name="Google Shape;187;p5">
              <a:extLst>
                <a:ext uri="{FF2B5EF4-FFF2-40B4-BE49-F238E27FC236}">
                  <a16:creationId xmlns:a16="http://schemas.microsoft.com/office/drawing/2014/main" id="{879F633E-FE4B-82C7-273D-7CC6AF94E5BF}"/>
                </a:ext>
              </a:extLst>
            </p:cNvPr>
            <p:cNvSpPr/>
            <p:nvPr/>
          </p:nvSpPr>
          <p:spPr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0980"/>
              </a:srgbClr>
            </a:solidFill>
            <a:ln>
              <a:noFill/>
            </a:ln>
          </p:spPr>
          <p:txBody>
            <a:bodyPr spcFirstLastPara="1" wrap="square" lIns="73154" tIns="36566" rIns="73154" bIns="36566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8" name="Google Shape;188;p5">
              <a:extLst>
                <a:ext uri="{FF2B5EF4-FFF2-40B4-BE49-F238E27FC236}">
                  <a16:creationId xmlns:a16="http://schemas.microsoft.com/office/drawing/2014/main" id="{CAB5A0DF-A2F9-E1E2-2B33-6B230D66A0A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8C30E14-B6BC-B9A5-8FAC-E805CD5B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7CEBBE1-0AC6-492F-AC28-C7DA4832E8D4}" type="slidenum">
              <a:rPr lang="ko-KR" altLang="en-US" smtClean="0"/>
              <a:pPr algn="ctr"/>
              <a:t>10</a:t>
            </a:fld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C16DD5-456D-2AAB-95D4-C39E7342BE77}"/>
              </a:ext>
            </a:extLst>
          </p:cNvPr>
          <p:cNvSpPr txBox="1"/>
          <p:nvPr/>
        </p:nvSpPr>
        <p:spPr>
          <a:xfrm>
            <a:off x="501812" y="1586815"/>
            <a:ext cx="11188376" cy="4107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4400" indent="-22862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PV Monitoring and Alarms based on Pulsar and Flink</a:t>
            </a:r>
          </a:p>
          <a:p>
            <a:pPr marL="284400" indent="-22862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Conventional Alarm Monitoring</a:t>
            </a:r>
          </a:p>
          <a:p>
            <a:pPr marL="798721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/>
              <a:t>EPICS IOC generates alarm states such as MINOR or MAJOR</a:t>
            </a:r>
          </a:p>
          <a:p>
            <a:pPr marL="798721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/>
              <a:t>Phoebus Alarm displays and manages these PV alarm states</a:t>
            </a:r>
          </a:p>
          <a:p>
            <a:pPr marL="798721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/>
              <a:t>XML-based alarm configuration can be rigid for large numbers of PVs</a:t>
            </a:r>
          </a:p>
          <a:p>
            <a:pPr marL="284400" indent="-22862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EPICS Pulsar Connector (PV</a:t>
            </a:r>
            <a:r>
              <a:rPr lang="ko-KR" altLang="en-US" sz="1600" dirty="0"/>
              <a:t> </a:t>
            </a:r>
            <a:r>
              <a:rPr lang="en-US" altLang="ko-KR" sz="1600" dirty="0"/>
              <a:t>to</a:t>
            </a:r>
            <a:r>
              <a:rPr lang="ko-KR" altLang="en-US" sz="1600" dirty="0"/>
              <a:t> </a:t>
            </a:r>
            <a:r>
              <a:rPr lang="en-US" altLang="ko-KR" sz="1600" dirty="0"/>
              <a:t>Streaming)</a:t>
            </a:r>
          </a:p>
          <a:p>
            <a:pPr marL="798721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/>
              <a:t>MySQL : Store</a:t>
            </a:r>
            <a:r>
              <a:rPr lang="ko-KR" altLang="en-US" sz="1600" dirty="0"/>
              <a:t> </a:t>
            </a:r>
            <a:r>
              <a:rPr lang="en-US" altLang="ko-KR" sz="1600" dirty="0"/>
              <a:t>alarm rules</a:t>
            </a:r>
          </a:p>
          <a:p>
            <a:pPr marL="798721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/>
              <a:t>Pulsar : Delivers PV</a:t>
            </a:r>
            <a:r>
              <a:rPr lang="ko-KR" altLang="en-US" sz="1600" dirty="0"/>
              <a:t> </a:t>
            </a:r>
            <a:r>
              <a:rPr lang="en-US" altLang="ko-KR" sz="1600" dirty="0"/>
              <a:t>JSON</a:t>
            </a:r>
            <a:r>
              <a:rPr lang="ko-KR" altLang="en-US" sz="1600" dirty="0"/>
              <a:t> </a:t>
            </a:r>
            <a:r>
              <a:rPr lang="en-US" altLang="ko-KR" sz="1600" dirty="0"/>
              <a:t>messages as stream</a:t>
            </a:r>
            <a:br>
              <a:rPr lang="en-US" altLang="ko-KR" sz="1600" dirty="0"/>
            </a:br>
            <a:r>
              <a:rPr lang="en-US" altLang="ko-KR" sz="1600" dirty="0"/>
              <a:t>(</a:t>
            </a:r>
            <a:r>
              <a:rPr lang="en-US" altLang="ko-KR" sz="1600" dirty="0" err="1"/>
              <a:t>pvname</a:t>
            </a:r>
            <a:r>
              <a:rPr lang="en-US" altLang="ko-KR" sz="1600" dirty="0"/>
              <a:t>, value, </a:t>
            </a:r>
            <a:r>
              <a:rPr lang="en-US" altLang="ko-KR" sz="1600" dirty="0" err="1"/>
              <a:t>pvtime</a:t>
            </a:r>
            <a:r>
              <a:rPr lang="en-US" altLang="ko-KR" sz="1600" dirty="0"/>
              <a:t>)</a:t>
            </a:r>
            <a:endParaRPr lang="ko-KR" altLang="en-US" sz="1600" dirty="0"/>
          </a:p>
          <a:p>
            <a:pPr marL="798721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/>
              <a:t>Flink : Reads and compares PV values with rules from MySQL</a:t>
            </a:r>
            <a:br>
              <a:rPr lang="en-US" altLang="ko-KR" sz="1600" dirty="0"/>
            </a:br>
            <a:r>
              <a:rPr lang="en-US" altLang="ko-KR" sz="1600" dirty="0"/>
              <a:t>Generates alarm message when rules are matched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D29BF3C-4131-B887-8B0F-EACC9ACB67D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0436" t="37048" r="3649" b="27615"/>
          <a:stretch>
            <a:fillRect/>
          </a:stretch>
        </p:blipFill>
        <p:spPr>
          <a:xfrm>
            <a:off x="9129010" y="2304646"/>
            <a:ext cx="1983582" cy="257077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8FC8609F-5005-DB6D-33BD-F3CF6C7D1C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546716"/>
              </p:ext>
            </p:extLst>
          </p:nvPr>
        </p:nvGraphicFramePr>
        <p:xfrm>
          <a:off x="7866743" y="928850"/>
          <a:ext cx="412722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1805">
                  <a:extLst>
                    <a:ext uri="{9D8B030D-6E8A-4147-A177-3AD203B41FA5}">
                      <a16:colId xmlns:a16="http://schemas.microsoft.com/office/drawing/2014/main" val="2763420695"/>
                    </a:ext>
                  </a:extLst>
                </a:gridCol>
                <a:gridCol w="1031805">
                  <a:extLst>
                    <a:ext uri="{9D8B030D-6E8A-4147-A177-3AD203B41FA5}">
                      <a16:colId xmlns:a16="http://schemas.microsoft.com/office/drawing/2014/main" val="3695926630"/>
                    </a:ext>
                  </a:extLst>
                </a:gridCol>
                <a:gridCol w="1031805">
                  <a:extLst>
                    <a:ext uri="{9D8B030D-6E8A-4147-A177-3AD203B41FA5}">
                      <a16:colId xmlns:a16="http://schemas.microsoft.com/office/drawing/2014/main" val="2038122687"/>
                    </a:ext>
                  </a:extLst>
                </a:gridCol>
                <a:gridCol w="1031805">
                  <a:extLst>
                    <a:ext uri="{9D8B030D-6E8A-4147-A177-3AD203B41FA5}">
                      <a16:colId xmlns:a16="http://schemas.microsoft.com/office/drawing/2014/main" val="3611780384"/>
                    </a:ext>
                  </a:extLst>
                </a:gridCol>
              </a:tblGrid>
              <a:tr h="30365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Major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Minor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Minor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Major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935294"/>
                  </a:ext>
                </a:extLst>
              </a:tr>
              <a:tr h="30365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303 mA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301 mA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299 mA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297 mA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5491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3E4ABCA-DAEB-D957-53F0-EBBCFC5AFDDA}"/>
              </a:ext>
            </a:extLst>
          </p:cNvPr>
          <p:cNvSpPr txBox="1"/>
          <p:nvPr/>
        </p:nvSpPr>
        <p:spPr>
          <a:xfrm>
            <a:off x="9584349" y="1598276"/>
            <a:ext cx="1531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Example of Conventional Alarm</a:t>
            </a:r>
            <a:endParaRPr lang="ko-KR" altLang="en-US" sz="1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F3318A-FD09-BA64-CDED-039F28FEF518}"/>
              </a:ext>
            </a:extLst>
          </p:cNvPr>
          <p:cNvSpPr txBox="1"/>
          <p:nvPr/>
        </p:nvSpPr>
        <p:spPr>
          <a:xfrm>
            <a:off x="9495434" y="4962307"/>
            <a:ext cx="1531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Slice of Image</a:t>
            </a:r>
            <a:endParaRPr lang="ko-KR" altLang="en-US" sz="1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E1682D-55A9-D066-BC26-8A0CB3229D05}"/>
              </a:ext>
            </a:extLst>
          </p:cNvPr>
          <p:cNvSpPr txBox="1"/>
          <p:nvPr/>
        </p:nvSpPr>
        <p:spPr>
          <a:xfrm>
            <a:off x="10076109" y="5820781"/>
            <a:ext cx="207296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{</a:t>
            </a:r>
          </a:p>
          <a:p>
            <a:r>
              <a:rPr lang="en-US" altLang="ko-KR" sz="1400" dirty="0"/>
              <a:t>  “Current” : 300.2</a:t>
            </a:r>
          </a:p>
          <a:p>
            <a:r>
              <a:rPr lang="en-US" altLang="ko-KR" sz="1400" dirty="0"/>
              <a:t>  “Energy” : 3.01</a:t>
            </a:r>
          </a:p>
          <a:p>
            <a:r>
              <a:rPr lang="en-US" altLang="ko-KR" sz="1400" dirty="0"/>
              <a:t>}</a:t>
            </a:r>
            <a:endParaRPr lang="ko-KR" alt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6DD44B-726B-78BF-307F-366145C838E8}"/>
              </a:ext>
            </a:extLst>
          </p:cNvPr>
          <p:cNvSpPr txBox="1"/>
          <p:nvPr/>
        </p:nvSpPr>
        <p:spPr>
          <a:xfrm>
            <a:off x="7467600" y="5820780"/>
            <a:ext cx="2519682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&lt;Beam Status&gt;</a:t>
            </a:r>
          </a:p>
          <a:p>
            <a:r>
              <a:rPr lang="en-US" altLang="ko-KR" sz="1400" dirty="0"/>
              <a:t>  &lt;Current&gt;300.2&lt;/Current&gt;</a:t>
            </a:r>
          </a:p>
          <a:p>
            <a:r>
              <a:rPr lang="en-US" altLang="ko-KR" sz="1400" dirty="0"/>
              <a:t>  &lt;Energy&gt;3.01&lt;/Energy&gt;</a:t>
            </a:r>
          </a:p>
          <a:p>
            <a:r>
              <a:rPr lang="en-US" altLang="ko-KR" sz="1400" dirty="0"/>
              <a:t>&lt;/Beam Status&gt;</a:t>
            </a:r>
            <a:endParaRPr lang="ko-KR" alt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915624-6AFB-9BEC-9002-41723F4C25CB}"/>
              </a:ext>
            </a:extLst>
          </p:cNvPr>
          <p:cNvSpPr txBox="1"/>
          <p:nvPr/>
        </p:nvSpPr>
        <p:spPr>
          <a:xfrm>
            <a:off x="9324320" y="5401012"/>
            <a:ext cx="19835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(Left) XML Structure</a:t>
            </a:r>
            <a:br>
              <a:rPr lang="en-US" altLang="ko-KR" sz="1100" dirty="0"/>
            </a:br>
            <a:r>
              <a:rPr lang="en-US" altLang="ko-KR" sz="1100" dirty="0"/>
              <a:t>(Right) JSON Structure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734860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8FDFF453-FE16-6295-00CD-D6CA799A6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0FCCB4FA-162C-B7CE-D5F2-81490CB8353F}"/>
              </a:ext>
            </a:extLst>
          </p:cNvPr>
          <p:cNvSpPr/>
          <p:nvPr/>
        </p:nvSpPr>
        <p:spPr>
          <a:xfrm>
            <a:off x="501813" y="696684"/>
            <a:ext cx="5195189" cy="427484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73154" tIns="36566" rIns="73154" bIns="36566" anchor="ctr" anchorCtr="0">
            <a:noAutofit/>
          </a:bodyPr>
          <a:lstStyle/>
          <a:p>
            <a:r>
              <a:rPr lang="en-US" altLang="ko-KR" sz="256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3.3.1 Alarm rule matching</a:t>
            </a:r>
          </a:p>
        </p:txBody>
      </p:sp>
      <p:grpSp>
        <p:nvGrpSpPr>
          <p:cNvPr id="182" name="Google Shape;182;p5">
            <a:extLst>
              <a:ext uri="{FF2B5EF4-FFF2-40B4-BE49-F238E27FC236}">
                <a16:creationId xmlns:a16="http://schemas.microsoft.com/office/drawing/2014/main" id="{0342FF37-9873-DDCE-A0F0-AEC3C7D15F5D}"/>
              </a:ext>
            </a:extLst>
          </p:cNvPr>
          <p:cNvGrpSpPr/>
          <p:nvPr/>
        </p:nvGrpSpPr>
        <p:grpSpPr>
          <a:xfrm>
            <a:off x="501816" y="2"/>
            <a:ext cx="6265891" cy="383412"/>
            <a:chOff x="626973" y="0"/>
            <a:chExt cx="7830913" cy="479180"/>
          </a:xfrm>
        </p:grpSpPr>
        <p:sp>
          <p:nvSpPr>
            <p:cNvPr id="183" name="Google Shape;183;p5">
              <a:extLst>
                <a:ext uri="{FF2B5EF4-FFF2-40B4-BE49-F238E27FC236}">
                  <a16:creationId xmlns:a16="http://schemas.microsoft.com/office/drawing/2014/main" id="{0127E9E8-BBA3-F056-F918-617690854685}"/>
                </a:ext>
              </a:extLst>
            </p:cNvPr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73154" tIns="36566" rIns="73154" bIns="36566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>
              <a:extLst>
                <a:ext uri="{FF2B5EF4-FFF2-40B4-BE49-F238E27FC236}">
                  <a16:creationId xmlns:a16="http://schemas.microsoft.com/office/drawing/2014/main" id="{DB1A0AA2-4A7B-7B6E-C214-5DBD5DCAC5C6}"/>
                </a:ext>
              </a:extLst>
            </p:cNvPr>
            <p:cNvSpPr txBox="1"/>
            <p:nvPr/>
          </p:nvSpPr>
          <p:spPr>
            <a:xfrm>
              <a:off x="1706473" y="37348"/>
              <a:ext cx="6751413" cy="4000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3154" tIns="36566" rIns="73154" bIns="36566" anchor="t" anchorCtr="0">
              <a:spAutoFit/>
            </a:bodyPr>
            <a:lstStyle/>
            <a:p>
              <a:r>
                <a:rPr lang="en-US" altLang="ko-KR" sz="16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Paper Review</a:t>
              </a:r>
            </a:p>
          </p:txBody>
        </p:sp>
      </p:grpSp>
      <p:grpSp>
        <p:nvGrpSpPr>
          <p:cNvPr id="186" name="Google Shape;186;p5">
            <a:extLst>
              <a:ext uri="{FF2B5EF4-FFF2-40B4-BE49-F238E27FC236}">
                <a16:creationId xmlns:a16="http://schemas.microsoft.com/office/drawing/2014/main" id="{95E55B70-01C8-9551-29CF-A0513BBDF119}"/>
              </a:ext>
            </a:extLst>
          </p:cNvPr>
          <p:cNvGrpSpPr/>
          <p:nvPr/>
        </p:nvGrpSpPr>
        <p:grpSpPr>
          <a:xfrm>
            <a:off x="145" y="6398193"/>
            <a:ext cx="12191716" cy="459810"/>
            <a:chOff x="1" y="7996258"/>
            <a:chExt cx="15236824" cy="574655"/>
          </a:xfrm>
        </p:grpSpPr>
        <p:sp>
          <p:nvSpPr>
            <p:cNvPr id="187" name="Google Shape;187;p5">
              <a:extLst>
                <a:ext uri="{FF2B5EF4-FFF2-40B4-BE49-F238E27FC236}">
                  <a16:creationId xmlns:a16="http://schemas.microsoft.com/office/drawing/2014/main" id="{0988511F-EF51-FE9A-42BC-495FC1409A62}"/>
                </a:ext>
              </a:extLst>
            </p:cNvPr>
            <p:cNvSpPr/>
            <p:nvPr/>
          </p:nvSpPr>
          <p:spPr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0980"/>
              </a:srgbClr>
            </a:solidFill>
            <a:ln>
              <a:noFill/>
            </a:ln>
          </p:spPr>
          <p:txBody>
            <a:bodyPr spcFirstLastPara="1" wrap="square" lIns="73154" tIns="36566" rIns="73154" bIns="36566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8" name="Google Shape;188;p5">
              <a:extLst>
                <a:ext uri="{FF2B5EF4-FFF2-40B4-BE49-F238E27FC236}">
                  <a16:creationId xmlns:a16="http://schemas.microsoft.com/office/drawing/2014/main" id="{F8713F6C-15BE-04E5-17D7-1055C65A080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8BA2F1DE-4A6A-8CF6-6BF4-2394E462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7CEBBE1-0AC6-492F-AC28-C7DA4832E8D4}" type="slidenum">
              <a:rPr lang="ko-KR" altLang="en-US" smtClean="0"/>
              <a:pPr algn="ctr"/>
              <a:t>11</a:t>
            </a:fld>
            <a:endParaRPr lang="ko-KR" altLang="en-US" dirty="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56117C58-D798-9B65-B1D7-E1A1C95C2D56}"/>
              </a:ext>
            </a:extLst>
          </p:cNvPr>
          <p:cNvGrpSpPr/>
          <p:nvPr/>
        </p:nvGrpSpPr>
        <p:grpSpPr>
          <a:xfrm>
            <a:off x="3913560" y="2434782"/>
            <a:ext cx="8236731" cy="4388275"/>
            <a:chOff x="3855784" y="2386613"/>
            <a:chExt cx="8236731" cy="4388275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A5D33B71-80AE-542D-55D0-6DC721A85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87211" y="2386613"/>
              <a:ext cx="8105304" cy="4388275"/>
            </a:xfrm>
            <a:prstGeom prst="rect">
              <a:avLst/>
            </a:prstGeom>
          </p:spPr>
        </p:pic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9B4D04DB-5FF9-3059-F08D-B9BB04BAC891}"/>
                </a:ext>
              </a:extLst>
            </p:cNvPr>
            <p:cNvSpPr/>
            <p:nvPr/>
          </p:nvSpPr>
          <p:spPr>
            <a:xfrm>
              <a:off x="9816029" y="2445290"/>
              <a:ext cx="1994053" cy="16570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2022DEC5-71C3-922A-0512-3BC88BB5B076}"/>
                </a:ext>
              </a:extLst>
            </p:cNvPr>
            <p:cNvSpPr/>
            <p:nvPr/>
          </p:nvSpPr>
          <p:spPr>
            <a:xfrm>
              <a:off x="9302600" y="2627439"/>
              <a:ext cx="976138" cy="16570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0C1C3764-1003-21CD-CF7F-9D05845D3B19}"/>
                </a:ext>
              </a:extLst>
            </p:cNvPr>
            <p:cNvSpPr/>
            <p:nvPr/>
          </p:nvSpPr>
          <p:spPr>
            <a:xfrm>
              <a:off x="4856604" y="2926660"/>
              <a:ext cx="1764534" cy="1580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6E2317B3-C4F4-BA74-2366-8D04AE22864E}"/>
                </a:ext>
              </a:extLst>
            </p:cNvPr>
            <p:cNvSpPr/>
            <p:nvPr/>
          </p:nvSpPr>
          <p:spPr>
            <a:xfrm>
              <a:off x="5235767" y="3101165"/>
              <a:ext cx="988763" cy="1580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D2EE72-7BA1-0A04-CECF-86D780D08D47}"/>
                </a:ext>
              </a:extLst>
            </p:cNvPr>
            <p:cNvSpPr txBox="1"/>
            <p:nvPr/>
          </p:nvSpPr>
          <p:spPr>
            <a:xfrm>
              <a:off x="3855784" y="6365552"/>
              <a:ext cx="17834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/>
                <a:t>Aviator Evaluator </a:t>
              </a:r>
              <a:r>
                <a:rPr lang="ko-KR" altLang="en-US" sz="1100" dirty="0"/>
                <a:t>흐름도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0BE5231-4398-0E4A-6C49-36C9C0930D8A}"/>
              </a:ext>
            </a:extLst>
          </p:cNvPr>
          <p:cNvSpPr txBox="1"/>
          <p:nvPr/>
        </p:nvSpPr>
        <p:spPr>
          <a:xfrm>
            <a:off x="501812" y="1586815"/>
            <a:ext cx="11188376" cy="2999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4400" indent="-22862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Aviator Evaluator (Java</a:t>
            </a:r>
            <a:r>
              <a:rPr lang="ko-KR" altLang="en-US" sz="1600" dirty="0"/>
              <a:t> </a:t>
            </a:r>
            <a:r>
              <a:rPr lang="en-US" altLang="ko-KR" sz="1600" dirty="0"/>
              <a:t>based</a:t>
            </a:r>
            <a:r>
              <a:rPr lang="ko-KR" altLang="en-US" sz="1600" dirty="0"/>
              <a:t> </a:t>
            </a:r>
            <a:r>
              <a:rPr lang="en-US" altLang="ko-KR" sz="1600" dirty="0"/>
              <a:t>expression</a:t>
            </a:r>
            <a:r>
              <a:rPr lang="ko-KR" altLang="en-US" sz="1600" dirty="0"/>
              <a:t> </a:t>
            </a:r>
            <a:r>
              <a:rPr lang="en-US" altLang="ko-KR" sz="1600" dirty="0"/>
              <a:t>evaluation engine)</a:t>
            </a:r>
          </a:p>
          <a:p>
            <a:pPr marL="741600" lvl="1" indent="-22862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Compares PV data from Pulsar with alarm rules stored in MySQL</a:t>
            </a:r>
          </a:p>
          <a:p>
            <a:pPr marL="741600" lvl="1" indent="-22862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Generates an alarm message when the PV name and value satisfy the rule</a:t>
            </a:r>
          </a:p>
          <a:p>
            <a:pPr marL="284400" indent="-22862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Advantages of this system</a:t>
            </a:r>
          </a:p>
          <a:p>
            <a:pPr marL="741600" lvl="1" indent="-22862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Alarm rules can be managed</a:t>
            </a:r>
            <a:br>
              <a:rPr lang="en-US" altLang="ko-KR" sz="1600" dirty="0"/>
            </a:br>
            <a:r>
              <a:rPr lang="en-US" altLang="ko-KR" sz="1600" dirty="0"/>
              <a:t>in a DBMS (</a:t>
            </a:r>
            <a:r>
              <a:rPr lang="en-US" altLang="ko-KR" sz="1600" dirty="0" err="1"/>
              <a:t>DataBase</a:t>
            </a:r>
            <a:r>
              <a:rPr lang="en-US" altLang="ko-KR" sz="1600" dirty="0"/>
              <a:t> Management System)</a:t>
            </a:r>
          </a:p>
          <a:p>
            <a:pPr marL="741600" lvl="1" indent="-22862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Rule changes can be applied </a:t>
            </a:r>
            <a:br>
              <a:rPr lang="en-US" altLang="ko-KR" sz="1600" dirty="0"/>
            </a:br>
            <a:r>
              <a:rPr lang="en-US" altLang="ko-KR" sz="1600" dirty="0"/>
              <a:t>without restarting</a:t>
            </a:r>
          </a:p>
        </p:txBody>
      </p:sp>
    </p:spTree>
    <p:extLst>
      <p:ext uri="{BB962C8B-B14F-4D97-AF65-F5344CB8AC3E}">
        <p14:creationId xmlns:p14="http://schemas.microsoft.com/office/powerpoint/2010/main" val="3284283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8371F71E-E761-1885-FE60-111693C48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7B7F3879-F910-CD26-1E57-0B168CFEFF3F}"/>
              </a:ext>
            </a:extLst>
          </p:cNvPr>
          <p:cNvSpPr/>
          <p:nvPr/>
        </p:nvSpPr>
        <p:spPr>
          <a:xfrm>
            <a:off x="501813" y="696684"/>
            <a:ext cx="5195189" cy="427484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73154" tIns="36566" rIns="73154" bIns="36566" anchor="ctr" anchorCtr="0">
            <a:noAutofit/>
          </a:bodyPr>
          <a:lstStyle/>
          <a:p>
            <a:r>
              <a:rPr lang="en-US" altLang="ko-KR" sz="256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3.3.2 Alarm module design (1/2)</a:t>
            </a:r>
          </a:p>
        </p:txBody>
      </p:sp>
      <p:grpSp>
        <p:nvGrpSpPr>
          <p:cNvPr id="182" name="Google Shape;182;p5">
            <a:extLst>
              <a:ext uri="{FF2B5EF4-FFF2-40B4-BE49-F238E27FC236}">
                <a16:creationId xmlns:a16="http://schemas.microsoft.com/office/drawing/2014/main" id="{4D9D584E-F8B3-9AE3-0091-F812E8949323}"/>
              </a:ext>
            </a:extLst>
          </p:cNvPr>
          <p:cNvGrpSpPr/>
          <p:nvPr/>
        </p:nvGrpSpPr>
        <p:grpSpPr>
          <a:xfrm>
            <a:off x="501816" y="2"/>
            <a:ext cx="6265891" cy="383412"/>
            <a:chOff x="626973" y="0"/>
            <a:chExt cx="7830913" cy="479180"/>
          </a:xfrm>
        </p:grpSpPr>
        <p:sp>
          <p:nvSpPr>
            <p:cNvPr id="183" name="Google Shape;183;p5">
              <a:extLst>
                <a:ext uri="{FF2B5EF4-FFF2-40B4-BE49-F238E27FC236}">
                  <a16:creationId xmlns:a16="http://schemas.microsoft.com/office/drawing/2014/main" id="{763F38B4-9A36-D956-D2CD-ADDBFDF9CFC8}"/>
                </a:ext>
              </a:extLst>
            </p:cNvPr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73154" tIns="36566" rIns="73154" bIns="36566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>
              <a:extLst>
                <a:ext uri="{FF2B5EF4-FFF2-40B4-BE49-F238E27FC236}">
                  <a16:creationId xmlns:a16="http://schemas.microsoft.com/office/drawing/2014/main" id="{2300546A-D582-DBD6-CE17-27A6F12970EA}"/>
                </a:ext>
              </a:extLst>
            </p:cNvPr>
            <p:cNvSpPr txBox="1"/>
            <p:nvPr/>
          </p:nvSpPr>
          <p:spPr>
            <a:xfrm>
              <a:off x="1706473" y="37348"/>
              <a:ext cx="6751413" cy="4000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3154" tIns="36566" rIns="73154" bIns="36566" anchor="t" anchorCtr="0">
              <a:spAutoFit/>
            </a:bodyPr>
            <a:lstStyle/>
            <a:p>
              <a:r>
                <a:rPr lang="en-US" altLang="ko-KR" sz="16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Paper Review</a:t>
              </a:r>
            </a:p>
          </p:txBody>
        </p:sp>
      </p:grpSp>
      <p:grpSp>
        <p:nvGrpSpPr>
          <p:cNvPr id="186" name="Google Shape;186;p5">
            <a:extLst>
              <a:ext uri="{FF2B5EF4-FFF2-40B4-BE49-F238E27FC236}">
                <a16:creationId xmlns:a16="http://schemas.microsoft.com/office/drawing/2014/main" id="{8390B6D4-C3C5-051D-CAB1-D89E46B373FE}"/>
              </a:ext>
            </a:extLst>
          </p:cNvPr>
          <p:cNvGrpSpPr/>
          <p:nvPr/>
        </p:nvGrpSpPr>
        <p:grpSpPr>
          <a:xfrm>
            <a:off x="145" y="6398193"/>
            <a:ext cx="12191716" cy="459810"/>
            <a:chOff x="1" y="7996258"/>
            <a:chExt cx="15236824" cy="574655"/>
          </a:xfrm>
        </p:grpSpPr>
        <p:sp>
          <p:nvSpPr>
            <p:cNvPr id="187" name="Google Shape;187;p5">
              <a:extLst>
                <a:ext uri="{FF2B5EF4-FFF2-40B4-BE49-F238E27FC236}">
                  <a16:creationId xmlns:a16="http://schemas.microsoft.com/office/drawing/2014/main" id="{B8E487FB-B79A-0790-AF61-771350722A18}"/>
                </a:ext>
              </a:extLst>
            </p:cNvPr>
            <p:cNvSpPr/>
            <p:nvPr/>
          </p:nvSpPr>
          <p:spPr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0980"/>
              </a:srgbClr>
            </a:solidFill>
            <a:ln>
              <a:noFill/>
            </a:ln>
          </p:spPr>
          <p:txBody>
            <a:bodyPr spcFirstLastPara="1" wrap="square" lIns="73154" tIns="36566" rIns="73154" bIns="36566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8" name="Google Shape;188;p5">
              <a:extLst>
                <a:ext uri="{FF2B5EF4-FFF2-40B4-BE49-F238E27FC236}">
                  <a16:creationId xmlns:a16="http://schemas.microsoft.com/office/drawing/2014/main" id="{5A842BDA-7758-4C42-A764-DD0593F8884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4EEE4FA8-960A-7B7D-D5BF-C86B29F9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7CEBBE1-0AC6-492F-AC28-C7DA4832E8D4}" type="slidenum">
              <a:rPr lang="ko-KR" altLang="en-US" smtClean="0"/>
              <a:pPr algn="ctr"/>
              <a:t>12</a:t>
            </a:fld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059974F-7059-2767-5F0E-DFBD89CF6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21867"/>
            <a:ext cx="5322999" cy="233204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55F6F24-8E87-C493-3523-7A51A7AAC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0179" y="5066853"/>
            <a:ext cx="6632711" cy="17612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73C325-4FAB-7337-C453-21C0F41129E1}"/>
              </a:ext>
            </a:extLst>
          </p:cNvPr>
          <p:cNvSpPr txBox="1"/>
          <p:nvPr/>
        </p:nvSpPr>
        <p:spPr>
          <a:xfrm>
            <a:off x="1981910" y="6455843"/>
            <a:ext cx="17834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Alert Center </a:t>
            </a:r>
            <a:r>
              <a:rPr lang="ko-KR" altLang="en-US" sz="1100" dirty="0"/>
              <a:t>모식도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F2BA32-989A-0BA8-FE05-C4607F0D4184}"/>
              </a:ext>
            </a:extLst>
          </p:cNvPr>
          <p:cNvSpPr txBox="1"/>
          <p:nvPr/>
        </p:nvSpPr>
        <p:spPr>
          <a:xfrm>
            <a:off x="501812" y="1586815"/>
            <a:ext cx="11188376" cy="2999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4400" indent="-22862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ACMS</a:t>
            </a:r>
            <a:r>
              <a:rPr lang="ko-KR" altLang="en-US" sz="1600" dirty="0"/>
              <a:t> </a:t>
            </a:r>
            <a:r>
              <a:rPr lang="en-US" altLang="ko-KR" sz="1600" dirty="0"/>
              <a:t>Alert</a:t>
            </a:r>
            <a:r>
              <a:rPr lang="ko-KR" altLang="en-US" sz="1600" dirty="0"/>
              <a:t> </a:t>
            </a:r>
            <a:r>
              <a:rPr lang="en-US" altLang="ko-KR" sz="1600" dirty="0"/>
              <a:t>Center</a:t>
            </a:r>
          </a:p>
          <a:p>
            <a:pPr marL="798721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/>
              <a:t>Developed using </a:t>
            </a:r>
            <a:r>
              <a:rPr lang="en-US" altLang="ko-KR" sz="1600" dirty="0" err="1"/>
              <a:t>Beego</a:t>
            </a:r>
            <a:r>
              <a:rPr lang="en-US" altLang="ko-KR" sz="1600" dirty="0"/>
              <a:t> framework</a:t>
            </a:r>
            <a:r>
              <a:rPr lang="ko-KR" altLang="en-US" sz="1600" dirty="0"/>
              <a:t> </a:t>
            </a:r>
            <a:r>
              <a:rPr lang="en-US" altLang="ko-KR" sz="1600" dirty="0"/>
              <a:t>and</a:t>
            </a:r>
            <a:r>
              <a:rPr lang="ko-KR" altLang="en-US" sz="1600" dirty="0"/>
              <a:t> </a:t>
            </a:r>
            <a:r>
              <a:rPr lang="en-US" altLang="ko-KR" sz="1600" dirty="0"/>
              <a:t>MVC(Model</a:t>
            </a:r>
            <a:r>
              <a:rPr lang="ko-KR" altLang="en-US" sz="1600" dirty="0"/>
              <a:t> </a:t>
            </a:r>
            <a:r>
              <a:rPr lang="en-US" altLang="ko-KR" sz="1600" dirty="0"/>
              <a:t>View</a:t>
            </a:r>
            <a:r>
              <a:rPr lang="ko-KR" altLang="en-US" sz="1600" dirty="0"/>
              <a:t> </a:t>
            </a:r>
            <a:r>
              <a:rPr lang="en-US" altLang="ko-KR" sz="1600" dirty="0"/>
              <a:t>Controller) design pattern</a:t>
            </a:r>
          </a:p>
          <a:p>
            <a:pPr marL="798721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/>
              <a:t>Receives alarm information and forwards it to users</a:t>
            </a:r>
          </a:p>
          <a:p>
            <a:pPr marL="284400" indent="-22862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Alarm flood Reduction and Alarm Management</a:t>
            </a:r>
          </a:p>
          <a:p>
            <a:pPr marL="798721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/>
              <a:t>Single fault can generate many secondary alarms. and difficult to identify root cause</a:t>
            </a:r>
          </a:p>
          <a:p>
            <a:pPr marL="798721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/>
              <a:t>Grouping</a:t>
            </a:r>
            <a:r>
              <a:rPr lang="ko-KR" altLang="en-US" sz="1600" dirty="0"/>
              <a:t> </a:t>
            </a:r>
            <a:r>
              <a:rPr lang="en-US" altLang="ko-KR" sz="1600" dirty="0"/>
              <a:t>:</a:t>
            </a:r>
            <a:r>
              <a:rPr lang="ko-KR" altLang="en-US" sz="1600" dirty="0"/>
              <a:t> </a:t>
            </a:r>
            <a:r>
              <a:rPr lang="en-US" altLang="ko-KR" sz="1600" dirty="0"/>
              <a:t>Combine related alarms into one notification</a:t>
            </a:r>
          </a:p>
          <a:p>
            <a:pPr marL="798721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/>
              <a:t>Silence : Temporarily mutes selected alarms</a:t>
            </a:r>
          </a:p>
          <a:p>
            <a:pPr marL="798721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/>
              <a:t>Inhibition : Suppresses repeated alarms</a:t>
            </a:r>
          </a:p>
        </p:txBody>
      </p:sp>
    </p:spTree>
    <p:extLst>
      <p:ext uri="{BB962C8B-B14F-4D97-AF65-F5344CB8AC3E}">
        <p14:creationId xmlns:p14="http://schemas.microsoft.com/office/powerpoint/2010/main" val="3391302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65162908-1108-A329-C67A-C1192FA71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3D69328C-8389-4771-FF82-FF5DE5193E45}"/>
              </a:ext>
            </a:extLst>
          </p:cNvPr>
          <p:cNvSpPr/>
          <p:nvPr/>
        </p:nvSpPr>
        <p:spPr>
          <a:xfrm>
            <a:off x="501813" y="696684"/>
            <a:ext cx="5195189" cy="427484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73154" tIns="36566" rIns="73154" bIns="36566" anchor="ctr" anchorCtr="0">
            <a:noAutofit/>
          </a:bodyPr>
          <a:lstStyle/>
          <a:p>
            <a:r>
              <a:rPr lang="en-US" altLang="ko-KR" sz="256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3.3.2 Alarm module design (2/2)</a:t>
            </a:r>
          </a:p>
        </p:txBody>
      </p:sp>
      <p:grpSp>
        <p:nvGrpSpPr>
          <p:cNvPr id="182" name="Google Shape;182;p5">
            <a:extLst>
              <a:ext uri="{FF2B5EF4-FFF2-40B4-BE49-F238E27FC236}">
                <a16:creationId xmlns:a16="http://schemas.microsoft.com/office/drawing/2014/main" id="{B6D22DA3-9C7F-6C98-3A8C-3D5C2F96B9A9}"/>
              </a:ext>
            </a:extLst>
          </p:cNvPr>
          <p:cNvGrpSpPr/>
          <p:nvPr/>
        </p:nvGrpSpPr>
        <p:grpSpPr>
          <a:xfrm>
            <a:off x="501816" y="2"/>
            <a:ext cx="6265891" cy="383412"/>
            <a:chOff x="626973" y="0"/>
            <a:chExt cx="7830913" cy="479180"/>
          </a:xfrm>
        </p:grpSpPr>
        <p:sp>
          <p:nvSpPr>
            <p:cNvPr id="183" name="Google Shape;183;p5">
              <a:extLst>
                <a:ext uri="{FF2B5EF4-FFF2-40B4-BE49-F238E27FC236}">
                  <a16:creationId xmlns:a16="http://schemas.microsoft.com/office/drawing/2014/main" id="{41465AAA-96CB-7DD4-19CE-06E809F5C152}"/>
                </a:ext>
              </a:extLst>
            </p:cNvPr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73154" tIns="36566" rIns="73154" bIns="36566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>
              <a:extLst>
                <a:ext uri="{FF2B5EF4-FFF2-40B4-BE49-F238E27FC236}">
                  <a16:creationId xmlns:a16="http://schemas.microsoft.com/office/drawing/2014/main" id="{77E155E3-1A9F-6FC8-DB21-5F459F58C437}"/>
                </a:ext>
              </a:extLst>
            </p:cNvPr>
            <p:cNvSpPr txBox="1"/>
            <p:nvPr/>
          </p:nvSpPr>
          <p:spPr>
            <a:xfrm>
              <a:off x="1706473" y="37348"/>
              <a:ext cx="6751413" cy="4000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3154" tIns="36566" rIns="73154" bIns="36566" anchor="t" anchorCtr="0">
              <a:spAutoFit/>
            </a:bodyPr>
            <a:lstStyle/>
            <a:p>
              <a:r>
                <a:rPr lang="en-US" altLang="ko-KR" sz="16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Paper Review</a:t>
              </a:r>
            </a:p>
          </p:txBody>
        </p:sp>
      </p:grpSp>
      <p:grpSp>
        <p:nvGrpSpPr>
          <p:cNvPr id="186" name="Google Shape;186;p5">
            <a:extLst>
              <a:ext uri="{FF2B5EF4-FFF2-40B4-BE49-F238E27FC236}">
                <a16:creationId xmlns:a16="http://schemas.microsoft.com/office/drawing/2014/main" id="{33858412-F8C0-E8B6-9FCA-4044A7932EF5}"/>
              </a:ext>
            </a:extLst>
          </p:cNvPr>
          <p:cNvGrpSpPr/>
          <p:nvPr/>
        </p:nvGrpSpPr>
        <p:grpSpPr>
          <a:xfrm>
            <a:off x="145" y="6398193"/>
            <a:ext cx="12191716" cy="459810"/>
            <a:chOff x="1" y="7996258"/>
            <a:chExt cx="15236824" cy="574655"/>
          </a:xfrm>
        </p:grpSpPr>
        <p:sp>
          <p:nvSpPr>
            <p:cNvPr id="187" name="Google Shape;187;p5">
              <a:extLst>
                <a:ext uri="{FF2B5EF4-FFF2-40B4-BE49-F238E27FC236}">
                  <a16:creationId xmlns:a16="http://schemas.microsoft.com/office/drawing/2014/main" id="{4E6276D1-B6D2-1195-9A49-553EB98ED551}"/>
                </a:ext>
              </a:extLst>
            </p:cNvPr>
            <p:cNvSpPr/>
            <p:nvPr/>
          </p:nvSpPr>
          <p:spPr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0980"/>
              </a:srgbClr>
            </a:solidFill>
            <a:ln>
              <a:noFill/>
            </a:ln>
          </p:spPr>
          <p:txBody>
            <a:bodyPr spcFirstLastPara="1" wrap="square" lIns="73154" tIns="36566" rIns="73154" bIns="36566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8" name="Google Shape;188;p5">
              <a:extLst>
                <a:ext uri="{FF2B5EF4-FFF2-40B4-BE49-F238E27FC236}">
                  <a16:creationId xmlns:a16="http://schemas.microsoft.com/office/drawing/2014/main" id="{E4D33820-D083-905C-850A-4AEDA5234E7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4D7B0E1-2C2B-3E4C-B2AF-40DED9556E6D}"/>
              </a:ext>
            </a:extLst>
          </p:cNvPr>
          <p:cNvSpPr txBox="1"/>
          <p:nvPr/>
        </p:nvSpPr>
        <p:spPr>
          <a:xfrm>
            <a:off x="501812" y="1586815"/>
            <a:ext cx="11188376" cy="414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4400" indent="-22862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 err="1"/>
              <a:t>Alertmanager</a:t>
            </a:r>
            <a:r>
              <a:rPr lang="en-US" altLang="ko-KR" sz="1600" dirty="0"/>
              <a:t> &amp; messages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5D25961-70A6-1B36-B9F4-CF60ACC1F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7CEBBE1-0AC6-492F-AC28-C7DA4832E8D4}" type="slidenum">
              <a:rPr lang="ko-KR" altLang="en-US" smtClean="0"/>
              <a:pPr algn="ctr"/>
              <a:t>13</a:t>
            </a:fld>
            <a:endParaRPr lang="ko-KR" altLang="en-US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044DB56D-78D1-D405-C515-A7B90EB3770A}"/>
              </a:ext>
            </a:extLst>
          </p:cNvPr>
          <p:cNvSpPr txBox="1"/>
          <p:nvPr/>
        </p:nvSpPr>
        <p:spPr>
          <a:xfrm>
            <a:off x="2120089" y="6225545"/>
            <a:ext cx="1067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err="1"/>
              <a:t>Alertmanager</a:t>
            </a:r>
            <a:endParaRPr lang="ko-KR" altLang="en-US" sz="11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26D0D7D-783A-98B8-438D-F000E7242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382" y="2744612"/>
            <a:ext cx="6096006" cy="334440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B8B972C-1CBF-3474-2737-C283BBDFA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8590" y="1020880"/>
            <a:ext cx="5125373" cy="55031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68E104-4941-5F5B-1C89-1E02F324B119}"/>
              </a:ext>
            </a:extLst>
          </p:cNvPr>
          <p:cNvSpPr txBox="1"/>
          <p:nvPr/>
        </p:nvSpPr>
        <p:spPr>
          <a:xfrm>
            <a:off x="7878465" y="6421942"/>
            <a:ext cx="1067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Message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961659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448B81A4-AB58-F746-988B-642601657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CEFF3C15-596C-C075-7059-298D3654939C}"/>
              </a:ext>
            </a:extLst>
          </p:cNvPr>
          <p:cNvSpPr/>
          <p:nvPr/>
        </p:nvSpPr>
        <p:spPr>
          <a:xfrm>
            <a:off x="501813" y="696684"/>
            <a:ext cx="5195189" cy="427484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73154" tIns="36566" rIns="73154" bIns="36566" anchor="ctr" anchorCtr="0">
            <a:noAutofit/>
          </a:bodyPr>
          <a:lstStyle/>
          <a:p>
            <a:r>
              <a:rPr lang="en-US" sz="256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ACMS vs Phoebus alarm</a:t>
            </a:r>
            <a:endParaRPr sz="256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2" name="Google Shape;182;p5">
            <a:extLst>
              <a:ext uri="{FF2B5EF4-FFF2-40B4-BE49-F238E27FC236}">
                <a16:creationId xmlns:a16="http://schemas.microsoft.com/office/drawing/2014/main" id="{2D035AB7-2636-D7E3-564D-165C61F71E92}"/>
              </a:ext>
            </a:extLst>
          </p:cNvPr>
          <p:cNvGrpSpPr/>
          <p:nvPr/>
        </p:nvGrpSpPr>
        <p:grpSpPr>
          <a:xfrm>
            <a:off x="501816" y="2"/>
            <a:ext cx="6265891" cy="383412"/>
            <a:chOff x="626973" y="0"/>
            <a:chExt cx="7830913" cy="479180"/>
          </a:xfrm>
        </p:grpSpPr>
        <p:sp>
          <p:nvSpPr>
            <p:cNvPr id="183" name="Google Shape;183;p5">
              <a:extLst>
                <a:ext uri="{FF2B5EF4-FFF2-40B4-BE49-F238E27FC236}">
                  <a16:creationId xmlns:a16="http://schemas.microsoft.com/office/drawing/2014/main" id="{4E631B72-D6D7-3D6E-81A0-AF827AFD7317}"/>
                </a:ext>
              </a:extLst>
            </p:cNvPr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73154" tIns="36566" rIns="73154" bIns="36566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>
              <a:extLst>
                <a:ext uri="{FF2B5EF4-FFF2-40B4-BE49-F238E27FC236}">
                  <a16:creationId xmlns:a16="http://schemas.microsoft.com/office/drawing/2014/main" id="{0A12747D-A6A6-64B4-2E79-1A923C2ED644}"/>
                </a:ext>
              </a:extLst>
            </p:cNvPr>
            <p:cNvSpPr txBox="1"/>
            <p:nvPr/>
          </p:nvSpPr>
          <p:spPr>
            <a:xfrm>
              <a:off x="1706473" y="37348"/>
              <a:ext cx="6751413" cy="4000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3154" tIns="36566" rIns="73154" bIns="36566" anchor="t" anchorCtr="0">
              <a:spAutoFit/>
            </a:bodyPr>
            <a:lstStyle/>
            <a:p>
              <a:r>
                <a:rPr lang="en-US" altLang="ko-KR" sz="16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Paper Review</a:t>
              </a:r>
            </a:p>
          </p:txBody>
        </p:sp>
      </p:grpSp>
      <p:grpSp>
        <p:nvGrpSpPr>
          <p:cNvPr id="186" name="Google Shape;186;p5">
            <a:extLst>
              <a:ext uri="{FF2B5EF4-FFF2-40B4-BE49-F238E27FC236}">
                <a16:creationId xmlns:a16="http://schemas.microsoft.com/office/drawing/2014/main" id="{72078931-8266-DF46-FBB5-AAE9FD5FD3E6}"/>
              </a:ext>
            </a:extLst>
          </p:cNvPr>
          <p:cNvGrpSpPr/>
          <p:nvPr/>
        </p:nvGrpSpPr>
        <p:grpSpPr>
          <a:xfrm>
            <a:off x="145" y="6398193"/>
            <a:ext cx="12191716" cy="459810"/>
            <a:chOff x="1" y="7996258"/>
            <a:chExt cx="15236824" cy="574655"/>
          </a:xfrm>
        </p:grpSpPr>
        <p:sp>
          <p:nvSpPr>
            <p:cNvPr id="187" name="Google Shape;187;p5">
              <a:extLst>
                <a:ext uri="{FF2B5EF4-FFF2-40B4-BE49-F238E27FC236}">
                  <a16:creationId xmlns:a16="http://schemas.microsoft.com/office/drawing/2014/main" id="{BB118204-AC59-B764-870A-40FE5EA3DCC1}"/>
                </a:ext>
              </a:extLst>
            </p:cNvPr>
            <p:cNvSpPr/>
            <p:nvPr/>
          </p:nvSpPr>
          <p:spPr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0980"/>
              </a:srgbClr>
            </a:solidFill>
            <a:ln>
              <a:noFill/>
            </a:ln>
          </p:spPr>
          <p:txBody>
            <a:bodyPr spcFirstLastPara="1" wrap="square" lIns="73154" tIns="36566" rIns="73154" bIns="36566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8" name="Google Shape;188;p5">
              <a:extLst>
                <a:ext uri="{FF2B5EF4-FFF2-40B4-BE49-F238E27FC236}">
                  <a16:creationId xmlns:a16="http://schemas.microsoft.com/office/drawing/2014/main" id="{D0E84995-7984-9B17-C536-5CFB1B977F1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128A3EA-7535-B055-F96B-F037C52A808A}"/>
              </a:ext>
            </a:extLst>
          </p:cNvPr>
          <p:cNvSpPr txBox="1"/>
          <p:nvPr/>
        </p:nvSpPr>
        <p:spPr>
          <a:xfrm>
            <a:off x="501812" y="1586815"/>
            <a:ext cx="11188376" cy="2630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4400" indent="-22862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Pulsar</a:t>
            </a:r>
            <a:r>
              <a:rPr lang="ko-KR" altLang="en-US" sz="1600" dirty="0"/>
              <a:t> </a:t>
            </a:r>
            <a:r>
              <a:rPr lang="en-US" altLang="ko-KR" sz="1600" dirty="0"/>
              <a:t>vs</a:t>
            </a:r>
            <a:r>
              <a:rPr lang="ko-KR" altLang="en-US" sz="1600" dirty="0"/>
              <a:t> </a:t>
            </a:r>
            <a:r>
              <a:rPr lang="en-US" altLang="ko-KR" sz="1600" dirty="0"/>
              <a:t>Kafka</a:t>
            </a:r>
            <a:r>
              <a:rPr lang="ko-KR" altLang="en-US" sz="1600" dirty="0"/>
              <a:t> </a:t>
            </a:r>
            <a:r>
              <a:rPr lang="en-US" altLang="ko-KR" sz="1600" dirty="0" err="1"/>
              <a:t>Thtoughput</a:t>
            </a:r>
            <a:endParaRPr lang="en-US" altLang="ko-KR" sz="1600" dirty="0"/>
          </a:p>
          <a:p>
            <a:pPr marL="798721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 err="1"/>
              <a:t>OpenMessaging</a:t>
            </a:r>
            <a:r>
              <a:rPr lang="en-US" altLang="ko-KR" sz="1600" dirty="0"/>
              <a:t> benchmark</a:t>
            </a:r>
            <a:r>
              <a:rPr lang="ko-KR" altLang="en-US" sz="1600" dirty="0"/>
              <a:t>를 이용해 </a:t>
            </a:r>
            <a:r>
              <a:rPr lang="en-US" altLang="ko-KR" sz="1600" dirty="0"/>
              <a:t>throughput </a:t>
            </a:r>
            <a:r>
              <a:rPr lang="ko-KR" altLang="en-US" sz="1600" dirty="0"/>
              <a:t>접근</a:t>
            </a:r>
            <a:endParaRPr lang="en-US" altLang="ko-KR" sz="1600" dirty="0"/>
          </a:p>
          <a:p>
            <a:pPr marL="798721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/>
              <a:t>ACMS : 600,000 msg/s</a:t>
            </a:r>
          </a:p>
          <a:p>
            <a:pPr marL="798721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/>
              <a:t>Phoebus Alarm 220,000 msg/s</a:t>
            </a:r>
          </a:p>
          <a:p>
            <a:pPr marL="284400" indent="-22862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Operational Use case</a:t>
            </a:r>
          </a:p>
          <a:p>
            <a:pPr marL="798721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/>
              <a:t>Applied to HIRFL and SESRI</a:t>
            </a:r>
          </a:p>
          <a:p>
            <a:pPr marL="798721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/>
              <a:t>SESRI sent 38,202</a:t>
            </a:r>
            <a:r>
              <a:rPr lang="ko-KR" altLang="en-US" sz="1600" dirty="0"/>
              <a:t> </a:t>
            </a:r>
            <a:r>
              <a:rPr lang="en-US" altLang="ko-KR" sz="1600" dirty="0"/>
              <a:t>alarms</a:t>
            </a:r>
            <a:r>
              <a:rPr lang="ko-KR" altLang="en-US" sz="1600" dirty="0"/>
              <a:t> </a:t>
            </a:r>
            <a:r>
              <a:rPr lang="en-US" altLang="ko-KR" sz="1600" dirty="0"/>
              <a:t>since December 2019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FD280F6-12E3-7F68-8B90-08F0B2916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7CEBBE1-0AC6-492F-AC28-C7DA4832E8D4}" type="slidenum">
              <a:rPr lang="ko-KR" altLang="en-US" smtClean="0"/>
              <a:pPr algn="ctr"/>
              <a:t>14</a:t>
            </a:fld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CC6C264-19EB-AEF2-6AEA-4757BFA03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882" y="2755945"/>
            <a:ext cx="5723081" cy="399298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C40BFF9-B8F1-C461-35BA-F33F7B0505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18" y="4721745"/>
            <a:ext cx="6303330" cy="19997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2B90CC-7B43-F271-A033-F9A09C6FC598}"/>
              </a:ext>
            </a:extLst>
          </p:cNvPr>
          <p:cNvSpPr txBox="1"/>
          <p:nvPr/>
        </p:nvSpPr>
        <p:spPr>
          <a:xfrm>
            <a:off x="4616706" y="4516827"/>
            <a:ext cx="17834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/>
              <a:t>실험에 사용된 </a:t>
            </a:r>
            <a:r>
              <a:rPr lang="en-US" altLang="ko-KR" sz="1100" dirty="0"/>
              <a:t>HW/SW</a:t>
            </a:r>
            <a:endParaRPr lang="ko-KR" altLang="en-US" sz="1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B52BFF-A855-9EFA-F692-EEE2E437D816}"/>
              </a:ext>
            </a:extLst>
          </p:cNvPr>
          <p:cNvSpPr txBox="1"/>
          <p:nvPr/>
        </p:nvSpPr>
        <p:spPr>
          <a:xfrm>
            <a:off x="9132422" y="2385258"/>
            <a:ext cx="12711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/>
              <a:t>처리량 결과물</a:t>
            </a:r>
          </a:p>
        </p:txBody>
      </p:sp>
    </p:spTree>
    <p:extLst>
      <p:ext uri="{BB962C8B-B14F-4D97-AF65-F5344CB8AC3E}">
        <p14:creationId xmlns:p14="http://schemas.microsoft.com/office/powerpoint/2010/main" val="3558904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0B81ACB5-10A7-C2B3-6D0E-62088A824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6E4BB8F9-2777-4E27-18B4-C0D680F8E504}"/>
              </a:ext>
            </a:extLst>
          </p:cNvPr>
          <p:cNvSpPr/>
          <p:nvPr/>
        </p:nvSpPr>
        <p:spPr>
          <a:xfrm>
            <a:off x="501813" y="696684"/>
            <a:ext cx="5195189" cy="427484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73154" tIns="36566" rIns="73154" bIns="36566" anchor="ctr" anchorCtr="0">
            <a:noAutofit/>
          </a:bodyPr>
          <a:lstStyle/>
          <a:p>
            <a:r>
              <a:rPr lang="en-US" sz="256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r>
              <a:rPr lang="ko-KR" altLang="en-US" sz="256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56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ko-KR" altLang="en-US" sz="256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56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Discussion</a:t>
            </a:r>
            <a:endParaRPr sz="256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2" name="Google Shape;182;p5">
            <a:extLst>
              <a:ext uri="{FF2B5EF4-FFF2-40B4-BE49-F238E27FC236}">
                <a16:creationId xmlns:a16="http://schemas.microsoft.com/office/drawing/2014/main" id="{291F2F29-6C4C-5C98-E562-A521E52BDE6E}"/>
              </a:ext>
            </a:extLst>
          </p:cNvPr>
          <p:cNvGrpSpPr/>
          <p:nvPr/>
        </p:nvGrpSpPr>
        <p:grpSpPr>
          <a:xfrm>
            <a:off x="501816" y="2"/>
            <a:ext cx="6265891" cy="383412"/>
            <a:chOff x="626973" y="0"/>
            <a:chExt cx="7830913" cy="479180"/>
          </a:xfrm>
        </p:grpSpPr>
        <p:sp>
          <p:nvSpPr>
            <p:cNvPr id="183" name="Google Shape;183;p5">
              <a:extLst>
                <a:ext uri="{FF2B5EF4-FFF2-40B4-BE49-F238E27FC236}">
                  <a16:creationId xmlns:a16="http://schemas.microsoft.com/office/drawing/2014/main" id="{12D8BE2A-ED4A-EC33-BF6C-8EB2C0C6EB05}"/>
                </a:ext>
              </a:extLst>
            </p:cNvPr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73154" tIns="36566" rIns="73154" bIns="36566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>
              <a:extLst>
                <a:ext uri="{FF2B5EF4-FFF2-40B4-BE49-F238E27FC236}">
                  <a16:creationId xmlns:a16="http://schemas.microsoft.com/office/drawing/2014/main" id="{1CBA6B46-4EE0-EB89-EC9D-746D7641F8F6}"/>
                </a:ext>
              </a:extLst>
            </p:cNvPr>
            <p:cNvSpPr txBox="1"/>
            <p:nvPr/>
          </p:nvSpPr>
          <p:spPr>
            <a:xfrm>
              <a:off x="1706473" y="37348"/>
              <a:ext cx="6751413" cy="4000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3154" tIns="36566" rIns="73154" bIns="36566" anchor="t" anchorCtr="0">
              <a:spAutoFit/>
            </a:bodyPr>
            <a:lstStyle/>
            <a:p>
              <a:r>
                <a:rPr lang="en-US" altLang="ko-KR" sz="16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Paper Review</a:t>
              </a:r>
            </a:p>
          </p:txBody>
        </p:sp>
      </p:grpSp>
      <p:grpSp>
        <p:nvGrpSpPr>
          <p:cNvPr id="186" name="Google Shape;186;p5">
            <a:extLst>
              <a:ext uri="{FF2B5EF4-FFF2-40B4-BE49-F238E27FC236}">
                <a16:creationId xmlns:a16="http://schemas.microsoft.com/office/drawing/2014/main" id="{0C76191F-A2EE-1DEE-E942-0BA4AADCD3E7}"/>
              </a:ext>
            </a:extLst>
          </p:cNvPr>
          <p:cNvGrpSpPr/>
          <p:nvPr/>
        </p:nvGrpSpPr>
        <p:grpSpPr>
          <a:xfrm>
            <a:off x="145" y="6398193"/>
            <a:ext cx="12191716" cy="459810"/>
            <a:chOff x="1" y="7996258"/>
            <a:chExt cx="15236824" cy="574655"/>
          </a:xfrm>
        </p:grpSpPr>
        <p:sp>
          <p:nvSpPr>
            <p:cNvPr id="187" name="Google Shape;187;p5">
              <a:extLst>
                <a:ext uri="{FF2B5EF4-FFF2-40B4-BE49-F238E27FC236}">
                  <a16:creationId xmlns:a16="http://schemas.microsoft.com/office/drawing/2014/main" id="{89E6678B-8B23-472F-A0F8-171AEA81114C}"/>
                </a:ext>
              </a:extLst>
            </p:cNvPr>
            <p:cNvSpPr/>
            <p:nvPr/>
          </p:nvSpPr>
          <p:spPr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0980"/>
              </a:srgbClr>
            </a:solidFill>
            <a:ln>
              <a:noFill/>
            </a:ln>
          </p:spPr>
          <p:txBody>
            <a:bodyPr spcFirstLastPara="1" wrap="square" lIns="73154" tIns="36566" rIns="73154" bIns="36566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8" name="Google Shape;188;p5">
              <a:extLst>
                <a:ext uri="{FF2B5EF4-FFF2-40B4-BE49-F238E27FC236}">
                  <a16:creationId xmlns:a16="http://schemas.microsoft.com/office/drawing/2014/main" id="{B79CAA39-56A1-3035-AEB0-0772FDE760D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4115448-1213-A167-2E38-A1B9C8AEAB57}"/>
              </a:ext>
            </a:extLst>
          </p:cNvPr>
          <p:cNvSpPr txBox="1"/>
          <p:nvPr/>
        </p:nvSpPr>
        <p:spPr>
          <a:xfrm>
            <a:off x="501812" y="1586815"/>
            <a:ext cx="11188376" cy="2630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4400" indent="-22862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600" dirty="0" err="1"/>
              <a:t>알람서비스가</a:t>
            </a:r>
            <a:r>
              <a:rPr lang="ko-KR" altLang="en-US" sz="1600" dirty="0"/>
              <a:t> 포함된 </a:t>
            </a:r>
            <a:r>
              <a:rPr lang="en-US" altLang="ko-KR" sz="1600" dirty="0"/>
              <a:t>SW </a:t>
            </a:r>
            <a:r>
              <a:rPr lang="ko-KR" altLang="en-US" sz="1600" dirty="0"/>
              <a:t>통합시스템</a:t>
            </a:r>
            <a:endParaRPr lang="en-US" altLang="ko-KR" sz="1600" dirty="0"/>
          </a:p>
          <a:p>
            <a:pPr marL="798721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/>
              <a:t>metric,</a:t>
            </a:r>
            <a:r>
              <a:rPr lang="ko-KR" altLang="en-US" sz="1600" dirty="0"/>
              <a:t> </a:t>
            </a:r>
            <a:r>
              <a:rPr lang="en-US" altLang="ko-KR" sz="1600" dirty="0"/>
              <a:t>log,</a:t>
            </a:r>
            <a:r>
              <a:rPr lang="ko-KR" altLang="en-US" sz="1600" dirty="0"/>
              <a:t> </a:t>
            </a:r>
            <a:r>
              <a:rPr lang="en-US" altLang="ko-KR" sz="1600" dirty="0"/>
              <a:t>EPICS</a:t>
            </a:r>
            <a:r>
              <a:rPr lang="ko-KR" altLang="en-US" sz="1600" dirty="0"/>
              <a:t> </a:t>
            </a:r>
            <a:r>
              <a:rPr lang="en-US" altLang="ko-KR" sz="1600" dirty="0"/>
              <a:t>PV</a:t>
            </a:r>
            <a:r>
              <a:rPr lang="ko-KR" altLang="en-US" sz="1600" dirty="0"/>
              <a:t>를 모니터링하며 </a:t>
            </a:r>
            <a:r>
              <a:rPr lang="ko-KR" altLang="en-US" sz="1600" dirty="0" err="1"/>
              <a:t>알림시스템</a:t>
            </a:r>
            <a:r>
              <a:rPr lang="ko-KR" altLang="en-US" sz="1600" dirty="0"/>
              <a:t> 구축</a:t>
            </a:r>
            <a:endParaRPr lang="en-US" altLang="ko-KR" sz="1600" dirty="0"/>
          </a:p>
          <a:p>
            <a:pPr marL="798721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600" dirty="0"/>
              <a:t>기존 </a:t>
            </a:r>
            <a:r>
              <a:rPr lang="en-US" altLang="ko-KR" sz="1600" dirty="0"/>
              <a:t>Phoebus </a:t>
            </a:r>
            <a:r>
              <a:rPr lang="ko-KR" altLang="en-US" sz="1600" dirty="0"/>
              <a:t>방식보다 처리량도 높고</a:t>
            </a:r>
            <a:r>
              <a:rPr lang="en-US" altLang="ko-KR" sz="1600" dirty="0"/>
              <a:t>, </a:t>
            </a:r>
            <a:br>
              <a:rPr lang="en-US" altLang="ko-KR" sz="1600" dirty="0"/>
            </a:br>
            <a:r>
              <a:rPr lang="en-US" altLang="ko-KR" sz="1600" dirty="0"/>
              <a:t>PV</a:t>
            </a:r>
            <a:r>
              <a:rPr lang="ko-KR" altLang="en-US" sz="1600" dirty="0"/>
              <a:t>는 </a:t>
            </a:r>
            <a:r>
              <a:rPr lang="en-US" altLang="ko-KR" sz="1600" dirty="0"/>
              <a:t>stream</a:t>
            </a:r>
            <a:r>
              <a:rPr lang="ko-KR" altLang="en-US" sz="1600" dirty="0"/>
              <a:t>으로 처리하기에</a:t>
            </a:r>
            <a:r>
              <a:rPr lang="en-US" altLang="ko-KR" sz="1600" dirty="0"/>
              <a:t> </a:t>
            </a:r>
            <a:r>
              <a:rPr lang="ko-KR" altLang="en-US" sz="1600" dirty="0"/>
              <a:t>운영도 편리</a:t>
            </a:r>
            <a:endParaRPr lang="en-US" altLang="ko-KR" sz="1600" dirty="0"/>
          </a:p>
          <a:p>
            <a:pPr marL="284400" indent="-22862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Discussion Theme</a:t>
            </a:r>
          </a:p>
          <a:p>
            <a:pPr marL="798721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600" dirty="0"/>
              <a:t>이용</a:t>
            </a:r>
            <a:r>
              <a:rPr lang="en-US" altLang="ko-KR" sz="1600" dirty="0"/>
              <a:t>, </a:t>
            </a:r>
            <a:r>
              <a:rPr lang="ko-KR" altLang="en-US" sz="1600" dirty="0"/>
              <a:t>운영 관점에서는 효과적인데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전자빔에</a:t>
            </a:r>
            <a:r>
              <a:rPr lang="ko-KR" altLang="en-US" sz="1600" dirty="0"/>
              <a:t> 대한 기여</a:t>
            </a:r>
            <a:r>
              <a:rPr lang="en-US" altLang="ko-KR" sz="1600" dirty="0"/>
              <a:t>?</a:t>
            </a:r>
          </a:p>
          <a:p>
            <a:pPr marL="798721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 err="1"/>
              <a:t>Promethues</a:t>
            </a:r>
            <a:r>
              <a:rPr lang="en-US" altLang="ko-KR" sz="1600" dirty="0"/>
              <a:t>, </a:t>
            </a:r>
            <a:r>
              <a:rPr lang="en-US" altLang="ko-KR" sz="1600" dirty="0" err="1"/>
              <a:t>Graylog</a:t>
            </a:r>
            <a:r>
              <a:rPr lang="ko-KR" altLang="en-US" sz="1600" dirty="0"/>
              <a:t> 각각 단일 모듈로는 학술적 의의</a:t>
            </a:r>
            <a:r>
              <a:rPr lang="en-US" altLang="ko-KR" sz="1600" dirty="0"/>
              <a:t>?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8042D5B7-695D-5ECE-50AC-D1D9554ED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7CEBBE1-0AC6-492F-AC28-C7DA4832E8D4}" type="slidenum">
              <a:rPr lang="ko-KR" altLang="en-US" smtClean="0"/>
              <a:pPr algn="ctr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5240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2D3C2F68-4EF2-2414-F629-43530D484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F132E140-5962-A732-B0F3-3238F1DD7346}"/>
              </a:ext>
            </a:extLst>
          </p:cNvPr>
          <p:cNvSpPr/>
          <p:nvPr/>
        </p:nvSpPr>
        <p:spPr>
          <a:xfrm>
            <a:off x="501813" y="696684"/>
            <a:ext cx="5195189" cy="427484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73154" tIns="36566" rIns="73154" bIns="36566" anchor="ctr" anchorCtr="0">
            <a:noAutofit/>
          </a:bodyPr>
          <a:lstStyle/>
          <a:p>
            <a:r>
              <a:rPr lang="en-US" sz="256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Backup Slide</a:t>
            </a:r>
            <a:endParaRPr sz="256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2" name="Google Shape;182;p5">
            <a:extLst>
              <a:ext uri="{FF2B5EF4-FFF2-40B4-BE49-F238E27FC236}">
                <a16:creationId xmlns:a16="http://schemas.microsoft.com/office/drawing/2014/main" id="{F4E5C956-A5A4-9274-DFCB-4BC94E12DB0B}"/>
              </a:ext>
            </a:extLst>
          </p:cNvPr>
          <p:cNvGrpSpPr/>
          <p:nvPr/>
        </p:nvGrpSpPr>
        <p:grpSpPr>
          <a:xfrm>
            <a:off x="501816" y="2"/>
            <a:ext cx="6265891" cy="383412"/>
            <a:chOff x="626973" y="0"/>
            <a:chExt cx="7830913" cy="479180"/>
          </a:xfrm>
        </p:grpSpPr>
        <p:sp>
          <p:nvSpPr>
            <p:cNvPr id="183" name="Google Shape;183;p5">
              <a:extLst>
                <a:ext uri="{FF2B5EF4-FFF2-40B4-BE49-F238E27FC236}">
                  <a16:creationId xmlns:a16="http://schemas.microsoft.com/office/drawing/2014/main" id="{07109B98-AE8B-C06B-9630-C86CF586385A}"/>
                </a:ext>
              </a:extLst>
            </p:cNvPr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73154" tIns="36566" rIns="73154" bIns="36566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>
              <a:extLst>
                <a:ext uri="{FF2B5EF4-FFF2-40B4-BE49-F238E27FC236}">
                  <a16:creationId xmlns:a16="http://schemas.microsoft.com/office/drawing/2014/main" id="{6B504284-B7FD-9B08-3FDF-CD61375C2419}"/>
                </a:ext>
              </a:extLst>
            </p:cNvPr>
            <p:cNvSpPr txBox="1"/>
            <p:nvPr/>
          </p:nvSpPr>
          <p:spPr>
            <a:xfrm>
              <a:off x="1706473" y="37348"/>
              <a:ext cx="6751413" cy="4000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3154" tIns="36566" rIns="73154" bIns="36566" anchor="t" anchorCtr="0">
              <a:spAutoFit/>
            </a:bodyPr>
            <a:lstStyle/>
            <a:p>
              <a:r>
                <a:rPr lang="en-US" altLang="ko-KR" sz="16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Paper Review</a:t>
              </a:r>
            </a:p>
          </p:txBody>
        </p:sp>
      </p:grpSp>
      <p:grpSp>
        <p:nvGrpSpPr>
          <p:cNvPr id="186" name="Google Shape;186;p5">
            <a:extLst>
              <a:ext uri="{FF2B5EF4-FFF2-40B4-BE49-F238E27FC236}">
                <a16:creationId xmlns:a16="http://schemas.microsoft.com/office/drawing/2014/main" id="{8A0ABE40-3BFF-BD5F-ED64-9E68D462C39A}"/>
              </a:ext>
            </a:extLst>
          </p:cNvPr>
          <p:cNvGrpSpPr/>
          <p:nvPr/>
        </p:nvGrpSpPr>
        <p:grpSpPr>
          <a:xfrm>
            <a:off x="145" y="6398193"/>
            <a:ext cx="12191716" cy="459810"/>
            <a:chOff x="1" y="7996258"/>
            <a:chExt cx="15236824" cy="574655"/>
          </a:xfrm>
        </p:grpSpPr>
        <p:sp>
          <p:nvSpPr>
            <p:cNvPr id="187" name="Google Shape;187;p5">
              <a:extLst>
                <a:ext uri="{FF2B5EF4-FFF2-40B4-BE49-F238E27FC236}">
                  <a16:creationId xmlns:a16="http://schemas.microsoft.com/office/drawing/2014/main" id="{09640D41-C034-D5DC-ACA7-74BB833BB266}"/>
                </a:ext>
              </a:extLst>
            </p:cNvPr>
            <p:cNvSpPr/>
            <p:nvPr/>
          </p:nvSpPr>
          <p:spPr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0980"/>
              </a:srgbClr>
            </a:solidFill>
            <a:ln>
              <a:noFill/>
            </a:ln>
          </p:spPr>
          <p:txBody>
            <a:bodyPr spcFirstLastPara="1" wrap="square" lIns="73154" tIns="36566" rIns="73154" bIns="36566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8" name="Google Shape;188;p5">
              <a:extLst>
                <a:ext uri="{FF2B5EF4-FFF2-40B4-BE49-F238E27FC236}">
                  <a16:creationId xmlns:a16="http://schemas.microsoft.com/office/drawing/2014/main" id="{77B86BC7-70EE-B71B-C97B-BB7A0B75A81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CA3F2A30-1A43-DF9B-4C9C-03A6F8B1F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7CEBBE1-0AC6-492F-AC28-C7DA4832E8D4}" type="slidenum">
              <a:rPr lang="ko-KR" altLang="en-US" smtClean="0"/>
              <a:pPr algn="ctr"/>
              <a:t>16</a:t>
            </a:fld>
            <a:endParaRPr lang="ko-KR" altLang="en-US" dirty="0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1C74A4B3-791B-8240-48F5-8FF23A713B47}"/>
              </a:ext>
            </a:extLst>
          </p:cNvPr>
          <p:cNvGrpSpPr/>
          <p:nvPr/>
        </p:nvGrpSpPr>
        <p:grpSpPr>
          <a:xfrm>
            <a:off x="5415588" y="3020198"/>
            <a:ext cx="6633555" cy="3807916"/>
            <a:chOff x="5415588" y="3020198"/>
            <a:chExt cx="6633555" cy="3807916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E77A3623-0640-60E4-B7FD-6C357BB9C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15588" y="3020198"/>
              <a:ext cx="6633555" cy="3807916"/>
            </a:xfrm>
            <a:prstGeom prst="rect">
              <a:avLst/>
            </a:prstGeom>
          </p:spPr>
        </p:pic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59B8AAB5-BF44-B29F-E77D-48369A48D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26190" y="3276601"/>
              <a:ext cx="3443532" cy="254605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8A68394-2A8A-0824-1D6C-01F5D3106A4B}"/>
              </a:ext>
            </a:extLst>
          </p:cNvPr>
          <p:cNvSpPr txBox="1"/>
          <p:nvPr/>
        </p:nvSpPr>
        <p:spPr>
          <a:xfrm>
            <a:off x="501812" y="1586815"/>
            <a:ext cx="11188376" cy="2630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4400" indent="-22862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Flink Service</a:t>
            </a:r>
          </a:p>
          <a:p>
            <a:pPr marL="798721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 err="1"/>
              <a:t>AlertManager</a:t>
            </a:r>
            <a:r>
              <a:rPr lang="ko-KR" altLang="en-US" sz="1600" dirty="0"/>
              <a:t>에 </a:t>
            </a:r>
            <a:r>
              <a:rPr lang="ko-KR" altLang="en-US" sz="1600" dirty="0" err="1"/>
              <a:t>알람할</a:t>
            </a:r>
            <a:r>
              <a:rPr lang="ko-KR" altLang="en-US" sz="1600" dirty="0"/>
              <a:t> 데이터 송신</a:t>
            </a:r>
            <a:endParaRPr lang="en-US" altLang="ko-KR" sz="1600" dirty="0"/>
          </a:p>
          <a:p>
            <a:pPr marL="284400" indent="-22862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Serializable item</a:t>
            </a:r>
            <a:r>
              <a:rPr lang="ko-KR" altLang="en-US" sz="1600" dirty="0"/>
              <a:t>을 </a:t>
            </a:r>
            <a:r>
              <a:rPr lang="en-US" altLang="ko-KR" sz="1600" dirty="0"/>
              <a:t>Stream data</a:t>
            </a:r>
            <a:r>
              <a:rPr lang="ko-KR" altLang="en-US" sz="1600" dirty="0"/>
              <a:t>로 변환 및 연결</a:t>
            </a:r>
            <a:endParaRPr lang="en-US" altLang="ko-KR" sz="1600" dirty="0"/>
          </a:p>
          <a:p>
            <a:pPr marL="855871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600" dirty="0"/>
              <a:t>MySQL</a:t>
            </a:r>
            <a:r>
              <a:rPr lang="ko-KR" altLang="en-US" sz="1600" dirty="0"/>
              <a:t>과 </a:t>
            </a:r>
            <a:r>
              <a:rPr lang="en-US" altLang="ko-KR" sz="1600" dirty="0"/>
              <a:t>Pulsar,</a:t>
            </a:r>
            <a:r>
              <a:rPr lang="ko-KR" altLang="en-US" sz="1600" dirty="0"/>
              <a:t> </a:t>
            </a:r>
            <a:r>
              <a:rPr lang="en-US" altLang="ko-KR" sz="1600" dirty="0"/>
              <a:t>Flink</a:t>
            </a:r>
            <a:r>
              <a:rPr lang="ko-KR" altLang="en-US" sz="1600" dirty="0"/>
              <a:t>의 설정파일 로드</a:t>
            </a:r>
            <a:endParaRPr lang="en-US" altLang="ko-KR" sz="1600" dirty="0"/>
          </a:p>
          <a:p>
            <a:pPr marL="855871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600" dirty="0"/>
              <a:t>MySQL</a:t>
            </a:r>
            <a:r>
              <a:rPr lang="ko-KR" altLang="en-US" sz="1600" dirty="0"/>
              <a:t>의 </a:t>
            </a:r>
            <a:r>
              <a:rPr lang="ko-KR" altLang="en-US" sz="1600" dirty="0" err="1"/>
              <a:t>알람규칙</a:t>
            </a:r>
            <a:r>
              <a:rPr lang="ko-KR" altLang="en-US" sz="1600" dirty="0"/>
              <a:t> </a:t>
            </a:r>
            <a:r>
              <a:rPr lang="en-US" altLang="ko-KR" sz="1600" dirty="0"/>
              <a:t>stream</a:t>
            </a:r>
            <a:r>
              <a:rPr lang="ko-KR" altLang="en-US" sz="1600" dirty="0"/>
              <a:t>은 </a:t>
            </a:r>
            <a:r>
              <a:rPr lang="en-US" altLang="ko-KR" sz="1600" dirty="0"/>
              <a:t>CDC</a:t>
            </a:r>
            <a:r>
              <a:rPr lang="ko-KR" altLang="en-US" sz="1600" dirty="0"/>
              <a:t> 모듈로 확인</a:t>
            </a:r>
            <a:endParaRPr lang="en-US" altLang="ko-KR" sz="1600" dirty="0"/>
          </a:p>
          <a:p>
            <a:pPr marL="855871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600" dirty="0"/>
              <a:t>Pulsar</a:t>
            </a:r>
            <a:r>
              <a:rPr lang="ko-KR" altLang="en-US" sz="1600" dirty="0"/>
              <a:t> 데이터가 </a:t>
            </a:r>
            <a:r>
              <a:rPr lang="en-US" altLang="ko-KR" sz="1600" dirty="0"/>
              <a:t>stream</a:t>
            </a:r>
            <a:r>
              <a:rPr lang="ko-KR" altLang="en-US" sz="1600" dirty="0"/>
              <a:t>으로 확인</a:t>
            </a:r>
            <a:endParaRPr lang="en-US" altLang="ko-KR" sz="1600" dirty="0"/>
          </a:p>
          <a:p>
            <a:pPr marL="855871" lvl="1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600" dirty="0"/>
              <a:t>규칙과 </a:t>
            </a:r>
            <a:r>
              <a:rPr lang="en-US" altLang="ko-KR" sz="1600" dirty="0"/>
              <a:t>Pulsar </a:t>
            </a:r>
            <a:r>
              <a:rPr lang="ko-KR" altLang="en-US" sz="1600" dirty="0"/>
              <a:t>데이터를 연결</a:t>
            </a:r>
            <a:endParaRPr lang="en-US" altLang="ko-KR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CCB9A6-1DFE-73F3-0985-47B19C74106F}"/>
              </a:ext>
            </a:extLst>
          </p:cNvPr>
          <p:cNvSpPr txBox="1"/>
          <p:nvPr/>
        </p:nvSpPr>
        <p:spPr>
          <a:xfrm>
            <a:off x="7762497" y="561901"/>
            <a:ext cx="3927690" cy="1343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771">
              <a:lnSpc>
                <a:spcPct val="150000"/>
              </a:lnSpc>
            </a:pPr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ko-KR" altLang="en-US" sz="1400" dirty="0">
                <a:solidFill>
                  <a:schemeClr val="bg1">
                    <a:lumMod val="50000"/>
                  </a:schemeClr>
                </a:solidFill>
              </a:rPr>
              <a:t>개인적인 추정 </a:t>
            </a:r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</a:rPr>
              <a:t>– MySQL </a:t>
            </a:r>
            <a:r>
              <a:rPr lang="ko-KR" altLang="en-US" sz="1400" dirty="0">
                <a:solidFill>
                  <a:schemeClr val="bg1">
                    <a:lumMod val="50000"/>
                  </a:schemeClr>
                </a:solidFill>
              </a:rPr>
              <a:t>채택이유</a:t>
            </a:r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pPr marL="55771">
              <a:lnSpc>
                <a:spcPct val="150000"/>
              </a:lnSpc>
            </a:pPr>
            <a:r>
              <a:rPr lang="ko-KR" altLang="en-US" sz="1400" dirty="0">
                <a:solidFill>
                  <a:schemeClr val="bg1">
                    <a:lumMod val="50000"/>
                  </a:schemeClr>
                </a:solidFill>
              </a:rPr>
              <a:t>규칙변경시 </a:t>
            </a:r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</a:rPr>
              <a:t>Pulsar Cluster</a:t>
            </a:r>
            <a:r>
              <a:rPr lang="ko-KR" altLang="en-US" sz="1400" dirty="0">
                <a:solidFill>
                  <a:schemeClr val="bg1">
                    <a:lumMod val="50000"/>
                  </a:schemeClr>
                </a:solidFill>
              </a:rPr>
              <a:t>에 </a:t>
            </a:r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</a:rPr>
              <a:t>Broadcast </a:t>
            </a:r>
            <a:r>
              <a:rPr lang="ko-KR" altLang="en-US" sz="1400" dirty="0">
                <a:solidFill>
                  <a:schemeClr val="bg1">
                    <a:lumMod val="50000"/>
                  </a:schemeClr>
                </a:solidFill>
              </a:rPr>
              <a:t>목표</a:t>
            </a:r>
            <a:endParaRPr lang="en-US" altLang="ko-KR" sz="1400" dirty="0">
              <a:solidFill>
                <a:schemeClr val="bg1">
                  <a:lumMod val="50000"/>
                </a:schemeClr>
              </a:solidFill>
            </a:endParaRPr>
          </a:p>
          <a:p>
            <a:pPr marL="55771">
              <a:lnSpc>
                <a:spcPct val="150000"/>
              </a:lnSpc>
            </a:pPr>
            <a:r>
              <a:rPr lang="ko-KR" altLang="en-US" sz="1400" dirty="0" err="1">
                <a:solidFill>
                  <a:schemeClr val="bg1">
                    <a:lumMod val="50000"/>
                  </a:schemeClr>
                </a:solidFill>
              </a:rPr>
              <a:t>오픈소스면서</a:t>
            </a:r>
            <a:r>
              <a:rPr lang="ko-KR" alt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</a:rPr>
              <a:t>DBMS</a:t>
            </a:r>
            <a:r>
              <a:rPr lang="ko-KR" altLang="en-US" sz="1400" dirty="0">
                <a:solidFill>
                  <a:schemeClr val="bg1">
                    <a:lumMod val="50000"/>
                  </a:schemeClr>
                </a:solidFill>
              </a:rPr>
              <a:t>중 사용량이 많아서</a:t>
            </a:r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marL="55771">
              <a:lnSpc>
                <a:spcPct val="150000"/>
              </a:lnSpc>
            </a:pPr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</a:rPr>
              <a:t>CDC(Change Data Capture)</a:t>
            </a:r>
            <a:r>
              <a:rPr lang="ko-KR" altLang="en-US" sz="1400" dirty="0">
                <a:solidFill>
                  <a:schemeClr val="bg1">
                    <a:lumMod val="50000"/>
                  </a:schemeClr>
                </a:solidFill>
              </a:rPr>
              <a:t>등의 모듈도 다양</a:t>
            </a:r>
            <a:endParaRPr lang="en-US" altLang="ko-K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10657D-284E-5EA7-30C2-493B09990933}"/>
              </a:ext>
            </a:extLst>
          </p:cNvPr>
          <p:cNvSpPr txBox="1"/>
          <p:nvPr/>
        </p:nvSpPr>
        <p:spPr>
          <a:xfrm>
            <a:off x="1793871" y="5650213"/>
            <a:ext cx="3378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Topic</a:t>
            </a:r>
          </a:p>
          <a:p>
            <a:r>
              <a:rPr lang="en-US" altLang="ko-KR" sz="1200" dirty="0"/>
              <a:t>persistent ://HIRFL-CS/</a:t>
            </a:r>
            <a:r>
              <a:rPr lang="en-US" altLang="ko-KR" sz="1200" dirty="0" err="1"/>
              <a:t>hirflgatewayioc</a:t>
            </a:r>
            <a:r>
              <a:rPr lang="en-US" altLang="ko-KR" sz="1200" dirty="0"/>
              <a:t>/</a:t>
            </a:r>
            <a:r>
              <a:rPr lang="en-US" altLang="ko-KR" sz="1200" dirty="0" err="1"/>
              <a:t>hirflcs</a:t>
            </a:r>
            <a:endParaRPr lang="ko-KR" alt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2FDF90-9C12-4646-2819-20D788E0DA22}"/>
              </a:ext>
            </a:extLst>
          </p:cNvPr>
          <p:cNvSpPr txBox="1"/>
          <p:nvPr/>
        </p:nvSpPr>
        <p:spPr>
          <a:xfrm>
            <a:off x="1793871" y="5209061"/>
            <a:ext cx="4050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JSON</a:t>
            </a:r>
          </a:p>
          <a:p>
            <a:r>
              <a:rPr lang="en-US" altLang="ko-KR" sz="1200" dirty="0"/>
              <a:t>{“pvname”:”gateway:load”,”value”:0.38,”pvTime”:16677…}</a:t>
            </a:r>
            <a:endParaRPr lang="ko-KR" altLang="en-US" sz="1200" dirty="0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61B10340-5348-8665-F921-A6A829C10332}"/>
              </a:ext>
            </a:extLst>
          </p:cNvPr>
          <p:cNvCxnSpPr>
            <a:cxnSpLocks/>
          </p:cNvCxnSpPr>
          <p:nvPr/>
        </p:nvCxnSpPr>
        <p:spPr>
          <a:xfrm flipH="1">
            <a:off x="5843883" y="5528620"/>
            <a:ext cx="53121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246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1AE488E9-DB10-2748-96FA-588425D56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47E45385-5FBD-668E-2D21-7552BD9C445F}"/>
              </a:ext>
            </a:extLst>
          </p:cNvPr>
          <p:cNvSpPr/>
          <p:nvPr/>
        </p:nvSpPr>
        <p:spPr>
          <a:xfrm>
            <a:off x="501813" y="696684"/>
            <a:ext cx="5195189" cy="427484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73154" tIns="36566" rIns="73154" bIns="36566" anchor="ctr" anchorCtr="0">
            <a:noAutofit/>
          </a:bodyPr>
          <a:lstStyle/>
          <a:p>
            <a:r>
              <a:rPr lang="en-US" sz="256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OUTLINE</a:t>
            </a:r>
            <a:endParaRPr sz="256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2" name="Google Shape;182;p5">
            <a:extLst>
              <a:ext uri="{FF2B5EF4-FFF2-40B4-BE49-F238E27FC236}">
                <a16:creationId xmlns:a16="http://schemas.microsoft.com/office/drawing/2014/main" id="{3FD476D1-F0CE-CB09-8C79-C1D648E59DD3}"/>
              </a:ext>
            </a:extLst>
          </p:cNvPr>
          <p:cNvGrpSpPr/>
          <p:nvPr/>
        </p:nvGrpSpPr>
        <p:grpSpPr>
          <a:xfrm>
            <a:off x="501816" y="2"/>
            <a:ext cx="6265891" cy="383412"/>
            <a:chOff x="626973" y="0"/>
            <a:chExt cx="7830913" cy="479180"/>
          </a:xfrm>
        </p:grpSpPr>
        <p:sp>
          <p:nvSpPr>
            <p:cNvPr id="183" name="Google Shape;183;p5">
              <a:extLst>
                <a:ext uri="{FF2B5EF4-FFF2-40B4-BE49-F238E27FC236}">
                  <a16:creationId xmlns:a16="http://schemas.microsoft.com/office/drawing/2014/main" id="{71C4EFF8-4ECB-0429-7607-ACA283AB10FB}"/>
                </a:ext>
              </a:extLst>
            </p:cNvPr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73154" tIns="36566" rIns="73154" bIns="36566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>
              <a:extLst>
                <a:ext uri="{FF2B5EF4-FFF2-40B4-BE49-F238E27FC236}">
                  <a16:creationId xmlns:a16="http://schemas.microsoft.com/office/drawing/2014/main" id="{3B6E24D8-E4CB-55DA-7603-420D04A8302E}"/>
                </a:ext>
              </a:extLst>
            </p:cNvPr>
            <p:cNvSpPr txBox="1"/>
            <p:nvPr/>
          </p:nvSpPr>
          <p:spPr>
            <a:xfrm>
              <a:off x="1706473" y="37348"/>
              <a:ext cx="6751413" cy="4000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3154" tIns="36566" rIns="73154" bIns="36566" anchor="t" anchorCtr="0">
              <a:spAutoFit/>
            </a:bodyPr>
            <a:lstStyle/>
            <a:p>
              <a:r>
                <a:rPr lang="en-US" altLang="ko-KR" sz="16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Paper Review</a:t>
              </a:r>
            </a:p>
          </p:txBody>
        </p:sp>
      </p:grpSp>
      <p:grpSp>
        <p:nvGrpSpPr>
          <p:cNvPr id="186" name="Google Shape;186;p5">
            <a:extLst>
              <a:ext uri="{FF2B5EF4-FFF2-40B4-BE49-F238E27FC236}">
                <a16:creationId xmlns:a16="http://schemas.microsoft.com/office/drawing/2014/main" id="{4F74D9FA-90CC-B78E-2967-E3A17C2C0A58}"/>
              </a:ext>
            </a:extLst>
          </p:cNvPr>
          <p:cNvGrpSpPr/>
          <p:nvPr/>
        </p:nvGrpSpPr>
        <p:grpSpPr>
          <a:xfrm>
            <a:off x="145" y="6398193"/>
            <a:ext cx="12191716" cy="459810"/>
            <a:chOff x="1" y="7996258"/>
            <a:chExt cx="15236824" cy="574655"/>
          </a:xfrm>
        </p:grpSpPr>
        <p:sp>
          <p:nvSpPr>
            <p:cNvPr id="187" name="Google Shape;187;p5">
              <a:extLst>
                <a:ext uri="{FF2B5EF4-FFF2-40B4-BE49-F238E27FC236}">
                  <a16:creationId xmlns:a16="http://schemas.microsoft.com/office/drawing/2014/main" id="{886A38ED-369E-E386-2449-842E845C6BBA}"/>
                </a:ext>
              </a:extLst>
            </p:cNvPr>
            <p:cNvSpPr/>
            <p:nvPr/>
          </p:nvSpPr>
          <p:spPr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0980"/>
              </a:srgbClr>
            </a:solidFill>
            <a:ln>
              <a:noFill/>
            </a:ln>
          </p:spPr>
          <p:txBody>
            <a:bodyPr spcFirstLastPara="1" wrap="square" lIns="73154" tIns="36566" rIns="73154" bIns="36566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8" name="Google Shape;188;p5">
              <a:extLst>
                <a:ext uri="{FF2B5EF4-FFF2-40B4-BE49-F238E27FC236}">
                  <a16:creationId xmlns:a16="http://schemas.microsoft.com/office/drawing/2014/main" id="{95E03FAB-C5B8-255E-9CEC-D98A7AEE6B3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48CF0BD-B77A-49AF-95D1-0168C2F61356}"/>
              </a:ext>
            </a:extLst>
          </p:cNvPr>
          <p:cNvSpPr txBox="1"/>
          <p:nvPr/>
        </p:nvSpPr>
        <p:spPr>
          <a:xfrm>
            <a:off x="501812" y="1586815"/>
            <a:ext cx="11188376" cy="2999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152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600" dirty="0"/>
              <a:t>Chosen Reason &amp; Introduction</a:t>
            </a:r>
          </a:p>
          <a:p>
            <a:pPr marL="34152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600" dirty="0"/>
              <a:t>System design</a:t>
            </a:r>
          </a:p>
          <a:p>
            <a:pPr marL="34152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600" dirty="0"/>
              <a:t>Software development</a:t>
            </a:r>
          </a:p>
          <a:p>
            <a:pPr marL="798721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Metric monitoring</a:t>
            </a:r>
          </a:p>
          <a:p>
            <a:pPr marL="798721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Log monitoring</a:t>
            </a:r>
          </a:p>
          <a:p>
            <a:pPr marL="798721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EPICS control system real-time monitoring</a:t>
            </a:r>
          </a:p>
          <a:p>
            <a:pPr marL="34152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600" dirty="0"/>
              <a:t>ACMS vs Phoebus alarm</a:t>
            </a:r>
          </a:p>
          <a:p>
            <a:pPr marL="34152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1600" dirty="0"/>
              <a:t>Conclusion and Discussion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A73872A-6705-FE0A-D8E0-26517BA8E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7CEBBE1-0AC6-492F-AC28-C7DA4832E8D4}" type="slidenum">
              <a:rPr lang="ko-KR" altLang="en-US" smtClean="0"/>
              <a:pPr algn="ctr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5014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A9286A50-12E4-29FC-91BB-6AB7853A2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38F45DF8-7B44-093D-DF0E-671FD75B4627}"/>
              </a:ext>
            </a:extLst>
          </p:cNvPr>
          <p:cNvSpPr/>
          <p:nvPr/>
        </p:nvSpPr>
        <p:spPr>
          <a:xfrm>
            <a:off x="501813" y="696684"/>
            <a:ext cx="5195189" cy="427484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73154" tIns="36566" rIns="73154" bIns="36566" anchor="ctr" anchorCtr="0">
            <a:noAutofit/>
          </a:bodyPr>
          <a:lstStyle/>
          <a:p>
            <a:r>
              <a:rPr lang="en-US" altLang="ko-KR" sz="256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Chosen Reason &amp; Introduction</a:t>
            </a:r>
            <a:endParaRPr sz="256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2" name="Google Shape;182;p5">
            <a:extLst>
              <a:ext uri="{FF2B5EF4-FFF2-40B4-BE49-F238E27FC236}">
                <a16:creationId xmlns:a16="http://schemas.microsoft.com/office/drawing/2014/main" id="{5F2FBB9D-9BED-C269-6505-91851FDDF3C1}"/>
              </a:ext>
            </a:extLst>
          </p:cNvPr>
          <p:cNvGrpSpPr/>
          <p:nvPr/>
        </p:nvGrpSpPr>
        <p:grpSpPr>
          <a:xfrm>
            <a:off x="501816" y="2"/>
            <a:ext cx="6265891" cy="383412"/>
            <a:chOff x="626973" y="0"/>
            <a:chExt cx="7830913" cy="479180"/>
          </a:xfrm>
        </p:grpSpPr>
        <p:sp>
          <p:nvSpPr>
            <p:cNvPr id="183" name="Google Shape;183;p5">
              <a:extLst>
                <a:ext uri="{FF2B5EF4-FFF2-40B4-BE49-F238E27FC236}">
                  <a16:creationId xmlns:a16="http://schemas.microsoft.com/office/drawing/2014/main" id="{A625D189-D073-DE44-2AA4-D581AFE98BC4}"/>
                </a:ext>
              </a:extLst>
            </p:cNvPr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73154" tIns="36566" rIns="73154" bIns="36566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>
              <a:extLst>
                <a:ext uri="{FF2B5EF4-FFF2-40B4-BE49-F238E27FC236}">
                  <a16:creationId xmlns:a16="http://schemas.microsoft.com/office/drawing/2014/main" id="{615EF7E9-2A72-F153-4BF2-5B65D624E1E2}"/>
                </a:ext>
              </a:extLst>
            </p:cNvPr>
            <p:cNvSpPr txBox="1"/>
            <p:nvPr/>
          </p:nvSpPr>
          <p:spPr>
            <a:xfrm>
              <a:off x="1706473" y="37348"/>
              <a:ext cx="6751413" cy="4000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3154" tIns="36566" rIns="73154" bIns="36566" anchor="t" anchorCtr="0">
              <a:spAutoFit/>
            </a:bodyPr>
            <a:lstStyle/>
            <a:p>
              <a:r>
                <a:rPr lang="en-US" altLang="ko-KR" sz="16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Paper Review</a:t>
              </a:r>
            </a:p>
          </p:txBody>
        </p:sp>
      </p:grpSp>
      <p:grpSp>
        <p:nvGrpSpPr>
          <p:cNvPr id="186" name="Google Shape;186;p5">
            <a:extLst>
              <a:ext uri="{FF2B5EF4-FFF2-40B4-BE49-F238E27FC236}">
                <a16:creationId xmlns:a16="http://schemas.microsoft.com/office/drawing/2014/main" id="{DE80BB2D-DB5F-DD84-7EF0-DA54A60A13A0}"/>
              </a:ext>
            </a:extLst>
          </p:cNvPr>
          <p:cNvGrpSpPr/>
          <p:nvPr/>
        </p:nvGrpSpPr>
        <p:grpSpPr>
          <a:xfrm>
            <a:off x="145" y="6398193"/>
            <a:ext cx="12191716" cy="459810"/>
            <a:chOff x="1" y="7996258"/>
            <a:chExt cx="15236824" cy="574655"/>
          </a:xfrm>
        </p:grpSpPr>
        <p:sp>
          <p:nvSpPr>
            <p:cNvPr id="187" name="Google Shape;187;p5">
              <a:extLst>
                <a:ext uri="{FF2B5EF4-FFF2-40B4-BE49-F238E27FC236}">
                  <a16:creationId xmlns:a16="http://schemas.microsoft.com/office/drawing/2014/main" id="{4281F4D4-A218-08AD-507E-E6FA2D5F7978}"/>
                </a:ext>
              </a:extLst>
            </p:cNvPr>
            <p:cNvSpPr/>
            <p:nvPr/>
          </p:nvSpPr>
          <p:spPr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0980"/>
              </a:srgbClr>
            </a:solidFill>
            <a:ln>
              <a:noFill/>
            </a:ln>
          </p:spPr>
          <p:txBody>
            <a:bodyPr spcFirstLastPara="1" wrap="square" lIns="73154" tIns="36566" rIns="73154" bIns="36566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8" name="Google Shape;188;p5">
              <a:extLst>
                <a:ext uri="{FF2B5EF4-FFF2-40B4-BE49-F238E27FC236}">
                  <a16:creationId xmlns:a16="http://schemas.microsoft.com/office/drawing/2014/main" id="{E1B90453-0A53-F343-809D-42DFA2D41E0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346295B-3262-1A12-38D7-1B92F76F28F0}"/>
              </a:ext>
            </a:extLst>
          </p:cNvPr>
          <p:cNvSpPr txBox="1"/>
          <p:nvPr/>
        </p:nvSpPr>
        <p:spPr>
          <a:xfrm>
            <a:off x="501812" y="1586815"/>
            <a:ext cx="11188376" cy="4476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4400" indent="-22862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600" dirty="0"/>
              <a:t>선정 이유 </a:t>
            </a:r>
            <a:r>
              <a:rPr lang="en-US" altLang="ko-KR" sz="1600" dirty="0"/>
              <a:t>: </a:t>
            </a:r>
            <a:r>
              <a:rPr lang="ko-KR" altLang="en-US" sz="1600" dirty="0"/>
              <a:t>가속기 제어의 학술적 의의</a:t>
            </a:r>
            <a:br>
              <a:rPr lang="en-US" altLang="ko-KR" sz="1600" dirty="0"/>
            </a:br>
            <a:r>
              <a:rPr lang="ko-KR" altLang="en-US" sz="1600" dirty="0"/>
              <a:t>데이터 </a:t>
            </a:r>
            <a:r>
              <a:rPr lang="en-US" altLang="ko-KR" sz="1600" dirty="0"/>
              <a:t>“</a:t>
            </a:r>
            <a:r>
              <a:rPr lang="ko-KR" altLang="en-US" sz="1600" dirty="0"/>
              <a:t>값</a:t>
            </a:r>
            <a:r>
              <a:rPr lang="en-US" altLang="ko-KR" sz="1600" dirty="0"/>
              <a:t>”</a:t>
            </a:r>
            <a:r>
              <a:rPr lang="ko-KR" altLang="en-US" sz="1600" dirty="0"/>
              <a:t>이 아닌 </a:t>
            </a:r>
            <a:r>
              <a:rPr lang="en-US" altLang="ko-KR" sz="1600" dirty="0"/>
              <a:t>“</a:t>
            </a:r>
            <a:r>
              <a:rPr lang="ko-KR" altLang="en-US" sz="1600" dirty="0"/>
              <a:t>데이터</a:t>
            </a:r>
            <a:r>
              <a:rPr lang="en-US" altLang="ko-KR" sz="1600" dirty="0"/>
              <a:t>” </a:t>
            </a:r>
            <a:r>
              <a:rPr lang="ko-KR" altLang="en-US" sz="1600" dirty="0"/>
              <a:t>자체를 스터디</a:t>
            </a:r>
            <a:endParaRPr lang="en-US" altLang="ko-KR" sz="1600" dirty="0"/>
          </a:p>
          <a:p>
            <a:pPr marL="284400" indent="-22862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Introduction (</a:t>
            </a:r>
            <a:r>
              <a:rPr lang="ko-KR" altLang="en-US" sz="1600" dirty="0"/>
              <a:t>기존의 문제점</a:t>
            </a:r>
            <a:r>
              <a:rPr lang="en-US" altLang="ko-KR" sz="1600" dirty="0"/>
              <a:t>)</a:t>
            </a:r>
          </a:p>
          <a:p>
            <a:pPr marL="720000" indent="-34501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/>
              <a:t>ALH – based on old x11/Motif architecture</a:t>
            </a:r>
          </a:p>
          <a:p>
            <a:pPr marL="720000" indent="-34501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/>
              <a:t>Phoebus – based on XML. Can be rigid </a:t>
            </a:r>
            <a:br>
              <a:rPr lang="en-US" altLang="ko-KR" sz="1600" dirty="0"/>
            </a:br>
            <a:r>
              <a:rPr lang="en-US" altLang="ko-KR" sz="1600" dirty="0"/>
              <a:t>when monitoring many PVs</a:t>
            </a:r>
          </a:p>
          <a:p>
            <a:pPr marL="720000" indent="-34501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/>
              <a:t>CERN, </a:t>
            </a:r>
            <a:r>
              <a:rPr lang="en-US" altLang="ko-KR" sz="1600" dirty="0" err="1"/>
              <a:t>SuperKEKB</a:t>
            </a:r>
            <a:r>
              <a:rPr lang="ko-KR" altLang="en-US" sz="1600" dirty="0"/>
              <a:t> </a:t>
            </a:r>
            <a:r>
              <a:rPr lang="en-US" altLang="ko-KR" sz="1600" dirty="0"/>
              <a:t>also developed </a:t>
            </a:r>
            <a:br>
              <a:rPr lang="en-US" altLang="ko-KR" sz="1600" dirty="0"/>
            </a:br>
            <a:r>
              <a:rPr lang="en-US" altLang="ko-KR" sz="1600" dirty="0"/>
              <a:t>own Monitoring System</a:t>
            </a:r>
          </a:p>
          <a:p>
            <a:pPr marL="284400" indent="-22862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Contribution of this paper</a:t>
            </a:r>
          </a:p>
          <a:p>
            <a:pPr marL="720000" indent="-34501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/>
              <a:t>Monitoring Metrics, Logs and EPICS PVs</a:t>
            </a:r>
          </a:p>
          <a:p>
            <a:pPr marL="720000" indent="-34501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/>
              <a:t>ACMS(Accelerator Control Monitor System)</a:t>
            </a:r>
            <a:br>
              <a:rPr lang="en-US" altLang="ko-KR" sz="1600" dirty="0"/>
            </a:br>
            <a:r>
              <a:rPr lang="en-US" altLang="ko-KR" sz="1600" dirty="0"/>
              <a:t>for</a:t>
            </a:r>
            <a:r>
              <a:rPr lang="ko-KR" altLang="en-US" sz="1600" dirty="0"/>
              <a:t> </a:t>
            </a:r>
            <a:r>
              <a:rPr lang="en-US" altLang="ko-KR" sz="1600" dirty="0"/>
              <a:t>integrated</a:t>
            </a:r>
            <a:r>
              <a:rPr lang="ko-KR" altLang="en-US" sz="1600" dirty="0"/>
              <a:t> </a:t>
            </a:r>
            <a:r>
              <a:rPr lang="en-US" altLang="ko-KR" sz="1600" dirty="0"/>
              <a:t>monitoring</a:t>
            </a:r>
            <a:r>
              <a:rPr lang="ko-KR" altLang="en-US" sz="1600" dirty="0"/>
              <a:t> </a:t>
            </a:r>
            <a:r>
              <a:rPr lang="en-US" altLang="ko-KR" sz="1600" dirty="0"/>
              <a:t>and</a:t>
            </a:r>
            <a:r>
              <a:rPr lang="ko-KR" altLang="en-US" sz="1600" dirty="0"/>
              <a:t> </a:t>
            </a:r>
            <a:r>
              <a:rPr lang="en-US" altLang="ko-KR" sz="1600" dirty="0"/>
              <a:t>alarm system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804DA7D-87A8-2482-5C8F-BBC69EA0A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7CEBBE1-0AC6-492F-AC28-C7DA4832E8D4}" type="slidenum">
              <a:rPr lang="ko-KR" altLang="en-US" smtClean="0"/>
              <a:pPr algn="ctr"/>
              <a:t>3</a:t>
            </a:fld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4752043-C514-C3F9-E3E7-FDB553164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968" y="2805851"/>
            <a:ext cx="5919032" cy="40521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5043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39FF839E-2FBF-BF61-54C3-10B592F0A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E587E750-ED81-0922-05FC-0D061F98BF7E}"/>
              </a:ext>
            </a:extLst>
          </p:cNvPr>
          <p:cNvSpPr/>
          <p:nvPr/>
        </p:nvSpPr>
        <p:spPr>
          <a:xfrm>
            <a:off x="501813" y="696684"/>
            <a:ext cx="5195189" cy="427484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73154" tIns="36566" rIns="73154" bIns="36566" anchor="ctr" anchorCtr="0">
            <a:noAutofit/>
          </a:bodyPr>
          <a:lstStyle/>
          <a:p>
            <a:r>
              <a:rPr lang="en-US" sz="256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2. System design</a:t>
            </a:r>
            <a:endParaRPr sz="256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2" name="Google Shape;182;p5">
            <a:extLst>
              <a:ext uri="{FF2B5EF4-FFF2-40B4-BE49-F238E27FC236}">
                <a16:creationId xmlns:a16="http://schemas.microsoft.com/office/drawing/2014/main" id="{6B276533-ADA1-56CD-0819-77112C6E6120}"/>
              </a:ext>
            </a:extLst>
          </p:cNvPr>
          <p:cNvGrpSpPr/>
          <p:nvPr/>
        </p:nvGrpSpPr>
        <p:grpSpPr>
          <a:xfrm>
            <a:off x="501816" y="2"/>
            <a:ext cx="6265891" cy="383412"/>
            <a:chOff x="626973" y="0"/>
            <a:chExt cx="7830913" cy="479180"/>
          </a:xfrm>
        </p:grpSpPr>
        <p:sp>
          <p:nvSpPr>
            <p:cNvPr id="183" name="Google Shape;183;p5">
              <a:extLst>
                <a:ext uri="{FF2B5EF4-FFF2-40B4-BE49-F238E27FC236}">
                  <a16:creationId xmlns:a16="http://schemas.microsoft.com/office/drawing/2014/main" id="{7CF7BD2A-E800-5738-96B1-0C306A2EAD15}"/>
                </a:ext>
              </a:extLst>
            </p:cNvPr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73154" tIns="36566" rIns="73154" bIns="36566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>
              <a:extLst>
                <a:ext uri="{FF2B5EF4-FFF2-40B4-BE49-F238E27FC236}">
                  <a16:creationId xmlns:a16="http://schemas.microsoft.com/office/drawing/2014/main" id="{DE8913CB-EA05-81A9-9FAC-DFD38ABC85D9}"/>
                </a:ext>
              </a:extLst>
            </p:cNvPr>
            <p:cNvSpPr txBox="1"/>
            <p:nvPr/>
          </p:nvSpPr>
          <p:spPr>
            <a:xfrm>
              <a:off x="1706473" y="37348"/>
              <a:ext cx="6751413" cy="4000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3154" tIns="36566" rIns="73154" bIns="36566" anchor="t" anchorCtr="0">
              <a:spAutoFit/>
            </a:bodyPr>
            <a:lstStyle/>
            <a:p>
              <a:r>
                <a:rPr lang="en-US" altLang="ko-KR" sz="16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Paper Review</a:t>
              </a:r>
            </a:p>
          </p:txBody>
        </p:sp>
      </p:grpSp>
      <p:grpSp>
        <p:nvGrpSpPr>
          <p:cNvPr id="186" name="Google Shape;186;p5">
            <a:extLst>
              <a:ext uri="{FF2B5EF4-FFF2-40B4-BE49-F238E27FC236}">
                <a16:creationId xmlns:a16="http://schemas.microsoft.com/office/drawing/2014/main" id="{A793DFF8-F39C-4593-51D5-4417A948E06B}"/>
              </a:ext>
            </a:extLst>
          </p:cNvPr>
          <p:cNvGrpSpPr/>
          <p:nvPr/>
        </p:nvGrpSpPr>
        <p:grpSpPr>
          <a:xfrm>
            <a:off x="145" y="6398193"/>
            <a:ext cx="12191716" cy="459810"/>
            <a:chOff x="1" y="7996258"/>
            <a:chExt cx="15236824" cy="574655"/>
          </a:xfrm>
        </p:grpSpPr>
        <p:sp>
          <p:nvSpPr>
            <p:cNvPr id="187" name="Google Shape;187;p5">
              <a:extLst>
                <a:ext uri="{FF2B5EF4-FFF2-40B4-BE49-F238E27FC236}">
                  <a16:creationId xmlns:a16="http://schemas.microsoft.com/office/drawing/2014/main" id="{CA2BC3E6-09B4-051C-A959-FB27069905C0}"/>
                </a:ext>
              </a:extLst>
            </p:cNvPr>
            <p:cNvSpPr/>
            <p:nvPr/>
          </p:nvSpPr>
          <p:spPr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0980"/>
              </a:srgbClr>
            </a:solidFill>
            <a:ln>
              <a:noFill/>
            </a:ln>
          </p:spPr>
          <p:txBody>
            <a:bodyPr spcFirstLastPara="1" wrap="square" lIns="73154" tIns="36566" rIns="73154" bIns="36566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8" name="Google Shape;188;p5">
              <a:extLst>
                <a:ext uri="{FF2B5EF4-FFF2-40B4-BE49-F238E27FC236}">
                  <a16:creationId xmlns:a16="http://schemas.microsoft.com/office/drawing/2014/main" id="{3F94CC7A-9EB0-8DB6-2B8E-7B6B3DD6DEC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7591E4B-A481-3591-D842-C2D3BB45D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7CEBBE1-0AC6-492F-AC28-C7DA4832E8D4}" type="slidenum">
              <a:rPr lang="ko-KR" altLang="en-US" smtClean="0"/>
              <a:pPr algn="ctr"/>
              <a:t>4</a:t>
            </a:fld>
            <a:endParaRPr lang="ko-KR" altLang="en-US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3EBC40B9-9378-5157-15EF-5CCEAD7577C8}"/>
              </a:ext>
            </a:extLst>
          </p:cNvPr>
          <p:cNvSpPr txBox="1"/>
          <p:nvPr/>
        </p:nvSpPr>
        <p:spPr>
          <a:xfrm>
            <a:off x="2481390" y="6435487"/>
            <a:ext cx="2149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Overall Architecture of ACMS</a:t>
            </a:r>
            <a:endParaRPr lang="ko-KR" altLang="en-US" sz="11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A69281E-595C-9743-51BB-9776FDB61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002" y="2361031"/>
            <a:ext cx="7653853" cy="44670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AD0CB0-6A3A-B0AE-3CB3-D8F46F243DCC}"/>
              </a:ext>
            </a:extLst>
          </p:cNvPr>
          <p:cNvSpPr txBox="1"/>
          <p:nvPr/>
        </p:nvSpPr>
        <p:spPr>
          <a:xfrm>
            <a:off x="501812" y="1586815"/>
            <a:ext cx="11188376" cy="2630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4400" indent="-22862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Logs : </a:t>
            </a:r>
            <a:r>
              <a:rPr lang="en-US" altLang="ko-KR" sz="1600" dirty="0" err="1"/>
              <a:t>Graylog</a:t>
            </a:r>
            <a:r>
              <a:rPr lang="en-US" altLang="ko-KR" sz="1600" dirty="0"/>
              <a:t> / Metric – Prometheus / PV – Flink</a:t>
            </a:r>
          </a:p>
          <a:p>
            <a:pPr marL="284400" indent="-22862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Four layers Architecture</a:t>
            </a:r>
          </a:p>
          <a:p>
            <a:pPr marL="798721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/>
              <a:t>Component, acquisition, storage and Visual</a:t>
            </a:r>
          </a:p>
          <a:p>
            <a:pPr marL="798721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/>
              <a:t>Alert Center for alarm delivery and management</a:t>
            </a:r>
          </a:p>
          <a:p>
            <a:pPr marL="284400" indent="-22862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Advantages of ACMS</a:t>
            </a:r>
          </a:p>
          <a:p>
            <a:pPr marL="720000" indent="-34501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/>
              <a:t>Improved scalability and stability</a:t>
            </a:r>
          </a:p>
          <a:p>
            <a:pPr marL="720000" indent="-34501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/>
              <a:t>Integration of open-source tools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43F0AC-2C55-BA27-13B7-CAC0AC74E298}"/>
              </a:ext>
            </a:extLst>
          </p:cNvPr>
          <p:cNvSpPr txBox="1"/>
          <p:nvPr/>
        </p:nvSpPr>
        <p:spPr>
          <a:xfrm>
            <a:off x="5390823" y="3777166"/>
            <a:ext cx="6123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Logs</a:t>
            </a:r>
            <a:endParaRPr lang="ko-KR" altLang="en-US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B2FC86-0909-AD6D-2D6F-EC31B0810CAD}"/>
              </a:ext>
            </a:extLst>
          </p:cNvPr>
          <p:cNvSpPr txBox="1"/>
          <p:nvPr/>
        </p:nvSpPr>
        <p:spPr>
          <a:xfrm>
            <a:off x="6962682" y="3777166"/>
            <a:ext cx="7328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Metrics</a:t>
            </a:r>
            <a:endParaRPr lang="ko-KR" altLang="en-US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9959DD-D4AC-1404-CA64-C5973CCB4758}"/>
              </a:ext>
            </a:extLst>
          </p:cNvPr>
          <p:cNvSpPr txBox="1"/>
          <p:nvPr/>
        </p:nvSpPr>
        <p:spPr>
          <a:xfrm>
            <a:off x="11328664" y="3777166"/>
            <a:ext cx="6123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PV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853448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727942A2-7BFC-7A9C-E9A5-9243E42E0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319AEE88-4AEB-9965-CBEF-BE485C4DE199}"/>
              </a:ext>
            </a:extLst>
          </p:cNvPr>
          <p:cNvSpPr/>
          <p:nvPr/>
        </p:nvSpPr>
        <p:spPr>
          <a:xfrm>
            <a:off x="501813" y="696684"/>
            <a:ext cx="6265894" cy="427484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73154" tIns="36566" rIns="73154" bIns="36566" anchor="ctr" anchorCtr="0">
            <a:noAutofit/>
          </a:bodyPr>
          <a:lstStyle/>
          <a:p>
            <a:r>
              <a:rPr lang="en-US" altLang="ko-KR" sz="256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3.1 Metric monitoring (1/3) – Control System</a:t>
            </a:r>
          </a:p>
        </p:txBody>
      </p:sp>
      <p:grpSp>
        <p:nvGrpSpPr>
          <p:cNvPr id="182" name="Google Shape;182;p5">
            <a:extLst>
              <a:ext uri="{FF2B5EF4-FFF2-40B4-BE49-F238E27FC236}">
                <a16:creationId xmlns:a16="http://schemas.microsoft.com/office/drawing/2014/main" id="{899B7E63-9B88-6044-4C9A-D49EE06095C5}"/>
              </a:ext>
            </a:extLst>
          </p:cNvPr>
          <p:cNvGrpSpPr/>
          <p:nvPr/>
        </p:nvGrpSpPr>
        <p:grpSpPr>
          <a:xfrm>
            <a:off x="501816" y="2"/>
            <a:ext cx="6265891" cy="383412"/>
            <a:chOff x="626973" y="0"/>
            <a:chExt cx="7830913" cy="479180"/>
          </a:xfrm>
        </p:grpSpPr>
        <p:sp>
          <p:nvSpPr>
            <p:cNvPr id="183" name="Google Shape;183;p5">
              <a:extLst>
                <a:ext uri="{FF2B5EF4-FFF2-40B4-BE49-F238E27FC236}">
                  <a16:creationId xmlns:a16="http://schemas.microsoft.com/office/drawing/2014/main" id="{31298972-47C8-810E-7722-AAFC4A9BFE04}"/>
                </a:ext>
              </a:extLst>
            </p:cNvPr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73154" tIns="36566" rIns="73154" bIns="36566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>
              <a:extLst>
                <a:ext uri="{FF2B5EF4-FFF2-40B4-BE49-F238E27FC236}">
                  <a16:creationId xmlns:a16="http://schemas.microsoft.com/office/drawing/2014/main" id="{C10A042A-357B-BE00-B180-9B59304779F2}"/>
                </a:ext>
              </a:extLst>
            </p:cNvPr>
            <p:cNvSpPr txBox="1"/>
            <p:nvPr/>
          </p:nvSpPr>
          <p:spPr>
            <a:xfrm>
              <a:off x="1706473" y="37348"/>
              <a:ext cx="6751413" cy="4000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3154" tIns="36566" rIns="73154" bIns="36566" anchor="t" anchorCtr="0">
              <a:spAutoFit/>
            </a:bodyPr>
            <a:lstStyle/>
            <a:p>
              <a:r>
                <a:rPr lang="en-US" altLang="ko-KR" sz="16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Paper Review</a:t>
              </a:r>
            </a:p>
          </p:txBody>
        </p:sp>
      </p:grpSp>
      <p:grpSp>
        <p:nvGrpSpPr>
          <p:cNvPr id="186" name="Google Shape;186;p5">
            <a:extLst>
              <a:ext uri="{FF2B5EF4-FFF2-40B4-BE49-F238E27FC236}">
                <a16:creationId xmlns:a16="http://schemas.microsoft.com/office/drawing/2014/main" id="{E0BEB7D9-40E7-7FD4-8FB8-F05E6346518B}"/>
              </a:ext>
            </a:extLst>
          </p:cNvPr>
          <p:cNvGrpSpPr/>
          <p:nvPr/>
        </p:nvGrpSpPr>
        <p:grpSpPr>
          <a:xfrm>
            <a:off x="145" y="6398193"/>
            <a:ext cx="12191716" cy="459810"/>
            <a:chOff x="1" y="7996258"/>
            <a:chExt cx="15236824" cy="574655"/>
          </a:xfrm>
        </p:grpSpPr>
        <p:sp>
          <p:nvSpPr>
            <p:cNvPr id="187" name="Google Shape;187;p5">
              <a:extLst>
                <a:ext uri="{FF2B5EF4-FFF2-40B4-BE49-F238E27FC236}">
                  <a16:creationId xmlns:a16="http://schemas.microsoft.com/office/drawing/2014/main" id="{53D4058D-B116-7DA2-4F17-AF63D1ABF6D6}"/>
                </a:ext>
              </a:extLst>
            </p:cNvPr>
            <p:cNvSpPr/>
            <p:nvPr/>
          </p:nvSpPr>
          <p:spPr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0980"/>
              </a:srgbClr>
            </a:solidFill>
            <a:ln>
              <a:noFill/>
            </a:ln>
          </p:spPr>
          <p:txBody>
            <a:bodyPr spcFirstLastPara="1" wrap="square" lIns="73154" tIns="36566" rIns="73154" bIns="36566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8" name="Google Shape;188;p5">
              <a:extLst>
                <a:ext uri="{FF2B5EF4-FFF2-40B4-BE49-F238E27FC236}">
                  <a16:creationId xmlns:a16="http://schemas.microsoft.com/office/drawing/2014/main" id="{DCDA595D-0477-43AC-6265-355234E7D44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EF3EDDF-AA1D-FAAC-16B0-0D690784F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7CEBBE1-0AC6-492F-AC28-C7DA4832E8D4}" type="slidenum">
              <a:rPr lang="ko-KR" altLang="en-US" smtClean="0"/>
              <a:pPr algn="ctr"/>
              <a:t>5</a:t>
            </a:fld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1EAF8C-A3B3-F01F-A5F5-1972923930D4}"/>
              </a:ext>
            </a:extLst>
          </p:cNvPr>
          <p:cNvSpPr txBox="1"/>
          <p:nvPr/>
        </p:nvSpPr>
        <p:spPr>
          <a:xfrm>
            <a:off x="501812" y="1586815"/>
            <a:ext cx="8237454" cy="4476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4400" indent="-22862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What is metrics</a:t>
            </a:r>
          </a:p>
          <a:p>
            <a:pPr marL="798721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/>
              <a:t>Metrics are numerical data collected over time</a:t>
            </a:r>
          </a:p>
          <a:p>
            <a:pPr marL="798721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/>
              <a:t>Such as Network traffic, CPU/Memory usage, DISK I/O</a:t>
            </a:r>
          </a:p>
          <a:p>
            <a:pPr marL="798721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/>
              <a:t>Help identify the cause of system slowdown of failure</a:t>
            </a:r>
          </a:p>
          <a:p>
            <a:pPr marL="284400" indent="-22862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Virtual </a:t>
            </a:r>
            <a:r>
              <a:rPr lang="en-US" altLang="ko-KR" sz="1600" dirty="0" err="1"/>
              <a:t>Machiane</a:t>
            </a:r>
            <a:r>
              <a:rPr lang="en-US" altLang="ko-KR" sz="1600" dirty="0"/>
              <a:t>(VM) : Prometheus Server</a:t>
            </a:r>
          </a:p>
          <a:p>
            <a:pPr marL="798721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/>
              <a:t>Prometheus Server : Requests metric queries using HTTP</a:t>
            </a:r>
          </a:p>
          <a:p>
            <a:pPr marL="798721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/>
              <a:t>Grafana : Visualizes metrics received from Prometheus on a dashboard</a:t>
            </a:r>
          </a:p>
          <a:p>
            <a:pPr marL="284400" indent="-22862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Raspberry Pi(RPi)</a:t>
            </a:r>
            <a:r>
              <a:rPr lang="ko-KR" altLang="en-US" sz="1600" dirty="0"/>
              <a:t> </a:t>
            </a:r>
            <a:r>
              <a:rPr lang="en-US" altLang="ko-KR" sz="1600" dirty="0"/>
              <a:t>: node</a:t>
            </a:r>
            <a:r>
              <a:rPr lang="ko-KR" altLang="en-US" sz="1600" dirty="0"/>
              <a:t> </a:t>
            </a:r>
            <a:r>
              <a:rPr lang="en-US" altLang="ko-KR" sz="1600" dirty="0"/>
              <a:t>exporter</a:t>
            </a:r>
            <a:r>
              <a:rPr lang="ko-KR" altLang="en-US" sz="1600" dirty="0"/>
              <a:t> </a:t>
            </a:r>
            <a:r>
              <a:rPr lang="en-US" altLang="ko-KR" sz="1600" dirty="0"/>
              <a:t>&amp;</a:t>
            </a:r>
            <a:r>
              <a:rPr lang="ko-KR" altLang="en-US" sz="1600" dirty="0"/>
              <a:t> </a:t>
            </a:r>
            <a:r>
              <a:rPr lang="en-US" altLang="ko-KR" sz="1600" dirty="0"/>
              <a:t>EPICS</a:t>
            </a:r>
            <a:r>
              <a:rPr lang="ko-KR" altLang="en-US" sz="1600" dirty="0"/>
              <a:t> </a:t>
            </a:r>
            <a:r>
              <a:rPr lang="en-US" altLang="ko-KR" sz="1600" dirty="0"/>
              <a:t>IOC(Input Output Controller)</a:t>
            </a:r>
          </a:p>
          <a:p>
            <a:pPr marL="798721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 err="1"/>
              <a:t>node_exporter</a:t>
            </a:r>
            <a:r>
              <a:rPr lang="en-US" altLang="ko-KR" sz="1600" dirty="0"/>
              <a:t> : Exporters RPi status as metrics</a:t>
            </a:r>
          </a:p>
          <a:p>
            <a:pPr marL="798721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/>
              <a:t>IOC : EPICS IOC. Control Device</a:t>
            </a:r>
          </a:p>
          <a:p>
            <a:pPr marL="284400" indent="-22862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Device</a:t>
            </a:r>
          </a:p>
          <a:p>
            <a:pPr marL="798721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/>
              <a:t>Field Layer Device</a:t>
            </a: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E2D3867B-D7B6-DB8A-F951-16F2E28A4630}"/>
              </a:ext>
            </a:extLst>
          </p:cNvPr>
          <p:cNvSpPr/>
          <p:nvPr/>
        </p:nvSpPr>
        <p:spPr>
          <a:xfrm>
            <a:off x="8739266" y="3551331"/>
            <a:ext cx="2323475" cy="120402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378B8AB7-ED0E-1419-5181-8A8B4463CE3D}"/>
              </a:ext>
            </a:extLst>
          </p:cNvPr>
          <p:cNvSpPr/>
          <p:nvPr/>
        </p:nvSpPr>
        <p:spPr>
          <a:xfrm>
            <a:off x="8739266" y="1908493"/>
            <a:ext cx="2323475" cy="120402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D8538E68-55AC-DD06-B268-44F0DB6E6EF9}"/>
              </a:ext>
            </a:extLst>
          </p:cNvPr>
          <p:cNvSpPr/>
          <p:nvPr/>
        </p:nvSpPr>
        <p:spPr>
          <a:xfrm>
            <a:off x="9620660" y="5023945"/>
            <a:ext cx="1252090" cy="41040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Device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B3F180B3-5CAD-624A-22CA-6AE629006B21}"/>
              </a:ext>
            </a:extLst>
          </p:cNvPr>
          <p:cNvSpPr/>
          <p:nvPr/>
        </p:nvSpPr>
        <p:spPr>
          <a:xfrm>
            <a:off x="9769105" y="2465677"/>
            <a:ext cx="1121763" cy="42747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Prome. Server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0BE48872-B097-71B5-46E7-CB48FB794DFA}"/>
              </a:ext>
            </a:extLst>
          </p:cNvPr>
          <p:cNvSpPr/>
          <p:nvPr/>
        </p:nvSpPr>
        <p:spPr>
          <a:xfrm>
            <a:off x="9696902" y="2013627"/>
            <a:ext cx="1266170" cy="99697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Grafana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D42F7134-7DBA-F912-8A21-0CA33F6B40DD}"/>
              </a:ext>
            </a:extLst>
          </p:cNvPr>
          <p:cNvSpPr/>
          <p:nvPr/>
        </p:nvSpPr>
        <p:spPr>
          <a:xfrm>
            <a:off x="9750987" y="3682433"/>
            <a:ext cx="1121763" cy="42747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node</a:t>
            </a:r>
          </a:p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exporter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AA9B09F4-341F-D9F8-8E68-B123B04D7057}"/>
              </a:ext>
            </a:extLst>
          </p:cNvPr>
          <p:cNvSpPr/>
          <p:nvPr/>
        </p:nvSpPr>
        <p:spPr>
          <a:xfrm>
            <a:off x="9750986" y="4218894"/>
            <a:ext cx="1121763" cy="42747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IOC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1A88B7-7F98-DD97-A3A6-FB557CA0FDE1}"/>
              </a:ext>
            </a:extLst>
          </p:cNvPr>
          <p:cNvSpPr txBox="1"/>
          <p:nvPr/>
        </p:nvSpPr>
        <p:spPr>
          <a:xfrm>
            <a:off x="8844112" y="2039378"/>
            <a:ext cx="684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VM</a:t>
            </a:r>
            <a:endParaRPr lang="ko-KR" alt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F0392B-A4EC-C8E4-C35C-8C33B0776D7E}"/>
              </a:ext>
            </a:extLst>
          </p:cNvPr>
          <p:cNvSpPr txBox="1"/>
          <p:nvPr/>
        </p:nvSpPr>
        <p:spPr>
          <a:xfrm>
            <a:off x="8813387" y="3682216"/>
            <a:ext cx="544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RPi</a:t>
            </a:r>
            <a:endParaRPr lang="ko-KR" alt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B49021-25D7-8028-1854-A23EA8A352DC}"/>
              </a:ext>
            </a:extLst>
          </p:cNvPr>
          <p:cNvSpPr txBox="1"/>
          <p:nvPr/>
        </p:nvSpPr>
        <p:spPr>
          <a:xfrm>
            <a:off x="9805929" y="5523858"/>
            <a:ext cx="10000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Test</a:t>
            </a:r>
            <a:r>
              <a:rPr lang="ko-KR" altLang="en-US" sz="1100" dirty="0"/>
              <a:t> </a:t>
            </a:r>
            <a:r>
              <a:rPr lang="en-US" altLang="ko-KR" sz="1100" dirty="0"/>
              <a:t>bench</a:t>
            </a:r>
            <a:endParaRPr lang="ko-KR" altLang="en-US" sz="1100" dirty="0"/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2B6086CC-F28F-0FEB-E66C-122086D320B3}"/>
              </a:ext>
            </a:extLst>
          </p:cNvPr>
          <p:cNvCxnSpPr>
            <a:cxnSpLocks/>
          </p:cNvCxnSpPr>
          <p:nvPr/>
        </p:nvCxnSpPr>
        <p:spPr>
          <a:xfrm>
            <a:off x="10175132" y="2893151"/>
            <a:ext cx="0" cy="7892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E05DB4DA-EECE-76B2-3594-C68520FD408C}"/>
              </a:ext>
            </a:extLst>
          </p:cNvPr>
          <p:cNvCxnSpPr>
            <a:cxnSpLocks/>
          </p:cNvCxnSpPr>
          <p:nvPr/>
        </p:nvCxnSpPr>
        <p:spPr>
          <a:xfrm flipV="1">
            <a:off x="10457684" y="2893151"/>
            <a:ext cx="0" cy="7892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71969B0-4AA9-CB89-372E-EE36508DD7C2}"/>
              </a:ext>
            </a:extLst>
          </p:cNvPr>
          <p:cNvSpPr txBox="1"/>
          <p:nvPr/>
        </p:nvSpPr>
        <p:spPr>
          <a:xfrm>
            <a:off x="9287994" y="3199198"/>
            <a:ext cx="9576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/>
              <a:t>query metric</a:t>
            </a:r>
            <a:endParaRPr lang="ko-KR" altLang="en-US" sz="105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E1FF53A-3F46-DC8E-244A-7C813587539F}"/>
              </a:ext>
            </a:extLst>
          </p:cNvPr>
          <p:cNvSpPr txBox="1"/>
          <p:nvPr/>
        </p:nvSpPr>
        <p:spPr>
          <a:xfrm>
            <a:off x="10457684" y="3195014"/>
            <a:ext cx="8834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/>
              <a:t>response</a:t>
            </a:r>
            <a:endParaRPr lang="ko-KR" altLang="en-US" sz="1050" dirty="0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F06B9DF2-227E-4C19-FAC8-7EC635DD3C73}"/>
              </a:ext>
            </a:extLst>
          </p:cNvPr>
          <p:cNvCxnSpPr/>
          <p:nvPr/>
        </p:nvCxnSpPr>
        <p:spPr>
          <a:xfrm>
            <a:off x="10277804" y="4755355"/>
            <a:ext cx="0" cy="2685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28B9BA8D-B491-CDAD-9A3E-0FB48B82629F}"/>
              </a:ext>
            </a:extLst>
          </p:cNvPr>
          <p:cNvSpPr/>
          <p:nvPr/>
        </p:nvSpPr>
        <p:spPr>
          <a:xfrm>
            <a:off x="8885618" y="2499629"/>
            <a:ext cx="684458" cy="42747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EPICS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20" name="연결선: 꺾임 19">
            <a:extLst>
              <a:ext uri="{FF2B5EF4-FFF2-40B4-BE49-F238E27FC236}">
                <a16:creationId xmlns:a16="http://schemas.microsoft.com/office/drawing/2014/main" id="{F53AB57A-9F7B-2871-C03C-36603F50690B}"/>
              </a:ext>
            </a:extLst>
          </p:cNvPr>
          <p:cNvCxnSpPr>
            <a:cxnSpLocks/>
            <a:endCxn id="10" idx="1"/>
          </p:cNvCxnSpPr>
          <p:nvPr/>
        </p:nvCxnSpPr>
        <p:spPr>
          <a:xfrm rot="16200000" flipH="1">
            <a:off x="8783114" y="3464758"/>
            <a:ext cx="1472751" cy="462993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683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109D417C-0A91-14CF-4C78-503E5EC00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F73CC135-DA4D-CA8E-3AB8-1D2C39FE970D}"/>
              </a:ext>
            </a:extLst>
          </p:cNvPr>
          <p:cNvSpPr/>
          <p:nvPr/>
        </p:nvSpPr>
        <p:spPr>
          <a:xfrm>
            <a:off x="501813" y="696684"/>
            <a:ext cx="5195189" cy="427484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73154" tIns="36566" rIns="73154" bIns="36566" anchor="ctr" anchorCtr="0">
            <a:noAutofit/>
          </a:bodyPr>
          <a:lstStyle/>
          <a:p>
            <a:r>
              <a:rPr lang="en-US" sz="256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3.1 Metric</a:t>
            </a:r>
            <a:r>
              <a:rPr lang="ko-KR" altLang="en-US" sz="256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56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monitoring (2/3)</a:t>
            </a:r>
            <a:endParaRPr sz="256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2" name="Google Shape;182;p5">
            <a:extLst>
              <a:ext uri="{FF2B5EF4-FFF2-40B4-BE49-F238E27FC236}">
                <a16:creationId xmlns:a16="http://schemas.microsoft.com/office/drawing/2014/main" id="{ADE27554-9356-A0D0-579B-508A73CB2021}"/>
              </a:ext>
            </a:extLst>
          </p:cNvPr>
          <p:cNvGrpSpPr/>
          <p:nvPr/>
        </p:nvGrpSpPr>
        <p:grpSpPr>
          <a:xfrm>
            <a:off x="501816" y="2"/>
            <a:ext cx="6265891" cy="383412"/>
            <a:chOff x="626973" y="0"/>
            <a:chExt cx="7830913" cy="479180"/>
          </a:xfrm>
        </p:grpSpPr>
        <p:sp>
          <p:nvSpPr>
            <p:cNvPr id="183" name="Google Shape;183;p5">
              <a:extLst>
                <a:ext uri="{FF2B5EF4-FFF2-40B4-BE49-F238E27FC236}">
                  <a16:creationId xmlns:a16="http://schemas.microsoft.com/office/drawing/2014/main" id="{AE32EAA6-8990-8F24-4499-A84E6584204D}"/>
                </a:ext>
              </a:extLst>
            </p:cNvPr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73154" tIns="36566" rIns="73154" bIns="36566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>
              <a:extLst>
                <a:ext uri="{FF2B5EF4-FFF2-40B4-BE49-F238E27FC236}">
                  <a16:creationId xmlns:a16="http://schemas.microsoft.com/office/drawing/2014/main" id="{6E0C206D-A957-ABCD-5688-FF3110F450E1}"/>
                </a:ext>
              </a:extLst>
            </p:cNvPr>
            <p:cNvSpPr txBox="1"/>
            <p:nvPr/>
          </p:nvSpPr>
          <p:spPr>
            <a:xfrm>
              <a:off x="1706473" y="37348"/>
              <a:ext cx="6751413" cy="4000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3154" tIns="36566" rIns="73154" bIns="36566" anchor="t" anchorCtr="0">
              <a:spAutoFit/>
            </a:bodyPr>
            <a:lstStyle/>
            <a:p>
              <a:r>
                <a:rPr lang="en-US" altLang="ko-KR" sz="16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Paper Review</a:t>
              </a:r>
            </a:p>
          </p:txBody>
        </p:sp>
      </p:grpSp>
      <p:grpSp>
        <p:nvGrpSpPr>
          <p:cNvPr id="186" name="Google Shape;186;p5">
            <a:extLst>
              <a:ext uri="{FF2B5EF4-FFF2-40B4-BE49-F238E27FC236}">
                <a16:creationId xmlns:a16="http://schemas.microsoft.com/office/drawing/2014/main" id="{177C8EFE-59D2-3B69-62AB-C80BEBE65A38}"/>
              </a:ext>
            </a:extLst>
          </p:cNvPr>
          <p:cNvGrpSpPr/>
          <p:nvPr/>
        </p:nvGrpSpPr>
        <p:grpSpPr>
          <a:xfrm>
            <a:off x="145" y="6398193"/>
            <a:ext cx="12191716" cy="459810"/>
            <a:chOff x="1" y="7996258"/>
            <a:chExt cx="15236824" cy="574655"/>
          </a:xfrm>
        </p:grpSpPr>
        <p:sp>
          <p:nvSpPr>
            <p:cNvPr id="187" name="Google Shape;187;p5">
              <a:extLst>
                <a:ext uri="{FF2B5EF4-FFF2-40B4-BE49-F238E27FC236}">
                  <a16:creationId xmlns:a16="http://schemas.microsoft.com/office/drawing/2014/main" id="{F37F4C8C-A109-CE2B-EA5B-F3A89FF27524}"/>
                </a:ext>
              </a:extLst>
            </p:cNvPr>
            <p:cNvSpPr/>
            <p:nvPr/>
          </p:nvSpPr>
          <p:spPr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0980"/>
              </a:srgbClr>
            </a:solidFill>
            <a:ln>
              <a:noFill/>
            </a:ln>
          </p:spPr>
          <p:txBody>
            <a:bodyPr spcFirstLastPara="1" wrap="square" lIns="73154" tIns="36566" rIns="73154" bIns="36566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8" name="Google Shape;188;p5">
              <a:extLst>
                <a:ext uri="{FF2B5EF4-FFF2-40B4-BE49-F238E27FC236}">
                  <a16:creationId xmlns:a16="http://schemas.microsoft.com/office/drawing/2014/main" id="{75AAEE1E-0C9D-D650-E3F9-DFD3E21AFFE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1979F70-1E32-AD3E-2B6C-81673B071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7CEBBE1-0AC6-492F-AC28-C7DA4832E8D4}" type="slidenum">
              <a:rPr lang="ko-KR" altLang="en-US" smtClean="0"/>
              <a:pPr algn="ctr"/>
              <a:t>6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71403E8-00F8-3A5A-5F0F-DAD19E81E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3088" y="3179741"/>
            <a:ext cx="6613081" cy="35417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9085F3-1752-B7DB-14C9-B5D5E7647573}"/>
              </a:ext>
            </a:extLst>
          </p:cNvPr>
          <p:cNvSpPr txBox="1"/>
          <p:nvPr/>
        </p:nvSpPr>
        <p:spPr>
          <a:xfrm>
            <a:off x="501812" y="1586815"/>
            <a:ext cx="11188376" cy="2630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4400" indent="-22862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Prometheus Server</a:t>
            </a:r>
          </a:p>
          <a:p>
            <a:pPr marL="798721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/>
              <a:t>Collects and stores exposed metric data</a:t>
            </a:r>
          </a:p>
          <a:p>
            <a:pPr marL="798721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/>
              <a:t>Pulls metrics from exporters at regular scrape intervals</a:t>
            </a:r>
          </a:p>
          <a:p>
            <a:pPr marL="798721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/>
              <a:t>Uses HTTP-based metric collection</a:t>
            </a:r>
          </a:p>
          <a:p>
            <a:pPr marL="798721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/>
              <a:t>Uses </a:t>
            </a:r>
            <a:r>
              <a:rPr lang="en-US" altLang="ko-KR" sz="1600" dirty="0" err="1"/>
              <a:t>PromQL</a:t>
            </a:r>
            <a:r>
              <a:rPr lang="en-US" altLang="ko-KR" sz="1600" dirty="0"/>
              <a:t> for data queries and alarm rules</a:t>
            </a:r>
          </a:p>
          <a:p>
            <a:pPr marL="798721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/>
              <a:t>Uses </a:t>
            </a:r>
            <a:r>
              <a:rPr lang="en-US" altLang="ko-KR" sz="1600" dirty="0" err="1"/>
              <a:t>InfluxDB</a:t>
            </a:r>
            <a:r>
              <a:rPr lang="en-US" altLang="ko-KR" sz="1600" dirty="0"/>
              <a:t> for long-term data storage</a:t>
            </a:r>
          </a:p>
          <a:p>
            <a:pPr marL="798721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/>
              <a:t>Uses Grafana for visualization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748770AA-7FBC-8CE9-B9AB-348B5982B469}"/>
              </a:ext>
            </a:extLst>
          </p:cNvPr>
          <p:cNvSpPr txBox="1"/>
          <p:nvPr/>
        </p:nvSpPr>
        <p:spPr>
          <a:xfrm>
            <a:off x="8566972" y="6393257"/>
            <a:ext cx="1149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/>
              <a:t>Grafana </a:t>
            </a:r>
            <a:r>
              <a:rPr lang="ko-KR" altLang="en-US" sz="1100" dirty="0"/>
              <a:t>관계도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107CB47-9896-E65C-8BEA-29CF64AE6C43}"/>
              </a:ext>
            </a:extLst>
          </p:cNvPr>
          <p:cNvGrpSpPr/>
          <p:nvPr/>
        </p:nvGrpSpPr>
        <p:grpSpPr>
          <a:xfrm>
            <a:off x="7314640" y="307732"/>
            <a:ext cx="4375544" cy="2713066"/>
            <a:chOff x="6950097" y="3324145"/>
            <a:chExt cx="4438527" cy="2960116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A62C7118-0921-B455-3D55-684FD1E6A1C4}"/>
                </a:ext>
              </a:extLst>
            </p:cNvPr>
            <p:cNvGrpSpPr/>
            <p:nvPr/>
          </p:nvGrpSpPr>
          <p:grpSpPr>
            <a:xfrm>
              <a:off x="6950097" y="3324145"/>
              <a:ext cx="4438527" cy="2438277"/>
              <a:chOff x="6830072" y="1804726"/>
              <a:chExt cx="4438527" cy="2438277"/>
            </a:xfrm>
          </p:grpSpPr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id="{C6BC4EF4-EE58-86EC-B47D-F426AD3D51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30072" y="1804726"/>
                <a:ext cx="2869100" cy="243827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오른쪽 대괄호 16">
                <a:extLst>
                  <a:ext uri="{FF2B5EF4-FFF2-40B4-BE49-F238E27FC236}">
                    <a16:creationId xmlns:a16="http://schemas.microsoft.com/office/drawing/2014/main" id="{74B5619A-2222-C3D6-1870-8FC3EEE1733E}"/>
                  </a:ext>
                </a:extLst>
              </p:cNvPr>
              <p:cNvSpPr/>
              <p:nvPr/>
            </p:nvSpPr>
            <p:spPr>
              <a:xfrm>
                <a:off x="9253812" y="2749753"/>
                <a:ext cx="107903" cy="575875"/>
              </a:xfrm>
              <a:prstGeom prst="rightBracke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오른쪽 대괄호 17">
                <a:extLst>
                  <a:ext uri="{FF2B5EF4-FFF2-40B4-BE49-F238E27FC236}">
                    <a16:creationId xmlns:a16="http://schemas.microsoft.com/office/drawing/2014/main" id="{749A1A11-93F4-AE12-CDE6-51A21CDA33DC}"/>
                  </a:ext>
                </a:extLst>
              </p:cNvPr>
              <p:cNvSpPr/>
              <p:nvPr/>
            </p:nvSpPr>
            <p:spPr>
              <a:xfrm>
                <a:off x="9253812" y="3453787"/>
                <a:ext cx="107903" cy="575876"/>
              </a:xfrm>
              <a:prstGeom prst="rightBracke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93AAB92-FEDD-AD1D-CF06-4248596C2C6C}"/>
                  </a:ext>
                </a:extLst>
              </p:cNvPr>
              <p:cNvSpPr txBox="1"/>
              <p:nvPr/>
            </p:nvSpPr>
            <p:spPr>
              <a:xfrm>
                <a:off x="9711943" y="2864089"/>
                <a:ext cx="155665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/>
                  <a:t>VM Prometheus</a:t>
                </a:r>
                <a:endParaRPr lang="ko-KR" altLang="en-US" sz="1100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BF65886-BBD9-B4AD-1576-AE0401A06149}"/>
                  </a:ext>
                </a:extLst>
              </p:cNvPr>
              <p:cNvSpPr txBox="1"/>
              <p:nvPr/>
            </p:nvSpPr>
            <p:spPr>
              <a:xfrm>
                <a:off x="9711943" y="3526281"/>
                <a:ext cx="15566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/>
                  <a:t>RPi </a:t>
                </a:r>
                <a:r>
                  <a:rPr lang="en-US" altLang="ko-KR" sz="1100" dirty="0" err="1"/>
                  <a:t>node_exporter</a:t>
                </a:r>
                <a:br>
                  <a:rPr lang="en-US" altLang="ko-KR" sz="1100" dirty="0"/>
                </a:br>
                <a:r>
                  <a:rPr lang="en-US" altLang="ko-KR" sz="1100" dirty="0"/>
                  <a:t>[“192.168.50.10:9100”]</a:t>
                </a:r>
                <a:endParaRPr lang="ko-KR" altLang="en-US" sz="1100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3E8B7C5-914D-5AA1-FBCC-821D89AA84E2}"/>
                </a:ext>
              </a:extLst>
            </p:cNvPr>
            <p:cNvSpPr txBox="1"/>
            <p:nvPr/>
          </p:nvSpPr>
          <p:spPr>
            <a:xfrm>
              <a:off x="7679993" y="5814138"/>
              <a:ext cx="1405216" cy="470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/>
                <a:t>Prometheus Server</a:t>
              </a:r>
            </a:p>
            <a:p>
              <a:r>
                <a:rPr lang="ko-KR" altLang="en-US" sz="1100" dirty="0"/>
                <a:t>설정파일 예시</a:t>
              </a:r>
            </a:p>
          </p:txBody>
        </p:sp>
        <p:cxnSp>
          <p:nvCxnSpPr>
            <p:cNvPr id="8" name="직선 화살표 연결선 7">
              <a:extLst>
                <a:ext uri="{FF2B5EF4-FFF2-40B4-BE49-F238E27FC236}">
                  <a16:creationId xmlns:a16="http://schemas.microsoft.com/office/drawing/2014/main" id="{96ADAD99-2513-5862-1559-1521401DD8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19310" y="5369769"/>
              <a:ext cx="560138" cy="820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DDAF4490-E8BE-E4F9-4856-625E8A6B91A8}"/>
                </a:ext>
              </a:extLst>
            </p:cNvPr>
            <p:cNvCxnSpPr>
              <a:cxnSpLocks/>
            </p:cNvCxnSpPr>
            <p:nvPr/>
          </p:nvCxnSpPr>
          <p:spPr>
            <a:xfrm>
              <a:off x="8098972" y="5549082"/>
              <a:ext cx="1154840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61ECEA6-3F3E-4B22-068D-69453E1CD376}"/>
                </a:ext>
              </a:extLst>
            </p:cNvPr>
            <p:cNvSpPr txBox="1"/>
            <p:nvPr/>
          </p:nvSpPr>
          <p:spPr>
            <a:xfrm>
              <a:off x="8595509" y="3541961"/>
              <a:ext cx="1154840" cy="28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/>
                <a:t>Scrape </a:t>
              </a:r>
              <a:r>
                <a:rPr lang="ko-KR" altLang="en-US" sz="1100" dirty="0"/>
                <a:t>시간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D62B60-91FC-DE78-16FE-7576FDDA4C82}"/>
                </a:ext>
              </a:extLst>
            </p:cNvPr>
            <p:cNvSpPr txBox="1"/>
            <p:nvPr/>
          </p:nvSpPr>
          <p:spPr>
            <a:xfrm>
              <a:off x="8607788" y="3935093"/>
              <a:ext cx="1033760" cy="28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/>
                <a:t>Scrape </a:t>
              </a:r>
              <a:r>
                <a:rPr lang="ko-KR" altLang="en-US" sz="1100" dirty="0"/>
                <a:t>종류</a:t>
              </a:r>
            </a:p>
          </p:txBody>
        </p:sp>
      </p:grp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490AB310-69CE-5CE5-2C68-EA62BC43787B}"/>
              </a:ext>
            </a:extLst>
          </p:cNvPr>
          <p:cNvSpPr/>
          <p:nvPr/>
        </p:nvSpPr>
        <p:spPr>
          <a:xfrm>
            <a:off x="5776686" y="5021943"/>
            <a:ext cx="812800" cy="398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6048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31B26129-D482-6C98-1143-908C27ACA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42E25127-4E8D-EDA1-9206-69B76A855BB5}"/>
              </a:ext>
            </a:extLst>
          </p:cNvPr>
          <p:cNvSpPr/>
          <p:nvPr/>
        </p:nvSpPr>
        <p:spPr>
          <a:xfrm>
            <a:off x="501813" y="696684"/>
            <a:ext cx="5195189" cy="427484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73154" tIns="36566" rIns="73154" bIns="36566" anchor="ctr" anchorCtr="0">
            <a:noAutofit/>
          </a:bodyPr>
          <a:lstStyle/>
          <a:p>
            <a:r>
              <a:rPr lang="en-US" sz="256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3.1 Metric</a:t>
            </a:r>
            <a:r>
              <a:rPr lang="ko-KR" altLang="en-US" sz="256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56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monitoring (3/3)</a:t>
            </a:r>
            <a:endParaRPr sz="256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2" name="Google Shape;182;p5">
            <a:extLst>
              <a:ext uri="{FF2B5EF4-FFF2-40B4-BE49-F238E27FC236}">
                <a16:creationId xmlns:a16="http://schemas.microsoft.com/office/drawing/2014/main" id="{9B2D246B-1328-D4FA-30FE-A106DF442C08}"/>
              </a:ext>
            </a:extLst>
          </p:cNvPr>
          <p:cNvGrpSpPr/>
          <p:nvPr/>
        </p:nvGrpSpPr>
        <p:grpSpPr>
          <a:xfrm>
            <a:off x="501816" y="2"/>
            <a:ext cx="6265891" cy="383412"/>
            <a:chOff x="626973" y="0"/>
            <a:chExt cx="7830913" cy="479180"/>
          </a:xfrm>
        </p:grpSpPr>
        <p:sp>
          <p:nvSpPr>
            <p:cNvPr id="183" name="Google Shape;183;p5">
              <a:extLst>
                <a:ext uri="{FF2B5EF4-FFF2-40B4-BE49-F238E27FC236}">
                  <a16:creationId xmlns:a16="http://schemas.microsoft.com/office/drawing/2014/main" id="{56BE76ED-89FF-580E-C22F-B5BEEDABEF9D}"/>
                </a:ext>
              </a:extLst>
            </p:cNvPr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73154" tIns="36566" rIns="73154" bIns="36566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>
              <a:extLst>
                <a:ext uri="{FF2B5EF4-FFF2-40B4-BE49-F238E27FC236}">
                  <a16:creationId xmlns:a16="http://schemas.microsoft.com/office/drawing/2014/main" id="{0B959D2B-2A83-5136-487B-106355BA0A78}"/>
                </a:ext>
              </a:extLst>
            </p:cNvPr>
            <p:cNvSpPr txBox="1"/>
            <p:nvPr/>
          </p:nvSpPr>
          <p:spPr>
            <a:xfrm>
              <a:off x="1706473" y="37348"/>
              <a:ext cx="6751413" cy="4000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3154" tIns="36566" rIns="73154" bIns="36566" anchor="t" anchorCtr="0">
              <a:spAutoFit/>
            </a:bodyPr>
            <a:lstStyle/>
            <a:p>
              <a:r>
                <a:rPr lang="en-US" altLang="ko-KR" sz="16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Paper Review</a:t>
              </a:r>
            </a:p>
          </p:txBody>
        </p:sp>
      </p:grpSp>
      <p:grpSp>
        <p:nvGrpSpPr>
          <p:cNvPr id="186" name="Google Shape;186;p5">
            <a:extLst>
              <a:ext uri="{FF2B5EF4-FFF2-40B4-BE49-F238E27FC236}">
                <a16:creationId xmlns:a16="http://schemas.microsoft.com/office/drawing/2014/main" id="{1D4C7602-0207-307E-6206-37FAD0F719C3}"/>
              </a:ext>
            </a:extLst>
          </p:cNvPr>
          <p:cNvGrpSpPr/>
          <p:nvPr/>
        </p:nvGrpSpPr>
        <p:grpSpPr>
          <a:xfrm>
            <a:off x="145" y="6398193"/>
            <a:ext cx="12191716" cy="459810"/>
            <a:chOff x="1" y="7996258"/>
            <a:chExt cx="15236824" cy="574655"/>
          </a:xfrm>
        </p:grpSpPr>
        <p:sp>
          <p:nvSpPr>
            <p:cNvPr id="187" name="Google Shape;187;p5">
              <a:extLst>
                <a:ext uri="{FF2B5EF4-FFF2-40B4-BE49-F238E27FC236}">
                  <a16:creationId xmlns:a16="http://schemas.microsoft.com/office/drawing/2014/main" id="{E645DD8C-DE51-0D03-21A7-DDE026E8DA74}"/>
                </a:ext>
              </a:extLst>
            </p:cNvPr>
            <p:cNvSpPr/>
            <p:nvPr/>
          </p:nvSpPr>
          <p:spPr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0980"/>
              </a:srgbClr>
            </a:solidFill>
            <a:ln>
              <a:noFill/>
            </a:ln>
          </p:spPr>
          <p:txBody>
            <a:bodyPr spcFirstLastPara="1" wrap="square" lIns="73154" tIns="36566" rIns="73154" bIns="36566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8" name="Google Shape;188;p5">
              <a:extLst>
                <a:ext uri="{FF2B5EF4-FFF2-40B4-BE49-F238E27FC236}">
                  <a16:creationId xmlns:a16="http://schemas.microsoft.com/office/drawing/2014/main" id="{3910AEBD-4134-1866-D65D-0FF8ABAA935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24D428D-EC7B-32A6-6B78-4B4196ADD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7CEBBE1-0AC6-492F-AC28-C7DA4832E8D4}" type="slidenum">
              <a:rPr lang="ko-KR" altLang="en-US" smtClean="0"/>
              <a:pPr algn="ctr"/>
              <a:t>7</a:t>
            </a:fld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8191B1-7057-9E23-9894-375CAD1ACDCB}"/>
              </a:ext>
            </a:extLst>
          </p:cNvPr>
          <p:cNvSpPr txBox="1"/>
          <p:nvPr/>
        </p:nvSpPr>
        <p:spPr>
          <a:xfrm>
            <a:off x="2328598" y="4850180"/>
            <a:ext cx="1406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SNMP monitoring</a:t>
            </a:r>
          </a:p>
          <a:p>
            <a:r>
              <a:rPr lang="en-US" altLang="ko-KR" sz="1100" dirty="0"/>
              <a:t>network traffic</a:t>
            </a:r>
            <a:endParaRPr lang="ko-KR" altLang="en-US" sz="11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51BA52-8704-9C76-7D2F-E681E5ED534D}"/>
              </a:ext>
            </a:extLst>
          </p:cNvPr>
          <p:cNvSpPr txBox="1"/>
          <p:nvPr/>
        </p:nvSpPr>
        <p:spPr>
          <a:xfrm>
            <a:off x="9094917" y="2673958"/>
            <a:ext cx="17518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IOC Server Monitoring</a:t>
            </a:r>
            <a:endParaRPr lang="ko-KR" altLang="en-US" sz="11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5521664-4BA4-105D-7D88-3CDEF1CA5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987828"/>
            <a:ext cx="7470963" cy="378665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364E5FB-C146-AA9C-0008-4EB1FA4F24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6783" y="3072985"/>
            <a:ext cx="7895217" cy="375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70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E20EECDE-83D2-69F6-38F9-75964DE3E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F51DC6B2-445E-84A9-E42F-B68D33067C48}"/>
              </a:ext>
            </a:extLst>
          </p:cNvPr>
          <p:cNvSpPr/>
          <p:nvPr/>
        </p:nvSpPr>
        <p:spPr>
          <a:xfrm>
            <a:off x="501813" y="696684"/>
            <a:ext cx="5195189" cy="427484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73154" tIns="36566" rIns="73154" bIns="36566" anchor="ctr" anchorCtr="0">
            <a:noAutofit/>
          </a:bodyPr>
          <a:lstStyle/>
          <a:p>
            <a:r>
              <a:rPr lang="en-US" sz="256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3.2 Log</a:t>
            </a:r>
            <a:r>
              <a:rPr lang="ko-KR" altLang="en-US" sz="256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56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monitoring (1/2)</a:t>
            </a:r>
            <a:endParaRPr sz="256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2" name="Google Shape;182;p5">
            <a:extLst>
              <a:ext uri="{FF2B5EF4-FFF2-40B4-BE49-F238E27FC236}">
                <a16:creationId xmlns:a16="http://schemas.microsoft.com/office/drawing/2014/main" id="{E0A1855C-174E-6DEB-575A-44F735F8B6C5}"/>
              </a:ext>
            </a:extLst>
          </p:cNvPr>
          <p:cNvGrpSpPr/>
          <p:nvPr/>
        </p:nvGrpSpPr>
        <p:grpSpPr>
          <a:xfrm>
            <a:off x="501816" y="2"/>
            <a:ext cx="6265891" cy="383412"/>
            <a:chOff x="626973" y="0"/>
            <a:chExt cx="7830913" cy="479180"/>
          </a:xfrm>
        </p:grpSpPr>
        <p:sp>
          <p:nvSpPr>
            <p:cNvPr id="183" name="Google Shape;183;p5">
              <a:extLst>
                <a:ext uri="{FF2B5EF4-FFF2-40B4-BE49-F238E27FC236}">
                  <a16:creationId xmlns:a16="http://schemas.microsoft.com/office/drawing/2014/main" id="{FC6E3E97-EE92-F7C9-0632-965E0F1675AC}"/>
                </a:ext>
              </a:extLst>
            </p:cNvPr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73154" tIns="36566" rIns="73154" bIns="36566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>
              <a:extLst>
                <a:ext uri="{FF2B5EF4-FFF2-40B4-BE49-F238E27FC236}">
                  <a16:creationId xmlns:a16="http://schemas.microsoft.com/office/drawing/2014/main" id="{070B95D6-2236-8C2B-964A-DDB0CD5193C1}"/>
                </a:ext>
              </a:extLst>
            </p:cNvPr>
            <p:cNvSpPr txBox="1"/>
            <p:nvPr/>
          </p:nvSpPr>
          <p:spPr>
            <a:xfrm>
              <a:off x="1706473" y="37348"/>
              <a:ext cx="6751413" cy="4000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3154" tIns="36566" rIns="73154" bIns="36566" anchor="t" anchorCtr="0">
              <a:spAutoFit/>
            </a:bodyPr>
            <a:lstStyle/>
            <a:p>
              <a:r>
                <a:rPr lang="en-US" altLang="ko-KR" sz="16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Paper Review</a:t>
              </a:r>
            </a:p>
          </p:txBody>
        </p:sp>
      </p:grpSp>
      <p:grpSp>
        <p:nvGrpSpPr>
          <p:cNvPr id="186" name="Google Shape;186;p5">
            <a:extLst>
              <a:ext uri="{FF2B5EF4-FFF2-40B4-BE49-F238E27FC236}">
                <a16:creationId xmlns:a16="http://schemas.microsoft.com/office/drawing/2014/main" id="{5E7450F6-547B-8A17-72AA-A5322F4033BE}"/>
              </a:ext>
            </a:extLst>
          </p:cNvPr>
          <p:cNvGrpSpPr/>
          <p:nvPr/>
        </p:nvGrpSpPr>
        <p:grpSpPr>
          <a:xfrm>
            <a:off x="145" y="6398193"/>
            <a:ext cx="12191716" cy="459810"/>
            <a:chOff x="1" y="7996258"/>
            <a:chExt cx="15236824" cy="574655"/>
          </a:xfrm>
        </p:grpSpPr>
        <p:sp>
          <p:nvSpPr>
            <p:cNvPr id="187" name="Google Shape;187;p5">
              <a:extLst>
                <a:ext uri="{FF2B5EF4-FFF2-40B4-BE49-F238E27FC236}">
                  <a16:creationId xmlns:a16="http://schemas.microsoft.com/office/drawing/2014/main" id="{E499308B-6C21-B830-5553-0AF25D31587D}"/>
                </a:ext>
              </a:extLst>
            </p:cNvPr>
            <p:cNvSpPr/>
            <p:nvPr/>
          </p:nvSpPr>
          <p:spPr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0980"/>
              </a:srgbClr>
            </a:solidFill>
            <a:ln>
              <a:noFill/>
            </a:ln>
          </p:spPr>
          <p:txBody>
            <a:bodyPr spcFirstLastPara="1" wrap="square" lIns="73154" tIns="36566" rIns="73154" bIns="36566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8" name="Google Shape;188;p5">
              <a:extLst>
                <a:ext uri="{FF2B5EF4-FFF2-40B4-BE49-F238E27FC236}">
                  <a16:creationId xmlns:a16="http://schemas.microsoft.com/office/drawing/2014/main" id="{BFCB5C35-4795-1E92-6894-3E4748598BD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CBAA81A-50C7-5D61-747A-19B4B3A0458F}"/>
              </a:ext>
            </a:extLst>
          </p:cNvPr>
          <p:cNvSpPr txBox="1"/>
          <p:nvPr/>
        </p:nvSpPr>
        <p:spPr>
          <a:xfrm>
            <a:off x="501812" y="1586815"/>
            <a:ext cx="11188376" cy="3738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4400" indent="-22862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 err="1"/>
              <a:t>Graylog</a:t>
            </a:r>
            <a:r>
              <a:rPr lang="en-US" altLang="ko-KR" sz="1600" dirty="0"/>
              <a:t> based log monitoring</a:t>
            </a:r>
          </a:p>
          <a:p>
            <a:pPr marL="284400" indent="-22862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Three layers :</a:t>
            </a:r>
            <a:r>
              <a:rPr lang="ko-KR" altLang="en-US" sz="1600" dirty="0"/>
              <a:t> </a:t>
            </a:r>
            <a:r>
              <a:rPr lang="en-US" altLang="ko-KR" sz="1600" dirty="0"/>
              <a:t>Underlying</a:t>
            </a:r>
            <a:r>
              <a:rPr lang="ko-KR" altLang="en-US" sz="1600" dirty="0"/>
              <a:t> </a:t>
            </a:r>
            <a:r>
              <a:rPr lang="en-US" altLang="ko-KR" sz="1600" dirty="0"/>
              <a:t>data source</a:t>
            </a:r>
            <a:r>
              <a:rPr lang="ko-KR" altLang="en-US" sz="1600" dirty="0"/>
              <a:t> </a:t>
            </a:r>
            <a:r>
              <a:rPr lang="en-US" altLang="ko-KR" sz="1600" dirty="0"/>
              <a:t>/</a:t>
            </a:r>
            <a:r>
              <a:rPr lang="ko-KR" altLang="en-US" sz="1600" dirty="0"/>
              <a:t> </a:t>
            </a:r>
            <a:r>
              <a:rPr lang="en-US" altLang="ko-KR" sz="1600" dirty="0"/>
              <a:t>data collection / core processing</a:t>
            </a:r>
          </a:p>
          <a:p>
            <a:pPr marL="284400" indent="-22862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Core</a:t>
            </a:r>
            <a:r>
              <a:rPr lang="ko-KR" altLang="en-US" sz="1600" dirty="0"/>
              <a:t> </a:t>
            </a:r>
            <a:r>
              <a:rPr lang="en-US" altLang="ko-KR" sz="1600" dirty="0"/>
              <a:t>processing</a:t>
            </a:r>
          </a:p>
          <a:p>
            <a:pPr marL="798721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 err="1"/>
              <a:t>Graylog</a:t>
            </a:r>
            <a:r>
              <a:rPr lang="ko-KR" altLang="en-US" sz="1600" dirty="0"/>
              <a:t> </a:t>
            </a:r>
            <a:r>
              <a:rPr lang="en-US" altLang="ko-KR" sz="1600" dirty="0"/>
              <a:t>: Provide web and external interface</a:t>
            </a:r>
          </a:p>
          <a:p>
            <a:pPr marL="798721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/>
              <a:t>MongoDB</a:t>
            </a:r>
            <a:r>
              <a:rPr lang="ko-KR" altLang="en-US" sz="1600" dirty="0"/>
              <a:t> </a:t>
            </a:r>
            <a:r>
              <a:rPr lang="en-US" altLang="ko-KR" sz="1600" dirty="0"/>
              <a:t>:</a:t>
            </a:r>
            <a:r>
              <a:rPr lang="ko-KR" altLang="en-US" sz="1600" dirty="0"/>
              <a:t> </a:t>
            </a:r>
            <a:r>
              <a:rPr lang="en-US" altLang="ko-KR" sz="1600" dirty="0"/>
              <a:t>Stores </a:t>
            </a:r>
            <a:r>
              <a:rPr lang="en-US" altLang="ko-KR" sz="1600" dirty="0" err="1"/>
              <a:t>Graylog’s</a:t>
            </a:r>
            <a:r>
              <a:rPr lang="en-US" altLang="ko-KR" sz="1600" dirty="0"/>
              <a:t> alarm configuration </a:t>
            </a:r>
          </a:p>
          <a:p>
            <a:pPr marL="798721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/>
              <a:t>Elasticsearch</a:t>
            </a:r>
            <a:r>
              <a:rPr lang="ko-KR" altLang="en-US" sz="1600" dirty="0"/>
              <a:t> </a:t>
            </a:r>
            <a:r>
              <a:rPr lang="en-US" altLang="ko-KR" sz="1600" dirty="0"/>
              <a:t>:</a:t>
            </a:r>
            <a:r>
              <a:rPr lang="ko-KR" altLang="en-US" sz="1600" dirty="0"/>
              <a:t> </a:t>
            </a:r>
            <a:r>
              <a:rPr lang="en-US" altLang="ko-KR" sz="1600" dirty="0"/>
              <a:t>Store and search log data</a:t>
            </a:r>
          </a:p>
          <a:p>
            <a:pPr marL="284400" indent="-22862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Data collection</a:t>
            </a:r>
          </a:p>
          <a:p>
            <a:pPr marL="798721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/>
              <a:t>Syslog : Collects log from network devices</a:t>
            </a:r>
          </a:p>
          <a:p>
            <a:pPr marL="798721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 err="1"/>
              <a:t>Filebeat</a:t>
            </a:r>
            <a:r>
              <a:rPr lang="en-US" altLang="ko-KR" sz="1600" dirty="0"/>
              <a:t>/</a:t>
            </a:r>
            <a:r>
              <a:rPr lang="en-US" altLang="ko-KR" sz="1600" dirty="0" err="1"/>
              <a:t>Nxlog</a:t>
            </a:r>
            <a:r>
              <a:rPr lang="en-US" altLang="ko-KR" sz="1600" dirty="0"/>
              <a:t> : Collects log from server or program</a:t>
            </a:r>
          </a:p>
          <a:p>
            <a:pPr marL="284400" indent="-22862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Underlying data source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40C55426-238A-C405-D4FE-627C563B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7CEBBE1-0AC6-492F-AC28-C7DA4832E8D4}" type="slidenum">
              <a:rPr lang="ko-KR" altLang="en-US" smtClean="0"/>
              <a:pPr algn="ctr"/>
              <a:t>8</a:t>
            </a:fld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AD20C7C-97E9-F828-33D0-0210AFCDE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150" y="3573572"/>
            <a:ext cx="5800850" cy="2841411"/>
          </a:xfrm>
          <a:prstGeom prst="rect">
            <a:avLst/>
          </a:prstGeom>
        </p:spPr>
      </p:pic>
      <p:sp>
        <p:nvSpPr>
          <p:cNvPr id="135" name="TextBox 134">
            <a:extLst>
              <a:ext uri="{FF2B5EF4-FFF2-40B4-BE49-F238E27FC236}">
                <a16:creationId xmlns:a16="http://schemas.microsoft.com/office/drawing/2014/main" id="{61E16E4C-87EC-610F-B0B4-A1C0D32AFC09}"/>
              </a:ext>
            </a:extLst>
          </p:cNvPr>
          <p:cNvSpPr txBox="1"/>
          <p:nvPr/>
        </p:nvSpPr>
        <p:spPr>
          <a:xfrm>
            <a:off x="5323854" y="5917558"/>
            <a:ext cx="1067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Underlying</a:t>
            </a:r>
          </a:p>
          <a:p>
            <a:r>
              <a:rPr lang="en-US" altLang="ko-KR" sz="1200" dirty="0"/>
              <a:t>data source</a:t>
            </a:r>
            <a:endParaRPr lang="ko-KR" alt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8A4A70-3ADD-3D36-4CC1-85243D26FD47}"/>
              </a:ext>
            </a:extLst>
          </p:cNvPr>
          <p:cNvSpPr txBox="1"/>
          <p:nvPr/>
        </p:nvSpPr>
        <p:spPr>
          <a:xfrm>
            <a:off x="5323854" y="5328009"/>
            <a:ext cx="1278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Data collection</a:t>
            </a:r>
            <a:endParaRPr lang="ko-KR" alt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B6C947-F266-A137-890A-3D684107EEDD}"/>
              </a:ext>
            </a:extLst>
          </p:cNvPr>
          <p:cNvSpPr txBox="1"/>
          <p:nvPr/>
        </p:nvSpPr>
        <p:spPr>
          <a:xfrm>
            <a:off x="8293882" y="3267361"/>
            <a:ext cx="140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Core Processing</a:t>
            </a:r>
            <a:endParaRPr lang="ko-KR" alt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731B93-662D-B88C-E7C0-0275108AA5B9}"/>
              </a:ext>
            </a:extLst>
          </p:cNvPr>
          <p:cNvSpPr txBox="1"/>
          <p:nvPr/>
        </p:nvSpPr>
        <p:spPr>
          <a:xfrm>
            <a:off x="7719248" y="6444195"/>
            <a:ext cx="1149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err="1"/>
              <a:t>Graylog</a:t>
            </a:r>
            <a:r>
              <a:rPr lang="ko-KR" altLang="en-US" sz="1100" dirty="0"/>
              <a:t> 관계도</a:t>
            </a:r>
          </a:p>
        </p:txBody>
      </p:sp>
    </p:spTree>
    <p:extLst>
      <p:ext uri="{BB962C8B-B14F-4D97-AF65-F5344CB8AC3E}">
        <p14:creationId xmlns:p14="http://schemas.microsoft.com/office/powerpoint/2010/main" val="1095361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32D89321-858E-E55B-F34B-38E7BEF45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C41B5202-DC0C-0270-D8F9-588023950C51}"/>
              </a:ext>
            </a:extLst>
          </p:cNvPr>
          <p:cNvSpPr/>
          <p:nvPr/>
        </p:nvSpPr>
        <p:spPr>
          <a:xfrm>
            <a:off x="501813" y="696684"/>
            <a:ext cx="5195189" cy="427484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73154" tIns="36566" rIns="73154" bIns="36566" anchor="ctr" anchorCtr="0">
            <a:noAutofit/>
          </a:bodyPr>
          <a:lstStyle/>
          <a:p>
            <a:r>
              <a:rPr lang="en-US" sz="256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3.2 Log</a:t>
            </a:r>
            <a:r>
              <a:rPr lang="ko-KR" altLang="en-US" sz="256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256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monitoring (2/2)</a:t>
            </a:r>
            <a:endParaRPr sz="256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2" name="Google Shape;182;p5">
            <a:extLst>
              <a:ext uri="{FF2B5EF4-FFF2-40B4-BE49-F238E27FC236}">
                <a16:creationId xmlns:a16="http://schemas.microsoft.com/office/drawing/2014/main" id="{C822F27E-B3CA-52FF-2124-9FDD7CECDD87}"/>
              </a:ext>
            </a:extLst>
          </p:cNvPr>
          <p:cNvGrpSpPr/>
          <p:nvPr/>
        </p:nvGrpSpPr>
        <p:grpSpPr>
          <a:xfrm>
            <a:off x="501816" y="2"/>
            <a:ext cx="6265891" cy="383412"/>
            <a:chOff x="626973" y="0"/>
            <a:chExt cx="7830913" cy="479180"/>
          </a:xfrm>
        </p:grpSpPr>
        <p:sp>
          <p:nvSpPr>
            <p:cNvPr id="183" name="Google Shape;183;p5">
              <a:extLst>
                <a:ext uri="{FF2B5EF4-FFF2-40B4-BE49-F238E27FC236}">
                  <a16:creationId xmlns:a16="http://schemas.microsoft.com/office/drawing/2014/main" id="{5C8185F4-8F23-C646-AD11-1F7C25F9EF1D}"/>
                </a:ext>
              </a:extLst>
            </p:cNvPr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73154" tIns="36566" rIns="73154" bIns="36566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>
              <a:extLst>
                <a:ext uri="{FF2B5EF4-FFF2-40B4-BE49-F238E27FC236}">
                  <a16:creationId xmlns:a16="http://schemas.microsoft.com/office/drawing/2014/main" id="{DEC0AA35-08FE-57F4-7EC7-755382B4FEAD}"/>
                </a:ext>
              </a:extLst>
            </p:cNvPr>
            <p:cNvSpPr txBox="1"/>
            <p:nvPr/>
          </p:nvSpPr>
          <p:spPr>
            <a:xfrm>
              <a:off x="1706473" y="37348"/>
              <a:ext cx="6751413" cy="4000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3154" tIns="36566" rIns="73154" bIns="36566" anchor="t" anchorCtr="0">
              <a:spAutoFit/>
            </a:bodyPr>
            <a:lstStyle/>
            <a:p>
              <a:r>
                <a:rPr lang="en-US" altLang="ko-KR" sz="16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Paper Review</a:t>
              </a:r>
            </a:p>
          </p:txBody>
        </p:sp>
      </p:grpSp>
      <p:grpSp>
        <p:nvGrpSpPr>
          <p:cNvPr id="186" name="Google Shape;186;p5">
            <a:extLst>
              <a:ext uri="{FF2B5EF4-FFF2-40B4-BE49-F238E27FC236}">
                <a16:creationId xmlns:a16="http://schemas.microsoft.com/office/drawing/2014/main" id="{EB44AB38-925A-CA48-52FA-A561CFBBD0A3}"/>
              </a:ext>
            </a:extLst>
          </p:cNvPr>
          <p:cNvGrpSpPr/>
          <p:nvPr/>
        </p:nvGrpSpPr>
        <p:grpSpPr>
          <a:xfrm>
            <a:off x="145" y="6398193"/>
            <a:ext cx="12191716" cy="459810"/>
            <a:chOff x="1" y="7996258"/>
            <a:chExt cx="15236824" cy="574655"/>
          </a:xfrm>
        </p:grpSpPr>
        <p:sp>
          <p:nvSpPr>
            <p:cNvPr id="187" name="Google Shape;187;p5">
              <a:extLst>
                <a:ext uri="{FF2B5EF4-FFF2-40B4-BE49-F238E27FC236}">
                  <a16:creationId xmlns:a16="http://schemas.microsoft.com/office/drawing/2014/main" id="{C2D2B6FD-9ADC-833A-00A8-BBA82940DBEB}"/>
                </a:ext>
              </a:extLst>
            </p:cNvPr>
            <p:cNvSpPr/>
            <p:nvPr/>
          </p:nvSpPr>
          <p:spPr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0980"/>
              </a:srgbClr>
            </a:solidFill>
            <a:ln>
              <a:noFill/>
            </a:ln>
          </p:spPr>
          <p:txBody>
            <a:bodyPr spcFirstLastPara="1" wrap="square" lIns="73154" tIns="36566" rIns="73154" bIns="36566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8" name="Google Shape;188;p5">
              <a:extLst>
                <a:ext uri="{FF2B5EF4-FFF2-40B4-BE49-F238E27FC236}">
                  <a16:creationId xmlns:a16="http://schemas.microsoft.com/office/drawing/2014/main" id="{2EB95893-15BD-9B7D-5B2F-C2A1174C3EB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CDDD72F-CF47-CDB2-EC1C-229DB1BF743A}"/>
              </a:ext>
            </a:extLst>
          </p:cNvPr>
          <p:cNvSpPr txBox="1"/>
          <p:nvPr/>
        </p:nvSpPr>
        <p:spPr>
          <a:xfrm>
            <a:off x="501812" y="1586815"/>
            <a:ext cx="11188376" cy="414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4400" indent="-228629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 err="1"/>
              <a:t>Graylog</a:t>
            </a:r>
            <a:r>
              <a:rPr lang="ko-KR" altLang="en-US" sz="1600" dirty="0"/>
              <a:t> </a:t>
            </a:r>
            <a:r>
              <a:rPr lang="en-US" altLang="ko-KR" sz="1600" dirty="0"/>
              <a:t>view</a:t>
            </a:r>
            <a:r>
              <a:rPr lang="ko-KR" altLang="en-US" sz="1600" dirty="0"/>
              <a:t> </a:t>
            </a:r>
            <a:r>
              <a:rPr lang="en-US" altLang="ko-KR" sz="1600" dirty="0"/>
              <a:t>alarm</a:t>
            </a:r>
            <a:r>
              <a:rPr lang="ko-KR" altLang="en-US" sz="1600" dirty="0"/>
              <a:t> </a:t>
            </a:r>
            <a:r>
              <a:rPr lang="en-US" altLang="ko-KR" sz="1600" dirty="0"/>
              <a:t>log</a:t>
            </a:r>
            <a:r>
              <a:rPr lang="ko-KR" altLang="en-US" sz="1600" dirty="0"/>
              <a:t> </a:t>
            </a:r>
            <a:r>
              <a:rPr lang="en-US" altLang="ko-KR" sz="1600" dirty="0"/>
              <a:t>historical</a:t>
            </a:r>
            <a:r>
              <a:rPr lang="ko-KR" altLang="en-US" sz="1600" dirty="0"/>
              <a:t> </a:t>
            </a:r>
            <a:r>
              <a:rPr lang="en-US" altLang="ko-KR" sz="1600" dirty="0"/>
              <a:t>data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A215AE7-D467-C691-F578-108C06518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7CEBBE1-0AC6-492F-AC28-C7DA4832E8D4}" type="slidenum">
              <a:rPr lang="ko-KR" altLang="en-US" smtClean="0"/>
              <a:pPr algn="ctr"/>
              <a:t>9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DC40756-77D3-6AF4-2938-C4E864AE8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23" y="2160961"/>
            <a:ext cx="9639425" cy="45308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58683E-11F8-22C6-02E8-F9C3FF2951DB}"/>
              </a:ext>
            </a:extLst>
          </p:cNvPr>
          <p:cNvSpPr txBox="1"/>
          <p:nvPr/>
        </p:nvSpPr>
        <p:spPr>
          <a:xfrm>
            <a:off x="9049083" y="1862445"/>
            <a:ext cx="12031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err="1"/>
              <a:t>Graylog</a:t>
            </a:r>
            <a:r>
              <a:rPr lang="en-US" altLang="ko-KR" sz="1100" dirty="0"/>
              <a:t> view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381234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177523</TotalTime>
  <Words>1036</Words>
  <Application>Microsoft Office PowerPoint</Application>
  <PresentationFormat>와이드스크린</PresentationFormat>
  <Paragraphs>230</Paragraphs>
  <Slides>16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2" baseType="lpstr">
      <vt:lpstr>Gulim</vt:lpstr>
      <vt:lpstr>맑은 고딕</vt:lpstr>
      <vt:lpstr>Arial</vt:lpstr>
      <vt:lpstr>Calibri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류연찬(빔물리진단제어팀)</dc:creator>
  <cp:lastModifiedBy>류연찬(빔물리진단제어팀)</cp:lastModifiedBy>
  <cp:revision>330</cp:revision>
  <dcterms:created xsi:type="dcterms:W3CDTF">2025-12-09T01:02:45Z</dcterms:created>
  <dcterms:modified xsi:type="dcterms:W3CDTF">2026-06-05T07:12:14Z</dcterms:modified>
</cp:coreProperties>
</file>