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77" r:id="rId5"/>
    <p:sldId id="267" r:id="rId6"/>
    <p:sldId id="283" r:id="rId7"/>
    <p:sldId id="301" r:id="rId8"/>
    <p:sldId id="289" r:id="rId9"/>
    <p:sldId id="284" r:id="rId10"/>
    <p:sldId id="288" r:id="rId11"/>
    <p:sldId id="290" r:id="rId12"/>
    <p:sldId id="300" r:id="rId13"/>
    <p:sldId id="287" r:id="rId14"/>
    <p:sldId id="286" r:id="rId15"/>
    <p:sldId id="285" r:id="rId16"/>
    <p:sldId id="278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65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1FF0E-BE41-4F06-8DCF-CD02176C0FB5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3066A-9B51-4174-881D-7CC772E763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5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AECE0-F4CC-4D34-8025-EA28EF518AD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64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8581BF-D767-4DE3-A8FC-68149C983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6BCD7C-C3C4-48F5-90B2-3BFDDD0A2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51FA43-31CE-4080-A515-83028BAD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414-D34F-46EA-8732-9C9857B7BAD4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EEF18F-2F04-4808-8DD3-4A784C5D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8B9FE2-36F6-4B2F-94D7-CD6D1B59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8D3-FB91-4FBE-B9F0-FA8990FBA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60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0BFFEE-024F-4917-ABC7-F800F8EB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65DECBF-ED35-4175-8DFC-29637E0AE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9D6235-0800-4D6E-8EE4-B5F051B7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414-D34F-46EA-8732-9C9857B7BAD4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A2A4B9-49EF-4F93-9E78-0FEB4378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6D42AE-D534-4CE6-9DFA-453E0B01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8D3-FB91-4FBE-B9F0-FA8990FBA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52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8A08040-66BF-48F6-8734-18BE72501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6C01693-AC5E-4CDD-84AF-54B93C052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7072E1-E734-4FCE-9142-C874D0F5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414-D34F-46EA-8732-9C9857B7BAD4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F53E7B-BE90-4D00-88D6-6EB58282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47DC31-6FD0-4B41-BD7A-55878521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8D3-FB91-4FBE-B9F0-FA8990FBA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9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428CAB-1BE0-4CFF-B991-D2ED1BB1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CD006E-16D8-4871-BC7A-5A983816B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064745-5F2E-45D0-B7F2-716D1F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414-D34F-46EA-8732-9C9857B7BAD4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2C459E-9127-46EF-BF6A-540A951C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40F117-BA26-4E45-AE8D-CC2FDC58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8D3-FB91-4FBE-B9F0-FA8990FBA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72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11842D-3ED0-42AB-A5A6-D387B8F6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BE25E8-5569-4126-A0C0-0AE7B5D1F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98853C-90C7-4638-8523-D13AF278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414-D34F-46EA-8732-9C9857B7BAD4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E27694-888F-427E-8F19-6D77285C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B6F9F9-8B08-49DB-A9B5-B92AF3A0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8D3-FB91-4FBE-B9F0-FA8990FBA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38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ED8194-0885-4F23-A03C-606EA5B7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E32364-2445-456A-8E50-7118F874D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0D20B81-5D8B-455A-952C-60069F41E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C6F9CC1-5DEB-45C8-B17A-D479C4945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414-D34F-46EA-8732-9C9857B7BAD4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0EAAF7A-4050-4AC0-A527-DBEB4FD45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B46F7AB-F8D1-44B3-9871-C064B3F6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8D3-FB91-4FBE-B9F0-FA8990FBA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33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8C197C-45D9-45D0-A7D9-AC08A217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1D2C3D1-95D9-4CEB-8BF5-8FE432FD6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E7E1E8-DFC8-449F-B663-DD8B7D6D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05998B5-8AFF-46C7-9EE0-14C604E97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126E083-F4A2-40C6-8C55-A7C9F22AA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C67EB8D-AB54-41A0-9C55-8C374B14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414-D34F-46EA-8732-9C9857B7BAD4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D9699F7-FC06-4859-9117-EDCB120D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4975064-D036-4A92-B63E-ECBDFDA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8D3-FB91-4FBE-B9F0-FA8990FBA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75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5DB0AE-D438-435E-BD62-1655AAE9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920E83C-74BC-4885-B845-C8B1833A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414-D34F-46EA-8732-9C9857B7BAD4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F1E23C2-C901-4B6A-91FA-4A3B3DF1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54F2BE5-06E9-4F04-A99E-1222A477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8D3-FB91-4FBE-B9F0-FA8990FBA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1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7DFAB0B-9473-490E-B04B-A77A8089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414-D34F-46EA-8732-9C9857B7BAD4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106D9E3-5B8B-43F9-A4A6-18F43342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AEA315-9341-40E9-AAC0-632855CA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8D3-FB91-4FBE-B9F0-FA8990FBA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2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924A00-F6B7-4054-98EC-94789434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3CB981-652E-4827-839A-7594831E3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2EA9C3-5413-41D8-B628-2B77274B4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A7CDF8D-272C-461B-AB77-ECFDB367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414-D34F-46EA-8732-9C9857B7BAD4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3BC508-5773-4F18-A807-032D087BF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F4D3D77-242F-45D6-886B-924E6B99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8D3-FB91-4FBE-B9F0-FA8990FBA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219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2C8EB1-4258-4AE8-8BED-01EF503C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5EBD17B-0628-4B81-8B4E-B4A87EA8A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5EE0AB2-1ACD-483E-BB70-9E31D435C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45B5CA-51CB-41D3-A0C2-63986EF6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414-D34F-46EA-8732-9C9857B7BAD4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CCC3966-ACBD-4063-94D5-6321F91F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83459C-29BC-4F44-B221-F2A16521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8D3-FB91-4FBE-B9F0-FA8990FBA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60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FF323C0-FAE1-4B28-9E08-D346AAAD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3926F7-316D-4D4D-94D5-B0AEED629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BE01A0-4056-4C9B-B22A-ED4829277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67414-D34F-46EA-8732-9C9857B7BAD4}" type="datetimeFigureOut">
              <a:rPr lang="ko-KR" altLang="en-US" smtClean="0"/>
              <a:t>2026-05-22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11C0BF-E3A9-4276-9C1D-48E528C04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8EEE3A-5382-42A7-823F-BF04CA047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98D3-FB91-4FBE-B9F0-FA8990FBA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796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63CA99-943E-423E-9288-99A4BA95E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Group Meeting 260522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060F61-51E5-45D2-B0CD-B0F2CCD832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Minseo </a:t>
            </a:r>
            <a:r>
              <a:rPr lang="en-US" altLang="ko-KR" dirty="0" err="1"/>
              <a:t>Jeong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99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02DE7F-76C9-4C7A-AC3B-1AAF4979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Higher Order Mode Damping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C3D408-EBAF-42A4-951B-26984950D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Calculation of external Q factor of HOM is required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EC3973F-D31B-4C92-9253-7F973F044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73313"/>
            <a:ext cx="6405819" cy="356466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1F88F70-E098-4945-B83D-D0B68CE15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25" y="2496805"/>
            <a:ext cx="4789191" cy="37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1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B8A844-532F-4A80-840F-05F0A44AF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Fundamental Power Coupler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6437CC3-238D-496D-926E-2FCA258C1A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Goal: setting external quality factor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2∆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en-US" altLang="ko-KR" dirty="0"/>
              </a:p>
              <a:p>
                <a:r>
                  <a:rPr lang="en-US" altLang="ko-KR" dirty="0"/>
                  <a:t>Position, injection length, and tip geometry of antenna should be optimized</a:t>
                </a:r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6437CC3-238D-496D-926E-2FCA258C1A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4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FC6A4B38-F4A1-44DA-9226-9B903147A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3" y="3429000"/>
            <a:ext cx="2443453" cy="122060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BD3B98C-D0C8-45BE-A988-855FB1FAD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08" y="3553566"/>
            <a:ext cx="4900528" cy="330443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98070AE-6035-4A98-866D-BA554B9A4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921" y="3088153"/>
            <a:ext cx="4091558" cy="353714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319B2FD-2839-4342-95D2-3269BA26F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13" y="4764110"/>
            <a:ext cx="2232338" cy="18352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8BD530-D761-4B05-9559-DBD92E70DAE7}"/>
              </a:ext>
            </a:extLst>
          </p:cNvPr>
          <p:cNvSpPr txBox="1"/>
          <p:nvPr/>
        </p:nvSpPr>
        <p:spPr>
          <a:xfrm>
            <a:off x="8522047" y="6488668"/>
            <a:ext cx="306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X. Guo, J. </a:t>
            </a:r>
            <a:r>
              <a:rPr lang="en-US" altLang="ko-KR" dirty="0" err="1"/>
              <a:t>Instrum</a:t>
            </a:r>
            <a:r>
              <a:rPr lang="en-US" altLang="ko-KR" dirty="0"/>
              <a:t>. (2025)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61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6AF80A-E1B9-4B9F-98A3-A805FB7D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Fundamental Mode Coupler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81E218-8696-490C-A12B-94C0B8DD5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Using single coupler can break symmetry</a:t>
            </a:r>
          </a:p>
          <a:p>
            <a:pPr marL="0" indent="0">
              <a:buNone/>
            </a:pPr>
            <a:r>
              <a:rPr lang="en-US" altLang="ko-KR" dirty="0"/>
              <a:t>  - compensation stub should be introduced on the opposite side of the main couple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FC7FFF-1745-41E8-B22E-6DD263846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182" y="4287277"/>
            <a:ext cx="3115307" cy="25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F19554-C16E-412B-A10D-DFBB5CE5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Multipacting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5F6769-711B-4DE6-872E-83EA48049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ko-KR" dirty="0" err="1"/>
              <a:t>Multipacting</a:t>
            </a:r>
            <a:r>
              <a:rPr lang="en-US" altLang="ko-KR" dirty="0"/>
              <a:t> : an electron multiplication based on resonance breakdown phenomenon inside RF cavity</a:t>
            </a:r>
            <a:r>
              <a:rPr lang="en-US" altLang="ko-KR" sz="1800" b="0" i="0" u="none" strike="noStrike" baseline="0" dirty="0">
                <a:latin typeface="TeXGyreTermesX-Regular"/>
              </a:rPr>
              <a:t> </a:t>
            </a:r>
          </a:p>
          <a:p>
            <a:pPr marL="0" indent="0" algn="l">
              <a:buNone/>
            </a:pPr>
            <a:r>
              <a:rPr lang="en-US" altLang="ko-KR" dirty="0">
                <a:latin typeface="TeXGyreTermesX-Regular"/>
              </a:rPr>
              <a:t>   </a:t>
            </a:r>
            <a:r>
              <a:rPr lang="en-US" altLang="ko-KR" dirty="0"/>
              <a:t>- </a:t>
            </a:r>
            <a:r>
              <a:rPr lang="en-US" altLang="ko-KR" b="0" i="0" u="none" strike="noStrike" baseline="0" dirty="0"/>
              <a:t>drain the energy stored in the cavity</a:t>
            </a:r>
            <a:endParaRPr lang="en-US" altLang="ko-KR" dirty="0"/>
          </a:p>
          <a:p>
            <a:r>
              <a:rPr lang="en-US" altLang="ko-KR" dirty="0"/>
              <a:t>For elliptical cell, MP occurs usually in equator region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6ED5FA9-6EF3-4908-BBF4-817CC24F2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402" y="3768370"/>
            <a:ext cx="6083612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5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536FF4-F7C4-4BDB-AD1F-21141666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Multipacting</a:t>
            </a:r>
            <a:r>
              <a:rPr lang="en-US" altLang="ko-KR" dirty="0"/>
              <a:t> Simulation (TESLA center cell)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46405D-EF79-46F3-A4E5-60D6C4613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Primary emission energy: 3eV</a:t>
            </a:r>
          </a:p>
          <a:p>
            <a:r>
              <a:rPr lang="en-US" altLang="ko-KR" dirty="0"/>
              <a:t>Emission angle: 45°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C8CDC9A-3F12-4021-8C2D-4210179CC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837125"/>
            <a:ext cx="4813254" cy="3339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218C98-DAC2-4B4E-A699-2ACF14EA3DDF}"/>
              </a:ext>
            </a:extLst>
          </p:cNvPr>
          <p:cNvSpPr txBox="1"/>
          <p:nvPr/>
        </p:nvSpPr>
        <p:spPr>
          <a:xfrm>
            <a:off x="1935082" y="6341061"/>
            <a:ext cx="306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X. Guo, J. </a:t>
            </a:r>
            <a:r>
              <a:rPr lang="en-US" altLang="ko-KR" dirty="0" err="1"/>
              <a:t>Instrum</a:t>
            </a:r>
            <a:r>
              <a:rPr lang="en-US" altLang="ko-KR" dirty="0"/>
              <a:t>. (2025)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1B1087A-AA21-4FD5-8106-E57BF4A4B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14" y="2469428"/>
            <a:ext cx="5648838" cy="419959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566BA37-3ED7-4647-AD00-971B4A031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1534" y="1333566"/>
            <a:ext cx="1425262" cy="126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8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C20C20-C07E-4C79-BA0F-61816CAF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Dual axis cavity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AFC7A6-3E0B-4AD6-AFF9-D0840261F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Allows energy recovery of parallel beams, accelerating/decelerating along different axes</a:t>
            </a:r>
          </a:p>
          <a:p>
            <a:r>
              <a:rPr lang="en-US" altLang="ko-KR" dirty="0"/>
              <a:t>It can shorten length of </a:t>
            </a:r>
            <a:r>
              <a:rPr lang="en-US" altLang="ko-KR" dirty="0" err="1"/>
              <a:t>linac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831F68E-ECD8-4306-9F90-89CE57672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819" y="3493337"/>
            <a:ext cx="4395989" cy="308880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605954C-4844-47B9-A41D-38D859150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" y="4223359"/>
            <a:ext cx="7731848" cy="22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9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FBC56D-E2EF-48E3-8A21-5926D109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Research Plan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CA0076-1260-4D62-810D-D5757892B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Design of cavity</a:t>
            </a:r>
          </a:p>
          <a:p>
            <a:pPr marL="0" indent="0">
              <a:buNone/>
            </a:pPr>
            <a:r>
              <a:rPr lang="en-US" altLang="ko-KR" dirty="0"/>
              <a:t> - </a:t>
            </a:r>
            <a:r>
              <a:rPr lang="en-US" altLang="ko-KR" sz="2800" dirty="0"/>
              <a:t>minimization of </a:t>
            </a:r>
            <a:r>
              <a:rPr lang="en-US" altLang="ko-KR" sz="2800" kern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</a:t>
            </a:r>
            <a:r>
              <a:rPr lang="en-US" altLang="ko-KR" sz="2800" kern="0" baseline="-250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pk</a:t>
            </a:r>
            <a:r>
              <a:rPr lang="en-US" altLang="ko-KR" sz="2800" kern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en-US" altLang="ko-KR" sz="2800" kern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</a:t>
            </a:r>
            <a:r>
              <a:rPr lang="en-US" altLang="ko-KR" sz="2800" kern="0" baseline="-250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acc</a:t>
            </a:r>
            <a:r>
              <a:rPr lang="en-US" altLang="ko-KR" sz="2800" kern="0" baseline="-25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and </a:t>
            </a:r>
            <a:r>
              <a:rPr lang="en-US" altLang="ko-KR" sz="2800" kern="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B</a:t>
            </a:r>
            <a:r>
              <a:rPr lang="en-US" altLang="ko-KR" sz="2800" kern="0" baseline="-250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pk</a:t>
            </a:r>
            <a:r>
              <a:rPr lang="en-US" altLang="ko-KR" sz="2800" kern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en-US" altLang="ko-KR" sz="2800" kern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</a:t>
            </a:r>
            <a:r>
              <a:rPr lang="en-US" altLang="ko-KR" sz="2800" kern="0" baseline="-250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acc</a:t>
            </a:r>
            <a:r>
              <a:rPr lang="en-US" altLang="ko-KR" sz="2800" kern="0" baseline="-25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2800" kern="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maximization of flatness of field, and lower HOM impedance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- by optimization algorithm(MOGA, MOBO)</a:t>
            </a:r>
          </a:p>
        </p:txBody>
      </p:sp>
    </p:spTree>
    <p:extLst>
      <p:ext uri="{BB962C8B-B14F-4D97-AF65-F5344CB8AC3E}">
        <p14:creationId xmlns:p14="http://schemas.microsoft.com/office/powerpoint/2010/main" val="249915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BFA0CC-F9D6-41E1-8A0B-2F66F45C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Experiment &amp; Laser Cross-correlation experiment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118A65-4E3C-4449-AA2E-541D19756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Solenoid align(completed)</a:t>
            </a:r>
          </a:p>
          <a:p>
            <a:r>
              <a:rPr lang="en-US" altLang="ko-KR" dirty="0"/>
              <a:t>UV laser align (in progress)</a:t>
            </a:r>
          </a:p>
          <a:p>
            <a:r>
              <a:rPr lang="en-US" altLang="ko-KR" dirty="0"/>
              <a:t>Purchase for laser cross correlation experiment (arrival in July)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866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9C120D-959D-4C89-A659-BDC6525F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SRF Cavity for EUV-ERL</a:t>
            </a:r>
            <a:endParaRPr lang="ko-KR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8C40A7-3B33-4C23-9D33-1D6187899A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4" y="1690688"/>
            <a:ext cx="713505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D82E9BF-45B3-468F-9643-0770018A2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78" y="2365393"/>
            <a:ext cx="4618126" cy="26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9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DAD79-5D85-4517-AFB5-39914ED3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Research Plan</a:t>
            </a:r>
            <a:endParaRPr lang="ko-KR" altLang="en-US" dirty="0"/>
          </a:p>
        </p:txBody>
      </p:sp>
      <p:graphicFrame>
        <p:nvGraphicFramePr>
          <p:cNvPr id="9" name="내용 개체 틀 8">
            <a:extLst>
              <a:ext uri="{FF2B5EF4-FFF2-40B4-BE49-F238E27FC236}">
                <a16:creationId xmlns:a16="http://schemas.microsoft.com/office/drawing/2014/main" id="{E6DDAB01-4F55-44D0-9E19-222535A856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2476" y="1690816"/>
          <a:ext cx="10515594" cy="4462206"/>
        </p:xfrm>
        <a:graphic>
          <a:graphicData uri="http://schemas.openxmlformats.org/drawingml/2006/table">
            <a:tbl>
              <a:tblPr/>
              <a:tblGrid>
                <a:gridCol w="1431414">
                  <a:extLst>
                    <a:ext uri="{9D8B030D-6E8A-4147-A177-3AD203B41FA5}">
                      <a16:colId xmlns:a16="http://schemas.microsoft.com/office/drawing/2014/main" val="769480924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3415692664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3887955834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3664902474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3918764063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990622905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3430572022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2605863243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3134366351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3467265814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1016001810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4136540288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1619870495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2894225043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184228521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2292906097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711076104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2771798766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939220901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2550560536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3288239430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2755670862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3710553658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3138376614"/>
                    </a:ext>
                  </a:extLst>
                </a:gridCol>
                <a:gridCol w="330700">
                  <a:extLst>
                    <a:ext uri="{9D8B030D-6E8A-4147-A177-3AD203B41FA5}">
                      <a16:colId xmlns:a16="http://schemas.microsoft.com/office/drawing/2014/main" val="1287256714"/>
                    </a:ext>
                  </a:extLst>
                </a:gridCol>
                <a:gridCol w="1147380">
                  <a:extLst>
                    <a:ext uri="{9D8B030D-6E8A-4147-A177-3AD203B41FA5}">
                      <a16:colId xmlns:a16="http://schemas.microsoft.com/office/drawing/2014/main" val="846585343"/>
                    </a:ext>
                  </a:extLst>
                </a:gridCol>
              </a:tblGrid>
              <a:tr h="199095">
                <a:tc gridSpan="2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2026</a:t>
                      </a: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년 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00141"/>
                  </a:ext>
                </a:extLst>
              </a:tr>
              <a:tr h="18334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추진내용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월별 추진 일정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방법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934607"/>
                  </a:ext>
                </a:extLst>
              </a:tr>
              <a:tr h="1833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1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3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5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6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7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8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9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10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11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12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703455"/>
                  </a:ext>
                </a:extLst>
              </a:tr>
              <a:tr h="21030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EUV-FEL 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용 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초전도 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cavity 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관련 조사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문헌 조사 및 전문가 자문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107221"/>
                  </a:ext>
                </a:extLst>
              </a:tr>
              <a:tr h="2103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012565"/>
                  </a:ext>
                </a:extLst>
              </a:tr>
              <a:tr h="2103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06752"/>
                  </a:ext>
                </a:extLst>
              </a:tr>
              <a:tr h="21030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13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주요  이론  검증 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13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및 시뮬레이션 재현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논문 연구 및 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EM 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시뮬레이션 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tool 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활용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042054"/>
                  </a:ext>
                </a:extLst>
              </a:tr>
              <a:tr h="2103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687845"/>
                  </a:ext>
                </a:extLst>
              </a:tr>
              <a:tr h="2103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707174"/>
                  </a:ext>
                </a:extLst>
              </a:tr>
              <a:tr h="21030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Cavity 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기본 형상 설계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EM 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시뮬레이션 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tool 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및 최적화 기법 활용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659569"/>
                  </a:ext>
                </a:extLst>
              </a:tr>
              <a:tr h="2103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980638"/>
                  </a:ext>
                </a:extLst>
              </a:tr>
              <a:tr h="2103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483598"/>
                  </a:ext>
                </a:extLst>
              </a:tr>
              <a:tr h="21030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-13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HOM </a:t>
                      </a:r>
                      <a:r>
                        <a:rPr lang="ko-KR" altLang="en-US" sz="700" kern="0" spc="-13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커플러 물리 설계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EM 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시뮬레이션 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tool 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및 최적화 기법 활용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373306"/>
                  </a:ext>
                </a:extLst>
              </a:tr>
              <a:tr h="2103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68220"/>
                  </a:ext>
                </a:extLst>
              </a:tr>
              <a:tr h="2103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382240"/>
                  </a:ext>
                </a:extLst>
              </a:tr>
              <a:tr h="21030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-13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FPC </a:t>
                      </a:r>
                      <a:r>
                        <a:rPr lang="ko-KR" altLang="en-US" sz="700" kern="0" spc="-13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물리 설계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EM 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시뮬레이션 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tool 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및 최적화 기법 활용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729141"/>
                  </a:ext>
                </a:extLst>
              </a:tr>
              <a:tr h="2103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26911"/>
                  </a:ext>
                </a:extLst>
              </a:tr>
              <a:tr h="2103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259405"/>
                  </a:ext>
                </a:extLst>
              </a:tr>
              <a:tr h="21030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13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설계 개선 및 최적화</a:t>
                      </a:r>
                      <a:r>
                        <a:rPr lang="en-US" altLang="ko-KR" sz="700" kern="0" spc="-13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,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13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보고서 작성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전체 가속기 개념 설계 과제 및 업체와 협업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797249"/>
                  </a:ext>
                </a:extLst>
              </a:tr>
              <a:tr h="2103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6860"/>
                  </a:ext>
                </a:extLst>
              </a:tr>
              <a:tr h="2103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763" marR="78763" marT="39382" marB="393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749958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3CC427DE-171C-46C3-89FB-5A7294A3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12" y="1690688"/>
            <a:ext cx="1566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액자 10">
            <a:extLst>
              <a:ext uri="{FF2B5EF4-FFF2-40B4-BE49-F238E27FC236}">
                <a16:creationId xmlns:a16="http://schemas.microsoft.com/office/drawing/2014/main" id="{312F181B-EA3C-4CBA-A815-9A2FE9532D04}"/>
              </a:ext>
            </a:extLst>
          </p:cNvPr>
          <p:cNvSpPr/>
          <p:nvPr/>
        </p:nvSpPr>
        <p:spPr>
          <a:xfrm>
            <a:off x="902412" y="2923066"/>
            <a:ext cx="1472488" cy="639283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4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BE3235-B716-47FB-8BEE-EFC56DDB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SRF Cavity in EUV-ERL(KEK)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B4F76E-E21D-4C7E-9254-7CD732649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/>
              <a:t>Based on TESLA 1.3GHz cavity 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6E844DAD-554F-46A3-B2B5-92C2FC6E2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819090"/>
              </p:ext>
            </p:extLst>
          </p:nvPr>
        </p:nvGraphicFramePr>
        <p:xfrm>
          <a:off x="7227498" y="3511550"/>
          <a:ext cx="4659612" cy="21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145">
                  <a:extLst>
                    <a:ext uri="{9D8B030D-6E8A-4147-A177-3AD203B41FA5}">
                      <a16:colId xmlns:a16="http://schemas.microsoft.com/office/drawing/2014/main" val="1832686530"/>
                    </a:ext>
                  </a:extLst>
                </a:gridCol>
                <a:gridCol w="1129665">
                  <a:extLst>
                    <a:ext uri="{9D8B030D-6E8A-4147-A177-3AD203B41FA5}">
                      <a16:colId xmlns:a16="http://schemas.microsoft.com/office/drawing/2014/main" val="1667825778"/>
                    </a:ext>
                  </a:extLst>
                </a:gridCol>
                <a:gridCol w="1103802">
                  <a:extLst>
                    <a:ext uri="{9D8B030D-6E8A-4147-A177-3AD203B41FA5}">
                      <a16:colId xmlns:a16="http://schemas.microsoft.com/office/drawing/2014/main" val="2698341876"/>
                    </a:ext>
                  </a:extLst>
                </a:gridCol>
              </a:tblGrid>
              <a:tr h="4376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Cavity Parameters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KEK-EUV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TESLA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05955267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Frequency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(MHz)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1300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1300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9427818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R/Q (Ω)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1009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1020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66482212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Ep/</a:t>
                      </a:r>
                      <a:r>
                        <a:rPr kumimoji="1" lang="en-US" altLang="ja-JP" sz="1600" b="0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Eacc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2.06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39772948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Hp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/</a:t>
                      </a:r>
                      <a:r>
                        <a:rPr kumimoji="1" lang="en-US" altLang="ja-JP" sz="1600" b="0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Eacc</a:t>
                      </a:r>
                      <a:r>
                        <a:rPr kumimoji="1" lang="ja-JP" altLang="en-US" sz="1600" b="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</a:t>
                      </a:r>
                      <a:r>
                        <a:rPr kumimoji="1" lang="en-US" altLang="ja-JP" sz="1600" b="0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mT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/(MV/m))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4.23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4.26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976037195"/>
                  </a:ext>
                </a:extLst>
              </a:tr>
            </a:tbl>
          </a:graphicData>
        </a:graphic>
      </p:graphicFrame>
      <p:grpSp>
        <p:nvGrpSpPr>
          <p:cNvPr id="5" name="グループ化 1">
            <a:extLst>
              <a:ext uri="{FF2B5EF4-FFF2-40B4-BE49-F238E27FC236}">
                <a16:creationId xmlns:a16="http://schemas.microsoft.com/office/drawing/2014/main" id="{7332ED4A-1052-4A4E-9784-604CB85837EE}"/>
              </a:ext>
            </a:extLst>
          </p:cNvPr>
          <p:cNvGrpSpPr/>
          <p:nvPr/>
        </p:nvGrpSpPr>
        <p:grpSpPr>
          <a:xfrm>
            <a:off x="304890" y="3429000"/>
            <a:ext cx="6106622" cy="3146422"/>
            <a:chOff x="2905407" y="2248975"/>
            <a:chExt cx="6106622" cy="1766810"/>
          </a:xfrm>
        </p:grpSpPr>
        <p:grpSp>
          <p:nvGrpSpPr>
            <p:cNvPr id="6" name="グループ化 8">
              <a:extLst>
                <a:ext uri="{FF2B5EF4-FFF2-40B4-BE49-F238E27FC236}">
                  <a16:creationId xmlns:a16="http://schemas.microsoft.com/office/drawing/2014/main" id="{ABAADA3E-F3C5-4117-B8F1-A2743C2F0939}"/>
                </a:ext>
              </a:extLst>
            </p:cNvPr>
            <p:cNvGrpSpPr/>
            <p:nvPr/>
          </p:nvGrpSpPr>
          <p:grpSpPr>
            <a:xfrm>
              <a:off x="4204481" y="2902225"/>
              <a:ext cx="3509162" cy="684076"/>
              <a:chOff x="4562972" y="296652"/>
              <a:chExt cx="871683" cy="271689"/>
            </a:xfrm>
            <a:solidFill>
              <a:srgbClr val="AFEAFF"/>
            </a:solidFill>
          </p:grpSpPr>
          <p:sp>
            <p:nvSpPr>
              <p:cNvPr id="26" name="正方形/長方形 9">
                <a:extLst>
                  <a:ext uri="{FF2B5EF4-FFF2-40B4-BE49-F238E27FC236}">
                    <a16:creationId xmlns:a16="http://schemas.microsoft.com/office/drawing/2014/main" id="{D38C769A-5ED0-45D4-B370-287BFA9B6F6D}"/>
                  </a:ext>
                </a:extLst>
              </p:cNvPr>
              <p:cNvSpPr/>
              <p:nvPr/>
            </p:nvSpPr>
            <p:spPr>
              <a:xfrm>
                <a:off x="5326643" y="365493"/>
                <a:ext cx="108012" cy="13650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7" name="正方形/長方形 10">
                <a:extLst>
                  <a:ext uri="{FF2B5EF4-FFF2-40B4-BE49-F238E27FC236}">
                    <a16:creationId xmlns:a16="http://schemas.microsoft.com/office/drawing/2014/main" id="{E3F67AB6-BB46-4BE1-9432-E84F50B6ACA1}"/>
                  </a:ext>
                </a:extLst>
              </p:cNvPr>
              <p:cNvSpPr/>
              <p:nvPr/>
            </p:nvSpPr>
            <p:spPr>
              <a:xfrm>
                <a:off x="4562972" y="364241"/>
                <a:ext cx="108012" cy="13650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8" name="円/楕円 28">
                <a:extLst>
                  <a:ext uri="{FF2B5EF4-FFF2-40B4-BE49-F238E27FC236}">
                    <a16:creationId xmlns:a16="http://schemas.microsoft.com/office/drawing/2014/main" id="{1FE9383F-2FBF-4257-85EB-C965CB4C9092}"/>
                  </a:ext>
                </a:extLst>
              </p:cNvPr>
              <p:cNvSpPr/>
              <p:nvPr/>
            </p:nvSpPr>
            <p:spPr>
              <a:xfrm>
                <a:off x="4661634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9" name="円/楕円 29">
                <a:extLst>
                  <a:ext uri="{FF2B5EF4-FFF2-40B4-BE49-F238E27FC236}">
                    <a16:creationId xmlns:a16="http://schemas.microsoft.com/office/drawing/2014/main" id="{34BB7381-1698-4F34-B6F2-495AB87771C1}"/>
                  </a:ext>
                </a:extLst>
              </p:cNvPr>
              <p:cNvSpPr/>
              <p:nvPr/>
            </p:nvSpPr>
            <p:spPr>
              <a:xfrm>
                <a:off x="4733642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0" name="円/楕円 30">
                <a:extLst>
                  <a:ext uri="{FF2B5EF4-FFF2-40B4-BE49-F238E27FC236}">
                    <a16:creationId xmlns:a16="http://schemas.microsoft.com/office/drawing/2014/main" id="{38D8D29F-81C9-4AC5-9609-07E75B57B961}"/>
                  </a:ext>
                </a:extLst>
              </p:cNvPr>
              <p:cNvSpPr/>
              <p:nvPr/>
            </p:nvSpPr>
            <p:spPr>
              <a:xfrm>
                <a:off x="4807843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1" name="円/楕円 31">
                <a:extLst>
                  <a:ext uri="{FF2B5EF4-FFF2-40B4-BE49-F238E27FC236}">
                    <a16:creationId xmlns:a16="http://schemas.microsoft.com/office/drawing/2014/main" id="{32F74E89-B488-4D36-855A-47BCC726DC6D}"/>
                  </a:ext>
                </a:extLst>
              </p:cNvPr>
              <p:cNvSpPr/>
              <p:nvPr/>
            </p:nvSpPr>
            <p:spPr>
              <a:xfrm>
                <a:off x="4879851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2" name="円/楕円 32">
                <a:extLst>
                  <a:ext uri="{FF2B5EF4-FFF2-40B4-BE49-F238E27FC236}">
                    <a16:creationId xmlns:a16="http://schemas.microsoft.com/office/drawing/2014/main" id="{AEA26907-59E4-48F4-9052-F34CB863CE67}"/>
                  </a:ext>
                </a:extLst>
              </p:cNvPr>
              <p:cNvSpPr/>
              <p:nvPr/>
            </p:nvSpPr>
            <p:spPr>
              <a:xfrm>
                <a:off x="4957534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3" name="円/楕円 33">
                <a:extLst>
                  <a:ext uri="{FF2B5EF4-FFF2-40B4-BE49-F238E27FC236}">
                    <a16:creationId xmlns:a16="http://schemas.microsoft.com/office/drawing/2014/main" id="{D94A17E5-2DE1-4317-ADF5-2B5BB6CAF5BF}"/>
                  </a:ext>
                </a:extLst>
              </p:cNvPr>
              <p:cNvSpPr/>
              <p:nvPr/>
            </p:nvSpPr>
            <p:spPr>
              <a:xfrm>
                <a:off x="5029542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4" name="円/楕円 34">
                <a:extLst>
                  <a:ext uri="{FF2B5EF4-FFF2-40B4-BE49-F238E27FC236}">
                    <a16:creationId xmlns:a16="http://schemas.microsoft.com/office/drawing/2014/main" id="{64B058E4-9A8F-4652-9DE6-2004F65F683A}"/>
                  </a:ext>
                </a:extLst>
              </p:cNvPr>
              <p:cNvSpPr/>
              <p:nvPr/>
            </p:nvSpPr>
            <p:spPr>
              <a:xfrm>
                <a:off x="5107301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5" name="円/楕円 35">
                <a:extLst>
                  <a:ext uri="{FF2B5EF4-FFF2-40B4-BE49-F238E27FC236}">
                    <a16:creationId xmlns:a16="http://schemas.microsoft.com/office/drawing/2014/main" id="{53E43CC5-627D-4CEF-8750-997B97179E0B}"/>
                  </a:ext>
                </a:extLst>
              </p:cNvPr>
              <p:cNvSpPr/>
              <p:nvPr/>
            </p:nvSpPr>
            <p:spPr>
              <a:xfrm>
                <a:off x="5179309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6" name="円/楕円 36">
                <a:extLst>
                  <a:ext uri="{FF2B5EF4-FFF2-40B4-BE49-F238E27FC236}">
                    <a16:creationId xmlns:a16="http://schemas.microsoft.com/office/drawing/2014/main" id="{A8D4762D-E969-4272-8FA2-0A34C190FFB6}"/>
                  </a:ext>
                </a:extLst>
              </p:cNvPr>
              <p:cNvSpPr/>
              <p:nvPr/>
            </p:nvSpPr>
            <p:spPr>
              <a:xfrm>
                <a:off x="5252518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sp>
          <p:nvSpPr>
            <p:cNvPr id="7" name="左中かっこ 20">
              <a:extLst>
                <a:ext uri="{FF2B5EF4-FFF2-40B4-BE49-F238E27FC236}">
                  <a16:creationId xmlns:a16="http://schemas.microsoft.com/office/drawing/2014/main" id="{0A572063-FEEA-45DE-8D74-7B2BABD88ADD}"/>
                </a:ext>
              </a:extLst>
            </p:cNvPr>
            <p:cNvSpPr/>
            <p:nvPr/>
          </p:nvSpPr>
          <p:spPr>
            <a:xfrm rot="16200000" flipH="1">
              <a:off x="5854727" y="1687185"/>
              <a:ext cx="160067" cy="209129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" name="テキスト ボックス 21">
              <a:extLst>
                <a:ext uri="{FF2B5EF4-FFF2-40B4-BE49-F238E27FC236}">
                  <a16:creationId xmlns:a16="http://schemas.microsoft.com/office/drawing/2014/main" id="{411BF683-B2B1-4224-90FA-67C1B3FC345F}"/>
                </a:ext>
              </a:extLst>
            </p:cNvPr>
            <p:cNvSpPr txBox="1"/>
            <p:nvPr/>
          </p:nvSpPr>
          <p:spPr>
            <a:xfrm>
              <a:off x="5134829" y="2381105"/>
              <a:ext cx="1803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TESLA Center Cell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テキスト ボックス 22">
              <a:extLst>
                <a:ext uri="{FF2B5EF4-FFF2-40B4-BE49-F238E27FC236}">
                  <a16:creationId xmlns:a16="http://schemas.microsoft.com/office/drawing/2014/main" id="{C2019556-44AD-4FBA-BFAF-D72507F9BC21}"/>
                </a:ext>
              </a:extLst>
            </p:cNvPr>
            <p:cNvSpPr txBox="1"/>
            <p:nvPr/>
          </p:nvSpPr>
          <p:spPr>
            <a:xfrm>
              <a:off x="4204482" y="2298358"/>
              <a:ext cx="1096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End Cell A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23">
              <a:extLst>
                <a:ext uri="{FF2B5EF4-FFF2-40B4-BE49-F238E27FC236}">
                  <a16:creationId xmlns:a16="http://schemas.microsoft.com/office/drawing/2014/main" id="{D95410EE-2029-4964-9C69-0C74EB79C371}"/>
                </a:ext>
              </a:extLst>
            </p:cNvPr>
            <p:cNvSpPr txBox="1"/>
            <p:nvPr/>
          </p:nvSpPr>
          <p:spPr>
            <a:xfrm>
              <a:off x="6805862" y="2248975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End Cell B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矢印コネクタ 24">
              <a:extLst>
                <a:ext uri="{FF2B5EF4-FFF2-40B4-BE49-F238E27FC236}">
                  <a16:creationId xmlns:a16="http://schemas.microsoft.com/office/drawing/2014/main" id="{A06F1AC3-A7E0-4BA0-932E-AC97BEDDEBA9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4752806" y="2636912"/>
              <a:ext cx="3167" cy="2591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25">
              <a:extLst>
                <a:ext uri="{FF2B5EF4-FFF2-40B4-BE49-F238E27FC236}">
                  <a16:creationId xmlns:a16="http://schemas.microsoft.com/office/drawing/2014/main" id="{0285E840-967D-421F-9FCD-3335ACA58CAF}"/>
                </a:ext>
              </a:extLst>
            </p:cNvPr>
            <p:cNvCxnSpPr>
              <a:stCxn id="10" idx="2"/>
            </p:cNvCxnSpPr>
            <p:nvPr/>
          </p:nvCxnSpPr>
          <p:spPr>
            <a:xfrm flipH="1">
              <a:off x="7128244" y="2587529"/>
              <a:ext cx="226006" cy="3173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正方形/長方形 26">
              <a:extLst>
                <a:ext uri="{FF2B5EF4-FFF2-40B4-BE49-F238E27FC236}">
                  <a16:creationId xmlns:a16="http://schemas.microsoft.com/office/drawing/2014/main" id="{90130B50-3F14-4D3E-B552-CEFDB70893BC}"/>
                </a:ext>
              </a:extLst>
            </p:cNvPr>
            <p:cNvSpPr/>
            <p:nvPr/>
          </p:nvSpPr>
          <p:spPr>
            <a:xfrm>
              <a:off x="3605679" y="3032364"/>
              <a:ext cx="598803" cy="423793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4" name="正方形/長方形 27">
              <a:extLst>
                <a:ext uri="{FF2B5EF4-FFF2-40B4-BE49-F238E27FC236}">
                  <a16:creationId xmlns:a16="http://schemas.microsoft.com/office/drawing/2014/main" id="{20DA7951-3350-4EB5-9413-9DE60692DC4D}"/>
                </a:ext>
              </a:extLst>
            </p:cNvPr>
            <p:cNvSpPr/>
            <p:nvPr/>
          </p:nvSpPr>
          <p:spPr>
            <a:xfrm>
              <a:off x="7699121" y="3032363"/>
              <a:ext cx="598803" cy="423793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5" name="テキスト ボックス 28">
              <a:extLst>
                <a:ext uri="{FF2B5EF4-FFF2-40B4-BE49-F238E27FC236}">
                  <a16:creationId xmlns:a16="http://schemas.microsoft.com/office/drawing/2014/main" id="{D0E4F13C-BD67-46DD-8058-425606D11084}"/>
                </a:ext>
              </a:extLst>
            </p:cNvPr>
            <p:cNvSpPr txBox="1"/>
            <p:nvPr/>
          </p:nvSpPr>
          <p:spPr>
            <a:xfrm>
              <a:off x="5342490" y="3677231"/>
              <a:ext cx="13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 Damper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線矢印コネクタ 29">
              <a:extLst>
                <a:ext uri="{FF2B5EF4-FFF2-40B4-BE49-F238E27FC236}">
                  <a16:creationId xmlns:a16="http://schemas.microsoft.com/office/drawing/2014/main" id="{85157763-CBA9-4381-A05A-CD26A647E5B8}"/>
                </a:ext>
              </a:extLst>
            </p:cNvPr>
            <p:cNvCxnSpPr>
              <a:stCxn id="15" idx="1"/>
            </p:cNvCxnSpPr>
            <p:nvPr/>
          </p:nvCxnSpPr>
          <p:spPr>
            <a:xfrm flipH="1" flipV="1">
              <a:off x="4115854" y="3511266"/>
              <a:ext cx="1226636" cy="3352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30">
              <a:extLst>
                <a:ext uri="{FF2B5EF4-FFF2-40B4-BE49-F238E27FC236}">
                  <a16:creationId xmlns:a16="http://schemas.microsoft.com/office/drawing/2014/main" id="{015268DE-4392-4B07-BBAF-725122DF8FB0}"/>
                </a:ext>
              </a:extLst>
            </p:cNvPr>
            <p:cNvCxnSpPr>
              <a:stCxn id="15" idx="3"/>
            </p:cNvCxnSpPr>
            <p:nvPr/>
          </p:nvCxnSpPr>
          <p:spPr>
            <a:xfrm flipV="1">
              <a:off x="6718188" y="3511266"/>
              <a:ext cx="1006396" cy="3352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雲形吹き出し 22">
              <a:extLst>
                <a:ext uri="{FF2B5EF4-FFF2-40B4-BE49-F238E27FC236}">
                  <a16:creationId xmlns:a16="http://schemas.microsoft.com/office/drawing/2014/main" id="{1299CC4F-8EDF-493D-BE7B-77056E50D473}"/>
                </a:ext>
              </a:extLst>
            </p:cNvPr>
            <p:cNvSpPr/>
            <p:nvPr/>
          </p:nvSpPr>
          <p:spPr>
            <a:xfrm>
              <a:off x="5594111" y="3007210"/>
              <a:ext cx="716765" cy="504056"/>
            </a:xfrm>
            <a:prstGeom prst="cloudCallout">
              <a:avLst>
                <a:gd name="adj1" fmla="val -2928"/>
                <a:gd name="adj2" fmla="val -6832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9" name="右矢印 23">
              <a:extLst>
                <a:ext uri="{FF2B5EF4-FFF2-40B4-BE49-F238E27FC236}">
                  <a16:creationId xmlns:a16="http://schemas.microsoft.com/office/drawing/2014/main" id="{B71ED1A6-C99A-4E57-BF62-2EDA9B997D06}"/>
                </a:ext>
              </a:extLst>
            </p:cNvPr>
            <p:cNvSpPr/>
            <p:nvPr/>
          </p:nvSpPr>
          <p:spPr>
            <a:xfrm>
              <a:off x="6323618" y="3132074"/>
              <a:ext cx="1840296" cy="222574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0" name="右矢印 24">
              <a:extLst>
                <a:ext uri="{FF2B5EF4-FFF2-40B4-BE49-F238E27FC236}">
                  <a16:creationId xmlns:a16="http://schemas.microsoft.com/office/drawing/2014/main" id="{41688ABF-C5AD-4F69-B36C-D9D7522F6BE2}"/>
                </a:ext>
              </a:extLst>
            </p:cNvPr>
            <p:cNvSpPr/>
            <p:nvPr/>
          </p:nvSpPr>
          <p:spPr>
            <a:xfrm rot="10800000">
              <a:off x="3905079" y="3139400"/>
              <a:ext cx="1731437" cy="216025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1" name="テキスト ボックス 34">
              <a:extLst>
                <a:ext uri="{FF2B5EF4-FFF2-40B4-BE49-F238E27FC236}">
                  <a16:creationId xmlns:a16="http://schemas.microsoft.com/office/drawing/2014/main" id="{C90B649C-7F7C-4DD8-9079-BC47C9913895}"/>
                </a:ext>
              </a:extLst>
            </p:cNvPr>
            <p:cNvSpPr txBox="1"/>
            <p:nvPr/>
          </p:nvSpPr>
          <p:spPr>
            <a:xfrm>
              <a:off x="5638252" y="3068960"/>
              <a:ext cx="889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テキスト ボックス 35">
              <a:extLst>
                <a:ext uri="{FF2B5EF4-FFF2-40B4-BE49-F238E27FC236}">
                  <a16:creationId xmlns:a16="http://schemas.microsoft.com/office/drawing/2014/main" id="{DDFA6EDF-62B6-480C-B842-2623789C1D52}"/>
                </a:ext>
              </a:extLst>
            </p:cNvPr>
            <p:cNvSpPr txBox="1"/>
            <p:nvPr/>
          </p:nvSpPr>
          <p:spPr>
            <a:xfrm>
              <a:off x="2905407" y="2483522"/>
              <a:ext cx="13163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Φ100 mm BP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テキスト ボックス 36">
              <a:extLst>
                <a:ext uri="{FF2B5EF4-FFF2-40B4-BE49-F238E27FC236}">
                  <a16:creationId xmlns:a16="http://schemas.microsoft.com/office/drawing/2014/main" id="{7607ED94-D22F-4B23-86AD-07983953F30B}"/>
                </a:ext>
              </a:extLst>
            </p:cNvPr>
            <p:cNvSpPr txBox="1"/>
            <p:nvPr/>
          </p:nvSpPr>
          <p:spPr>
            <a:xfrm>
              <a:off x="7703273" y="2550382"/>
              <a:ext cx="13087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Φ110 mm BP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線矢印コネクタ 37">
              <a:extLst>
                <a:ext uri="{FF2B5EF4-FFF2-40B4-BE49-F238E27FC236}">
                  <a16:creationId xmlns:a16="http://schemas.microsoft.com/office/drawing/2014/main" id="{B73895F1-D480-4A8B-891C-D34F88986B1A}"/>
                </a:ext>
              </a:extLst>
            </p:cNvPr>
            <p:cNvCxnSpPr>
              <a:endCxn id="26" idx="0"/>
            </p:cNvCxnSpPr>
            <p:nvPr/>
          </p:nvCxnSpPr>
          <p:spPr>
            <a:xfrm flipH="1">
              <a:off x="7496231" y="2822077"/>
              <a:ext cx="251145" cy="2534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38">
              <a:extLst>
                <a:ext uri="{FF2B5EF4-FFF2-40B4-BE49-F238E27FC236}">
                  <a16:creationId xmlns:a16="http://schemas.microsoft.com/office/drawing/2014/main" id="{16E6387D-8E82-4B7F-A71D-C3E617D409FA}"/>
                </a:ext>
              </a:extLst>
            </p:cNvPr>
            <p:cNvCxnSpPr>
              <a:endCxn id="27" idx="0"/>
            </p:cNvCxnSpPr>
            <p:nvPr/>
          </p:nvCxnSpPr>
          <p:spPr>
            <a:xfrm>
              <a:off x="4115855" y="2766479"/>
              <a:ext cx="306041" cy="3059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969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017E05-6265-4B48-8E9E-36A3192F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SRF Cavity in EUV-ERL(China)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693B99-B817-4A70-9973-B226BAFB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7-cell cavity based on cavity in TESLA 1.3GHz cavity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6BBD462-10D2-4177-9ACE-645564B2C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08" y="2756477"/>
            <a:ext cx="6422265" cy="3555423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67EF9607-C933-4F69-ADC2-7659DA3EE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3350"/>
              </p:ext>
            </p:extLst>
          </p:nvPr>
        </p:nvGraphicFramePr>
        <p:xfrm>
          <a:off x="7227498" y="3511550"/>
          <a:ext cx="4659612" cy="21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145">
                  <a:extLst>
                    <a:ext uri="{9D8B030D-6E8A-4147-A177-3AD203B41FA5}">
                      <a16:colId xmlns:a16="http://schemas.microsoft.com/office/drawing/2014/main" val="1832686530"/>
                    </a:ext>
                  </a:extLst>
                </a:gridCol>
                <a:gridCol w="1129665">
                  <a:extLst>
                    <a:ext uri="{9D8B030D-6E8A-4147-A177-3AD203B41FA5}">
                      <a16:colId xmlns:a16="http://schemas.microsoft.com/office/drawing/2014/main" val="1667825778"/>
                    </a:ext>
                  </a:extLst>
                </a:gridCol>
                <a:gridCol w="1103802">
                  <a:extLst>
                    <a:ext uri="{9D8B030D-6E8A-4147-A177-3AD203B41FA5}">
                      <a16:colId xmlns:a16="http://schemas.microsoft.com/office/drawing/2014/main" val="2698341876"/>
                    </a:ext>
                  </a:extLst>
                </a:gridCol>
              </a:tblGrid>
              <a:tr h="4376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Cavity Parameters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KEK-EUV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TESLA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05955267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Frequency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(MHz)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1300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1300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9427818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R/Q (Ω)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784.8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790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66482212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Ep/</a:t>
                      </a:r>
                      <a:r>
                        <a:rPr kumimoji="1" lang="en-US" altLang="ja-JP" sz="1600" b="0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Eacc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2.03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2.16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39772948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Hp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/</a:t>
                      </a:r>
                      <a:r>
                        <a:rPr kumimoji="1" lang="en-US" altLang="ja-JP" sz="1600" b="0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Eacc</a:t>
                      </a:r>
                      <a:r>
                        <a:rPr kumimoji="1" lang="ja-JP" altLang="en-US" sz="1600" b="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</a:t>
                      </a:r>
                      <a:r>
                        <a:rPr kumimoji="1" lang="en-US" altLang="ja-JP" sz="1600" b="0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mT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/(MV/m))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4.23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4.27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976037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66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59262-5240-45AF-891D-AAB17635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SRF Cavity in EUV-ERL(China)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98070030-AF4A-4BEA-97FB-33B13F3F7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92" y="1912579"/>
            <a:ext cx="5140990" cy="4177430"/>
          </a:xfr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3C09800-0151-4210-AED5-5233BEC9F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579"/>
            <a:ext cx="6053609" cy="39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0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59262-5240-45AF-891D-AAB17635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SRF Cavity in EUV-ERL(China)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69D16C-2326-4AA5-97E4-E1CDE31F4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34A65BE-D737-48F9-861E-6A3A25D0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525" y="1690688"/>
            <a:ext cx="3133748" cy="497076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B60026A-EC02-4947-A3D9-D1A6CB207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381" y="2200217"/>
            <a:ext cx="5636963" cy="38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6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017E05-6265-4B48-8E9E-36A3192F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SRF Cavity in EUV-ERL(China)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693B99-B817-4A70-9973-B226BAFB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7-cell cavity based on cavity in TESLA 1.3GHz cavity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890DB43-5842-4519-8A7D-6BFB1710A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64" y="2643859"/>
            <a:ext cx="5460642" cy="378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127D2C-3757-4A82-A031-85B5D90A9B6A}"/>
              </a:ext>
            </a:extLst>
          </p:cNvPr>
          <p:cNvSpPr txBox="1"/>
          <p:nvPr/>
        </p:nvSpPr>
        <p:spPr>
          <a:xfrm>
            <a:off x="1935082" y="6341061"/>
            <a:ext cx="306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X. Guo, J. </a:t>
            </a:r>
            <a:r>
              <a:rPr lang="en-US" altLang="ko-KR" dirty="0" err="1"/>
              <a:t>Instrum</a:t>
            </a:r>
            <a:r>
              <a:rPr lang="en-US" altLang="ko-KR" dirty="0"/>
              <a:t>. (2025)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C71FCCB-AAF2-45A4-9AB8-ABF849FAC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47526"/>
            <a:ext cx="5893158" cy="3980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15BE04-9A71-42C0-B7CC-AFE63955E797}"/>
              </a:ext>
            </a:extLst>
          </p:cNvPr>
          <p:cNvSpPr txBox="1"/>
          <p:nvPr/>
        </p:nvSpPr>
        <p:spPr>
          <a:xfrm>
            <a:off x="2017180" y="2361027"/>
            <a:ext cx="254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Field flatness : 98.04%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C120F-0067-4AF4-940E-0127A40C0458}"/>
              </a:ext>
            </a:extLst>
          </p:cNvPr>
          <p:cNvSpPr txBox="1"/>
          <p:nvPr/>
        </p:nvSpPr>
        <p:spPr>
          <a:xfrm>
            <a:off x="9320516" y="2361027"/>
            <a:ext cx="254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Field flatness : 98.33%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30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492</Words>
  <Application>Microsoft Office PowerPoint</Application>
  <PresentationFormat>와이드스크린</PresentationFormat>
  <Paragraphs>113</Paragraphs>
  <Slides>16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HY중고딕</vt:lpstr>
      <vt:lpstr>Meiryo</vt:lpstr>
      <vt:lpstr>TeXGyreTermesX-Regular</vt:lpstr>
      <vt:lpstr>맑은 고딕</vt:lpstr>
      <vt:lpstr>함초롬바탕</vt:lpstr>
      <vt:lpstr>Arial</vt:lpstr>
      <vt:lpstr>Cambria Math</vt:lpstr>
      <vt:lpstr>Times New Roman</vt:lpstr>
      <vt:lpstr>Office 테마</vt:lpstr>
      <vt:lpstr>Group Meeting 260522</vt:lpstr>
      <vt:lpstr>UED Experiment &amp; Laser Cross-correlation experiment</vt:lpstr>
      <vt:lpstr>SRF Cavity for EUV-ERL</vt:lpstr>
      <vt:lpstr>Research Plan</vt:lpstr>
      <vt:lpstr>SRF Cavity in EUV-ERL(KEK)</vt:lpstr>
      <vt:lpstr>SRF Cavity in EUV-ERL(China)</vt:lpstr>
      <vt:lpstr>SRF Cavity in EUV-ERL(China)</vt:lpstr>
      <vt:lpstr>SRF Cavity in EUV-ERL(China)</vt:lpstr>
      <vt:lpstr>SRF Cavity in EUV-ERL(China)</vt:lpstr>
      <vt:lpstr>Higher Order Mode Damping</vt:lpstr>
      <vt:lpstr>Fundamental Power Coupler</vt:lpstr>
      <vt:lpstr>Fundamental Mode Coupler</vt:lpstr>
      <vt:lpstr>Multipacting</vt:lpstr>
      <vt:lpstr>Multipacting Simulation (TESLA center cell)</vt:lpstr>
      <vt:lpstr>Dual axis cavity</vt:lpstr>
      <vt:lpstr>Research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SAMSUNG</dc:creator>
  <cp:lastModifiedBy>SAMSUNG</cp:lastModifiedBy>
  <cp:revision>79</cp:revision>
  <dcterms:created xsi:type="dcterms:W3CDTF">2026-05-21T04:59:18Z</dcterms:created>
  <dcterms:modified xsi:type="dcterms:W3CDTF">2026-05-22T02:19:25Z</dcterms:modified>
</cp:coreProperties>
</file>