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74" r:id="rId4"/>
    <p:sldId id="258" r:id="rId5"/>
    <p:sldId id="259" r:id="rId6"/>
    <p:sldId id="260" r:id="rId7"/>
    <p:sldId id="266" r:id="rId8"/>
    <p:sldId id="270" r:id="rId9"/>
    <p:sldId id="262" r:id="rId10"/>
    <p:sldId id="276" r:id="rId11"/>
    <p:sldId id="277" r:id="rId12"/>
    <p:sldId id="278" r:id="rId13"/>
    <p:sldId id="265" r:id="rId14"/>
    <p:sldId id="269" r:id="rId15"/>
    <p:sldId id="271" r:id="rId16"/>
    <p:sldId id="272" r:id="rId17"/>
    <p:sldId id="273" r:id="rId18"/>
    <p:sldId id="267" r:id="rId19"/>
    <p:sldId id="268" r:id="rId20"/>
    <p:sldId id="264" r:id="rId21"/>
    <p:sldId id="263" r:id="rId22"/>
    <p:sldId id="275" r:id="rId2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6" autoAdjust="0"/>
    <p:restoredTop sz="95338" autoAdjust="0"/>
  </p:normalViewPr>
  <p:slideViewPr>
    <p:cSldViewPr snapToGrid="0" showGuides="1">
      <p:cViewPr varScale="1">
        <p:scale>
          <a:sx n="83" d="100"/>
          <a:sy n="83" d="100"/>
        </p:scale>
        <p:origin x="327" y="3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8D07E5-1509-43FB-A99D-A05F370D6A24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B0A1C-A62C-412F-8C77-7979D2A7967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23276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/>
              <a:t>GVD: </a:t>
            </a:r>
            <a:r>
              <a:rPr lang="en-US" altLang="ko-K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estimate the amount of </a:t>
            </a:r>
            <a:r>
              <a:rPr lang="en-US" altLang="ko-KR" b="0" i="0" u="none" strike="noStrike" dirty="0">
                <a:solidFill>
                  <a:srgbClr val="3366CC"/>
                </a:solidFill>
                <a:effectLst/>
                <a:latin typeface="Arial" panose="020B0604020202020204" pitchFamily="34" charset="0"/>
              </a:rPr>
              <a:t>chirp</a:t>
            </a:r>
            <a:r>
              <a:rPr lang="en-US" altLang="ko-KR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that will be imposed on a pulse of light 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5FB0A1C-A62C-412F-8C77-7979D2A79678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84389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B022B0-793A-45B7-AB3D-C4009845C3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AA608F9-1491-429E-A731-1549B62174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F6A2B8B-1717-4C0A-B1B0-262C23877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53085EB-D624-4B12-A9E9-01E4FE2BD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0B4465-2440-4D66-927C-A995A03A5A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9535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8F59456-88D2-4190-8802-BF66FBFB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7D35CB8-675C-4875-BFC8-1495BAB91F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BAB85A-F0F3-42E7-832B-D13C791D35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4518B6D-DFBA-49AD-BD28-0482BABE3D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A6FB197-63CE-4C0E-8480-F778FCC9F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06568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862ADDA-EEAC-4D2B-A712-134E8E5BC2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EC7D72F-7217-4513-BCEB-DE11A53DCD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474F86D-9881-4CD7-954C-27FF3AC46D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579738-1BA2-4BB8-9989-D0881F0D2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EA36D08-9A8F-4A26-AC6F-35A56E6818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1872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950CBD-F614-4B7C-92BC-582F86A0F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7FC38B-7D28-4A36-89A2-702C247468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4A88108-BC79-4DF4-BECA-50FC833443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D07B0F9-39EE-4347-82D1-EA102A590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8264639-26DA-4306-8FA8-1E504974D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4F220A4-672E-415B-A886-D6AA29B0D0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6196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44AB2-88EF-4E5C-8955-69A88162C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72DB0E2-8721-4796-B76F-9D54015C72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96B0670-9AC7-4F69-AE62-4621C1410C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AAE1A723-1B4E-4D80-907C-3FE55A87CC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E2FFD63-742F-4297-BC1B-30332727C20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D1D4102-B164-4DAD-A562-A34D62889E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293636A-B480-4419-9006-CC92AC1CC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7619D2F-009C-4D7D-A20B-1AB08110CC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9590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AE521D2-9B42-4D1C-A082-483C67CC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FEB41F3-FF45-4C76-9B47-BA81CB80F6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EA41714-BF88-4D96-8514-1E8F9A47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AFF038FF-61DA-4659-A001-D2A8820BFD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3719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1750551-4832-412D-B6F6-08F774D7E8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70E891F-1E0F-4979-82CB-9BC1D1147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D167044-A67F-487A-ABD2-7E50B2E54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1727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01642BB-18A9-4E69-B337-3DEFC13A6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93B6269-DD49-4CBB-A29F-A769896BCE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BD311CB-74A6-4D64-8824-A5CCDC7106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EC89B8-58B9-412F-A670-A1418D175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8B644C3-1F12-4318-A2D8-C973728002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FA6A898-3409-41AC-ADA9-B3759301E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422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418EE5D-0601-4BA4-85E9-19650397CD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4E1B38FF-FA01-49FE-8AF3-F5FE911BED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85B256B-5D3B-434F-A5ED-22F15975F9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7C52E82-E5AB-498E-9BC0-FB889E0CE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D2AB165-FFCC-491B-ADAA-681BDEC35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CF38AD1-D2E2-4042-A501-E0104FAF9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29199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8D255F-5FB1-444F-91C2-8F7A8F46FF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EB1BA22-AB05-4077-8217-BDF4D323C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9F75D20-7972-43FE-9678-DF608E610D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E101C04-B953-45B6-A1F1-8E29519E3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A40A69B-07A5-4DEA-9E16-DB99C81C89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2499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D230AF63-3A24-4689-B540-627718B3AE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AA337E1-37A5-4D04-AC81-5939687BB6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B26586-3FCC-4741-AC42-FE6F2C2C5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2E4749A1-9017-4339-B3DA-AF090C81C2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F9B58AB-D886-43A6-9DE5-206A94215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5452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FD05BAC-1E8D-4E7F-BD63-792AE83D48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A2CD40-52FE-4FC0-BC46-132812B35B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AFEC68-BB60-48F2-9813-9059D0F2CA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0199C-5462-46F7-AC49-F160FE2955D9}" type="datetimeFigureOut">
              <a:rPr lang="ko-KR" altLang="en-US" smtClean="0"/>
              <a:t>2026-05-22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172222-1697-440E-82C2-7AB4EF9F24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C2243A-C3E3-4667-89D4-62D48422EE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5D9A8-5D72-4ED7-9031-88CF5CF21C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1978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9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26.wmf"/><Relationship Id="rId4" Type="http://schemas.openxmlformats.org/officeDocument/2006/relationships/oleObject" Target="../embeddings/oleObject4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0E4EEA9-174D-4210-BCA1-75CC27996B1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Differentiable Models for Control of Complex Physical</a:t>
            </a:r>
            <a:br>
              <a:rPr lang="en-US" altLang="ko-KR" sz="4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ko-KR" sz="4400" dirty="0">
                <a:latin typeface="Arial" panose="020B0604020202020204" pitchFamily="34" charset="0"/>
                <a:cs typeface="Arial" panose="020B0604020202020204" pitchFamily="34" charset="0"/>
              </a:rPr>
              <a:t>Systems: A Case Study in Laser Pulse Shape</a:t>
            </a:r>
            <a:endParaRPr lang="ko-KR" alt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9CDA525-A6DB-4F4D-AC96-03F5EBA3D66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/>
              <a:t>Minseo </a:t>
            </a:r>
            <a:r>
              <a:rPr lang="en-US" altLang="ko-KR" dirty="0" err="1"/>
              <a:t>Jeong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65225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6F5B65-75A5-49AB-A6CB-377B40758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4FF1DDF-DB9F-4D3F-AD2E-413AE7BAB7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05CF11E-D937-43AC-A2C3-26830E7504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7734" y="197116"/>
            <a:ext cx="6038894" cy="655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0168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B4DF7B9-2689-419D-B9C9-E45FA5EA9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89864"/>
          </a:xfrm>
        </p:spPr>
        <p:txBody>
          <a:bodyPr>
            <a:normAutofit/>
          </a:bodyPr>
          <a:lstStyle/>
          <a:p>
            <a:r>
              <a:rPr lang="en-US" altLang="ko-KR" dirty="0"/>
              <a:t>Introduction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76CD21E-0F8F-4468-A328-DD1EBAAAD0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41253"/>
            <a:ext cx="10790207" cy="4635710"/>
          </a:xfrm>
        </p:spPr>
        <p:txBody>
          <a:bodyPr>
            <a:normAutofit/>
          </a:bodyPr>
          <a:lstStyle/>
          <a:p>
            <a:r>
              <a:rPr lang="en-US" altLang="ko-KR" sz="2600" dirty="0"/>
              <a:t>Free electron laser(FEL): a device in which an electron beam and a beam of electromagnetic wave colinearly travel through an undulator generates amplified, coherent radiations.</a:t>
            </a:r>
          </a:p>
          <a:p>
            <a:r>
              <a:rPr lang="en-US" altLang="ko-KR" sz="2600" dirty="0"/>
              <a:t>Temporal laser shaping improves electron beam quality (e.g. emittance)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83339B5-606C-4F9D-BDD1-D1ECAD9C5E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538" y="4566250"/>
            <a:ext cx="10637869" cy="2006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347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2036AAF-CA5E-471A-A631-B1DD3F682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Temporal Shaping of Photoinjector Laser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E34F569-54B1-49E4-963F-79358AD4C9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Shape of photoinjector laser pulse is a key factor that determines phase space of electron bunch, thereby influencing emittance or stability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31F0D3D-03EA-411D-9E11-56772C1F00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9416" y="3429000"/>
            <a:ext cx="3214088" cy="2698027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8A90A77E-80FE-4A7C-A4C0-BDF7BD8B84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1670" y="3476910"/>
            <a:ext cx="3468659" cy="265011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2C8FE7B-2737-45F8-ACEF-D84C8A0E39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0329" y="3428999"/>
            <a:ext cx="4006782" cy="269802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725C26B-D4C7-4F48-A976-917A6316DA51}"/>
              </a:ext>
            </a:extLst>
          </p:cNvPr>
          <p:cNvSpPr txBox="1"/>
          <p:nvPr/>
        </p:nvSpPr>
        <p:spPr>
          <a:xfrm>
            <a:off x="1626208" y="6252963"/>
            <a:ext cx="2014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FERMILAB(2007)</a:t>
            </a:r>
            <a:endParaRPr lang="ko-KR" alt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6B22E81-4D36-4B50-B8C3-DA2349ED39AA}"/>
              </a:ext>
            </a:extLst>
          </p:cNvPr>
          <p:cNvSpPr txBox="1"/>
          <p:nvPr/>
        </p:nvSpPr>
        <p:spPr>
          <a:xfrm>
            <a:off x="5299321" y="6252963"/>
            <a:ext cx="2014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PITZ(2012)</a:t>
            </a:r>
            <a:endParaRPr lang="ko-KR" alt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FB6AC42-4220-4799-9B1F-54E4FFFDC0D4}"/>
              </a:ext>
            </a:extLst>
          </p:cNvPr>
          <p:cNvSpPr txBox="1"/>
          <p:nvPr/>
        </p:nvSpPr>
        <p:spPr>
          <a:xfrm>
            <a:off x="9338834" y="6176963"/>
            <a:ext cx="2014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err="1"/>
              <a:t>SwissFEL</a:t>
            </a:r>
            <a:r>
              <a:rPr lang="en-US" altLang="ko-KR" dirty="0"/>
              <a:t>(2021)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2418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CBD54E-C238-409E-8036-3E9AD1640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Temporal Shaping of Photoinjector Laser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77627F1-CF24-4325-B7E5-472443EB4F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Shaping ultrashort laser pulse in time domain is not possible due to bad modulator resolution(ns scale)</a:t>
            </a:r>
          </a:p>
          <a:p>
            <a:r>
              <a:rPr lang="en-US" altLang="ko-KR" dirty="0"/>
              <a:t>To shape ultrashort laser pulse, spectral shaping techniques are used</a:t>
            </a:r>
            <a:endParaRPr lang="ko-KR" altLang="en-US" dirty="0"/>
          </a:p>
        </p:txBody>
      </p:sp>
      <p:grpSp>
        <p:nvGrpSpPr>
          <p:cNvPr id="4" name="Group 1">
            <a:extLst>
              <a:ext uri="{FF2B5EF4-FFF2-40B4-BE49-F238E27FC236}">
                <a16:creationId xmlns:a16="http://schemas.microsoft.com/office/drawing/2014/main" id="{D3E20D77-573F-42FD-A1EA-2683DA291D64}"/>
              </a:ext>
            </a:extLst>
          </p:cNvPr>
          <p:cNvGrpSpPr>
            <a:grpSpLocks/>
          </p:cNvGrpSpPr>
          <p:nvPr/>
        </p:nvGrpSpPr>
        <p:grpSpPr bwMode="auto">
          <a:xfrm>
            <a:off x="4304506" y="3797158"/>
            <a:ext cx="3582988" cy="693737"/>
            <a:chOff x="2835275" y="4164330"/>
            <a:chExt cx="3582988" cy="693420"/>
          </a:xfrm>
        </p:grpSpPr>
        <p:sp>
          <p:nvSpPr>
            <p:cNvPr id="5" name="Rectangle 2">
              <a:extLst>
                <a:ext uri="{FF2B5EF4-FFF2-40B4-BE49-F238E27FC236}">
                  <a16:creationId xmlns:a16="http://schemas.microsoft.com/office/drawing/2014/main" id="{B5666288-0DE6-4AA6-BEFA-47F31DC844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5275" y="4251325"/>
              <a:ext cx="3582988" cy="606425"/>
            </a:xfrm>
            <a:prstGeom prst="rect">
              <a:avLst/>
            </a:prstGeom>
            <a:solidFill>
              <a:schemeClr val="bg1"/>
            </a:solidFill>
            <a:ln w="38100" algn="ctr">
              <a:solidFill>
                <a:srgbClr val="CCFF99"/>
              </a:solidFill>
              <a:round/>
              <a:headEnd/>
              <a:tailEnd type="triangle" w="med" len="med"/>
            </a:ln>
          </p:spPr>
          <p:txBody>
            <a:bodyPr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graphicFrame>
          <p:nvGraphicFramePr>
            <p:cNvPr id="6" name="Object 5">
              <a:extLst>
                <a:ext uri="{FF2B5EF4-FFF2-40B4-BE49-F238E27FC236}">
                  <a16:creationId xmlns:a16="http://schemas.microsoft.com/office/drawing/2014/main" id="{3FBC015F-87FE-4CAD-98C6-9135A75B0EC4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83951853"/>
                </p:ext>
              </p:extLst>
            </p:nvPr>
          </p:nvGraphicFramePr>
          <p:xfrm>
            <a:off x="2898775" y="4335463"/>
            <a:ext cx="34798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233" name="Equation" r:id="rId3" imgW="3479800" imgH="444500" progId="Equation.DSMT4">
                    <p:embed/>
                  </p:oleObj>
                </mc:Choice>
                <mc:Fallback>
                  <p:oleObj name="Equation" r:id="rId3" imgW="3479800" imgH="444500" progId="Equation.DSMT4">
                    <p:embed/>
                    <p:pic>
                      <p:nvPicPr>
                        <p:cNvPr id="12298" name="Object 5">
                          <a:extLst>
                            <a:ext uri="{FF2B5EF4-FFF2-40B4-BE49-F238E27FC236}">
                              <a16:creationId xmlns:a16="http://schemas.microsoft.com/office/drawing/2014/main" id="{568C27C0-7613-4154-AEC3-F750D6B70DC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898775" y="4335463"/>
                          <a:ext cx="3479800" cy="4445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38100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7" name="TextBox 10">
              <a:extLst>
                <a:ext uri="{FF2B5EF4-FFF2-40B4-BE49-F238E27FC236}">
                  <a16:creationId xmlns:a16="http://schemas.microsoft.com/office/drawing/2014/main" id="{4EBDAF9F-E2E4-47B3-979E-377BAE9A93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330508" y="4164330"/>
              <a:ext cx="3429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1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~</a:t>
              </a:r>
            </a:p>
          </p:txBody>
        </p:sp>
        <p:sp>
          <p:nvSpPr>
            <p:cNvPr id="8" name="TextBox 11">
              <a:extLst>
                <a:ext uri="{FF2B5EF4-FFF2-40B4-BE49-F238E27FC236}">
                  <a16:creationId xmlns:a16="http://schemas.microsoft.com/office/drawing/2014/main" id="{649EC4B9-A8D3-47D9-B66C-FDEE4ED9AD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9738" y="4165600"/>
              <a:ext cx="34290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en-US" sz="1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~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281127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CCBD54E-C238-409E-8036-3E9AD1640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Temporal Shaping of Photoinjector Laser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77627F1-CF24-4325-B7E5-472443EB4F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Spatial light modulator(SLM): modulates both amplitude and phase of the spectrum with liquid crystal mask </a:t>
            </a:r>
            <a:endParaRPr lang="ko-KR" altLang="en-US" dirty="0"/>
          </a:p>
        </p:txBody>
      </p:sp>
      <p:pic>
        <p:nvPicPr>
          <p:cNvPr id="74" name="Picture 17" descr="Angular color gradient">
            <a:extLst>
              <a:ext uri="{FF2B5EF4-FFF2-40B4-BE49-F238E27FC236}">
                <a16:creationId xmlns:a16="http://schemas.microsoft.com/office/drawing/2014/main" id="{1AD34FB1-738F-45E8-8221-ACC60A1589CC}"/>
              </a:ext>
            </a:extLst>
          </p:cNvPr>
          <p:cNvPicPr>
            <a:picLocks noChangeArrowheads="1"/>
          </p:cNvPicPr>
          <p:nvPr/>
        </p:nvPicPr>
        <p:blipFill>
          <a:blip r:embed="rId3"/>
          <a:srcRect l="16815" t="8102" r="8681" b="11342"/>
          <a:stretch>
            <a:fillRect/>
          </a:stretch>
        </p:blipFill>
        <p:spPr bwMode="auto">
          <a:xfrm rot="21540000" flipH="1">
            <a:off x="6116130" y="4949029"/>
            <a:ext cx="1023726" cy="112956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48000"/>
            </a:camera>
            <a:lightRig rig="threePt" dir="t"/>
          </a:scene3d>
        </p:spPr>
      </p:pic>
      <p:sp>
        <p:nvSpPr>
          <p:cNvPr id="75" name="Rectangle 12">
            <a:extLst>
              <a:ext uri="{FF2B5EF4-FFF2-40B4-BE49-F238E27FC236}">
                <a16:creationId xmlns:a16="http://schemas.microsoft.com/office/drawing/2014/main" id="{B048D5E3-3952-453A-9647-37B77B84BA0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095251" y="4987688"/>
            <a:ext cx="1020763" cy="1036637"/>
          </a:xfrm>
          <a:prstGeom prst="rect">
            <a:avLst/>
          </a:prstGeom>
          <a:gradFill rotWithShape="1">
            <a:gsLst>
              <a:gs pos="0">
                <a:srgbClr val="030E9F"/>
              </a:gs>
              <a:gs pos="19000">
                <a:srgbClr val="0066FF"/>
              </a:gs>
              <a:gs pos="37000">
                <a:srgbClr val="00FFFF"/>
              </a:gs>
              <a:gs pos="64000">
                <a:srgbClr val="FFFF00"/>
              </a:gs>
              <a:gs pos="75000">
                <a:srgbClr val="F79F0C"/>
              </a:gs>
              <a:gs pos="89500">
                <a:srgbClr val="FF000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en-US" sz="2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76" name="Rectangle 12">
            <a:extLst>
              <a:ext uri="{FF2B5EF4-FFF2-40B4-BE49-F238E27FC236}">
                <a16:creationId xmlns:a16="http://schemas.microsoft.com/office/drawing/2014/main" id="{D5C6F24B-8765-4420-A33B-05BEACD77A8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052264" y="4987688"/>
            <a:ext cx="1089025" cy="1036637"/>
          </a:xfrm>
          <a:prstGeom prst="rect">
            <a:avLst/>
          </a:prstGeom>
          <a:gradFill rotWithShape="1">
            <a:gsLst>
              <a:gs pos="0">
                <a:srgbClr val="030E9F"/>
              </a:gs>
              <a:gs pos="19000">
                <a:srgbClr val="0066FF"/>
              </a:gs>
              <a:gs pos="37000">
                <a:srgbClr val="00FFFF"/>
              </a:gs>
              <a:gs pos="64000">
                <a:srgbClr val="FFFF00"/>
              </a:gs>
              <a:gs pos="75000">
                <a:srgbClr val="F79F0C"/>
              </a:gs>
              <a:gs pos="89500">
                <a:srgbClr val="FF0000"/>
              </a:gs>
              <a:gs pos="100000">
                <a:srgbClr val="C00000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en-US" altLang="en-US" sz="2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77" name="Picture 17" descr="Angular color gradient">
            <a:extLst>
              <a:ext uri="{FF2B5EF4-FFF2-40B4-BE49-F238E27FC236}">
                <a16:creationId xmlns:a16="http://schemas.microsoft.com/office/drawing/2014/main" id="{2559F66F-6B94-433B-85A8-49F17EB546D2}"/>
              </a:ext>
            </a:extLst>
          </p:cNvPr>
          <p:cNvPicPr>
            <a:picLocks noChangeArrowheads="1"/>
          </p:cNvPicPr>
          <p:nvPr/>
        </p:nvPicPr>
        <p:blipFill>
          <a:blip r:embed="rId3"/>
          <a:srcRect l="16815" t="8102" r="8681" b="11342"/>
          <a:stretch>
            <a:fillRect/>
          </a:stretch>
        </p:blipFill>
        <p:spPr bwMode="auto">
          <a:xfrm rot="60000">
            <a:off x="3064513" y="4952506"/>
            <a:ext cx="1023726" cy="1129562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0" lon="0" rev="48000"/>
            </a:camera>
            <a:lightRig rig="threePt" dir="t"/>
          </a:scene3d>
        </p:spPr>
      </p:pic>
      <p:sp>
        <p:nvSpPr>
          <p:cNvPr id="78" name="Text Box 4">
            <a:extLst>
              <a:ext uri="{FF2B5EF4-FFF2-40B4-BE49-F238E27FC236}">
                <a16:creationId xmlns:a16="http://schemas.microsoft.com/office/drawing/2014/main" id="{C88DFB69-0DFF-4518-AFEC-C3369A5A6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6589" y="3514488"/>
            <a:ext cx="29702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dirty="0">
                <a:cs typeface="Arial" panose="020B0604020202020204" pitchFamily="34" charset="0"/>
              </a:rPr>
              <a:t>Amplitude mask</a:t>
            </a:r>
          </a:p>
          <a:p>
            <a:pPr algn="ctr">
              <a:spcBef>
                <a:spcPct val="0"/>
              </a:spcBef>
            </a:pPr>
            <a:r>
              <a:rPr lang="en-US" altLang="en-US" dirty="0">
                <a:cs typeface="Arial" panose="020B0604020202020204" pitchFamily="34" charset="0"/>
              </a:rPr>
              <a:t>Transmission 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= </a:t>
            </a:r>
            <a:r>
              <a:rPr lang="en-US" altLang="en-US" i="1" dirty="0">
                <a:latin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altLang="en-US" i="1" dirty="0">
                <a:latin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n-US" altLang="en-US" b="1" dirty="0"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= </a:t>
            </a:r>
            <a:r>
              <a:rPr lang="en-US" altLang="en-US" i="1" dirty="0">
                <a:latin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altLang="en-US" i="1" dirty="0">
                <a:latin typeface="Symbol" panose="05050102010706020507" pitchFamily="18" charset="2"/>
                <a:cs typeface="Arial" panose="020B0604020202020204" pitchFamily="34" charset="0"/>
              </a:rPr>
              <a:t>l</a:t>
            </a:r>
            <a:r>
              <a:rPr lang="en-US" altLang="en-US" dirty="0">
                <a:cs typeface="Arial" panose="020B0604020202020204" pitchFamily="34" charset="0"/>
              </a:rPr>
              <a:t>)</a:t>
            </a:r>
          </a:p>
        </p:txBody>
      </p:sp>
      <p:sp>
        <p:nvSpPr>
          <p:cNvPr id="79" name="Text Box 5">
            <a:extLst>
              <a:ext uri="{FF2B5EF4-FFF2-40B4-BE49-F238E27FC236}">
                <a16:creationId xmlns:a16="http://schemas.microsoft.com/office/drawing/2014/main" id="{4223532C-8D60-4094-AFC6-378D8A5862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8802" y="3514488"/>
            <a:ext cx="302260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</a:pPr>
            <a:r>
              <a:rPr lang="en-US" altLang="en-US" dirty="0">
                <a:cs typeface="Arial" panose="020B0604020202020204" pitchFamily="34" charset="0"/>
              </a:rPr>
              <a:t>Phase mask</a:t>
            </a:r>
          </a:p>
          <a:p>
            <a:pPr algn="ctr">
              <a:spcBef>
                <a:spcPct val="0"/>
              </a:spcBef>
            </a:pPr>
            <a:r>
              <a:rPr lang="en-US" altLang="en-US" dirty="0">
                <a:cs typeface="Arial" panose="020B0604020202020204" pitchFamily="34" charset="0"/>
              </a:rPr>
              <a:t>Phase delay 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= </a:t>
            </a:r>
            <a:r>
              <a:rPr lang="en-US" altLang="en-US" i="1" dirty="0">
                <a:latin typeface="Symbol" panose="05050102010706020507" pitchFamily="18" charset="2"/>
                <a:cs typeface="Arial" panose="020B0604020202020204" pitchFamily="34" charset="0"/>
              </a:rPr>
              <a:t>j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altLang="en-US" i="1" dirty="0">
                <a:latin typeface="Times New Roman" panose="02020603050405020304" pitchFamily="18" charset="0"/>
                <a:cs typeface="Arial" panose="020B0604020202020204" pitchFamily="34" charset="0"/>
              </a:rPr>
              <a:t>x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n-US" altLang="en-US" b="1" dirty="0"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= </a:t>
            </a:r>
            <a:r>
              <a:rPr lang="en-US" altLang="en-US" i="1" dirty="0">
                <a:latin typeface="Symbol" panose="05050102010706020507" pitchFamily="18" charset="2"/>
                <a:cs typeface="Arial" panose="020B0604020202020204" pitchFamily="34" charset="0"/>
              </a:rPr>
              <a:t>j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lang="en-US" altLang="en-US" i="1" dirty="0">
                <a:latin typeface="Symbol" panose="05050102010706020507" pitchFamily="18" charset="2"/>
                <a:cs typeface="Arial" panose="020B0604020202020204" pitchFamily="34" charset="0"/>
              </a:rPr>
              <a:t>l</a:t>
            </a:r>
            <a:r>
              <a:rPr lang="en-US" altLang="en-US" dirty="0">
                <a:latin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80" name="Line 6">
            <a:extLst>
              <a:ext uri="{FF2B5EF4-FFF2-40B4-BE49-F238E27FC236}">
                <a16:creationId xmlns:a16="http://schemas.microsoft.com/office/drawing/2014/main" id="{0C2C34EB-5A7B-4AFA-9D64-7BEE0E66E2A3}"/>
              </a:ext>
            </a:extLst>
          </p:cNvPr>
          <p:cNvSpPr>
            <a:spLocks noChangeShapeType="1"/>
          </p:cNvSpPr>
          <p:nvPr/>
        </p:nvSpPr>
        <p:spPr bwMode="auto">
          <a:xfrm>
            <a:off x="4587251" y="4178063"/>
            <a:ext cx="349250" cy="6096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81" name="Line 7">
            <a:extLst>
              <a:ext uri="{FF2B5EF4-FFF2-40B4-BE49-F238E27FC236}">
                <a16:creationId xmlns:a16="http://schemas.microsoft.com/office/drawing/2014/main" id="{14B55021-2A41-458A-87FB-D9C812A126C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241301" y="4178063"/>
            <a:ext cx="261938" cy="609600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82" name="Line 9">
            <a:extLst>
              <a:ext uri="{FF2B5EF4-FFF2-40B4-BE49-F238E27FC236}">
                <a16:creationId xmlns:a16="http://schemas.microsoft.com/office/drawing/2014/main" id="{0CA408CC-81BD-4052-BA15-1B1E901FA70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073026" y="6376750"/>
            <a:ext cx="0" cy="271463"/>
          </a:xfrm>
          <a:prstGeom prst="line">
            <a:avLst/>
          </a:prstGeom>
          <a:noFill/>
          <a:ln w="19050">
            <a:solidFill>
              <a:schemeClr val="bg1"/>
            </a:solidFill>
            <a:round/>
            <a:headEnd/>
            <a:tailEnd type="arrow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ko-KR" altLang="en-US"/>
          </a:p>
        </p:txBody>
      </p:sp>
      <p:sp>
        <p:nvSpPr>
          <p:cNvPr id="83" name="Oval 16">
            <a:extLst>
              <a:ext uri="{FF2B5EF4-FFF2-40B4-BE49-F238E27FC236}">
                <a16:creationId xmlns:a16="http://schemas.microsoft.com/office/drawing/2014/main" id="{BA318505-60F6-40CF-9ADB-3FA643BE6D5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971301" y="4738450"/>
            <a:ext cx="171450" cy="1543050"/>
          </a:xfrm>
          <a:prstGeom prst="ellipse">
            <a:avLst/>
          </a:prstGeom>
          <a:solidFill>
            <a:srgbClr val="C0C0C0"/>
          </a:solidFill>
          <a:ln w="28575">
            <a:solidFill>
              <a:schemeClr val="bg1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endParaRPr lang="en-US" altLang="en-US" sz="2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4" name="Line 19">
            <a:extLst>
              <a:ext uri="{FF2B5EF4-FFF2-40B4-BE49-F238E27FC236}">
                <a16:creationId xmlns:a16="http://schemas.microsoft.com/office/drawing/2014/main" id="{3534F4DA-85E8-4527-91EF-0412C3CEA09B}"/>
              </a:ext>
            </a:extLst>
          </p:cNvPr>
          <p:cNvSpPr>
            <a:spLocks noChangeAspect="1" noChangeShapeType="1"/>
          </p:cNvSpPr>
          <p:nvPr/>
        </p:nvSpPr>
        <p:spPr bwMode="auto">
          <a:xfrm rot="18900000">
            <a:off x="2839414" y="5062300"/>
            <a:ext cx="1255712" cy="0"/>
          </a:xfrm>
          <a:prstGeom prst="line">
            <a:avLst/>
          </a:prstGeom>
          <a:ln>
            <a:headEnd type="triangle" w="med" len="med"/>
            <a:tailEnd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ko-KR" altLang="en-US"/>
          </a:p>
        </p:txBody>
      </p:sp>
      <p:sp>
        <p:nvSpPr>
          <p:cNvPr id="85" name="Text Box 23">
            <a:extLst>
              <a:ext uri="{FF2B5EF4-FFF2-40B4-BE49-F238E27FC236}">
                <a16:creationId xmlns:a16="http://schemas.microsoft.com/office/drawing/2014/main" id="{DC3FBACE-9897-47B9-B39C-41CAF0E108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3939" y="5856050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i="1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86" name="Text Box 24">
            <a:extLst>
              <a:ext uri="{FF2B5EF4-FFF2-40B4-BE49-F238E27FC236}">
                <a16:creationId xmlns:a16="http://schemas.microsoft.com/office/drawing/2014/main" id="{45A31907-3D37-4215-AA0D-9725FDA0A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41139" y="6237050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i="1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87" name="Text Box 25">
            <a:extLst>
              <a:ext uri="{FF2B5EF4-FFF2-40B4-BE49-F238E27FC236}">
                <a16:creationId xmlns:a16="http://schemas.microsoft.com/office/drawing/2014/main" id="{1E12604C-E822-49F0-98C3-D5A172F99A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74539" y="6008450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i="1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88" name="Text Box 26">
            <a:extLst>
              <a:ext uri="{FF2B5EF4-FFF2-40B4-BE49-F238E27FC236}">
                <a16:creationId xmlns:a16="http://schemas.microsoft.com/office/drawing/2014/main" id="{E3D3CD09-09EB-42D3-B5F0-B174216EF0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65139" y="6008450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i="1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89" name="Text Box 27">
            <a:extLst>
              <a:ext uri="{FF2B5EF4-FFF2-40B4-BE49-F238E27FC236}">
                <a16:creationId xmlns:a16="http://schemas.microsoft.com/office/drawing/2014/main" id="{17A946EB-C33F-4AF8-B455-51E046B22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98539" y="6237050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i="1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90" name="Text Box 28">
            <a:extLst>
              <a:ext uri="{FF2B5EF4-FFF2-40B4-BE49-F238E27FC236}">
                <a16:creationId xmlns:a16="http://schemas.microsoft.com/office/drawing/2014/main" id="{0C2E4DF6-41CD-43A2-96F9-C61B9DD65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9539" y="5840175"/>
            <a:ext cx="2540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i="1">
                <a:solidFill>
                  <a:srgbClr val="FFFFFF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f</a:t>
            </a:r>
          </a:p>
        </p:txBody>
      </p:sp>
      <p:sp>
        <p:nvSpPr>
          <p:cNvPr id="91" name="Text Box 29">
            <a:extLst>
              <a:ext uri="{FF2B5EF4-FFF2-40B4-BE49-F238E27FC236}">
                <a16:creationId xmlns:a16="http://schemas.microsoft.com/office/drawing/2014/main" id="{599EBE5A-FF8F-4D5E-B917-056E5549F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66267" y="5398850"/>
            <a:ext cx="1023937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dirty="0">
                <a:cs typeface="Arial" panose="020B0604020202020204" pitchFamily="34" charset="0"/>
              </a:rPr>
              <a:t>Grating</a:t>
            </a:r>
          </a:p>
        </p:txBody>
      </p:sp>
      <p:sp>
        <p:nvSpPr>
          <p:cNvPr id="92" name="Text Box 30">
            <a:extLst>
              <a:ext uri="{FF2B5EF4-FFF2-40B4-BE49-F238E27FC236}">
                <a16:creationId xmlns:a16="http://schemas.microsoft.com/office/drawing/2014/main" id="{E10F7EF6-4C32-42C4-A37A-5E0A2C57A0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7701" y="5398850"/>
            <a:ext cx="1023938" cy="400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r>
              <a:rPr lang="en-US" altLang="en-US" dirty="0">
                <a:cs typeface="Arial" panose="020B0604020202020204" pitchFamily="34" charset="0"/>
              </a:rPr>
              <a:t>Grating</a:t>
            </a:r>
          </a:p>
        </p:txBody>
      </p:sp>
      <p:grpSp>
        <p:nvGrpSpPr>
          <p:cNvPr id="93" name="Group 33">
            <a:extLst>
              <a:ext uri="{FF2B5EF4-FFF2-40B4-BE49-F238E27FC236}">
                <a16:creationId xmlns:a16="http://schemas.microsoft.com/office/drawing/2014/main" id="{B2EC7F61-4800-4EDC-9615-14524D2E6BD0}"/>
              </a:ext>
            </a:extLst>
          </p:cNvPr>
          <p:cNvGrpSpPr>
            <a:grpSpLocks/>
          </p:cNvGrpSpPr>
          <p:nvPr/>
        </p:nvGrpSpPr>
        <p:grpSpPr bwMode="auto">
          <a:xfrm rot="18872918">
            <a:off x="3047376" y="4481275"/>
            <a:ext cx="360363" cy="544513"/>
            <a:chOff x="2520" y="1735"/>
            <a:chExt cx="730" cy="1788"/>
          </a:xfrm>
        </p:grpSpPr>
        <p:sp>
          <p:nvSpPr>
            <p:cNvPr id="94" name="Freeform 34">
              <a:extLst>
                <a:ext uri="{FF2B5EF4-FFF2-40B4-BE49-F238E27FC236}">
                  <a16:creationId xmlns:a16="http://schemas.microsoft.com/office/drawing/2014/main" id="{60EB25BD-B5FE-42F9-8A75-788A57AE5C5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0" y="1735"/>
              <a:ext cx="380" cy="1788"/>
            </a:xfrm>
            <a:custGeom>
              <a:avLst/>
              <a:gdLst>
                <a:gd name="T0" fmla="*/ 0 w 279"/>
                <a:gd name="T1" fmla="*/ 2147483646 h 264"/>
                <a:gd name="T2" fmla="*/ 1709477706 w 279"/>
                <a:gd name="T3" fmla="*/ 2147483646 h 264"/>
                <a:gd name="T4" fmla="*/ 2147483646 w 279"/>
                <a:gd name="T5" fmla="*/ 2147483646 h 264"/>
                <a:gd name="T6" fmla="*/ 2147483646 w 279"/>
                <a:gd name="T7" fmla="*/ 2147483646 h 264"/>
                <a:gd name="T8" fmla="*/ 2147483646 w 279"/>
                <a:gd name="T9" fmla="*/ 0 h 2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" h="264">
                  <a:moveTo>
                    <a:pt x="0" y="264"/>
                  </a:moveTo>
                  <a:cubicBezTo>
                    <a:pt x="50" y="263"/>
                    <a:pt x="100" y="263"/>
                    <a:pt x="132" y="234"/>
                  </a:cubicBezTo>
                  <a:cubicBezTo>
                    <a:pt x="164" y="205"/>
                    <a:pt x="176" y="128"/>
                    <a:pt x="192" y="93"/>
                  </a:cubicBezTo>
                  <a:cubicBezTo>
                    <a:pt x="208" y="58"/>
                    <a:pt x="216" y="37"/>
                    <a:pt x="231" y="21"/>
                  </a:cubicBezTo>
                  <a:cubicBezTo>
                    <a:pt x="246" y="5"/>
                    <a:pt x="262" y="2"/>
                    <a:pt x="279" y="0"/>
                  </a:cubicBezTo>
                </a:path>
              </a:pathLst>
            </a:custGeom>
            <a:noFill/>
            <a:ln w="57150" cmpd="sng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95" name="Freeform 35">
              <a:extLst>
                <a:ext uri="{FF2B5EF4-FFF2-40B4-BE49-F238E27FC236}">
                  <a16:creationId xmlns:a16="http://schemas.microsoft.com/office/drawing/2014/main" id="{6E2F7E60-43A0-49D8-915C-1EC89CD98E3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870" y="1735"/>
              <a:ext cx="380" cy="1788"/>
            </a:xfrm>
            <a:custGeom>
              <a:avLst/>
              <a:gdLst>
                <a:gd name="T0" fmla="*/ 0 w 279"/>
                <a:gd name="T1" fmla="*/ 2147483646 h 264"/>
                <a:gd name="T2" fmla="*/ 1709477706 w 279"/>
                <a:gd name="T3" fmla="*/ 2147483646 h 264"/>
                <a:gd name="T4" fmla="*/ 2147483646 w 279"/>
                <a:gd name="T5" fmla="*/ 2147483646 h 264"/>
                <a:gd name="T6" fmla="*/ 2147483646 w 279"/>
                <a:gd name="T7" fmla="*/ 2147483646 h 264"/>
                <a:gd name="T8" fmla="*/ 2147483646 w 279"/>
                <a:gd name="T9" fmla="*/ 0 h 2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" h="264">
                  <a:moveTo>
                    <a:pt x="0" y="264"/>
                  </a:moveTo>
                  <a:cubicBezTo>
                    <a:pt x="50" y="263"/>
                    <a:pt x="100" y="263"/>
                    <a:pt x="132" y="234"/>
                  </a:cubicBezTo>
                  <a:cubicBezTo>
                    <a:pt x="164" y="205"/>
                    <a:pt x="176" y="128"/>
                    <a:pt x="192" y="93"/>
                  </a:cubicBezTo>
                  <a:cubicBezTo>
                    <a:pt x="208" y="58"/>
                    <a:pt x="216" y="37"/>
                    <a:pt x="231" y="21"/>
                  </a:cubicBezTo>
                  <a:cubicBezTo>
                    <a:pt x="246" y="5"/>
                    <a:pt x="262" y="2"/>
                    <a:pt x="279" y="0"/>
                  </a:cubicBezTo>
                </a:path>
              </a:pathLst>
            </a:custGeom>
            <a:noFill/>
            <a:ln w="57150" cmpd="sng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96" name="Group 36">
            <a:extLst>
              <a:ext uri="{FF2B5EF4-FFF2-40B4-BE49-F238E27FC236}">
                <a16:creationId xmlns:a16="http://schemas.microsoft.com/office/drawing/2014/main" id="{117B7244-1874-4D99-AA4E-DAC1BB4976F6}"/>
              </a:ext>
            </a:extLst>
          </p:cNvPr>
          <p:cNvGrpSpPr>
            <a:grpSpLocks/>
          </p:cNvGrpSpPr>
          <p:nvPr/>
        </p:nvGrpSpPr>
        <p:grpSpPr bwMode="auto">
          <a:xfrm rot="191588">
            <a:off x="6609726" y="4532075"/>
            <a:ext cx="735013" cy="795338"/>
            <a:chOff x="3618" y="1464"/>
            <a:chExt cx="463" cy="501"/>
          </a:xfrm>
        </p:grpSpPr>
        <p:grpSp>
          <p:nvGrpSpPr>
            <p:cNvPr id="97" name="Group 37">
              <a:extLst>
                <a:ext uri="{FF2B5EF4-FFF2-40B4-BE49-F238E27FC236}">
                  <a16:creationId xmlns:a16="http://schemas.microsoft.com/office/drawing/2014/main" id="{C3E63A3E-DC3C-4AF9-B4D0-9129980C9AA7}"/>
                </a:ext>
              </a:extLst>
            </p:cNvPr>
            <p:cNvGrpSpPr>
              <a:grpSpLocks/>
            </p:cNvGrpSpPr>
            <p:nvPr/>
          </p:nvGrpSpPr>
          <p:grpSpPr bwMode="auto">
            <a:xfrm rot="2619708">
              <a:off x="3618" y="1464"/>
              <a:ext cx="163" cy="224"/>
              <a:chOff x="2520" y="1735"/>
              <a:chExt cx="730" cy="1788"/>
            </a:xfrm>
          </p:grpSpPr>
          <p:sp>
            <p:nvSpPr>
              <p:cNvPr id="104" name="Freeform 38">
                <a:extLst>
                  <a:ext uri="{FF2B5EF4-FFF2-40B4-BE49-F238E27FC236}">
                    <a16:creationId xmlns:a16="http://schemas.microsoft.com/office/drawing/2014/main" id="{67DB23B2-E9DB-4F68-8BC8-14A84812EF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0" y="1735"/>
                <a:ext cx="380" cy="1788"/>
              </a:xfrm>
              <a:custGeom>
                <a:avLst/>
                <a:gdLst>
                  <a:gd name="T0" fmla="*/ 0 w 279"/>
                  <a:gd name="T1" fmla="*/ 2147483646 h 264"/>
                  <a:gd name="T2" fmla="*/ 1709477706 w 279"/>
                  <a:gd name="T3" fmla="*/ 2147483646 h 264"/>
                  <a:gd name="T4" fmla="*/ 2147483646 w 279"/>
                  <a:gd name="T5" fmla="*/ 2147483646 h 264"/>
                  <a:gd name="T6" fmla="*/ 2147483646 w 279"/>
                  <a:gd name="T7" fmla="*/ 2147483646 h 264"/>
                  <a:gd name="T8" fmla="*/ 2147483646 w 279"/>
                  <a:gd name="T9" fmla="*/ 0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9" h="264">
                    <a:moveTo>
                      <a:pt x="0" y="264"/>
                    </a:moveTo>
                    <a:cubicBezTo>
                      <a:pt x="50" y="263"/>
                      <a:pt x="100" y="263"/>
                      <a:pt x="132" y="234"/>
                    </a:cubicBezTo>
                    <a:cubicBezTo>
                      <a:pt x="164" y="205"/>
                      <a:pt x="176" y="128"/>
                      <a:pt x="192" y="93"/>
                    </a:cubicBezTo>
                    <a:cubicBezTo>
                      <a:pt x="208" y="58"/>
                      <a:pt x="216" y="37"/>
                      <a:pt x="231" y="21"/>
                    </a:cubicBezTo>
                    <a:cubicBezTo>
                      <a:pt x="246" y="5"/>
                      <a:pt x="262" y="2"/>
                      <a:pt x="279" y="0"/>
                    </a:cubicBezTo>
                  </a:path>
                </a:pathLst>
              </a:custGeom>
              <a:noFill/>
              <a:ln w="57150" cmpd="sng">
                <a:solidFill>
                  <a:srgbClr val="92D05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5" name="Freeform 39">
                <a:extLst>
                  <a:ext uri="{FF2B5EF4-FFF2-40B4-BE49-F238E27FC236}">
                    <a16:creationId xmlns:a16="http://schemas.microsoft.com/office/drawing/2014/main" id="{B14EF1C0-DE81-4736-A4D7-CD195748B8D5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870" y="1735"/>
                <a:ext cx="380" cy="1788"/>
              </a:xfrm>
              <a:custGeom>
                <a:avLst/>
                <a:gdLst>
                  <a:gd name="T0" fmla="*/ 0 w 279"/>
                  <a:gd name="T1" fmla="*/ 2147483646 h 264"/>
                  <a:gd name="T2" fmla="*/ 1709477706 w 279"/>
                  <a:gd name="T3" fmla="*/ 2147483646 h 264"/>
                  <a:gd name="T4" fmla="*/ 2147483646 w 279"/>
                  <a:gd name="T5" fmla="*/ 2147483646 h 264"/>
                  <a:gd name="T6" fmla="*/ 2147483646 w 279"/>
                  <a:gd name="T7" fmla="*/ 2147483646 h 264"/>
                  <a:gd name="T8" fmla="*/ 2147483646 w 279"/>
                  <a:gd name="T9" fmla="*/ 0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9" h="264">
                    <a:moveTo>
                      <a:pt x="0" y="264"/>
                    </a:moveTo>
                    <a:cubicBezTo>
                      <a:pt x="50" y="263"/>
                      <a:pt x="100" y="263"/>
                      <a:pt x="132" y="234"/>
                    </a:cubicBezTo>
                    <a:cubicBezTo>
                      <a:pt x="164" y="205"/>
                      <a:pt x="176" y="128"/>
                      <a:pt x="192" y="93"/>
                    </a:cubicBezTo>
                    <a:cubicBezTo>
                      <a:pt x="208" y="58"/>
                      <a:pt x="216" y="37"/>
                      <a:pt x="231" y="21"/>
                    </a:cubicBezTo>
                    <a:cubicBezTo>
                      <a:pt x="246" y="5"/>
                      <a:pt x="262" y="2"/>
                      <a:pt x="279" y="0"/>
                    </a:cubicBezTo>
                  </a:path>
                </a:pathLst>
              </a:custGeom>
              <a:noFill/>
              <a:ln w="57150" cmpd="sng">
                <a:solidFill>
                  <a:srgbClr val="92D05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grpSp>
          <p:nvGrpSpPr>
            <p:cNvPr id="98" name="Group 40">
              <a:extLst>
                <a:ext uri="{FF2B5EF4-FFF2-40B4-BE49-F238E27FC236}">
                  <a16:creationId xmlns:a16="http://schemas.microsoft.com/office/drawing/2014/main" id="{64EFF29C-E3C8-4A73-9AFC-6952A226706A}"/>
                </a:ext>
              </a:extLst>
            </p:cNvPr>
            <p:cNvGrpSpPr>
              <a:grpSpLocks/>
            </p:cNvGrpSpPr>
            <p:nvPr/>
          </p:nvGrpSpPr>
          <p:grpSpPr bwMode="auto">
            <a:xfrm rot="2619708">
              <a:off x="3746" y="1496"/>
              <a:ext cx="272" cy="343"/>
              <a:chOff x="2520" y="1735"/>
              <a:chExt cx="730" cy="1788"/>
            </a:xfrm>
          </p:grpSpPr>
          <p:sp>
            <p:nvSpPr>
              <p:cNvPr id="102" name="Freeform 41">
                <a:extLst>
                  <a:ext uri="{FF2B5EF4-FFF2-40B4-BE49-F238E27FC236}">
                    <a16:creationId xmlns:a16="http://schemas.microsoft.com/office/drawing/2014/main" id="{13483F9A-0399-44FF-80FE-4F8030171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0" y="1735"/>
                <a:ext cx="380" cy="1788"/>
              </a:xfrm>
              <a:custGeom>
                <a:avLst/>
                <a:gdLst>
                  <a:gd name="T0" fmla="*/ 0 w 279"/>
                  <a:gd name="T1" fmla="*/ 2147483646 h 264"/>
                  <a:gd name="T2" fmla="*/ 1709477706 w 279"/>
                  <a:gd name="T3" fmla="*/ 2147483646 h 264"/>
                  <a:gd name="T4" fmla="*/ 2147483646 w 279"/>
                  <a:gd name="T5" fmla="*/ 2147483646 h 264"/>
                  <a:gd name="T6" fmla="*/ 2147483646 w 279"/>
                  <a:gd name="T7" fmla="*/ 2147483646 h 264"/>
                  <a:gd name="T8" fmla="*/ 2147483646 w 279"/>
                  <a:gd name="T9" fmla="*/ 0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9" h="264">
                    <a:moveTo>
                      <a:pt x="0" y="264"/>
                    </a:moveTo>
                    <a:cubicBezTo>
                      <a:pt x="50" y="263"/>
                      <a:pt x="100" y="263"/>
                      <a:pt x="132" y="234"/>
                    </a:cubicBezTo>
                    <a:cubicBezTo>
                      <a:pt x="164" y="205"/>
                      <a:pt x="176" y="128"/>
                      <a:pt x="192" y="93"/>
                    </a:cubicBezTo>
                    <a:cubicBezTo>
                      <a:pt x="208" y="58"/>
                      <a:pt x="216" y="37"/>
                      <a:pt x="231" y="21"/>
                    </a:cubicBezTo>
                    <a:cubicBezTo>
                      <a:pt x="246" y="5"/>
                      <a:pt x="262" y="2"/>
                      <a:pt x="279" y="0"/>
                    </a:cubicBezTo>
                  </a:path>
                </a:pathLst>
              </a:custGeom>
              <a:noFill/>
              <a:ln w="57150" cmpd="sng">
                <a:solidFill>
                  <a:srgbClr val="00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3" name="Freeform 42">
                <a:extLst>
                  <a:ext uri="{FF2B5EF4-FFF2-40B4-BE49-F238E27FC236}">
                    <a16:creationId xmlns:a16="http://schemas.microsoft.com/office/drawing/2014/main" id="{48376916-EFE8-4BB0-ADF0-DAA16DD0F953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870" y="1735"/>
                <a:ext cx="380" cy="1788"/>
              </a:xfrm>
              <a:custGeom>
                <a:avLst/>
                <a:gdLst>
                  <a:gd name="T0" fmla="*/ 0 w 279"/>
                  <a:gd name="T1" fmla="*/ 2147483646 h 264"/>
                  <a:gd name="T2" fmla="*/ 1709477706 w 279"/>
                  <a:gd name="T3" fmla="*/ 2147483646 h 264"/>
                  <a:gd name="T4" fmla="*/ 2147483646 w 279"/>
                  <a:gd name="T5" fmla="*/ 2147483646 h 264"/>
                  <a:gd name="T6" fmla="*/ 2147483646 w 279"/>
                  <a:gd name="T7" fmla="*/ 2147483646 h 264"/>
                  <a:gd name="T8" fmla="*/ 2147483646 w 279"/>
                  <a:gd name="T9" fmla="*/ 0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9" h="264">
                    <a:moveTo>
                      <a:pt x="0" y="264"/>
                    </a:moveTo>
                    <a:cubicBezTo>
                      <a:pt x="50" y="263"/>
                      <a:pt x="100" y="263"/>
                      <a:pt x="132" y="234"/>
                    </a:cubicBezTo>
                    <a:cubicBezTo>
                      <a:pt x="164" y="205"/>
                      <a:pt x="176" y="128"/>
                      <a:pt x="192" y="93"/>
                    </a:cubicBezTo>
                    <a:cubicBezTo>
                      <a:pt x="208" y="58"/>
                      <a:pt x="216" y="37"/>
                      <a:pt x="231" y="21"/>
                    </a:cubicBezTo>
                    <a:cubicBezTo>
                      <a:pt x="246" y="5"/>
                      <a:pt x="262" y="2"/>
                      <a:pt x="279" y="0"/>
                    </a:cubicBezTo>
                  </a:path>
                </a:pathLst>
              </a:custGeom>
              <a:noFill/>
              <a:ln w="57150" cmpd="sng">
                <a:solidFill>
                  <a:srgbClr val="00FFFF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  <p:grpSp>
          <p:nvGrpSpPr>
            <p:cNvPr id="99" name="Group 43">
              <a:extLst>
                <a:ext uri="{FF2B5EF4-FFF2-40B4-BE49-F238E27FC236}">
                  <a16:creationId xmlns:a16="http://schemas.microsoft.com/office/drawing/2014/main" id="{DF74061B-963A-4A2E-87C8-005575FB3175}"/>
                </a:ext>
              </a:extLst>
            </p:cNvPr>
            <p:cNvGrpSpPr>
              <a:grpSpLocks/>
            </p:cNvGrpSpPr>
            <p:nvPr/>
          </p:nvGrpSpPr>
          <p:grpSpPr bwMode="auto">
            <a:xfrm rot="2619708">
              <a:off x="3909" y="1713"/>
              <a:ext cx="172" cy="252"/>
              <a:chOff x="2520" y="1735"/>
              <a:chExt cx="730" cy="1788"/>
            </a:xfrm>
          </p:grpSpPr>
          <p:sp>
            <p:nvSpPr>
              <p:cNvPr id="100" name="Freeform 44">
                <a:extLst>
                  <a:ext uri="{FF2B5EF4-FFF2-40B4-BE49-F238E27FC236}">
                    <a16:creationId xmlns:a16="http://schemas.microsoft.com/office/drawing/2014/main" id="{F37AA6F7-1F8A-4D9C-B76C-01862FD721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20" y="1735"/>
                <a:ext cx="380" cy="1788"/>
              </a:xfrm>
              <a:custGeom>
                <a:avLst/>
                <a:gdLst>
                  <a:gd name="T0" fmla="*/ 0 w 279"/>
                  <a:gd name="T1" fmla="*/ 2147483646 h 264"/>
                  <a:gd name="T2" fmla="*/ 1709477706 w 279"/>
                  <a:gd name="T3" fmla="*/ 2147483646 h 264"/>
                  <a:gd name="T4" fmla="*/ 2147483646 w 279"/>
                  <a:gd name="T5" fmla="*/ 2147483646 h 264"/>
                  <a:gd name="T6" fmla="*/ 2147483646 w 279"/>
                  <a:gd name="T7" fmla="*/ 2147483646 h 264"/>
                  <a:gd name="T8" fmla="*/ 2147483646 w 279"/>
                  <a:gd name="T9" fmla="*/ 0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9" h="264">
                    <a:moveTo>
                      <a:pt x="0" y="264"/>
                    </a:moveTo>
                    <a:cubicBezTo>
                      <a:pt x="50" y="263"/>
                      <a:pt x="100" y="263"/>
                      <a:pt x="132" y="234"/>
                    </a:cubicBezTo>
                    <a:cubicBezTo>
                      <a:pt x="164" y="205"/>
                      <a:pt x="176" y="128"/>
                      <a:pt x="192" y="93"/>
                    </a:cubicBezTo>
                    <a:cubicBezTo>
                      <a:pt x="208" y="58"/>
                      <a:pt x="216" y="37"/>
                      <a:pt x="231" y="21"/>
                    </a:cubicBezTo>
                    <a:cubicBezTo>
                      <a:pt x="246" y="5"/>
                      <a:pt x="262" y="2"/>
                      <a:pt x="279" y="0"/>
                    </a:cubicBezTo>
                  </a:path>
                </a:pathLst>
              </a:custGeom>
              <a:noFill/>
              <a:ln w="5715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1" name="Freeform 45">
                <a:extLst>
                  <a:ext uri="{FF2B5EF4-FFF2-40B4-BE49-F238E27FC236}">
                    <a16:creationId xmlns:a16="http://schemas.microsoft.com/office/drawing/2014/main" id="{98EE23C2-7BA8-4B13-B02B-7E3B92D3312F}"/>
                  </a:ext>
                </a:extLst>
              </p:cNvPr>
              <p:cNvSpPr>
                <a:spLocks/>
              </p:cNvSpPr>
              <p:nvPr/>
            </p:nvSpPr>
            <p:spPr bwMode="auto">
              <a:xfrm flipH="1">
                <a:off x="2870" y="1735"/>
                <a:ext cx="380" cy="1788"/>
              </a:xfrm>
              <a:custGeom>
                <a:avLst/>
                <a:gdLst>
                  <a:gd name="T0" fmla="*/ 0 w 279"/>
                  <a:gd name="T1" fmla="*/ 2147483646 h 264"/>
                  <a:gd name="T2" fmla="*/ 1709477706 w 279"/>
                  <a:gd name="T3" fmla="*/ 2147483646 h 264"/>
                  <a:gd name="T4" fmla="*/ 2147483646 w 279"/>
                  <a:gd name="T5" fmla="*/ 2147483646 h 264"/>
                  <a:gd name="T6" fmla="*/ 2147483646 w 279"/>
                  <a:gd name="T7" fmla="*/ 2147483646 h 264"/>
                  <a:gd name="T8" fmla="*/ 2147483646 w 279"/>
                  <a:gd name="T9" fmla="*/ 0 h 26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79" h="264">
                    <a:moveTo>
                      <a:pt x="0" y="264"/>
                    </a:moveTo>
                    <a:cubicBezTo>
                      <a:pt x="50" y="263"/>
                      <a:pt x="100" y="263"/>
                      <a:pt x="132" y="234"/>
                    </a:cubicBezTo>
                    <a:cubicBezTo>
                      <a:pt x="164" y="205"/>
                      <a:pt x="176" y="128"/>
                      <a:pt x="192" y="93"/>
                    </a:cubicBezTo>
                    <a:cubicBezTo>
                      <a:pt x="208" y="58"/>
                      <a:pt x="216" y="37"/>
                      <a:pt x="231" y="21"/>
                    </a:cubicBezTo>
                    <a:cubicBezTo>
                      <a:pt x="246" y="5"/>
                      <a:pt x="262" y="2"/>
                      <a:pt x="279" y="0"/>
                    </a:cubicBezTo>
                  </a:path>
                </a:pathLst>
              </a:custGeom>
              <a:noFill/>
              <a:ln w="57150" cmpd="sng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00CC99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ko-KR" altLang="en-US"/>
              </a:p>
            </p:txBody>
          </p:sp>
        </p:grpSp>
      </p:grpSp>
      <p:graphicFrame>
        <p:nvGraphicFramePr>
          <p:cNvPr id="106" name="Object 46">
            <a:extLst>
              <a:ext uri="{FF2B5EF4-FFF2-40B4-BE49-F238E27FC236}">
                <a16:creationId xmlns:a16="http://schemas.microsoft.com/office/drawing/2014/main" id="{637FE964-32D3-4C15-92BE-00577E48F2E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2477259"/>
              </p:ext>
            </p:extLst>
          </p:nvPr>
        </p:nvGraphicFramePr>
        <p:xfrm>
          <a:off x="7274859" y="4449549"/>
          <a:ext cx="10922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0" name="Equation" r:id="rId4" imgW="1091726" imgH="469696" progId="Equation.DSMT4">
                  <p:embed/>
                </p:oleObj>
              </mc:Choice>
              <mc:Fallback>
                <p:oleObj name="Equation" r:id="rId4" imgW="1091726" imgH="469696" progId="Equation.DSMT4">
                  <p:embed/>
                  <p:pic>
                    <p:nvPicPr>
                      <p:cNvPr id="14363" name="Object 46">
                        <a:extLst>
                          <a:ext uri="{FF2B5EF4-FFF2-40B4-BE49-F238E27FC236}">
                            <a16:creationId xmlns:a16="http://schemas.microsoft.com/office/drawing/2014/main" id="{57ED6D85-BB23-4DE2-9385-4B5D4C22B9E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74859" y="4449549"/>
                        <a:ext cx="1092200" cy="4699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7" name="Object 47">
            <a:extLst>
              <a:ext uri="{FF2B5EF4-FFF2-40B4-BE49-F238E27FC236}">
                <a16:creationId xmlns:a16="http://schemas.microsoft.com/office/drawing/2014/main" id="{6633073F-5984-4C76-A116-76C754081C0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4733748"/>
              </p:ext>
            </p:extLst>
          </p:nvPr>
        </p:nvGraphicFramePr>
        <p:xfrm>
          <a:off x="1964701" y="4466988"/>
          <a:ext cx="9779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1" name="Equation" r:id="rId6" imgW="977900" imgH="469900" progId="Equation.DSMT4">
                  <p:embed/>
                </p:oleObj>
              </mc:Choice>
              <mc:Fallback>
                <p:oleObj name="Equation" r:id="rId6" imgW="977900" imgH="469900" progId="Equation.DSMT4">
                  <p:embed/>
                  <p:pic>
                    <p:nvPicPr>
                      <p:cNvPr id="14364" name="Object 47">
                        <a:extLst>
                          <a:ext uri="{FF2B5EF4-FFF2-40B4-BE49-F238E27FC236}">
                            <a16:creationId xmlns:a16="http://schemas.microsoft.com/office/drawing/2014/main" id="{BAA5DF1D-A468-426A-AE49-6DA559348D6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64701" y="4466988"/>
                        <a:ext cx="977900" cy="4699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08" name="Group 54">
            <a:extLst>
              <a:ext uri="{FF2B5EF4-FFF2-40B4-BE49-F238E27FC236}">
                <a16:creationId xmlns:a16="http://schemas.microsoft.com/office/drawing/2014/main" id="{A3CA01A4-9DFB-4847-99BE-85620C1AB8CE}"/>
              </a:ext>
            </a:extLst>
          </p:cNvPr>
          <p:cNvGrpSpPr>
            <a:grpSpLocks/>
          </p:cNvGrpSpPr>
          <p:nvPr/>
        </p:nvGrpSpPr>
        <p:grpSpPr bwMode="auto">
          <a:xfrm>
            <a:off x="4992064" y="4970225"/>
            <a:ext cx="2200275" cy="904875"/>
            <a:chOff x="2877" y="1596"/>
            <a:chExt cx="1288" cy="570"/>
          </a:xfrm>
        </p:grpSpPr>
        <p:sp>
          <p:nvSpPr>
            <p:cNvPr id="109" name="Rectangle 49">
              <a:extLst>
                <a:ext uri="{FF2B5EF4-FFF2-40B4-BE49-F238E27FC236}">
                  <a16:creationId xmlns:a16="http://schemas.microsoft.com/office/drawing/2014/main" id="{923D59E8-6F67-402C-A6E3-40E030862C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4" y="1992"/>
              <a:ext cx="628" cy="17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defRPr/>
              </a:pPr>
              <a:endParaRPr lang="en-US" altLang="en-US" sz="24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0" name="Rectangle 50">
              <a:extLst>
                <a:ext uri="{FF2B5EF4-FFF2-40B4-BE49-F238E27FC236}">
                  <a16:creationId xmlns:a16="http://schemas.microsoft.com/office/drawing/2014/main" id="{E301A6AA-30D0-4D2B-93FF-639443F76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77" y="1596"/>
              <a:ext cx="649" cy="17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defRPr/>
              </a:pPr>
              <a:endParaRPr lang="en-US" altLang="en-US" sz="24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1" name="AutoShape 52">
              <a:extLst>
                <a:ext uri="{FF2B5EF4-FFF2-40B4-BE49-F238E27FC236}">
                  <a16:creationId xmlns:a16="http://schemas.microsoft.com/office/drawing/2014/main" id="{1E663181-1E66-487D-B4A9-5179E8103B4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4699112">
              <a:off x="3726" y="1692"/>
              <a:ext cx="150" cy="642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defRPr/>
              </a:pPr>
              <a:endParaRPr lang="en-US" altLang="en-US" sz="24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2" name="AutoShape 53">
              <a:extLst>
                <a:ext uri="{FF2B5EF4-FFF2-40B4-BE49-F238E27FC236}">
                  <a16:creationId xmlns:a16="http://schemas.microsoft.com/office/drawing/2014/main" id="{A58FB00F-C41B-41D1-BB9C-34033AD1B425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17213020" flipV="1">
              <a:off x="3728" y="1428"/>
              <a:ext cx="181" cy="692"/>
            </a:xfrm>
            <a:prstGeom prst="triangle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defRPr/>
              </a:pPr>
              <a:endParaRPr lang="en-US" altLang="en-US" sz="24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113" name="Oval 15">
            <a:extLst>
              <a:ext uri="{FF2B5EF4-FFF2-40B4-BE49-F238E27FC236}">
                <a16:creationId xmlns:a16="http://schemas.microsoft.com/office/drawing/2014/main" id="{8F65F84E-6AB8-4165-AE77-733B925B0E85}"/>
              </a:ext>
            </a:extLst>
          </p:cNvPr>
          <p:cNvSpPr>
            <a:spLocks noChangeAspect="1" noChangeArrowheads="1"/>
          </p:cNvSpPr>
          <p:nvPr/>
        </p:nvSpPr>
        <p:spPr bwMode="auto">
          <a:xfrm flipH="1">
            <a:off x="6025526" y="4738450"/>
            <a:ext cx="171450" cy="1543050"/>
          </a:xfrm>
          <a:prstGeom prst="ellipse">
            <a:avLst/>
          </a:prstGeom>
          <a:solidFill>
            <a:srgbClr val="C0C0C0"/>
          </a:solidFill>
          <a:ln w="28575">
            <a:solidFill>
              <a:schemeClr val="bg1">
                <a:lumMod val="75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endParaRPr lang="en-US" altLang="en-US" sz="2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14" name="Line 22">
            <a:extLst>
              <a:ext uri="{FF2B5EF4-FFF2-40B4-BE49-F238E27FC236}">
                <a16:creationId xmlns:a16="http://schemas.microsoft.com/office/drawing/2014/main" id="{553D90EF-A941-46C0-A6D3-894B988C4C11}"/>
              </a:ext>
            </a:extLst>
          </p:cNvPr>
          <p:cNvSpPr>
            <a:spLocks noChangeAspect="1" noChangeShapeType="1"/>
          </p:cNvSpPr>
          <p:nvPr/>
        </p:nvSpPr>
        <p:spPr bwMode="auto">
          <a:xfrm rot="2700000" flipH="1">
            <a:off x="6071564" y="5062300"/>
            <a:ext cx="1255712" cy="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ko-KR" altLang="en-US"/>
          </a:p>
        </p:txBody>
      </p:sp>
      <p:grpSp>
        <p:nvGrpSpPr>
          <p:cNvPr id="115" name="Group 5">
            <a:extLst>
              <a:ext uri="{FF2B5EF4-FFF2-40B4-BE49-F238E27FC236}">
                <a16:creationId xmlns:a16="http://schemas.microsoft.com/office/drawing/2014/main" id="{5518D262-BB88-427A-8282-16C1B3FFDB04}"/>
              </a:ext>
            </a:extLst>
          </p:cNvPr>
          <p:cNvGrpSpPr>
            <a:grpSpLocks/>
          </p:cNvGrpSpPr>
          <p:nvPr/>
        </p:nvGrpSpPr>
        <p:grpSpPr bwMode="auto">
          <a:xfrm>
            <a:off x="4952376" y="4851163"/>
            <a:ext cx="117475" cy="1292225"/>
            <a:chOff x="4371975" y="2414588"/>
            <a:chExt cx="117475" cy="1292225"/>
          </a:xfrm>
        </p:grpSpPr>
        <p:sp>
          <p:nvSpPr>
            <p:cNvPr id="116" name="Rectangle 31">
              <a:extLst>
                <a:ext uri="{FF2B5EF4-FFF2-40B4-BE49-F238E27FC236}">
                  <a16:creationId xmlns:a16="http://schemas.microsoft.com/office/drawing/2014/main" id="{42B0D670-E077-44F0-8030-B621C0A280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71975" y="2414588"/>
              <a:ext cx="117475" cy="1292225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25400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defRPr sz="16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defRPr sz="14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defRPr/>
              </a:pPr>
              <a:endParaRPr lang="en-US" altLang="en-US" sz="240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17" name="Rectangle 2">
              <a:extLst>
                <a:ext uri="{FF2B5EF4-FFF2-40B4-BE49-F238E27FC236}">
                  <a16:creationId xmlns:a16="http://schemas.microsoft.com/office/drawing/2014/main" id="{F5A87C79-27BA-4394-BE98-DC686D19CFCC}"/>
                </a:ext>
              </a:extLst>
            </p:cNvPr>
            <p:cNvSpPr/>
            <p:nvPr/>
          </p:nvSpPr>
          <p:spPr>
            <a:xfrm>
              <a:off x="4379913" y="3162300"/>
              <a:ext cx="96837" cy="276225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  <p:sp>
          <p:nvSpPr>
            <p:cNvPr id="118" name="Rectangle 53">
              <a:extLst>
                <a:ext uri="{FF2B5EF4-FFF2-40B4-BE49-F238E27FC236}">
                  <a16:creationId xmlns:a16="http://schemas.microsoft.com/office/drawing/2014/main" id="{3FD526D4-0676-475B-A66A-F9065AFCD0E6}"/>
                </a:ext>
              </a:extLst>
            </p:cNvPr>
            <p:cNvSpPr/>
            <p:nvPr/>
          </p:nvSpPr>
          <p:spPr>
            <a:xfrm>
              <a:off x="4379913" y="2424113"/>
              <a:ext cx="96837" cy="385762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rgbClr val="FFFFFF"/>
                </a:solidFill>
              </a:endParaRPr>
            </a:p>
          </p:txBody>
        </p:sp>
      </p:grpSp>
      <p:sp>
        <p:nvSpPr>
          <p:cNvPr id="119" name="Rectangle 32">
            <a:extLst>
              <a:ext uri="{FF2B5EF4-FFF2-40B4-BE49-F238E27FC236}">
                <a16:creationId xmlns:a16="http://schemas.microsoft.com/office/drawing/2014/main" id="{27938AD3-062E-44DE-9716-A2632982B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93664" y="4851163"/>
            <a:ext cx="117475" cy="1292225"/>
          </a:xfrm>
          <a:prstGeom prst="rect">
            <a:avLst/>
          </a:prstGeom>
          <a:gradFill rotWithShape="1">
            <a:gsLst>
              <a:gs pos="1000">
                <a:srgbClr val="D4DEFF"/>
              </a:gs>
              <a:gs pos="22000">
                <a:srgbClr val="D4DEFF"/>
              </a:gs>
              <a:gs pos="36000">
                <a:schemeClr val="tx1">
                  <a:lumMod val="65000"/>
                  <a:lumOff val="35000"/>
                </a:schemeClr>
              </a:gs>
              <a:gs pos="58501">
                <a:srgbClr val="D4DEFF"/>
              </a:gs>
              <a:gs pos="85000">
                <a:schemeClr val="tx1">
                  <a:lumMod val="95000"/>
                  <a:lumOff val="5000"/>
                </a:schemeClr>
              </a:gs>
              <a:gs pos="100000">
                <a:srgbClr val="8488C4"/>
              </a:gs>
            </a:gsLst>
            <a:lin ang="5400000" scaled="1"/>
          </a:gradFill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>
            <a:lvl1pPr>
              <a:spcBef>
                <a:spcPct val="20000"/>
              </a:spcBef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defRPr sz="16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defRPr/>
            </a:pPr>
            <a:endParaRPr lang="en-US" altLang="en-US" sz="240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cxnSp>
        <p:nvCxnSpPr>
          <p:cNvPr id="120" name="Straight Connector 4">
            <a:extLst>
              <a:ext uri="{FF2B5EF4-FFF2-40B4-BE49-F238E27FC236}">
                <a16:creationId xmlns:a16="http://schemas.microsoft.com/office/drawing/2014/main" id="{5B14C31B-80CC-4423-93D9-FE6E2BCFEAFD}"/>
              </a:ext>
            </a:extLst>
          </p:cNvPr>
          <p:cNvCxnSpPr/>
          <p:nvPr/>
        </p:nvCxnSpPr>
        <p:spPr>
          <a:xfrm>
            <a:off x="5080964" y="4665425"/>
            <a:ext cx="0" cy="1587500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1" name="Group 33">
            <a:extLst>
              <a:ext uri="{FF2B5EF4-FFF2-40B4-BE49-F238E27FC236}">
                <a16:creationId xmlns:a16="http://schemas.microsoft.com/office/drawing/2014/main" id="{B76814EE-AC91-4696-8E3C-5186E8931863}"/>
              </a:ext>
            </a:extLst>
          </p:cNvPr>
          <p:cNvGrpSpPr>
            <a:grpSpLocks/>
          </p:cNvGrpSpPr>
          <p:nvPr/>
        </p:nvGrpSpPr>
        <p:grpSpPr bwMode="auto">
          <a:xfrm rot="2727082" flipH="1">
            <a:off x="6833563" y="4557476"/>
            <a:ext cx="360363" cy="544512"/>
            <a:chOff x="2520" y="1735"/>
            <a:chExt cx="730" cy="1788"/>
          </a:xfrm>
        </p:grpSpPr>
        <p:sp>
          <p:nvSpPr>
            <p:cNvPr id="122" name="Freeform 34">
              <a:extLst>
                <a:ext uri="{FF2B5EF4-FFF2-40B4-BE49-F238E27FC236}">
                  <a16:creationId xmlns:a16="http://schemas.microsoft.com/office/drawing/2014/main" id="{3CC5364B-56B4-4F29-BB16-C55C8568A13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0" y="1735"/>
              <a:ext cx="380" cy="1788"/>
            </a:xfrm>
            <a:custGeom>
              <a:avLst/>
              <a:gdLst>
                <a:gd name="T0" fmla="*/ 0 w 279"/>
                <a:gd name="T1" fmla="*/ 2147483646 h 264"/>
                <a:gd name="T2" fmla="*/ 1709477706 w 279"/>
                <a:gd name="T3" fmla="*/ 2147483646 h 264"/>
                <a:gd name="T4" fmla="*/ 2147483646 w 279"/>
                <a:gd name="T5" fmla="*/ 2147483646 h 264"/>
                <a:gd name="T6" fmla="*/ 2147483646 w 279"/>
                <a:gd name="T7" fmla="*/ 2147483646 h 264"/>
                <a:gd name="T8" fmla="*/ 2147483646 w 279"/>
                <a:gd name="T9" fmla="*/ 0 h 2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" h="264">
                  <a:moveTo>
                    <a:pt x="0" y="264"/>
                  </a:moveTo>
                  <a:cubicBezTo>
                    <a:pt x="50" y="263"/>
                    <a:pt x="100" y="263"/>
                    <a:pt x="132" y="234"/>
                  </a:cubicBezTo>
                  <a:cubicBezTo>
                    <a:pt x="164" y="205"/>
                    <a:pt x="176" y="128"/>
                    <a:pt x="192" y="93"/>
                  </a:cubicBezTo>
                  <a:cubicBezTo>
                    <a:pt x="208" y="58"/>
                    <a:pt x="216" y="37"/>
                    <a:pt x="231" y="21"/>
                  </a:cubicBezTo>
                  <a:cubicBezTo>
                    <a:pt x="246" y="5"/>
                    <a:pt x="262" y="2"/>
                    <a:pt x="279" y="0"/>
                  </a:cubicBezTo>
                </a:path>
              </a:pathLst>
            </a:custGeom>
            <a:noFill/>
            <a:ln w="57150" cmpd="sng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  <p:sp>
          <p:nvSpPr>
            <p:cNvPr id="123" name="Freeform 35">
              <a:extLst>
                <a:ext uri="{FF2B5EF4-FFF2-40B4-BE49-F238E27FC236}">
                  <a16:creationId xmlns:a16="http://schemas.microsoft.com/office/drawing/2014/main" id="{8760A88B-B1CA-4E66-97C0-FE2D57F23B9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870" y="1735"/>
              <a:ext cx="380" cy="1788"/>
            </a:xfrm>
            <a:custGeom>
              <a:avLst/>
              <a:gdLst>
                <a:gd name="T0" fmla="*/ 0 w 279"/>
                <a:gd name="T1" fmla="*/ 2147483646 h 264"/>
                <a:gd name="T2" fmla="*/ 1709477706 w 279"/>
                <a:gd name="T3" fmla="*/ 2147483646 h 264"/>
                <a:gd name="T4" fmla="*/ 2147483646 w 279"/>
                <a:gd name="T5" fmla="*/ 2147483646 h 264"/>
                <a:gd name="T6" fmla="*/ 2147483646 w 279"/>
                <a:gd name="T7" fmla="*/ 2147483646 h 264"/>
                <a:gd name="T8" fmla="*/ 2147483646 w 279"/>
                <a:gd name="T9" fmla="*/ 0 h 26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79" h="264">
                  <a:moveTo>
                    <a:pt x="0" y="264"/>
                  </a:moveTo>
                  <a:cubicBezTo>
                    <a:pt x="50" y="263"/>
                    <a:pt x="100" y="263"/>
                    <a:pt x="132" y="234"/>
                  </a:cubicBezTo>
                  <a:cubicBezTo>
                    <a:pt x="164" y="205"/>
                    <a:pt x="176" y="128"/>
                    <a:pt x="192" y="93"/>
                  </a:cubicBezTo>
                  <a:cubicBezTo>
                    <a:pt x="208" y="58"/>
                    <a:pt x="216" y="37"/>
                    <a:pt x="231" y="21"/>
                  </a:cubicBezTo>
                  <a:cubicBezTo>
                    <a:pt x="246" y="5"/>
                    <a:pt x="262" y="2"/>
                    <a:pt x="279" y="0"/>
                  </a:cubicBezTo>
                </a:path>
              </a:pathLst>
            </a:custGeom>
            <a:noFill/>
            <a:ln w="57150" cmpd="sng">
              <a:solidFill>
                <a:schemeClr val="bg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CC99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ko-KR" altLang="en-US"/>
            </a:p>
          </p:txBody>
        </p:sp>
      </p:grpSp>
      <p:grpSp>
        <p:nvGrpSpPr>
          <p:cNvPr id="124" name="Group 19">
            <a:extLst>
              <a:ext uri="{FF2B5EF4-FFF2-40B4-BE49-F238E27FC236}">
                <a16:creationId xmlns:a16="http://schemas.microsoft.com/office/drawing/2014/main" id="{98595A82-0842-4A47-8A6D-83AEF9F0A9C8}"/>
              </a:ext>
            </a:extLst>
          </p:cNvPr>
          <p:cNvGrpSpPr>
            <a:grpSpLocks/>
          </p:cNvGrpSpPr>
          <p:nvPr/>
        </p:nvGrpSpPr>
        <p:grpSpPr bwMode="auto">
          <a:xfrm rot="13573259">
            <a:off x="7086300" y="5167512"/>
            <a:ext cx="180413" cy="791977"/>
            <a:chOff x="2703" y="1585"/>
            <a:chExt cx="315" cy="1954"/>
          </a:xfrm>
          <a:solidFill>
            <a:schemeClr val="bg1">
              <a:lumMod val="75000"/>
            </a:schemeClr>
          </a:solidFill>
        </p:grpSpPr>
        <p:sp>
          <p:nvSpPr>
            <p:cNvPr id="125" name="Rectangle 9">
              <a:extLst>
                <a:ext uri="{FF2B5EF4-FFF2-40B4-BE49-F238E27FC236}">
                  <a16:creationId xmlns:a16="http://schemas.microsoft.com/office/drawing/2014/main" id="{C06DAB42-4107-425E-AA67-F0CFB85560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3" y="1591"/>
              <a:ext cx="193" cy="194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26" name="AutoShape 10">
              <a:extLst>
                <a:ext uri="{FF2B5EF4-FFF2-40B4-BE49-F238E27FC236}">
                  <a16:creationId xmlns:a16="http://schemas.microsoft.com/office/drawing/2014/main" id="{5EBF3F33-01E1-4087-9F10-2B5C03F2E4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1585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27" name="AutoShape 11">
              <a:extLst>
                <a:ext uri="{FF2B5EF4-FFF2-40B4-BE49-F238E27FC236}">
                  <a16:creationId xmlns:a16="http://schemas.microsoft.com/office/drawing/2014/main" id="{9FACF758-6FF6-44FE-885C-CFBE577CDF2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1867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28" name="AutoShape 12">
              <a:extLst>
                <a:ext uri="{FF2B5EF4-FFF2-40B4-BE49-F238E27FC236}">
                  <a16:creationId xmlns:a16="http://schemas.microsoft.com/office/drawing/2014/main" id="{FD2B5A23-F860-4EB5-A2AE-648FDC75ED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143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29" name="AutoShape 13">
              <a:extLst>
                <a:ext uri="{FF2B5EF4-FFF2-40B4-BE49-F238E27FC236}">
                  <a16:creationId xmlns:a16="http://schemas.microsoft.com/office/drawing/2014/main" id="{5350D882-1B31-4A57-B08D-0901B288C9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419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0" name="AutoShape 14">
              <a:extLst>
                <a:ext uri="{FF2B5EF4-FFF2-40B4-BE49-F238E27FC236}">
                  <a16:creationId xmlns:a16="http://schemas.microsoft.com/office/drawing/2014/main" id="{5B0317A6-5A46-4A7B-804A-3CA4119A6A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695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1" name="AutoShape 15">
              <a:extLst>
                <a:ext uri="{FF2B5EF4-FFF2-40B4-BE49-F238E27FC236}">
                  <a16:creationId xmlns:a16="http://schemas.microsoft.com/office/drawing/2014/main" id="{F2FE872B-ED8C-400F-8BEE-0EB94DE8B0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971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2" name="AutoShape 16">
              <a:extLst>
                <a:ext uri="{FF2B5EF4-FFF2-40B4-BE49-F238E27FC236}">
                  <a16:creationId xmlns:a16="http://schemas.microsoft.com/office/drawing/2014/main" id="{88F29F40-9E33-4A70-9D22-192946C1F7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3246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</p:grpSp>
      <p:grpSp>
        <p:nvGrpSpPr>
          <p:cNvPr id="133" name="Group 19">
            <a:extLst>
              <a:ext uri="{FF2B5EF4-FFF2-40B4-BE49-F238E27FC236}">
                <a16:creationId xmlns:a16="http://schemas.microsoft.com/office/drawing/2014/main" id="{C0233E94-5790-45B1-9FD2-436A731AD530}"/>
              </a:ext>
            </a:extLst>
          </p:cNvPr>
          <p:cNvGrpSpPr>
            <a:grpSpLocks/>
          </p:cNvGrpSpPr>
          <p:nvPr/>
        </p:nvGrpSpPr>
        <p:grpSpPr bwMode="auto">
          <a:xfrm rot="8026741" flipH="1">
            <a:off x="2898472" y="5165928"/>
            <a:ext cx="179841" cy="793599"/>
            <a:chOff x="2704" y="1585"/>
            <a:chExt cx="314" cy="1958"/>
          </a:xfrm>
          <a:solidFill>
            <a:schemeClr val="bg1">
              <a:lumMod val="75000"/>
            </a:schemeClr>
          </a:solidFill>
        </p:grpSpPr>
        <p:sp>
          <p:nvSpPr>
            <p:cNvPr id="134" name="Rectangle 9">
              <a:extLst>
                <a:ext uri="{FF2B5EF4-FFF2-40B4-BE49-F238E27FC236}">
                  <a16:creationId xmlns:a16="http://schemas.microsoft.com/office/drawing/2014/main" id="{BD098FA2-B143-4574-BB6F-5B6C3EAF29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04" y="1595"/>
              <a:ext cx="193" cy="194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 dirty="0">
                <a:solidFill>
                  <a:srgbClr val="000000"/>
                </a:solidFill>
              </a:endParaRPr>
            </a:p>
          </p:txBody>
        </p:sp>
        <p:sp>
          <p:nvSpPr>
            <p:cNvPr id="135" name="AutoShape 10">
              <a:extLst>
                <a:ext uri="{FF2B5EF4-FFF2-40B4-BE49-F238E27FC236}">
                  <a16:creationId xmlns:a16="http://schemas.microsoft.com/office/drawing/2014/main" id="{78062333-6793-43FC-B1C0-24A346AFEF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1585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6" name="AutoShape 11">
              <a:extLst>
                <a:ext uri="{FF2B5EF4-FFF2-40B4-BE49-F238E27FC236}">
                  <a16:creationId xmlns:a16="http://schemas.microsoft.com/office/drawing/2014/main" id="{C5A1E1FA-8E17-40F2-AF74-1C5C9E5C56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1867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7" name="AutoShape 12">
              <a:extLst>
                <a:ext uri="{FF2B5EF4-FFF2-40B4-BE49-F238E27FC236}">
                  <a16:creationId xmlns:a16="http://schemas.microsoft.com/office/drawing/2014/main" id="{1726D92C-F139-4317-B90A-5932D2BACCD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143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8" name="AutoShape 13">
              <a:extLst>
                <a:ext uri="{FF2B5EF4-FFF2-40B4-BE49-F238E27FC236}">
                  <a16:creationId xmlns:a16="http://schemas.microsoft.com/office/drawing/2014/main" id="{524B5501-9B1B-47F3-ABBE-CA9A4C7921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419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39" name="AutoShape 14">
              <a:extLst>
                <a:ext uri="{FF2B5EF4-FFF2-40B4-BE49-F238E27FC236}">
                  <a16:creationId xmlns:a16="http://schemas.microsoft.com/office/drawing/2014/main" id="{2481EC6D-E447-4425-8109-C8AC60BCE3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695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40" name="AutoShape 15">
              <a:extLst>
                <a:ext uri="{FF2B5EF4-FFF2-40B4-BE49-F238E27FC236}">
                  <a16:creationId xmlns:a16="http://schemas.microsoft.com/office/drawing/2014/main" id="{1748B831-58C7-4FD7-A113-688397564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2971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  <p:sp>
          <p:nvSpPr>
            <p:cNvPr id="141" name="AutoShape 16">
              <a:extLst>
                <a:ext uri="{FF2B5EF4-FFF2-40B4-BE49-F238E27FC236}">
                  <a16:creationId xmlns:a16="http://schemas.microsoft.com/office/drawing/2014/main" id="{998A1CA4-9F32-48B0-AC63-3F8FE8BB7A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90" y="3246"/>
              <a:ext cx="128" cy="293"/>
            </a:xfrm>
            <a:prstGeom prst="rtTriangle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</a:endParaRPr>
            </a:p>
          </p:txBody>
        </p:sp>
      </p:grpSp>
      <p:grpSp>
        <p:nvGrpSpPr>
          <p:cNvPr id="143" name="Group 5">
            <a:extLst>
              <a:ext uri="{FF2B5EF4-FFF2-40B4-BE49-F238E27FC236}">
                <a16:creationId xmlns:a16="http://schemas.microsoft.com/office/drawing/2014/main" id="{C98CB12B-C269-4A25-BD4C-A4F2651AB5E8}"/>
              </a:ext>
            </a:extLst>
          </p:cNvPr>
          <p:cNvGrpSpPr>
            <a:grpSpLocks/>
          </p:cNvGrpSpPr>
          <p:nvPr/>
        </p:nvGrpSpPr>
        <p:grpSpPr bwMode="auto">
          <a:xfrm>
            <a:off x="8979737" y="3105987"/>
            <a:ext cx="3091755" cy="1374976"/>
            <a:chOff x="864" y="2208"/>
            <a:chExt cx="1632" cy="528"/>
          </a:xfrm>
        </p:grpSpPr>
        <p:sp>
          <p:nvSpPr>
            <p:cNvPr id="144" name="Rectangle 6">
              <a:extLst>
                <a:ext uri="{FF2B5EF4-FFF2-40B4-BE49-F238E27FC236}">
                  <a16:creationId xmlns:a16="http://schemas.microsoft.com/office/drawing/2014/main" id="{3868FE64-D390-448B-B5AC-CBD3E6789F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64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5" name="Rectangle 7">
              <a:extLst>
                <a:ext uri="{FF2B5EF4-FFF2-40B4-BE49-F238E27FC236}">
                  <a16:creationId xmlns:a16="http://schemas.microsoft.com/office/drawing/2014/main" id="{61C32BEA-B2AE-469A-8462-E6DDD9A8F5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60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6" name="Rectangle 8">
              <a:extLst>
                <a:ext uri="{FF2B5EF4-FFF2-40B4-BE49-F238E27FC236}">
                  <a16:creationId xmlns:a16="http://schemas.microsoft.com/office/drawing/2014/main" id="{7EF643A0-E18C-48B2-B651-93D706873B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56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7" name="Rectangle 9">
              <a:extLst>
                <a:ext uri="{FF2B5EF4-FFF2-40B4-BE49-F238E27FC236}">
                  <a16:creationId xmlns:a16="http://schemas.microsoft.com/office/drawing/2014/main" id="{394DFF31-42C3-47DC-872A-820FC15E40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52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8" name="Rectangle 10">
              <a:extLst>
                <a:ext uri="{FF2B5EF4-FFF2-40B4-BE49-F238E27FC236}">
                  <a16:creationId xmlns:a16="http://schemas.microsoft.com/office/drawing/2014/main" id="{A730F5C4-1B0F-438A-8012-03D04862317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48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49" name="Rectangle 11">
              <a:extLst>
                <a:ext uri="{FF2B5EF4-FFF2-40B4-BE49-F238E27FC236}">
                  <a16:creationId xmlns:a16="http://schemas.microsoft.com/office/drawing/2014/main" id="{93AB1861-2B03-426C-9335-382E8A140E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4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0" name="Rectangle 12">
              <a:extLst>
                <a:ext uri="{FF2B5EF4-FFF2-40B4-BE49-F238E27FC236}">
                  <a16:creationId xmlns:a16="http://schemas.microsoft.com/office/drawing/2014/main" id="{3A6EA105-E0A4-47DB-96DC-455D9D8A4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1" name="Rectangle 13">
              <a:extLst>
                <a:ext uri="{FF2B5EF4-FFF2-40B4-BE49-F238E27FC236}">
                  <a16:creationId xmlns:a16="http://schemas.microsoft.com/office/drawing/2014/main" id="{A2E1522C-D9E4-459D-96C8-57031F1977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2" name="Rectangle 14">
              <a:extLst>
                <a:ext uri="{FF2B5EF4-FFF2-40B4-BE49-F238E27FC236}">
                  <a16:creationId xmlns:a16="http://schemas.microsoft.com/office/drawing/2014/main" id="{6E9AADEB-D7B4-4799-BC84-5AF20102B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32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3" name="Rectangle 15">
              <a:extLst>
                <a:ext uri="{FF2B5EF4-FFF2-40B4-BE49-F238E27FC236}">
                  <a16:creationId xmlns:a16="http://schemas.microsoft.com/office/drawing/2014/main" id="{F24B78C7-C251-4187-85D6-C079236451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8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4" name="Rectangle 16">
              <a:extLst>
                <a:ext uri="{FF2B5EF4-FFF2-40B4-BE49-F238E27FC236}">
                  <a16:creationId xmlns:a16="http://schemas.microsoft.com/office/drawing/2014/main" id="{1DFE70E4-D678-4C44-B8E6-8DB739F5DA1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24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5" name="Rectangle 17">
              <a:extLst>
                <a:ext uri="{FF2B5EF4-FFF2-40B4-BE49-F238E27FC236}">
                  <a16:creationId xmlns:a16="http://schemas.microsoft.com/office/drawing/2014/main" id="{416B2B8F-E4EA-453B-916B-87E217BC87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20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6" name="Rectangle 18">
              <a:extLst>
                <a:ext uri="{FF2B5EF4-FFF2-40B4-BE49-F238E27FC236}">
                  <a16:creationId xmlns:a16="http://schemas.microsoft.com/office/drawing/2014/main" id="{A7FAF649-6857-4BBA-9DE8-4AAC73343F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7" name="Rectangle 19">
              <a:extLst>
                <a:ext uri="{FF2B5EF4-FFF2-40B4-BE49-F238E27FC236}">
                  <a16:creationId xmlns:a16="http://schemas.microsoft.com/office/drawing/2014/main" id="{46ECBC96-B90A-4A36-BFAB-D48E77B868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2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8" name="Rectangle 20">
              <a:extLst>
                <a:ext uri="{FF2B5EF4-FFF2-40B4-BE49-F238E27FC236}">
                  <a16:creationId xmlns:a16="http://schemas.microsoft.com/office/drawing/2014/main" id="{CB487F61-9E7B-4823-9624-D9F61D56D2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08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59" name="Rectangle 21">
              <a:extLst>
                <a:ext uri="{FF2B5EF4-FFF2-40B4-BE49-F238E27FC236}">
                  <a16:creationId xmlns:a16="http://schemas.microsoft.com/office/drawing/2014/main" id="{7BEB3BF3-5C18-4178-9650-921405FC44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04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  <p:sp>
          <p:nvSpPr>
            <p:cNvPr id="160" name="Rectangle 22">
              <a:extLst>
                <a:ext uri="{FF2B5EF4-FFF2-40B4-BE49-F238E27FC236}">
                  <a16:creationId xmlns:a16="http://schemas.microsoft.com/office/drawing/2014/main" id="{3B7777F5-6FEB-4BB1-AACF-11BEEDD300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0" y="2208"/>
              <a:ext cx="96" cy="52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endParaRPr lang="en-US" altLang="en-US"/>
            </a:p>
          </p:txBody>
        </p:sp>
      </p:grpSp>
      <p:sp>
        <p:nvSpPr>
          <p:cNvPr id="179" name="AutoShape 26">
            <a:extLst>
              <a:ext uri="{FF2B5EF4-FFF2-40B4-BE49-F238E27FC236}">
                <a16:creationId xmlns:a16="http://schemas.microsoft.com/office/drawing/2014/main" id="{1A9755E2-8796-41A3-8574-D646CC937825}"/>
              </a:ext>
            </a:extLst>
          </p:cNvPr>
          <p:cNvSpPr>
            <a:spLocks/>
          </p:cNvSpPr>
          <p:nvPr/>
        </p:nvSpPr>
        <p:spPr bwMode="auto">
          <a:xfrm>
            <a:off x="9182590" y="4755276"/>
            <a:ext cx="1447800" cy="241300"/>
          </a:xfrm>
          <a:prstGeom prst="callout1">
            <a:avLst>
              <a:gd name="adj1" fmla="val 44722"/>
              <a:gd name="adj2" fmla="val 105264"/>
              <a:gd name="adj3" fmla="val -82606"/>
              <a:gd name="adj4" fmla="val 110856"/>
            </a:avLst>
          </a:prstGeom>
          <a:noFill/>
          <a:ln w="1905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/>
            <a:r>
              <a:rPr lang="en-US" altLang="en-US" sz="1400" dirty="0"/>
              <a:t>Dead Space</a:t>
            </a:r>
          </a:p>
        </p:txBody>
      </p:sp>
      <p:sp>
        <p:nvSpPr>
          <p:cNvPr id="180" name="AutoShape 25">
            <a:extLst>
              <a:ext uri="{FF2B5EF4-FFF2-40B4-BE49-F238E27FC236}">
                <a16:creationId xmlns:a16="http://schemas.microsoft.com/office/drawing/2014/main" id="{B8485683-1CFF-49DD-AB30-C6D38C6049DD}"/>
              </a:ext>
            </a:extLst>
          </p:cNvPr>
          <p:cNvSpPr>
            <a:spLocks/>
          </p:cNvSpPr>
          <p:nvPr/>
        </p:nvSpPr>
        <p:spPr bwMode="auto">
          <a:xfrm>
            <a:off x="11445605" y="4674873"/>
            <a:ext cx="400961" cy="215444"/>
          </a:xfrm>
          <a:prstGeom prst="callout1">
            <a:avLst>
              <a:gd name="adj1" fmla="val 44722"/>
              <a:gd name="adj2" fmla="val -8333"/>
              <a:gd name="adj3" fmla="val -67704"/>
              <a:gd name="adj4" fmla="val -49481"/>
            </a:avLst>
          </a:prstGeom>
          <a:noFill/>
          <a:ln w="1905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400" dirty="0"/>
              <a:t>Pixel</a:t>
            </a:r>
          </a:p>
        </p:txBody>
      </p:sp>
      <p:pic>
        <p:nvPicPr>
          <p:cNvPr id="142" name="Picture 2" descr="4fshaper">
            <a:extLst>
              <a:ext uri="{FF2B5EF4-FFF2-40B4-BE49-F238E27FC236}">
                <a16:creationId xmlns:a16="http://schemas.microsoft.com/office/drawing/2014/main" id="{223EA01A-36E1-432B-BE5E-A1C4F3C0A7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637" r="3377"/>
          <a:stretch>
            <a:fillRect/>
          </a:stretch>
        </p:blipFill>
        <p:spPr bwMode="auto">
          <a:xfrm>
            <a:off x="8979737" y="5040358"/>
            <a:ext cx="3126282" cy="1524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469C985-9FA8-4BFF-838F-0A94F3E1A1CA}"/>
              </a:ext>
            </a:extLst>
          </p:cNvPr>
          <p:cNvSpPr txBox="1"/>
          <p:nvPr/>
        </p:nvSpPr>
        <p:spPr>
          <a:xfrm>
            <a:off x="2639683" y="6326038"/>
            <a:ext cx="4513332" cy="48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55A2694-9DD2-47CC-A565-3D1459FC9D6A}"/>
                  </a:ext>
                </a:extLst>
              </p:cNvPr>
              <p:cNvSpPr txBox="1"/>
              <p:nvPr/>
            </p:nvSpPr>
            <p:spPr>
              <a:xfrm>
                <a:off x="2875805" y="6469811"/>
                <a:ext cx="4649024" cy="38792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ko-KR" altLang="en-US" i="1" smtClean="0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𝑜𝑢𝑡</m:t>
                          </m:r>
                        </m:sub>
                      </m:sSub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𝐻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ko-KR" alt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b="0" i="1" smtClean="0">
                          <a:latin typeface="Cambria Math" panose="02040503050406030204" pitchFamily="18" charset="0"/>
                        </a:rPr>
                        <m:t>𝑡</m:t>
                      </m:r>
                      <m:d>
                        <m:d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  <m:sSup>
                        <m:sSupPr>
                          <m:ctrlP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𝜙</m:t>
                          </m:r>
                          <m:d>
                            <m:dPr>
                              <m:ctrlP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altLang="ko-KR" b="0" i="1" smtClean="0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</m:sup>
                      </m:sSup>
                      <m:sSub>
                        <m:sSub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̃"/>
                              <m:ctrlPr>
                                <a:rPr lang="ko-KR" altLang="en-US" i="1"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n-US" altLang="ko-KR" i="1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n-US" altLang="ko-KR" b="0" i="1" smtClean="0">
                              <a:latin typeface="Cambria Math" panose="02040503050406030204" pitchFamily="18" charset="0"/>
                            </a:rPr>
                            <m:t>𝑖𝑛</m:t>
                          </m:r>
                        </m:sub>
                      </m:sSub>
                      <m:d>
                        <m:dPr>
                          <m:ctrlPr>
                            <a:rPr lang="en-US" altLang="ko-KR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ko-KR" i="1">
                              <a:latin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</m:oMath>
                  </m:oMathPara>
                </a14:m>
                <a:endParaRPr lang="ko-KR" altLang="en-US" dirty="0"/>
              </a:p>
            </p:txBody>
          </p:sp>
        </mc:Choice>
        <mc:Fallback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955A2694-9DD2-47CC-A565-3D1459FC9D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75805" y="6469811"/>
                <a:ext cx="4649024" cy="387927"/>
              </a:xfrm>
              <a:prstGeom prst="rect">
                <a:avLst/>
              </a:prstGeom>
              <a:blipFill>
                <a:blip r:embed="rId9"/>
                <a:stretch>
                  <a:fillRect b="-3125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2498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C665EF-AA64-4296-A85A-D0DB9B522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Setup of Photoinjector Laser in </a:t>
            </a:r>
            <a:r>
              <a:rPr lang="en-US" altLang="ko-KR" dirty="0" err="1"/>
              <a:t>EuXFEL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3DF9C06-69E8-40DA-AF97-4B3E2431B8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err="1"/>
              <a:t>Yb:YAG</a:t>
            </a:r>
            <a:r>
              <a:rPr lang="en-US" altLang="ko-KR" dirty="0"/>
              <a:t> fiber laser(1030nm→257.5nm, 1 </a:t>
            </a:r>
            <a:r>
              <a:rPr lang="en-US" altLang="ko-KR" dirty="0" err="1"/>
              <a:t>ps</a:t>
            </a:r>
            <a:r>
              <a:rPr lang="en-US" altLang="ko-KR" dirty="0"/>
              <a:t> to 20 </a:t>
            </a:r>
            <a:r>
              <a:rPr lang="en-US" altLang="ko-KR" dirty="0" err="1"/>
              <a:t>ps</a:t>
            </a:r>
            <a:r>
              <a:rPr lang="en-US" altLang="ko-KR" dirty="0"/>
              <a:t>, few </a:t>
            </a:r>
            <a:r>
              <a:rPr lang="en-US" altLang="ko-KR" dirty="0" err="1"/>
              <a:t>μJ</a:t>
            </a:r>
            <a:r>
              <a:rPr lang="en-US" altLang="ko-KR" dirty="0"/>
              <a:t> at max 4.5MHz(UV))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CE67768-E2C8-4A1F-A783-B5157FDE52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0641" y="2680837"/>
            <a:ext cx="7556710" cy="3869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042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CD2F00-5DA8-4878-99BA-16723B63FC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Setup of Photoinjector Laser in </a:t>
            </a:r>
            <a:r>
              <a:rPr lang="en-US" altLang="ko-KR" dirty="0" err="1"/>
              <a:t>EuXFEL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33C4433D-28E4-485A-A9E0-6ACD61C291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ED70F43-AC94-40A6-8B52-51F64A58A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4935" y="1825625"/>
            <a:ext cx="8010552" cy="4697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6860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C2D47C6-554D-40D3-B25C-41FC313F3C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Temporal Shaping of Photoinjector Laser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E216658B-2DAC-4749-931C-D7C46C1B01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Goal: finding the SLM filter u* for targeted pulse y*</a:t>
            </a:r>
          </a:p>
          <a:p>
            <a:r>
              <a:rPr lang="en-US" altLang="ko-KR" dirty="0"/>
              <a:t>Due to costly measurement and high dimension of control input, black-box optimization (e.g. evolutionary algorithm or Bayesian optimization) cannot be used</a:t>
            </a:r>
          </a:p>
          <a:p>
            <a:r>
              <a:rPr lang="en-US" altLang="ko-KR" dirty="0"/>
              <a:t>For pulse shaping, differentiable models are applied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11696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8EC1678-2891-4EB2-8B67-8E6A42C9E8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Differentiable Model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15C7F7B-D0D2-4F67-81F4-D0C2B9564E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600" b="0" i="0" u="none" strike="noStrike" baseline="0" dirty="0"/>
              <a:t>Differentiable programming: programming paradigm in which computer programs can</a:t>
            </a:r>
            <a:r>
              <a:rPr lang="en-US" altLang="ko-KR" sz="2600" dirty="0"/>
              <a:t> </a:t>
            </a:r>
            <a:r>
              <a:rPr lang="en-US" altLang="ko-KR" sz="2600" b="0" i="0" u="none" strike="noStrike" baseline="0" dirty="0"/>
              <a:t>be differentiated end-to-end</a:t>
            </a:r>
          </a:p>
          <a:p>
            <a:pPr marL="0" indent="0" algn="l">
              <a:buNone/>
            </a:pPr>
            <a:r>
              <a:rPr lang="en-US" altLang="ko-KR" sz="2600" dirty="0"/>
              <a:t> - </a:t>
            </a:r>
            <a:r>
              <a:rPr lang="en-US" altLang="ko-KR" sz="2600" b="0" i="0" u="none" strike="noStrike" baseline="0" dirty="0"/>
              <a:t>gradient-based</a:t>
            </a:r>
            <a:r>
              <a:rPr lang="en-US" altLang="ko-KR" sz="2600" dirty="0"/>
              <a:t> </a:t>
            </a:r>
            <a:r>
              <a:rPr lang="en-US" altLang="ko-KR" sz="2600" b="0" i="0" u="none" strike="noStrike" baseline="0" dirty="0"/>
              <a:t>optimization of parameters in the program</a:t>
            </a:r>
            <a:endParaRPr lang="ko-KR" altLang="en-US" sz="2600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CB10AD7-05E6-4A4E-8C96-34D7E1CBDF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813465"/>
            <a:ext cx="12192000" cy="229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0086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71B97F5-CCC3-46CB-A89C-4E5C8000B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Gradient-based Optimization</a:t>
            </a:r>
            <a:endParaRPr lang="ko-KR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B60886E6-21CF-4E74-9991-F0BBE720801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Calculate the local gradient of f</a:t>
                </a:r>
              </a:p>
              <a:p>
                <a:r>
                  <a:rPr lang="en-US" altLang="ko-KR" dirty="0"/>
                  <a:t>Move to position such that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𝛼</m:t>
                    </m:r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/>
                  <a:t>: step size)</a:t>
                </a:r>
              </a:p>
              <a:p>
                <a:r>
                  <a:rPr lang="en-US" altLang="ko-KR" dirty="0"/>
                  <a:t>Iterate</a:t>
                </a:r>
              </a:p>
              <a:p>
                <a:r>
                  <a:rPr lang="en-US" altLang="ko-KR" dirty="0"/>
                  <a:t>Can be stuck in local minima, saddle point, or plateau</a:t>
                </a:r>
                <a:endParaRPr lang="ko-KR" altLang="en-US" dirty="0"/>
              </a:p>
            </p:txBody>
          </p:sp>
        </mc:Choice>
        <mc:Fallback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B60886E6-21CF-4E74-9991-F0BBE720801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38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>
            <a:extLst>
              <a:ext uri="{FF2B5EF4-FFF2-40B4-BE49-F238E27FC236}">
                <a16:creationId xmlns:a16="http://schemas.microsoft.com/office/drawing/2014/main" id="{62830EE2-F65E-47D8-A7AE-C3B49AB2A4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482" t="10216" r="9022" b="8314"/>
          <a:stretch/>
        </p:blipFill>
        <p:spPr>
          <a:xfrm>
            <a:off x="7205932" y="3778370"/>
            <a:ext cx="4837981" cy="3079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366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7BD88EE-5DEA-4743-B46A-C4EDB49F3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Gradient-based Optimization with Momentum </a:t>
            </a:r>
            <a:endParaRPr lang="ko-KR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3ED07A84-033D-4642-9CDF-9FBABF0F5FD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𝛽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=0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altLang="ko-KR" b="0" i="1" dirty="0">
                  <a:latin typeface="Cambria Math" panose="02040503050406030204" pitchFamily="18" charset="0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𝛼</m:t>
                    </m:r>
                    <m:sSub>
                      <m:sSub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i="1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𝛼</m:t>
                    </m:r>
                  </m:oMath>
                </a14:m>
                <a:r>
                  <a:rPr lang="en-US" altLang="ko-KR" dirty="0"/>
                  <a:t>: step size)</a:t>
                </a:r>
              </a:p>
              <a:p>
                <a:r>
                  <a:rPr lang="en-US" altLang="ko-KR" dirty="0"/>
                  <a:t>Adam algorithm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ko-KR" b="0" i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0" smtClean="0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d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dirty="0"/>
              </a:p>
              <a:p>
                <a:pPr marL="0" indent="0">
                  <a:buNone/>
                </a:pPr>
                <a:r>
                  <a:rPr lang="en-US" altLang="ko-KR" dirty="0"/>
                  <a:t>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−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0" smtClean="0">
                            <a:latin typeface="Cambria Math" panose="02040503050406030204" pitchFamily="18" charset="0"/>
                          </a:rPr>
                          <m:t>1−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m:rPr>
                        <m:sty m:val="p"/>
                      </m:rPr>
                      <a:rPr lang="en-US" altLang="ko-KR" b="0" i="0" smtClean="0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∙</m:t>
                    </m:r>
                    <m:r>
                      <m:rPr>
                        <m:sty m:val="p"/>
                      </m:rPr>
                      <a:rPr lang="en-US" altLang="ko-KR">
                        <a:latin typeface="Cambria Math" panose="02040503050406030204" pitchFamily="18" charset="0"/>
                      </a:rPr>
                      <m:t>∇</m:t>
                    </m:r>
                    <m:r>
                      <a:rPr lang="en-US" altLang="ko-KR" i="1">
                        <a:latin typeface="Cambria Math" panose="02040503050406030204" pitchFamily="18" charset="0"/>
                      </a:rPr>
                      <m:t>𝑓</m:t>
                    </m:r>
                    <m:d>
                      <m:dPr>
                        <m:ctrlPr>
                          <a:rPr lang="en-US" altLang="ko-KR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</m:sub>
                        </m:sSub>
                      </m:e>
                    </m:d>
                  </m:oMath>
                </a14:m>
                <a:endParaRPr lang="en-US" altLang="ko-KR" dirty="0"/>
              </a:p>
              <a:p>
                <a:pPr marL="0" indent="0">
                  <a:buNone/>
                </a:pPr>
                <a:r>
                  <a:rPr lang="en-US" altLang="ko-KR" dirty="0"/>
                  <a:t> -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+1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sSubSup>
                              <m:sSub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𝛽</m:t>
                                </m:r>
                              </m:e>
                              <m:sub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𝑛</m:t>
                                </m:r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+1</m:t>
                                </m:r>
                              </m:sup>
                            </m:sSubSup>
                          </m:e>
                        </m:rad>
                      </m:num>
                      <m:den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sSubSup>
                          <m:sSub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𝛽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+1 </m:t>
                            </m:r>
                          </m:sup>
                        </m:sSubSup>
                      </m:den>
                    </m:f>
                    <m:f>
                      <m:f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𝛼</m:t>
                        </m:r>
                        <m:sSub>
                          <m:sSubPr>
                            <m:ctrlPr>
                              <a:rPr lang="en-US" altLang="ko-KR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𝑚</m:t>
                            </m:r>
                          </m:e>
                          <m:sub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i="1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+1</m:t>
                            </m:r>
                          </m:sub>
                        </m:sSub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acc>
                          <m:accPr>
                            <m:chr m:val="̂"/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𝜖</m:t>
                            </m:r>
                          </m:e>
                        </m:acc>
                      </m:den>
                    </m:f>
                  </m:oMath>
                </a14:m>
                <a:endParaRPr lang="en-US" altLang="ko-KR" dirty="0"/>
              </a:p>
            </p:txBody>
          </p:sp>
        </mc:Choice>
        <mc:Fallback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3ED07A84-033D-4642-9CDF-9FBABF0F5FD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>
            <a:extLst>
              <a:ext uri="{FF2B5EF4-FFF2-40B4-BE49-F238E27FC236}">
                <a16:creationId xmlns:a16="http://schemas.microsoft.com/office/drawing/2014/main" id="{234D8B05-4870-4B82-932E-3233271FAD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6457" y="1876572"/>
            <a:ext cx="4430332" cy="1953556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FDFBEDB4-F59E-4F71-B05B-7EF5BB7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6456" y="4221198"/>
            <a:ext cx="4430333" cy="210563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94FA55D-E8E5-477C-A7B1-FED46813F7C8}"/>
              </a:ext>
            </a:extLst>
          </p:cNvPr>
          <p:cNvSpPr txBox="1"/>
          <p:nvPr/>
        </p:nvSpPr>
        <p:spPr>
          <a:xfrm>
            <a:off x="9569569" y="1456293"/>
            <a:ext cx="644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ko-KR" dirty="0"/>
              <a:t>β</a:t>
            </a:r>
            <a:r>
              <a:rPr lang="en-US" altLang="ko-KR" dirty="0"/>
              <a:t>=0</a:t>
            </a:r>
            <a:endParaRPr lang="ko-KR" alt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71EB941-2BEB-482F-9021-2A7CB251E92A}"/>
              </a:ext>
            </a:extLst>
          </p:cNvPr>
          <p:cNvSpPr txBox="1"/>
          <p:nvPr/>
        </p:nvSpPr>
        <p:spPr>
          <a:xfrm>
            <a:off x="9408542" y="3765601"/>
            <a:ext cx="966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ko-KR" dirty="0"/>
              <a:t>β</a:t>
            </a:r>
            <a:r>
              <a:rPr lang="en-US" altLang="ko-KR" dirty="0"/>
              <a:t>=0.85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2173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CBFBC7-95AE-4B69-B5B7-F0AA238EF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Setup of Photoinjector Laser in </a:t>
            </a:r>
            <a:r>
              <a:rPr lang="en-US" altLang="ko-KR" dirty="0" err="1"/>
              <a:t>EuXFEL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128BF5B-9BDF-426F-9D48-FC24C0FC40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Differentiable module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25AD5FB-FD07-4ED4-8487-8D8807B836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0789" y="2225002"/>
            <a:ext cx="8724964" cy="4086898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9FADFE7-7C88-46D7-9FB8-2BC004C74472}"/>
                  </a:ext>
                </a:extLst>
              </p:cNvPr>
              <p:cNvSpPr txBox="1"/>
              <p:nvPr/>
            </p:nvSpPr>
            <p:spPr>
              <a:xfrm>
                <a:off x="9636790" y="2368974"/>
                <a:ext cx="2223033" cy="26590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ko-KR" sz="1500" dirty="0"/>
                  <a:t>Attenuation: reduction of signal power</a:t>
                </a:r>
              </a:p>
              <a:p>
                <a:r>
                  <a:rPr lang="en-US" altLang="ko-KR" sz="1500" dirty="0"/>
                  <a:t>Group velocity dispersion: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  <m:t>𝛽</m:t>
                        </m:r>
                      </m:e>
                      <m:sub>
                        <m: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ko-KR" sz="15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num>
                      <m:den>
                        <m: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endParaRPr lang="en-US" altLang="ko-KR" sz="1500" dirty="0"/>
              </a:p>
              <a:p>
                <a:r>
                  <a:rPr lang="en-US" altLang="ko-KR" sz="1500" dirty="0"/>
                  <a:t>GDD: dependance of time delay of an ultrafast laser pulse within optical media on frequency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𝜕</m:t>
                            </m:r>
                          </m:e>
                          <m:sup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  <m:t>𝜙</m:t>
                        </m:r>
                      </m:num>
                      <m:den>
                        <m:r>
                          <a:rPr lang="en-US" altLang="ko-KR" sz="1500" b="0" i="1" smtClean="0">
                            <a:latin typeface="Cambria Math" panose="02040503050406030204" pitchFamily="18" charset="0"/>
                          </a:rPr>
                          <m:t>𝜕</m:t>
                        </m:r>
                        <m:sSup>
                          <m:sSupPr>
                            <m:ctrlP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𝜔</m:t>
                            </m:r>
                          </m:e>
                          <m:sup>
                            <m:r>
                              <a:rPr lang="en-US" altLang="ko-KR" sz="15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altLang="ko-KR" sz="15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1500" b="0" i="1" smtClean="0">
                        <a:latin typeface="Cambria Math" panose="02040503050406030204" pitchFamily="18" charset="0"/>
                      </a:rPr>
                      <m:t>𝜙</m:t>
                    </m:r>
                  </m:oMath>
                </a14:m>
                <a:r>
                  <a:rPr lang="en-US" altLang="ko-KR" sz="1500" dirty="0"/>
                  <a:t>: spectral phase)</a:t>
                </a:r>
                <a:endParaRPr lang="ko-KR" altLang="en-US" sz="1500" dirty="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9FADFE7-7C88-46D7-9FB8-2BC004C7447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36790" y="2368974"/>
                <a:ext cx="2223033" cy="2659061"/>
              </a:xfrm>
              <a:prstGeom prst="rect">
                <a:avLst/>
              </a:prstGeom>
              <a:blipFill>
                <a:blip r:embed="rId4"/>
                <a:stretch>
                  <a:fillRect l="-1096" t="-688" b="-1376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94050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4DE2212-575C-4850-9278-5F14FD2E0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Control problem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CE8AF37E-207D-4FF6-8E41-38AAEB45EF6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altLang="ko-KR" sz="2400" dirty="0"/>
                  <a:t>For experimental system F with control input </a:t>
                </a:r>
                <a14:m>
                  <m:oMath xmlns:m="http://schemas.openxmlformats.org/officeDocument/2006/math"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en-US" altLang="ko-K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r>
                  <a:rPr lang="en-US" altLang="ko-KR" sz="2400" dirty="0"/>
                  <a:t>, measured pulse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𝑒𝑥𝑝</m:t>
                        </m:r>
                      </m:sub>
                    </m:sSub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𝐹</m:t>
                    </m:r>
                    <m:d>
                      <m:d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𝜀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altLang="ko-KR" sz="2400" dirty="0"/>
                  <a:t> is unmodeled effects and noise) </a:t>
                </a:r>
              </a:p>
              <a:p>
                <a:r>
                  <a:rPr lang="en-US" altLang="ko-KR" sz="2400" dirty="0"/>
                  <a:t>Goal: finding u* such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sz="2400" b="0" i="0" smtClean="0">
                            <a:latin typeface="Cambria Math" panose="02040503050406030204" pitchFamily="18" charset="0"/>
                          </a:rPr>
                          <m:t>arg</m:t>
                        </m:r>
                      </m:fName>
                      <m:e>
                        <m:func>
                          <m:funcPr>
                            <m:ctrlP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ko-KR" sz="2400" b="0" i="0" smtClean="0">
                                    <a:latin typeface="Cambria Math" panose="02040503050406030204" pitchFamily="18" charset="0"/>
                                  </a:rPr>
                                  <m:t>min</m:t>
                                </m:r>
                              </m:e>
                              <m:lim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∈</m:t>
                                </m:r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</m:lim>
                            </m:limLow>
                          </m:fName>
                          <m:e>
                            <m:sSubSup>
                              <m:sSubSupPr>
                                <m:ctrlP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d>
                                  <m:dPr>
                                    <m:begChr m:val="‖"/>
                                    <m:endChr m:val="‖"/>
                                    <m:ctrlP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  <m:t>𝐹</m:t>
                                    </m:r>
                                    <m:d>
                                      <m:dPr>
                                        <m:ctrlP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</m:e>
                                    </m:d>
                                    <m: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p>
                                        <m: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  <m:sub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</m:func>
                      </m:e>
                    </m:func>
                    <m:r>
                      <a:rPr lang="en-US" altLang="ko-KR" sz="2400" b="0" i="1" smtClean="0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altLang="ko-KR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d>
                              <m:dPr>
                                <m:begChr m:val="‖"/>
                                <m:endChr m:val="‖"/>
                                <m:ctrlP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𝑓</m:t>
                                </m:r>
                                <m:d>
                                  <m:dPr>
                                    <m:ctrlP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</m:d>
                              </m:e>
                            </m:d>
                          </m:e>
                          <m:sub>
                            <m:r>
                              <a:rPr lang="en-US" altLang="ko-KR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ko-K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≡</m:t>
                        </m:r>
                        <m:rad>
                          <m:radPr>
                            <m:degHide m:val="on"/>
                            <m:ctrlPr>
                              <a:rPr lang="en-US" altLang="ko-KR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nary>
                              <m:naryPr>
                                <m:limLoc m:val="undOvr"/>
                                <m:subHide m:val="on"/>
                                <m:supHide m:val="on"/>
                                <m:ctrlP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begChr m:val="|"/>
                                        <m:endChr m:val="|"/>
                                        <m:ctrlP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sz="2400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  <m:d>
                                          <m:dPr>
                                            <m:ctrlPr>
                                              <a:rPr lang="en-US" altLang="ko-KR" sz="24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r>
                                              <a:rPr lang="en-US" altLang="ko-KR" sz="24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𝑥</m:t>
                                            </m:r>
                                          </m:e>
                                        </m:d>
                                      </m:e>
                                    </m:d>
                                  </m:e>
                                  <m:sup>
                                    <m:r>
                                      <a:rPr lang="en-US" altLang="ko-KR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US" altLang="ko-KR" sz="2400" b="0" i="1" smtClean="0">
                                    <a:latin typeface="Cambria Math" panose="02040503050406030204" pitchFamily="18" charset="0"/>
                                  </a:rPr>
                                  <m:t>𝑑𝑥</m:t>
                                </m:r>
                              </m:e>
                            </m:nary>
                          </m:e>
                        </m:rad>
                      </m:e>
                    </m:d>
                  </m:oMath>
                </a14:m>
                <a:r>
                  <a:rPr lang="ko-KR" altLang="en-US" sz="2400" dirty="0"/>
                  <a:t> </a:t>
                </a:r>
                <a:r>
                  <a:rPr lang="en-US" altLang="ko-KR" sz="2400" dirty="0"/>
                  <a:t>with model f(u,</a:t>
                </a:r>
                <a:r>
                  <a:rPr lang="el-GR" altLang="ko-KR" sz="2400" dirty="0"/>
                  <a:t>θ</a:t>
                </a:r>
                <a:r>
                  <a:rPr lang="en-US" altLang="ko-KR" sz="2400" dirty="0"/>
                  <a:t>)</a:t>
                </a:r>
              </a:p>
              <a:p>
                <a:pPr algn="l"/>
                <a:r>
                  <a:rPr lang="en-US" altLang="ko-KR" sz="2400" dirty="0"/>
                  <a:t>S</a:t>
                </a:r>
                <a:r>
                  <a:rPr lang="en-US" altLang="ko-KR" sz="2400" b="0" i="0" u="none" strike="noStrike" baseline="0" dirty="0"/>
                  <a:t>mall deviations of nonlinear effects can show cumulative effects, producing significantly different outputs</a:t>
                </a:r>
              </a:p>
              <a:p>
                <a:pPr algn="l"/>
                <a:r>
                  <a:rPr lang="en-US" altLang="ko-KR" sz="2400" dirty="0"/>
                  <a:t>U</a:t>
                </a:r>
                <a:r>
                  <a:rPr lang="en-US" altLang="ko-KR" sz="2400" b="0" i="0" u="none" strike="noStrike" baseline="0" dirty="0"/>
                  <a:t>nmodeled effects causes inaccuracy of model to the local operating regime</a:t>
                </a:r>
                <a:endParaRPr lang="ko-KR" altLang="en-US" sz="2400" dirty="0"/>
              </a:p>
            </p:txBody>
          </p:sp>
        </mc:Choice>
        <mc:Fallback xmlns="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CE8AF37E-207D-4FF6-8E41-38AAEB45EF6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196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126721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D84EB5-0E54-4923-B3C1-3791F1A2A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Control Problem</a:t>
            </a:r>
            <a:endParaRPr lang="ko-KR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AC932616-9898-4349-8046-57B138DB7E0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System identification: model fitting with recent B experimental results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 -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𝜃</m:t>
                        </m:r>
                      </m:e>
                    </m:acc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sz="2800" b="0" i="0" smtClean="0">
                            <a:latin typeface="Cambria Math" panose="02040503050406030204" pitchFamily="18" charset="0"/>
                          </a:rPr>
                          <m:t>arg</m:t>
                        </m:r>
                      </m:fName>
                      <m:e>
                        <m:func>
                          <m:funcPr>
                            <m:ctrlPr>
                              <a:rPr lang="en-US" altLang="ko-KR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ko-KR" sz="2800" b="0" i="0" smtClean="0">
                                    <a:latin typeface="Cambria Math" panose="02040503050406030204" pitchFamily="18" charset="0"/>
                                  </a:rPr>
                                  <m:t>min</m:t>
                                </m:r>
                              </m:e>
                              <m:lim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𝜃</m:t>
                                </m:r>
                              </m:lim>
                            </m:limLow>
                          </m:fName>
                          <m:e>
                            <m:nary>
                              <m:naryPr>
                                <m:chr m:val="∑"/>
                                <m:ctrlP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>
                                <m:r>
                                  <m:rPr>
                                    <m:brk m:alnAt="23"/>
                                  </m:rP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=1</m:t>
                                </m:r>
                              </m:sub>
                              <m:sup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sup>
                              <m:e>
                                <m:sSubSup>
                                  <m:sSubSupPr>
                                    <m:ctrlP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</m:ctrlPr>
                                  </m:sSubSupPr>
                                  <m:e>
                                    <m:d>
                                      <m:dPr>
                                        <m:begChr m:val="‖"/>
                                        <m:endChr m:val="‖"/>
                                        <m:ctrlP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</a:rPr>
                                          <m:t>𝑓</m:t>
                                        </m:r>
                                        <m:d>
                                          <m:dPr>
                                            <m:ctrlPr>
                                              <a:rPr lang="en-US" altLang="ko-KR" i="1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dPr>
                                          <m:e>
                                            <m:sSup>
                                              <m:sSupPr>
                                                <m:ctrlP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pPr>
                                              <m:e>
                                                <m:r>
                                                  <a:rPr lang="en-US" altLang="ko-KR" i="1">
                                                    <a:latin typeface="Cambria Math" panose="02040503050406030204" pitchFamily="18" charset="0"/>
                                                  </a:rPr>
                                                  <m:t>𝑢</m:t>
                                                </m:r>
                                              </m:e>
                                              <m:sup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(</m:t>
                                                </m:r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𝑖</m:t>
                                                </m:r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)</m:t>
                                                </m:r>
                                              </m:sup>
                                            </m:sSup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,</m:t>
                                            </m:r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</m:e>
                                        </m:d>
                                        <m:r>
                                          <a:rPr lang="en-US" altLang="ko-KR" i="1">
                                            <a:latin typeface="Cambria Math" panose="02040503050406030204" pitchFamily="18" charset="0"/>
                                          </a:rPr>
                                          <m:t>−</m:t>
                                        </m:r>
                                        <m:sSubSup>
                                          <m:sSubSupPr>
                                            <m:ctrlP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sSubSupPr>
                                          <m:e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𝑦</m:t>
                                            </m:r>
                                          </m:e>
                                          <m:sub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𝑒𝑥𝑝</m:t>
                                            </m:r>
                                          </m:sub>
                                          <m:sup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(</m:t>
                                            </m:r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𝑖</m:t>
                                            </m:r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)</m:t>
                                            </m:r>
                                          </m:sup>
                                        </m:sSubSup>
                                      </m:e>
                                    </m:d>
                                  </m:e>
                                  <m:sub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  <m:sup>
                                    <m:r>
                                      <a:rPr lang="en-US" altLang="ko-KR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bSup>
                              </m:e>
                            </m:nary>
                          </m:e>
                        </m:func>
                      </m:e>
                    </m:func>
                  </m:oMath>
                </a14:m>
                <a:endParaRPr lang="en-US" altLang="ko-KR" dirty="0"/>
              </a:p>
              <a:p>
                <a:r>
                  <a:rPr lang="en-US" altLang="ko-KR" dirty="0"/>
                  <a:t>The buffer size B is chosen to balance model accuracy with memory usage and computation time</a:t>
                </a:r>
                <a:endParaRPr lang="ko-KR" altLang="en-US" dirty="0"/>
              </a:p>
            </p:txBody>
          </p:sp>
        </mc:Choice>
        <mc:Fallback xmlns="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AC932616-9898-4349-8046-57B138DB7E0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381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>
            <a:extLst>
              <a:ext uri="{FF2B5EF4-FFF2-40B4-BE49-F238E27FC236}">
                <a16:creationId xmlns:a16="http://schemas.microsoft.com/office/drawing/2014/main" id="{E2A2EF13-EB01-4B9C-A377-3C9F557FE4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1231" y="4374884"/>
            <a:ext cx="5389538" cy="218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990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D84EB5-0E54-4923-B3C1-3791F1A2A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Control Problem</a:t>
            </a:r>
            <a:endParaRPr lang="ko-KR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AC932616-9898-4349-8046-57B138DB7E0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Control optimization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 -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p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+1)</m:t>
                        </m:r>
                      </m:sup>
                    </m:sSup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=</m:t>
                    </m:r>
                    <m:func>
                      <m:funcPr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altLang="ko-KR" sz="2800" b="0" i="0" smtClean="0">
                            <a:latin typeface="Cambria Math" panose="02040503050406030204" pitchFamily="18" charset="0"/>
                          </a:rPr>
                          <m:t>arg</m:t>
                        </m:r>
                      </m:fName>
                      <m:e>
                        <m:func>
                          <m:funcPr>
                            <m:ctrlPr>
                              <a:rPr lang="en-US" altLang="ko-KR" sz="2800" b="0" i="1" smtClean="0">
                                <a:latin typeface="Cambria Math" panose="02040503050406030204" pitchFamily="18" charset="0"/>
                              </a:rPr>
                            </m:ctrlPr>
                          </m:funcPr>
                          <m:fName>
                            <m:limLow>
                              <m:limLowPr>
                                <m:ctrlP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limLowPr>
                              <m:e>
                                <m:r>
                                  <m:rPr>
                                    <m:sty m:val="p"/>
                                  </m:rPr>
                                  <a:rPr lang="en-US" altLang="ko-KR" sz="2800" b="0" i="0" smtClean="0">
                                    <a:latin typeface="Cambria Math" panose="02040503050406030204" pitchFamily="18" charset="0"/>
                                  </a:rPr>
                                  <m:t>min</m:t>
                                </m:r>
                              </m:e>
                              <m:lim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∈</m:t>
                                </m:r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𝑈</m:t>
                                </m:r>
                              </m:lim>
                            </m:limLow>
                          </m:fName>
                          <m:e>
                            <m:sSubSup>
                              <m:sSubSupPr>
                                <m:ctrlP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bSupPr>
                              <m:e>
                                <m:d>
                                  <m:dPr>
                                    <m:begChr m:val="‖"/>
                                    <m:endChr m:val="‖"/>
                                    <m:ctrlPr>
                                      <a:rPr lang="en-US" altLang="ko-KR" sz="2800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dPr>
                                  <m:e>
                                    <m:r>
                                      <a:rPr lang="en-US" altLang="ko-KR" sz="2800" b="0" i="1" smtClean="0">
                                        <a:latin typeface="Cambria Math" panose="02040503050406030204" pitchFamily="18" charset="0"/>
                                      </a:rPr>
                                      <m:t>𝑓</m:t>
                                    </m:r>
                                    <m:d>
                                      <m:dPr>
                                        <m:ctrlPr>
                                          <a:rPr lang="en-US" altLang="ko-KR" sz="2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US" altLang="ko-KR" sz="2800" b="0" i="1" smtClean="0">
                                            <a:latin typeface="Cambria Math" panose="02040503050406030204" pitchFamily="18" charset="0"/>
                                          </a:rPr>
                                          <m:t>𝑢</m:t>
                                        </m:r>
                                        <m:r>
                                          <a:rPr lang="en-US" altLang="ko-KR" sz="2800" b="0" i="1" smtClean="0">
                                            <a:latin typeface="Cambria Math" panose="02040503050406030204" pitchFamily="18" charset="0"/>
                                          </a:rPr>
                                          <m:t>,</m:t>
                                        </m:r>
                                        <m:acc>
                                          <m:accPr>
                                            <m:chr m:val="̂"/>
                                            <m:ctrlPr>
                                              <a:rPr lang="en-US" altLang="ko-KR" sz="2800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accPr>
                                          <m:e>
                                            <m:r>
                                              <a:rPr lang="en-US" altLang="ko-KR" sz="2800" b="0" i="1" smtClean="0">
                                                <a:latin typeface="Cambria Math" panose="02040503050406030204" pitchFamily="18" charset="0"/>
                                              </a:rPr>
                                              <m:t>𝜃</m:t>
                                            </m:r>
                                          </m:e>
                                        </m:acc>
                                      </m:e>
                                    </m:d>
                                    <m:r>
                                      <a:rPr lang="en-US" altLang="ko-KR" sz="2800" b="0" i="1" smtClean="0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sSup>
                                      <m:sSupPr>
                                        <m:ctrlPr>
                                          <a:rPr lang="en-US" altLang="ko-KR" sz="28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US" altLang="ko-KR" sz="2800" b="0" i="1" smtClean="0">
                                            <a:latin typeface="Cambria Math" panose="02040503050406030204" pitchFamily="18" charset="0"/>
                                          </a:rPr>
                                          <m:t>𝑦</m:t>
                                        </m:r>
                                      </m:e>
                                      <m:sup>
                                        <m:r>
                                          <a:rPr lang="en-US" altLang="ko-KR" sz="2800" b="0" i="1" smtClean="0">
                                            <a:latin typeface="Cambria Math" panose="02040503050406030204" pitchFamily="18" charset="0"/>
                                          </a:rPr>
                                          <m:t>∗</m:t>
                                        </m:r>
                                      </m:sup>
                                    </m:sSup>
                                  </m:e>
                                </m:d>
                              </m:e>
                              <m:sub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b>
                              <m:sup>
                                <m:r>
                                  <a:rPr lang="en-US" altLang="ko-KR" sz="2800" b="0" i="1" smtClean="0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bSup>
                          </m:e>
                        </m:func>
                      </m:e>
                    </m:func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𝜆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𝑅</m:t>
                    </m:r>
                    <m:d>
                      <m:dPr>
                        <m:ctrlP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sz="2800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𝜆</m:t>
                    </m:r>
                    <m:r>
                      <a:rPr lang="en-US" altLang="ko-KR" sz="28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r>
                  <a:rPr lang="en-US" altLang="ko-KR" dirty="0"/>
                  <a:t>regularization weight)</a:t>
                </a:r>
              </a:p>
              <a:p>
                <a:r>
                  <a:rPr lang="en-US" altLang="ko-KR" dirty="0"/>
                  <a:t>Regularization term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𝑅</m:t>
                    </m:r>
                    <m:d>
                      <m:d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</m:d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</m:t>
                    </m:r>
                    <m:nary>
                      <m:naryPr>
                        <m:chr m:val="∑"/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=1</m:t>
                        </m:r>
                      </m:sub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p>
                      <m:e>
                        <m:sSup>
                          <m:sSup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d>
                              <m:dPr>
                                <m:begChr m:val="|"/>
                                <m:endChr m:val="|"/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</m:ctrlPr>
                              </m:dPr>
                              <m:e>
                                <m:sSub>
                                  <m:sSub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</a:rPr>
                                      <m:t>𝑢</m:t>
                                    </m:r>
                                  </m:e>
                                  <m:sub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</m:e>
                            </m:d>
                          </m:e>
                          <m:sup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d>
                          <m:dPr>
                            <m:ctrlP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altLang="ko-KR" b="0" i="1" smtClean="0">
                                <a:latin typeface="Cambria Math" panose="02040503050406030204" pitchFamily="18" charset="0"/>
                              </a:rPr>
                              <m:t>1−</m:t>
                            </m:r>
                            <m:sSup>
                              <m:sSupPr>
                                <m:ctrlP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𝑒</m:t>
                                </m:r>
                              </m:e>
                              <m:sup>
                                <m:r>
                                  <a:rPr lang="en-US" altLang="ko-KR" b="0" i="1" smtClean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p>
                                  <m:sSupPr>
                                    <m:ctrlPr>
                                      <a:rPr lang="en-US" altLang="ko-KR" b="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d>
                                      <m:dPr>
                                        <m:ctrlPr>
                                          <a:rPr lang="en-US" altLang="ko-KR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f>
                                          <m:fPr>
                                            <m:ctrlP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</m:ctrlPr>
                                          </m:fPr>
                                          <m:num>
                                            <m:sSub>
                                              <m:sSubPr>
                                                <m:ctrlP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𝜔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𝑖</m:t>
                                                </m:r>
                                              </m:sub>
                                            </m:sSub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−</m:t>
                                            </m:r>
                                            <m:sSub>
                                              <m:sSubPr>
                                                <m:ctrlP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</m:ctrlPr>
                                              </m:sSubPr>
                                              <m:e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𝜔</m:t>
                                                </m:r>
                                              </m:e>
                                              <m:sub>
                                                <m:r>
                                                  <a:rPr lang="en-US" altLang="ko-KR" b="0" i="1" smtClean="0">
                                                    <a:latin typeface="Cambria Math" panose="02040503050406030204" pitchFamily="18" charset="0"/>
                                                  </a:rPr>
                                                  <m:t>𝑐𝑒𝑛𝑡𝑒𝑟</m:t>
                                                </m:r>
                                              </m:sub>
                                            </m:sSub>
                                          </m:num>
                                          <m:den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∆</m:t>
                                            </m:r>
                                            <m:r>
                                              <a:rPr lang="en-US" altLang="ko-KR" b="0" i="1" smtClean="0">
                                                <a:latin typeface="Cambria Math" panose="02040503050406030204" pitchFamily="18" charset="0"/>
                                              </a:rPr>
                                              <m:t>𝜔</m:t>
                                            </m:r>
                                          </m:den>
                                        </m:f>
                                      </m:e>
                                    </m:d>
                                  </m:e>
                                  <m:sup>
                                    <m:r>
                                      <a:rPr lang="en-US" altLang="ko-KR" b="0" i="1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sup>
                                </m:sSup>
                              </m:sup>
                            </m:sSup>
                          </m:e>
                        </m:d>
                      </m:e>
                    </m:nary>
                  </m:oMath>
                </a14:m>
                <a:r>
                  <a:rPr lang="en-US" altLang="ko-KR" dirty="0"/>
                  <a:t> suppresses excessive modulation at the spectral edges where shaping has limited physical impact and higher sensitivity to noise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 (spectral bandwidth </a:t>
                </a:r>
                <a14:m>
                  <m:oMath xmlns:m="http://schemas.openxmlformats.org/officeDocument/2006/math"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𝜔</m:t>
                    </m:r>
                    <m:r>
                      <a:rPr lang="en-US" altLang="ko-KR" b="0" i="1" smtClean="0">
                        <a:latin typeface="Cambria Math" panose="02040503050406030204" pitchFamily="18" charset="0"/>
                      </a:rPr>
                      <m:t>=5×</m:t>
                    </m:r>
                    <m:sSup>
                      <m:sSupPr>
                        <m:ctrlPr>
                          <a:rPr lang="en-US" altLang="ko-KR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</a:rPr>
                          <m:t>11</m:t>
                        </m:r>
                      </m:sup>
                    </m:sSup>
                  </m:oMath>
                </a14:m>
                <a:r>
                  <a:rPr lang="en-US" altLang="ko-KR" dirty="0"/>
                  <a:t>)</a:t>
                </a:r>
                <a:endParaRPr lang="ko-KR" altLang="en-US" dirty="0"/>
              </a:p>
            </p:txBody>
          </p:sp>
        </mc:Choice>
        <mc:Fallback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AC932616-9898-4349-8046-57B138DB7E0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217" t="-2381" r="-92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그림 4">
            <a:extLst>
              <a:ext uri="{FF2B5EF4-FFF2-40B4-BE49-F238E27FC236}">
                <a16:creationId xmlns:a16="http://schemas.microsoft.com/office/drawing/2014/main" id="{E94113A0-5578-4778-8CAA-4702CCB5E8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1364" y="4934309"/>
            <a:ext cx="4644653" cy="192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8157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0D84EB5-0E54-4923-B3C1-3791F1A2A1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Control Problem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C932616-9898-4349-8046-57B138DB7E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Adaptive algorithm </a:t>
            </a:r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95B51E04-48D6-4E18-AF39-4EEEFF44B9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6574" y="2425624"/>
            <a:ext cx="9478851" cy="4067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4261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C16C530-93AF-482C-A0F7-E11AAB943B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Experimental Setup</a:t>
            </a:r>
            <a:endParaRPr lang="ko-KR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49FFD15B-D953-40A4-95A4-E6AF8C1A0BEE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altLang="ko-KR" dirty="0"/>
                  <a:t>Optimization of SLM filter(</a:t>
                </a:r>
                <a14:m>
                  <m:oMath xmlns:m="http://schemas.openxmlformats.org/officeDocument/2006/math">
                    <m:r>
                      <a:rPr lang="en-US" altLang="ko-KR" i="1">
                        <a:latin typeface="Cambria Math" panose="02040503050406030204" pitchFamily="18" charset="0"/>
                      </a:rPr>
                      <m:t>𝑢</m:t>
                    </m:r>
                    <m:r>
                      <a:rPr lang="en-US" altLang="ko-KR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sSup>
                      <m:sSupPr>
                        <m:ctrlP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ko-KR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en-US" altLang="ko-K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6219</m:t>
                        </m:r>
                      </m:sup>
                    </m:sSup>
                  </m:oMath>
                </a14:m>
                <a:r>
                  <a:rPr lang="en-US" altLang="ko-KR" dirty="0"/>
                  <a:t>) of Adam algorithm</a:t>
                </a:r>
              </a:p>
              <a:p>
                <a:r>
                  <a:rPr lang="en-US" altLang="ko-KR" dirty="0"/>
                  <a:t>Buffer size: 5</a:t>
                </a:r>
              </a:p>
              <a:p>
                <a:r>
                  <a:rPr lang="en-US" altLang="ko-KR" dirty="0"/>
                  <a:t>NIR laser pulse length: 10~20ps</a:t>
                </a:r>
              </a:p>
              <a:p>
                <a:pPr marL="0" indent="0">
                  <a:buNone/>
                </a:pPr>
                <a:r>
                  <a:rPr lang="en-US" altLang="ko-KR" dirty="0"/>
                  <a:t> - optimal for generation of high-quality electron beams in FEL</a:t>
                </a:r>
              </a:p>
              <a:p>
                <a:r>
                  <a:rPr lang="en-US" altLang="ko-KR" dirty="0"/>
                  <a:t>Initialization of u</a:t>
                </a:r>
                <a:r>
                  <a:rPr lang="en-US" altLang="ko-KR" baseline="30000" dirty="0"/>
                  <a:t>(0)</a:t>
                </a:r>
                <a:r>
                  <a:rPr lang="en-US" altLang="ko-KR" dirty="0"/>
                  <a:t> with the Fourier transform of target pulse</a:t>
                </a:r>
              </a:p>
              <a:p>
                <a:r>
                  <a:rPr lang="en-US" altLang="ko-KR" dirty="0"/>
                  <a:t>Imaging of laser pulse: cross correlation (0.2ps resolution)</a:t>
                </a:r>
              </a:p>
              <a:p>
                <a:r>
                  <a:rPr lang="en-US" altLang="ko-KR" dirty="0"/>
                  <a:t>Iteration: 30</a:t>
                </a:r>
                <a:endParaRPr lang="ko-KR" altLang="en-US" dirty="0"/>
              </a:p>
            </p:txBody>
          </p:sp>
        </mc:Choice>
        <mc:Fallback>
          <p:sp>
            <p:nvSpPr>
              <p:cNvPr id="3" name="내용 개체 틀 2">
                <a:extLst>
                  <a:ext uri="{FF2B5EF4-FFF2-40B4-BE49-F238E27FC236}">
                    <a16:creationId xmlns:a16="http://schemas.microsoft.com/office/drawing/2014/main" id="{49FFD15B-D953-40A4-95A4-E6AF8C1A0BEE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43" t="-2381" r="-348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ct 6">
            <a:extLst>
              <a:ext uri="{FF2B5EF4-FFF2-40B4-BE49-F238E27FC236}">
                <a16:creationId xmlns:a16="http://schemas.microsoft.com/office/drawing/2014/main" id="{7001360E-34C4-4F29-872F-346FBA953E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0647741"/>
              </p:ext>
            </p:extLst>
          </p:nvPr>
        </p:nvGraphicFramePr>
        <p:xfrm>
          <a:off x="8274230" y="5870575"/>
          <a:ext cx="2908300" cy="412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4" name="Equation" r:id="rId4" imgW="1701720" imgH="241200" progId="Equation.DSMT4">
                  <p:embed/>
                </p:oleObj>
              </mc:Choice>
              <mc:Fallback>
                <p:oleObj name="Equation" r:id="rId4" imgW="1701720" imgH="241200" progId="Equation.DSMT4">
                  <p:embed/>
                  <p:pic>
                    <p:nvPicPr>
                      <p:cNvPr id="64518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4230" y="5870575"/>
                        <a:ext cx="2908300" cy="412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7">
            <a:extLst>
              <a:ext uri="{FF2B5EF4-FFF2-40B4-BE49-F238E27FC236}">
                <a16:creationId xmlns:a16="http://schemas.microsoft.com/office/drawing/2014/main" id="{C0410DBC-A6DA-4157-B42B-6387412485E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7440407"/>
              </p:ext>
            </p:extLst>
          </p:nvPr>
        </p:nvGraphicFramePr>
        <p:xfrm>
          <a:off x="8164693" y="6288087"/>
          <a:ext cx="3038475" cy="409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5" name="Equation" r:id="rId6" imgW="1777680" imgH="241200" progId="Equation.DSMT4">
                  <p:embed/>
                </p:oleObj>
              </mc:Choice>
              <mc:Fallback>
                <p:oleObj name="Equation" r:id="rId6" imgW="1777680" imgH="241200" progId="Equation.DSMT4">
                  <p:embed/>
                  <p:pic>
                    <p:nvPicPr>
                      <p:cNvPr id="6451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64693" y="6288087"/>
                        <a:ext cx="303847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reeform 10">
            <a:extLst>
              <a:ext uri="{FF2B5EF4-FFF2-40B4-BE49-F238E27FC236}">
                <a16:creationId xmlns:a16="http://schemas.microsoft.com/office/drawing/2014/main" id="{86469156-BBC1-436B-B588-D19DC7BE1794}"/>
              </a:ext>
            </a:extLst>
          </p:cNvPr>
          <p:cNvSpPr>
            <a:spLocks/>
          </p:cNvSpPr>
          <p:nvPr/>
        </p:nvSpPr>
        <p:spPr bwMode="auto">
          <a:xfrm>
            <a:off x="4791255" y="6311900"/>
            <a:ext cx="1257300" cy="533400"/>
          </a:xfrm>
          <a:custGeom>
            <a:avLst/>
            <a:gdLst>
              <a:gd name="T0" fmla="*/ 576 w 576"/>
              <a:gd name="T1" fmla="*/ 0 h 1152"/>
              <a:gd name="T2" fmla="*/ 576 w 576"/>
              <a:gd name="T3" fmla="*/ 1152 h 1152"/>
              <a:gd name="T4" fmla="*/ 576 w 576"/>
              <a:gd name="T5" fmla="*/ 1152 h 1152"/>
              <a:gd name="T6" fmla="*/ 0 w 576"/>
              <a:gd name="T7" fmla="*/ 1152 h 1152"/>
              <a:gd name="T8" fmla="*/ 0 w 576"/>
              <a:gd name="T9" fmla="*/ 1152 h 1152"/>
              <a:gd name="T10" fmla="*/ 0 w 576"/>
              <a:gd name="T11" fmla="*/ 0 h 1152"/>
              <a:gd name="T12" fmla="*/ 0 w 576"/>
              <a:gd name="T13" fmla="*/ 0 h 1152"/>
              <a:gd name="T14" fmla="*/ 576 w 576"/>
              <a:gd name="T15" fmla="*/ 0 h 1152"/>
              <a:gd name="T16" fmla="*/ 576 w 576"/>
              <a:gd name="T17" fmla="*/ 0 h 11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576" h="1152">
                <a:moveTo>
                  <a:pt x="576" y="0"/>
                </a:moveTo>
                <a:lnTo>
                  <a:pt x="576" y="1152"/>
                </a:lnTo>
                <a:lnTo>
                  <a:pt x="576" y="1152"/>
                </a:lnTo>
                <a:lnTo>
                  <a:pt x="0" y="1152"/>
                </a:lnTo>
                <a:lnTo>
                  <a:pt x="0" y="1152"/>
                </a:lnTo>
                <a:lnTo>
                  <a:pt x="0" y="0"/>
                </a:lnTo>
                <a:lnTo>
                  <a:pt x="0" y="0"/>
                </a:lnTo>
                <a:lnTo>
                  <a:pt x="576" y="0"/>
                </a:lnTo>
                <a:lnTo>
                  <a:pt x="57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28575" cmpd="sng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7" name="Freeform 11">
            <a:extLst>
              <a:ext uri="{FF2B5EF4-FFF2-40B4-BE49-F238E27FC236}">
                <a16:creationId xmlns:a16="http://schemas.microsoft.com/office/drawing/2014/main" id="{519E12A4-4533-4B9B-A88B-FEDA7455B656}"/>
              </a:ext>
            </a:extLst>
          </p:cNvPr>
          <p:cNvSpPr>
            <a:spLocks/>
          </p:cNvSpPr>
          <p:nvPr/>
        </p:nvSpPr>
        <p:spPr bwMode="auto">
          <a:xfrm>
            <a:off x="5219880" y="6532562"/>
            <a:ext cx="209550" cy="150813"/>
          </a:xfrm>
          <a:custGeom>
            <a:avLst/>
            <a:gdLst>
              <a:gd name="T0" fmla="*/ 0 w 133"/>
              <a:gd name="T1" fmla="*/ 48 h 96"/>
              <a:gd name="T2" fmla="*/ 133 w 133"/>
              <a:gd name="T3" fmla="*/ 0 h 96"/>
              <a:gd name="T4" fmla="*/ 133 w 133"/>
              <a:gd name="T5" fmla="*/ 96 h 96"/>
              <a:gd name="T6" fmla="*/ 0 w 133"/>
              <a:gd name="T7" fmla="*/ 4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" h="96">
                <a:moveTo>
                  <a:pt x="0" y="48"/>
                </a:moveTo>
                <a:lnTo>
                  <a:pt x="133" y="0"/>
                </a:lnTo>
                <a:lnTo>
                  <a:pt x="133" y="96"/>
                </a:lnTo>
                <a:lnTo>
                  <a:pt x="0" y="48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DB271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sp>
        <p:nvSpPr>
          <p:cNvPr id="8" name="Freeform 12">
            <a:extLst>
              <a:ext uri="{FF2B5EF4-FFF2-40B4-BE49-F238E27FC236}">
                <a16:creationId xmlns:a16="http://schemas.microsoft.com/office/drawing/2014/main" id="{E24BFFF2-EA2D-4FB3-9130-8EC62F98F4AA}"/>
              </a:ext>
            </a:extLst>
          </p:cNvPr>
          <p:cNvSpPr>
            <a:spLocks/>
          </p:cNvSpPr>
          <p:nvPr/>
        </p:nvSpPr>
        <p:spPr bwMode="auto">
          <a:xfrm>
            <a:off x="6107293" y="5310187"/>
            <a:ext cx="209550" cy="153988"/>
          </a:xfrm>
          <a:custGeom>
            <a:avLst/>
            <a:gdLst>
              <a:gd name="T0" fmla="*/ 133 w 133"/>
              <a:gd name="T1" fmla="*/ 50 h 96"/>
              <a:gd name="T2" fmla="*/ 0 w 133"/>
              <a:gd name="T3" fmla="*/ 96 h 96"/>
              <a:gd name="T4" fmla="*/ 0 w 133"/>
              <a:gd name="T5" fmla="*/ 0 h 96"/>
              <a:gd name="T6" fmla="*/ 133 w 133"/>
              <a:gd name="T7" fmla="*/ 5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" h="96">
                <a:moveTo>
                  <a:pt x="133" y="50"/>
                </a:moveTo>
                <a:lnTo>
                  <a:pt x="0" y="96"/>
                </a:lnTo>
                <a:lnTo>
                  <a:pt x="0" y="0"/>
                </a:lnTo>
                <a:lnTo>
                  <a:pt x="133" y="50"/>
                </a:lnTo>
                <a:close/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DB2717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sp>
        <p:nvSpPr>
          <p:cNvPr id="9" name="Line 13">
            <a:extLst>
              <a:ext uri="{FF2B5EF4-FFF2-40B4-BE49-F238E27FC236}">
                <a16:creationId xmlns:a16="http://schemas.microsoft.com/office/drawing/2014/main" id="{9CFC0873-3725-49DD-BCEB-EBC3C5CD9CDE}"/>
              </a:ext>
            </a:extLst>
          </p:cNvPr>
          <p:cNvSpPr>
            <a:spLocks noChangeShapeType="1"/>
          </p:cNvSpPr>
          <p:nvPr/>
        </p:nvSpPr>
        <p:spPr bwMode="auto">
          <a:xfrm>
            <a:off x="3572055" y="5210175"/>
            <a:ext cx="2633663" cy="1587"/>
          </a:xfrm>
          <a:prstGeom prst="line">
            <a:avLst/>
          </a:prstGeom>
          <a:noFill/>
          <a:ln w="38100">
            <a:solidFill>
              <a:srgbClr val="5DA31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10" name="Rectangle 14">
            <a:extLst>
              <a:ext uri="{FF2B5EF4-FFF2-40B4-BE49-F238E27FC236}">
                <a16:creationId xmlns:a16="http://schemas.microsoft.com/office/drawing/2014/main" id="{41D18D71-AD62-44BB-9D44-59FF2A21AD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9855" y="6400800"/>
            <a:ext cx="5842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en-US" sz="1800"/>
              <a:t>Delay</a:t>
            </a:r>
          </a:p>
        </p:txBody>
      </p:sp>
      <p:sp>
        <p:nvSpPr>
          <p:cNvPr id="11" name="Line 15">
            <a:extLst>
              <a:ext uri="{FF2B5EF4-FFF2-40B4-BE49-F238E27FC236}">
                <a16:creationId xmlns:a16="http://schemas.microsoft.com/office/drawing/2014/main" id="{76C4A2B1-3540-43D8-9FF8-5889183BD5D7}"/>
              </a:ext>
            </a:extLst>
          </p:cNvPr>
          <p:cNvSpPr>
            <a:spLocks noChangeShapeType="1"/>
          </p:cNvSpPr>
          <p:nvPr/>
        </p:nvSpPr>
        <p:spPr bwMode="auto">
          <a:xfrm>
            <a:off x="5032555" y="6578600"/>
            <a:ext cx="779463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Line 16">
            <a:extLst>
              <a:ext uri="{FF2B5EF4-FFF2-40B4-BE49-F238E27FC236}">
                <a16:creationId xmlns:a16="http://schemas.microsoft.com/office/drawing/2014/main" id="{8CF0EE6E-965F-4D4E-A1B8-DFB3461D50AF}"/>
              </a:ext>
            </a:extLst>
          </p:cNvPr>
          <p:cNvSpPr>
            <a:spLocks noChangeShapeType="1"/>
          </p:cNvSpPr>
          <p:nvPr/>
        </p:nvSpPr>
        <p:spPr bwMode="auto">
          <a:xfrm>
            <a:off x="5045255" y="5524500"/>
            <a:ext cx="0" cy="1092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Line 17">
            <a:extLst>
              <a:ext uri="{FF2B5EF4-FFF2-40B4-BE49-F238E27FC236}">
                <a16:creationId xmlns:a16="http://schemas.microsoft.com/office/drawing/2014/main" id="{6301F7C2-D428-49A8-AEFB-03F90E216DB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773918" y="5532437"/>
            <a:ext cx="0" cy="10461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Line 18">
            <a:extLst>
              <a:ext uri="{FF2B5EF4-FFF2-40B4-BE49-F238E27FC236}">
                <a16:creationId xmlns:a16="http://schemas.microsoft.com/office/drawing/2014/main" id="{9F7B9F32-DBA5-4F80-8F93-324189925C49}"/>
              </a:ext>
            </a:extLst>
          </p:cNvPr>
          <p:cNvSpPr>
            <a:spLocks noChangeShapeType="1"/>
          </p:cNvSpPr>
          <p:nvPr/>
        </p:nvSpPr>
        <p:spPr bwMode="auto">
          <a:xfrm>
            <a:off x="5773919" y="5565775"/>
            <a:ext cx="1668462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square" lIns="0" tIns="0" rIns="0" bIns="0">
            <a:spAutoFit/>
          </a:bodyPr>
          <a:lstStyle/>
          <a:p>
            <a:endParaRPr lang="en-US"/>
          </a:p>
        </p:txBody>
      </p:sp>
      <p:sp>
        <p:nvSpPr>
          <p:cNvPr id="15" name="Line 19">
            <a:extLst>
              <a:ext uri="{FF2B5EF4-FFF2-40B4-BE49-F238E27FC236}">
                <a16:creationId xmlns:a16="http://schemas.microsoft.com/office/drawing/2014/main" id="{4478C165-6AF3-4B08-9730-DD4367AF1B32}"/>
              </a:ext>
            </a:extLst>
          </p:cNvPr>
          <p:cNvSpPr>
            <a:spLocks noChangeShapeType="1"/>
          </p:cNvSpPr>
          <p:nvPr/>
        </p:nvSpPr>
        <p:spPr bwMode="auto">
          <a:xfrm>
            <a:off x="8329793" y="5370512"/>
            <a:ext cx="1347787" cy="1588"/>
          </a:xfrm>
          <a:prstGeom prst="line">
            <a:avLst/>
          </a:prstGeom>
          <a:noFill/>
          <a:ln w="38100">
            <a:solidFill>
              <a:srgbClr val="0033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16" name="Line 20">
            <a:extLst>
              <a:ext uri="{FF2B5EF4-FFF2-40B4-BE49-F238E27FC236}">
                <a16:creationId xmlns:a16="http://schemas.microsoft.com/office/drawing/2014/main" id="{E7EBBB82-2F37-4E29-9731-2FFC041A0F07}"/>
              </a:ext>
            </a:extLst>
          </p:cNvPr>
          <p:cNvSpPr>
            <a:spLocks noChangeShapeType="1"/>
          </p:cNvSpPr>
          <p:nvPr/>
        </p:nvSpPr>
        <p:spPr bwMode="auto">
          <a:xfrm>
            <a:off x="4934130" y="5208587"/>
            <a:ext cx="2536825" cy="0"/>
          </a:xfrm>
          <a:prstGeom prst="line">
            <a:avLst/>
          </a:prstGeom>
          <a:noFill/>
          <a:ln w="38100">
            <a:solidFill>
              <a:srgbClr val="5DA31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17" name="Line 21">
            <a:extLst>
              <a:ext uri="{FF2B5EF4-FFF2-40B4-BE49-F238E27FC236}">
                <a16:creationId xmlns:a16="http://schemas.microsoft.com/office/drawing/2014/main" id="{64235343-4979-47E5-AA79-DC61D77308D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447143" y="5200650"/>
            <a:ext cx="1943100" cy="411162"/>
          </a:xfrm>
          <a:prstGeom prst="line">
            <a:avLst/>
          </a:prstGeom>
          <a:noFill/>
          <a:ln w="38100">
            <a:solidFill>
              <a:srgbClr val="5DA31E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" name="Line 22">
            <a:extLst>
              <a:ext uri="{FF2B5EF4-FFF2-40B4-BE49-F238E27FC236}">
                <a16:creationId xmlns:a16="http://schemas.microsoft.com/office/drawing/2014/main" id="{F201FAA9-B673-4F90-89D7-D971D3D98A70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401105" y="5154612"/>
            <a:ext cx="1943100" cy="4111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 type="triangle" w="med" len="med"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9" name="Rectangle 23">
            <a:extLst>
              <a:ext uri="{FF2B5EF4-FFF2-40B4-BE49-F238E27FC236}">
                <a16:creationId xmlns:a16="http://schemas.microsoft.com/office/drawing/2014/main" id="{EA9A1E80-7382-4F26-89AF-0CA31A32DB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2855" y="4918075"/>
            <a:ext cx="17653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1800"/>
              </a:lnSpc>
              <a:spcBef>
                <a:spcPct val="20000"/>
              </a:spcBef>
            </a:pPr>
            <a:r>
              <a:rPr lang="en-US" altLang="en-US" sz="1800"/>
              <a:t>Unknown pulse</a:t>
            </a:r>
          </a:p>
        </p:txBody>
      </p:sp>
      <p:sp>
        <p:nvSpPr>
          <p:cNvPr id="20" name="Line 24">
            <a:extLst>
              <a:ext uri="{FF2B5EF4-FFF2-40B4-BE49-F238E27FC236}">
                <a16:creationId xmlns:a16="http://schemas.microsoft.com/office/drawing/2014/main" id="{174E6B1B-31D8-411A-8C36-8E5BDF01A3B5}"/>
              </a:ext>
            </a:extLst>
          </p:cNvPr>
          <p:cNvSpPr>
            <a:spLocks noChangeShapeType="1"/>
          </p:cNvSpPr>
          <p:nvPr/>
        </p:nvSpPr>
        <p:spPr bwMode="auto">
          <a:xfrm rot="16200000">
            <a:off x="5908855" y="6553200"/>
            <a:ext cx="609600" cy="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 type="stealth" w="med" len="med"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1" name="Text Box 28">
            <a:extLst>
              <a:ext uri="{FF2B5EF4-FFF2-40B4-BE49-F238E27FC236}">
                <a16:creationId xmlns:a16="http://schemas.microsoft.com/office/drawing/2014/main" id="{797BB9D8-80C4-4AC7-A9C7-831334ACAE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14740" y="4649787"/>
            <a:ext cx="1009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800" dirty="0"/>
              <a:t>Slow </a:t>
            </a:r>
          </a:p>
          <a:p>
            <a:r>
              <a:rPr lang="en-US" altLang="en-US" sz="1800" dirty="0"/>
              <a:t>detector</a:t>
            </a:r>
          </a:p>
        </p:txBody>
      </p:sp>
      <p:sp>
        <p:nvSpPr>
          <p:cNvPr id="22" name="Text Box 29">
            <a:extLst>
              <a:ext uri="{FF2B5EF4-FFF2-40B4-BE49-F238E27FC236}">
                <a16:creationId xmlns:a16="http://schemas.microsoft.com/office/drawing/2014/main" id="{04C5DDA2-D98E-4C97-8725-32C0AC2B11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0155" y="4725987"/>
            <a:ext cx="5397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800" i="1">
                <a:latin typeface="Times"/>
              </a:rPr>
              <a:t>E</a:t>
            </a:r>
            <a:r>
              <a:rPr lang="en-US" altLang="en-US" sz="1800">
                <a:latin typeface="Times"/>
              </a:rPr>
              <a:t>(</a:t>
            </a:r>
            <a:r>
              <a:rPr lang="en-US" altLang="en-US" sz="1800" i="1">
                <a:latin typeface="Times"/>
              </a:rPr>
              <a:t>t</a:t>
            </a:r>
            <a:r>
              <a:rPr lang="en-US" altLang="en-US" sz="1800">
                <a:latin typeface="Times"/>
              </a:rPr>
              <a:t>)</a:t>
            </a:r>
          </a:p>
        </p:txBody>
      </p:sp>
      <p:sp>
        <p:nvSpPr>
          <p:cNvPr id="23" name="Text Box 30">
            <a:extLst>
              <a:ext uri="{FF2B5EF4-FFF2-40B4-BE49-F238E27FC236}">
                <a16:creationId xmlns:a16="http://schemas.microsoft.com/office/drawing/2014/main" id="{56AE38B3-6767-4160-BBB9-77AA73E68A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8893" y="5532437"/>
            <a:ext cx="83026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800" i="1">
                <a:latin typeface="Times"/>
              </a:rPr>
              <a:t>E</a:t>
            </a:r>
            <a:r>
              <a:rPr lang="en-US" altLang="en-US" sz="1800" i="1" baseline="-25000">
                <a:latin typeface="Times"/>
              </a:rPr>
              <a:t>g</a:t>
            </a:r>
            <a:r>
              <a:rPr lang="en-US" altLang="en-US" sz="1800">
                <a:latin typeface="Times"/>
              </a:rPr>
              <a:t>(</a:t>
            </a:r>
            <a:r>
              <a:rPr lang="en-US" altLang="en-US" sz="1800" i="1">
                <a:latin typeface="Times"/>
              </a:rPr>
              <a:t>t–</a:t>
            </a:r>
            <a:r>
              <a:rPr lang="en-US" altLang="en-US" sz="1800" i="1">
                <a:latin typeface="Symbol" pitchFamily="18" charset="2"/>
              </a:rPr>
              <a:t>t</a:t>
            </a:r>
            <a:r>
              <a:rPr lang="en-US" altLang="en-US" sz="1800">
                <a:latin typeface="Times"/>
              </a:rPr>
              <a:t>)</a:t>
            </a:r>
          </a:p>
        </p:txBody>
      </p:sp>
      <p:sp>
        <p:nvSpPr>
          <p:cNvPr id="25" name="Oval 32">
            <a:extLst>
              <a:ext uri="{FF2B5EF4-FFF2-40B4-BE49-F238E27FC236}">
                <a16:creationId xmlns:a16="http://schemas.microsoft.com/office/drawing/2014/main" id="{7E1512AC-C1E6-4319-AD6F-43589B6C39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5230" y="4965700"/>
            <a:ext cx="174625" cy="838200"/>
          </a:xfrm>
          <a:prstGeom prst="ellipse">
            <a:avLst/>
          </a:prstGeom>
          <a:solidFill>
            <a:srgbClr val="CCCCCC"/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sp>
        <p:nvSpPr>
          <p:cNvPr id="26" name="Freeform 33">
            <a:extLst>
              <a:ext uri="{FF2B5EF4-FFF2-40B4-BE49-F238E27FC236}">
                <a16:creationId xmlns:a16="http://schemas.microsoft.com/office/drawing/2014/main" id="{047FB327-C5AF-43D3-BC3F-631F4391FD86}"/>
              </a:ext>
            </a:extLst>
          </p:cNvPr>
          <p:cNvSpPr>
            <a:spLocks/>
          </p:cNvSpPr>
          <p:nvPr/>
        </p:nvSpPr>
        <p:spPr bwMode="auto">
          <a:xfrm flipH="1">
            <a:off x="6035855" y="5486400"/>
            <a:ext cx="211138" cy="150812"/>
          </a:xfrm>
          <a:custGeom>
            <a:avLst/>
            <a:gdLst>
              <a:gd name="T0" fmla="*/ 0 w 133"/>
              <a:gd name="T1" fmla="*/ 48 h 96"/>
              <a:gd name="T2" fmla="*/ 133 w 133"/>
              <a:gd name="T3" fmla="*/ 0 h 96"/>
              <a:gd name="T4" fmla="*/ 133 w 133"/>
              <a:gd name="T5" fmla="*/ 96 h 96"/>
              <a:gd name="T6" fmla="*/ 0 w 133"/>
              <a:gd name="T7" fmla="*/ 4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" h="96">
                <a:moveTo>
                  <a:pt x="0" y="48"/>
                </a:moveTo>
                <a:lnTo>
                  <a:pt x="133" y="0"/>
                </a:lnTo>
                <a:lnTo>
                  <a:pt x="133" y="96"/>
                </a:lnTo>
                <a:lnTo>
                  <a:pt x="0" y="48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sp>
        <p:nvSpPr>
          <p:cNvPr id="27" name="Freeform 34">
            <a:extLst>
              <a:ext uri="{FF2B5EF4-FFF2-40B4-BE49-F238E27FC236}">
                <a16:creationId xmlns:a16="http://schemas.microsoft.com/office/drawing/2014/main" id="{361919D7-D5C7-48DC-8CFB-D1364B3E3052}"/>
              </a:ext>
            </a:extLst>
          </p:cNvPr>
          <p:cNvSpPr>
            <a:spLocks/>
          </p:cNvSpPr>
          <p:nvPr/>
        </p:nvSpPr>
        <p:spPr bwMode="auto">
          <a:xfrm flipH="1">
            <a:off x="6035855" y="5133975"/>
            <a:ext cx="211138" cy="150812"/>
          </a:xfrm>
          <a:custGeom>
            <a:avLst/>
            <a:gdLst>
              <a:gd name="T0" fmla="*/ 0 w 133"/>
              <a:gd name="T1" fmla="*/ 48 h 96"/>
              <a:gd name="T2" fmla="*/ 133 w 133"/>
              <a:gd name="T3" fmla="*/ 0 h 96"/>
              <a:gd name="T4" fmla="*/ 133 w 133"/>
              <a:gd name="T5" fmla="*/ 96 h 96"/>
              <a:gd name="T6" fmla="*/ 0 w 133"/>
              <a:gd name="T7" fmla="*/ 4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" h="96">
                <a:moveTo>
                  <a:pt x="0" y="48"/>
                </a:moveTo>
                <a:lnTo>
                  <a:pt x="133" y="0"/>
                </a:lnTo>
                <a:lnTo>
                  <a:pt x="133" y="96"/>
                </a:lnTo>
                <a:lnTo>
                  <a:pt x="0" y="48"/>
                </a:lnTo>
                <a:close/>
              </a:path>
            </a:pathLst>
          </a:custGeom>
          <a:solidFill>
            <a:srgbClr val="5DA31E"/>
          </a:solidFill>
          <a:ln w="9525">
            <a:solidFill>
              <a:srgbClr val="5DA31E"/>
            </a:solidFill>
            <a:round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sp>
        <p:nvSpPr>
          <p:cNvPr id="28" name="Line 35">
            <a:extLst>
              <a:ext uri="{FF2B5EF4-FFF2-40B4-BE49-F238E27FC236}">
                <a16:creationId xmlns:a16="http://schemas.microsoft.com/office/drawing/2014/main" id="{171884A7-62D9-4869-BF1D-AB5C47CD5861}"/>
              </a:ext>
            </a:extLst>
          </p:cNvPr>
          <p:cNvSpPr>
            <a:spLocks noChangeShapeType="1"/>
          </p:cNvSpPr>
          <p:nvPr/>
        </p:nvSpPr>
        <p:spPr bwMode="auto">
          <a:xfrm>
            <a:off x="9437868" y="4953000"/>
            <a:ext cx="0" cy="304800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9" name="Line 36">
            <a:extLst>
              <a:ext uri="{FF2B5EF4-FFF2-40B4-BE49-F238E27FC236}">
                <a16:creationId xmlns:a16="http://schemas.microsoft.com/office/drawing/2014/main" id="{14A8ADEB-9000-41B8-A334-12B0472326C9}"/>
              </a:ext>
            </a:extLst>
          </p:cNvPr>
          <p:cNvSpPr>
            <a:spLocks noChangeShapeType="1"/>
          </p:cNvSpPr>
          <p:nvPr/>
        </p:nvSpPr>
        <p:spPr bwMode="auto">
          <a:xfrm>
            <a:off x="9437868" y="5486400"/>
            <a:ext cx="0" cy="304800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" name="Rectangle 38">
            <a:extLst>
              <a:ext uri="{FF2B5EF4-FFF2-40B4-BE49-F238E27FC236}">
                <a16:creationId xmlns:a16="http://schemas.microsoft.com/office/drawing/2014/main" id="{EEBD533C-C1CF-4BA7-BA2C-F03003AE3DD1}"/>
              </a:ext>
            </a:extLst>
          </p:cNvPr>
          <p:cNvSpPr>
            <a:spLocks noChangeArrowheads="1"/>
          </p:cNvSpPr>
          <p:nvPr/>
        </p:nvSpPr>
        <p:spPr bwMode="auto">
          <a:xfrm rot="2700000">
            <a:off x="5718355" y="5380037"/>
            <a:ext cx="63500" cy="355600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1" name="Rectangle 39">
            <a:extLst>
              <a:ext uri="{FF2B5EF4-FFF2-40B4-BE49-F238E27FC236}">
                <a16:creationId xmlns:a16="http://schemas.microsoft.com/office/drawing/2014/main" id="{DB3E1349-F446-4A7B-AA02-0AB1A3398286}"/>
              </a:ext>
            </a:extLst>
          </p:cNvPr>
          <p:cNvSpPr>
            <a:spLocks noChangeArrowheads="1"/>
          </p:cNvSpPr>
          <p:nvPr/>
        </p:nvSpPr>
        <p:spPr bwMode="auto">
          <a:xfrm rot="2700000">
            <a:off x="5769155" y="6421437"/>
            <a:ext cx="63500" cy="355600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2" name="Rectangle 40">
            <a:extLst>
              <a:ext uri="{FF2B5EF4-FFF2-40B4-BE49-F238E27FC236}">
                <a16:creationId xmlns:a16="http://schemas.microsoft.com/office/drawing/2014/main" id="{33AE96D2-871D-41E5-B1B5-ED293D51D761}"/>
              </a:ext>
            </a:extLst>
          </p:cNvPr>
          <p:cNvSpPr>
            <a:spLocks noChangeArrowheads="1"/>
          </p:cNvSpPr>
          <p:nvPr/>
        </p:nvSpPr>
        <p:spPr bwMode="auto">
          <a:xfrm rot="18900000" flipH="1">
            <a:off x="4994455" y="6408737"/>
            <a:ext cx="63500" cy="355600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3" name="Line 41">
            <a:extLst>
              <a:ext uri="{FF2B5EF4-FFF2-40B4-BE49-F238E27FC236}">
                <a16:creationId xmlns:a16="http://schemas.microsoft.com/office/drawing/2014/main" id="{9D79B36C-77AE-4810-9266-B23B574241E3}"/>
              </a:ext>
            </a:extLst>
          </p:cNvPr>
          <p:cNvSpPr>
            <a:spLocks noChangeShapeType="1"/>
          </p:cNvSpPr>
          <p:nvPr/>
        </p:nvSpPr>
        <p:spPr bwMode="auto">
          <a:xfrm>
            <a:off x="8342493" y="5386387"/>
            <a:ext cx="855662" cy="185738"/>
          </a:xfrm>
          <a:prstGeom prst="line">
            <a:avLst/>
          </a:prstGeom>
          <a:noFill/>
          <a:ln w="38100">
            <a:solidFill>
              <a:srgbClr val="BB56C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34" name="Line 42">
            <a:extLst>
              <a:ext uri="{FF2B5EF4-FFF2-40B4-BE49-F238E27FC236}">
                <a16:creationId xmlns:a16="http://schemas.microsoft.com/office/drawing/2014/main" id="{5426AE73-DED5-486A-A453-9EF282138D4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0593" y="5197475"/>
            <a:ext cx="773112" cy="160337"/>
          </a:xfrm>
          <a:prstGeom prst="line">
            <a:avLst/>
          </a:prstGeom>
          <a:noFill/>
          <a:ln w="38100">
            <a:solidFill>
              <a:srgbClr val="00FFFF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35" name="Rectangle 43">
            <a:extLst>
              <a:ext uri="{FF2B5EF4-FFF2-40B4-BE49-F238E27FC236}">
                <a16:creationId xmlns:a16="http://schemas.microsoft.com/office/drawing/2014/main" id="{9617A300-B181-4031-9F3C-D889FB7B2F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5655" y="5018087"/>
            <a:ext cx="125413" cy="696913"/>
          </a:xfrm>
          <a:prstGeom prst="rect">
            <a:avLst/>
          </a:prstGeom>
          <a:solidFill>
            <a:srgbClr val="CCCCCC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36" name="Group 44">
            <a:extLst>
              <a:ext uri="{FF2B5EF4-FFF2-40B4-BE49-F238E27FC236}">
                <a16:creationId xmlns:a16="http://schemas.microsoft.com/office/drawing/2014/main" id="{A1E8D001-D6AE-4C58-AF29-C01AB2B6CE34}"/>
              </a:ext>
            </a:extLst>
          </p:cNvPr>
          <p:cNvGrpSpPr>
            <a:grpSpLocks/>
          </p:cNvGrpSpPr>
          <p:nvPr/>
        </p:nvGrpSpPr>
        <p:grpSpPr bwMode="auto">
          <a:xfrm>
            <a:off x="6277155" y="4873625"/>
            <a:ext cx="1003300" cy="279400"/>
            <a:chOff x="144" y="1440"/>
            <a:chExt cx="288" cy="240"/>
          </a:xfrm>
        </p:grpSpPr>
        <p:sp>
          <p:nvSpPr>
            <p:cNvPr id="37" name="Arc 45">
              <a:extLst>
                <a:ext uri="{FF2B5EF4-FFF2-40B4-BE49-F238E27FC236}">
                  <a16:creationId xmlns:a16="http://schemas.microsoft.com/office/drawing/2014/main" id="{14B99A60-B410-4DB5-83DC-E7C17C92D4D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8" y="144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5DA31E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38" name="Arc 46">
              <a:extLst>
                <a:ext uri="{FF2B5EF4-FFF2-40B4-BE49-F238E27FC236}">
                  <a16:creationId xmlns:a16="http://schemas.microsoft.com/office/drawing/2014/main" id="{1E58264C-E315-4583-8580-23E2DA49816D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144" y="144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5DA31E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39" name="Group 47">
            <a:extLst>
              <a:ext uri="{FF2B5EF4-FFF2-40B4-BE49-F238E27FC236}">
                <a16:creationId xmlns:a16="http://schemas.microsoft.com/office/drawing/2014/main" id="{47F88A2E-EC28-4666-B76F-3048DABB376F}"/>
              </a:ext>
            </a:extLst>
          </p:cNvPr>
          <p:cNvGrpSpPr>
            <a:grpSpLocks/>
          </p:cNvGrpSpPr>
          <p:nvPr/>
        </p:nvGrpSpPr>
        <p:grpSpPr bwMode="auto">
          <a:xfrm>
            <a:off x="6429555" y="5292725"/>
            <a:ext cx="355600" cy="215900"/>
            <a:chOff x="144" y="1440"/>
            <a:chExt cx="288" cy="240"/>
          </a:xfrm>
        </p:grpSpPr>
        <p:sp>
          <p:nvSpPr>
            <p:cNvPr id="40" name="Arc 48">
              <a:extLst>
                <a:ext uri="{FF2B5EF4-FFF2-40B4-BE49-F238E27FC236}">
                  <a16:creationId xmlns:a16="http://schemas.microsoft.com/office/drawing/2014/main" id="{73869F53-EB49-4C6E-A2CB-1A40BD649FA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288" y="144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71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41" name="Arc 49">
              <a:extLst>
                <a:ext uri="{FF2B5EF4-FFF2-40B4-BE49-F238E27FC236}">
                  <a16:creationId xmlns:a16="http://schemas.microsoft.com/office/drawing/2014/main" id="{5A7E999F-3F88-47AC-9692-8071C1C7DF43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144" y="1440"/>
              <a:ext cx="144" cy="240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38100">
              <a:solidFill>
                <a:srgbClr val="FF071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42" name="Text Box 50">
            <a:extLst>
              <a:ext uri="{FF2B5EF4-FFF2-40B4-BE49-F238E27FC236}">
                <a16:creationId xmlns:a16="http://schemas.microsoft.com/office/drawing/2014/main" id="{752B1D13-FB37-49FD-BC44-0A38A0B046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51880" y="5757862"/>
            <a:ext cx="6794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en-US" sz="1800"/>
              <a:t>Lens</a:t>
            </a:r>
          </a:p>
        </p:txBody>
      </p:sp>
      <p:sp>
        <p:nvSpPr>
          <p:cNvPr id="43" name="Line 51">
            <a:extLst>
              <a:ext uri="{FF2B5EF4-FFF2-40B4-BE49-F238E27FC236}">
                <a16:creationId xmlns:a16="http://schemas.microsoft.com/office/drawing/2014/main" id="{12727446-FCF7-4897-88A2-6CEDA6AD8B96}"/>
              </a:ext>
            </a:extLst>
          </p:cNvPr>
          <p:cNvSpPr>
            <a:spLocks noChangeShapeType="1"/>
          </p:cNvSpPr>
          <p:nvPr/>
        </p:nvSpPr>
        <p:spPr bwMode="auto">
          <a:xfrm>
            <a:off x="3562530" y="5564187"/>
            <a:ext cx="1495425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>
            <a:spAutoFit/>
          </a:bodyPr>
          <a:lstStyle/>
          <a:p>
            <a:endParaRPr lang="en-US"/>
          </a:p>
        </p:txBody>
      </p:sp>
      <p:sp>
        <p:nvSpPr>
          <p:cNvPr id="44" name="Rectangle 52">
            <a:extLst>
              <a:ext uri="{FF2B5EF4-FFF2-40B4-BE49-F238E27FC236}">
                <a16:creationId xmlns:a16="http://schemas.microsoft.com/office/drawing/2014/main" id="{AEA6921A-A613-4212-A6F5-FB4A34AB8978}"/>
              </a:ext>
            </a:extLst>
          </p:cNvPr>
          <p:cNvSpPr>
            <a:spLocks noChangeArrowheads="1"/>
          </p:cNvSpPr>
          <p:nvPr/>
        </p:nvSpPr>
        <p:spPr bwMode="auto">
          <a:xfrm rot="18900000" flipH="1">
            <a:off x="5032555" y="5380037"/>
            <a:ext cx="63500" cy="355600"/>
          </a:xfrm>
          <a:prstGeom prst="rect">
            <a:avLst/>
          </a:prstGeom>
          <a:solidFill>
            <a:schemeClr val="bg2"/>
          </a:solidFill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Freeform 53">
            <a:extLst>
              <a:ext uri="{FF2B5EF4-FFF2-40B4-BE49-F238E27FC236}">
                <a16:creationId xmlns:a16="http://schemas.microsoft.com/office/drawing/2014/main" id="{7531A126-1E1A-4E39-9C2D-EABC4EA52051}"/>
              </a:ext>
            </a:extLst>
          </p:cNvPr>
          <p:cNvSpPr>
            <a:spLocks/>
          </p:cNvSpPr>
          <p:nvPr/>
        </p:nvSpPr>
        <p:spPr bwMode="auto">
          <a:xfrm flipH="1">
            <a:off x="4524555" y="5489575"/>
            <a:ext cx="211138" cy="150812"/>
          </a:xfrm>
          <a:custGeom>
            <a:avLst/>
            <a:gdLst>
              <a:gd name="T0" fmla="*/ 0 w 133"/>
              <a:gd name="T1" fmla="*/ 48 h 96"/>
              <a:gd name="T2" fmla="*/ 133 w 133"/>
              <a:gd name="T3" fmla="*/ 0 h 96"/>
              <a:gd name="T4" fmla="*/ 133 w 133"/>
              <a:gd name="T5" fmla="*/ 96 h 96"/>
              <a:gd name="T6" fmla="*/ 0 w 133"/>
              <a:gd name="T7" fmla="*/ 48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3" h="96">
                <a:moveTo>
                  <a:pt x="0" y="48"/>
                </a:moveTo>
                <a:lnTo>
                  <a:pt x="133" y="0"/>
                </a:lnTo>
                <a:lnTo>
                  <a:pt x="133" y="96"/>
                </a:lnTo>
                <a:lnTo>
                  <a:pt x="0" y="48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00"/>
            </a:solidFill>
            <a:round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endParaRPr lang="en-US"/>
          </a:p>
        </p:txBody>
      </p:sp>
      <p:sp>
        <p:nvSpPr>
          <p:cNvPr id="46" name="Rectangle 54">
            <a:extLst>
              <a:ext uri="{FF2B5EF4-FFF2-40B4-BE49-F238E27FC236}">
                <a16:creationId xmlns:a16="http://schemas.microsoft.com/office/drawing/2014/main" id="{4F49B721-9F06-47E5-B0F6-1325E245AD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0955" y="5692775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1800"/>
              </a:lnSpc>
              <a:spcBef>
                <a:spcPct val="20000"/>
              </a:spcBef>
            </a:pPr>
            <a:r>
              <a:rPr lang="en-US" altLang="en-US" sz="1800"/>
              <a:t>Reference pulse</a:t>
            </a:r>
          </a:p>
        </p:txBody>
      </p:sp>
      <p:grpSp>
        <p:nvGrpSpPr>
          <p:cNvPr id="48" name="Group 63">
            <a:extLst>
              <a:ext uri="{FF2B5EF4-FFF2-40B4-BE49-F238E27FC236}">
                <a16:creationId xmlns:a16="http://schemas.microsoft.com/office/drawing/2014/main" id="{02728E7E-31D5-4B8C-9474-B5F9699AD6DE}"/>
              </a:ext>
            </a:extLst>
          </p:cNvPr>
          <p:cNvGrpSpPr/>
          <p:nvPr/>
        </p:nvGrpSpPr>
        <p:grpSpPr>
          <a:xfrm>
            <a:off x="9677581" y="5226208"/>
            <a:ext cx="691514" cy="455137"/>
            <a:chOff x="1733233" y="2552700"/>
            <a:chExt cx="1092662" cy="585877"/>
          </a:xfrm>
        </p:grpSpPr>
        <p:sp>
          <p:nvSpPr>
            <p:cNvPr id="49" name="AutoShape 9">
              <a:extLst>
                <a:ext uri="{FF2B5EF4-FFF2-40B4-BE49-F238E27FC236}">
                  <a16:creationId xmlns:a16="http://schemas.microsoft.com/office/drawing/2014/main" id="{B96B5AA2-FE73-4459-9251-35E94C102F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33233" y="2552700"/>
              <a:ext cx="347662" cy="398463"/>
            </a:xfrm>
            <a:prstGeom prst="flowChartDelay">
              <a:avLst/>
            </a:prstGeom>
            <a:solidFill>
              <a:srgbClr val="CCCCCC">
                <a:alpha val="50000"/>
              </a:srgbClr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0" name="Freeform 10" descr="Trellis">
              <a:extLst>
                <a:ext uri="{FF2B5EF4-FFF2-40B4-BE49-F238E27FC236}">
                  <a16:creationId xmlns:a16="http://schemas.microsoft.com/office/drawing/2014/main" id="{5122CBCF-5C84-416F-ABFA-8DB0E3BEFFCA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8195" y="2711449"/>
              <a:ext cx="757700" cy="427128"/>
            </a:xfrm>
            <a:custGeom>
              <a:avLst/>
              <a:gdLst>
                <a:gd name="T0" fmla="*/ 0 w 423"/>
                <a:gd name="T1" fmla="*/ 22 h 446"/>
                <a:gd name="T2" fmla="*/ 219 w 423"/>
                <a:gd name="T3" fmla="*/ 30 h 446"/>
                <a:gd name="T4" fmla="*/ 219 w 423"/>
                <a:gd name="T5" fmla="*/ 202 h 446"/>
                <a:gd name="T6" fmla="*/ 70 w 423"/>
                <a:gd name="T7" fmla="*/ 234 h 446"/>
                <a:gd name="T8" fmla="*/ 125 w 423"/>
                <a:gd name="T9" fmla="*/ 390 h 446"/>
                <a:gd name="T10" fmla="*/ 360 w 423"/>
                <a:gd name="T11" fmla="*/ 437 h 446"/>
                <a:gd name="T12" fmla="*/ 423 w 423"/>
                <a:gd name="T13" fmla="*/ 445 h 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3" h="446">
                  <a:moveTo>
                    <a:pt x="0" y="22"/>
                  </a:moveTo>
                  <a:cubicBezTo>
                    <a:pt x="91" y="11"/>
                    <a:pt x="182" y="0"/>
                    <a:pt x="219" y="30"/>
                  </a:cubicBezTo>
                  <a:cubicBezTo>
                    <a:pt x="255" y="60"/>
                    <a:pt x="243" y="168"/>
                    <a:pt x="219" y="202"/>
                  </a:cubicBezTo>
                  <a:cubicBezTo>
                    <a:pt x="194" y="235"/>
                    <a:pt x="85" y="202"/>
                    <a:pt x="70" y="234"/>
                  </a:cubicBezTo>
                  <a:cubicBezTo>
                    <a:pt x="54" y="265"/>
                    <a:pt x="76" y="356"/>
                    <a:pt x="125" y="390"/>
                  </a:cubicBezTo>
                  <a:cubicBezTo>
                    <a:pt x="173" y="423"/>
                    <a:pt x="310" y="427"/>
                    <a:pt x="360" y="437"/>
                  </a:cubicBezTo>
                  <a:cubicBezTo>
                    <a:pt x="409" y="446"/>
                    <a:pt x="416" y="445"/>
                    <a:pt x="423" y="445"/>
                  </a:cubicBezTo>
                </a:path>
              </a:pathLst>
            </a:cu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pattFill prst="trellis">
                    <a:fgClr>
                      <a:schemeClr val="hlink"/>
                    </a:fgClr>
                    <a:bgClr>
                      <a:schemeClr val="bg1"/>
                    </a:bgClr>
                  </a:patt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0171306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0EC7FE-C0C8-4A4B-BF57-DE36FA5F2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Result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929C8D5-8DFB-4D86-91A0-50C6F4F59E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A69AE13-8B5E-42C2-A94E-FED20FE403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0193" y="2000239"/>
            <a:ext cx="8591613" cy="426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8483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781D988-3345-4633-96FF-2B579FCC84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05107" y="3745207"/>
            <a:ext cx="4095636" cy="3112793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1E10BD48-3FDD-4DBD-BDFF-7853909FBB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Discussion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DCE4EFB-2CB8-461E-BABA-1BC0B8CDB7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Optimization with differentiable model is more sample-efficient than other methods</a:t>
            </a:r>
          </a:p>
          <a:p>
            <a:r>
              <a:rPr lang="en-US" altLang="ko-KR" dirty="0"/>
              <a:t>Convergence is sensitive to initial condition</a:t>
            </a:r>
          </a:p>
          <a:p>
            <a:r>
              <a:rPr lang="en-US" altLang="ko-KR" dirty="0"/>
              <a:t>Tuning of hyperparameters including learning rates, regularization weights, and buffer size B is required</a:t>
            </a:r>
          </a:p>
          <a:p>
            <a:pPr marL="0" indent="0">
              <a:buNone/>
            </a:pPr>
            <a:r>
              <a:rPr lang="en-US" altLang="ko-KR" dirty="0"/>
              <a:t>  - by digital twin of the physical system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0303653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592C4A-6864-46A4-86DD-FB365C71D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Discussion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CAF5C29-9298-435F-BCA8-FC8AA406C4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Due to high nonlinearity of frequency conversion, fourth harmonic generation was excluded in the paper</a:t>
            </a:r>
          </a:p>
          <a:p>
            <a:pPr marL="0" indent="0">
              <a:buNone/>
            </a:pPr>
            <a:r>
              <a:rPr lang="en-US" altLang="ko-KR" dirty="0"/>
              <a:t> - included in 2026</a:t>
            </a:r>
          </a:p>
          <a:p>
            <a:r>
              <a:rPr lang="en-US" altLang="ko-KR" dirty="0"/>
              <a:t>Future plan: Integration with </a:t>
            </a:r>
            <a:r>
              <a:rPr lang="en-US" altLang="ko-KR" dirty="0" err="1"/>
              <a:t>EuXFEL</a:t>
            </a:r>
            <a:r>
              <a:rPr lang="en-US" altLang="ko-KR" dirty="0"/>
              <a:t> operations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1B2B8A83-D738-439E-9812-1E0A6FED24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860" y="4254424"/>
            <a:ext cx="10744279" cy="218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40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B4A7D0-1520-45A9-9630-6F82D4798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Appendix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53292A-194A-4D92-AC69-16057DD52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1F58009-5D56-48AE-8909-28AF7F8C8B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4796" y="1698714"/>
            <a:ext cx="10182407" cy="42547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17860F0-B5C3-4C2B-80CE-BE1761A9F346}"/>
              </a:ext>
            </a:extLst>
          </p:cNvPr>
          <p:cNvSpPr txBox="1"/>
          <p:nvPr/>
        </p:nvSpPr>
        <p:spPr>
          <a:xfrm>
            <a:off x="1004796" y="6083232"/>
            <a:ext cx="1018240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altLang="ko-KR" sz="1500" dirty="0">
                <a:latin typeface="Arial" panose="020B0604020202020204" pitchFamily="34" charset="0"/>
                <a:cs typeface="Arial" panose="020B0604020202020204" pitchFamily="34" charset="0"/>
              </a:rPr>
              <a:t>OSC: </a:t>
            </a:r>
            <a:r>
              <a:rPr lang="en-US" altLang="ko-KR" sz="1500" dirty="0" err="1">
                <a:latin typeface="Arial" panose="020B0604020202020204" pitchFamily="34" charset="0"/>
                <a:cs typeface="Arial" panose="020B0604020202020204" pitchFamily="34" charset="0"/>
              </a:rPr>
              <a:t>Oscillstor</a:t>
            </a:r>
            <a:r>
              <a:rPr lang="en-US" altLang="ko-KR" sz="15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SA: saturable absorber; POL: polarizer; STR: passive fiber </a:t>
            </a:r>
            <a:r>
              <a:rPr lang="en-US" altLang="ko-KR" sz="1500" b="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stetcher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 ISO: isolator; YDFA: </a:t>
            </a:r>
            <a:r>
              <a:rPr lang="en-US" altLang="ko-KR" sz="1500" b="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pm-Yb:fiber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 amplifier; CMP: transmission grating compressor; </a:t>
            </a:r>
            <a:r>
              <a:rPr lang="en-US" altLang="ko-KR" sz="1500" b="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Yb:YAG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ko-KR" sz="1500" b="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Yb:YAG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 amplifier; AOM: </a:t>
            </a:r>
            <a:r>
              <a:rPr lang="en-US" altLang="ko-KR" sz="1500" b="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acousto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-optical modulator; ATT: attenuator; FHG: Forth harmonic </a:t>
            </a:r>
            <a:r>
              <a:rPr lang="en-US" altLang="ko-KR" sz="1500" b="0" i="0" u="none" strike="noStrike" baseline="0" dirty="0" err="1">
                <a:latin typeface="Arial" panose="020B0604020202020204" pitchFamily="34" charset="0"/>
                <a:cs typeface="Arial" panose="020B0604020202020204" pitchFamily="34" charset="0"/>
              </a:rPr>
              <a:t>gemeration</a:t>
            </a:r>
            <a:r>
              <a:rPr lang="en-US" altLang="ko-KR" sz="15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ko-KR" alt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088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4502</TotalTime>
  <Words>871</Words>
  <Application>Microsoft Office PowerPoint</Application>
  <PresentationFormat>와이드스크린</PresentationFormat>
  <Paragraphs>107</Paragraphs>
  <Slides>22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22</vt:i4>
      </vt:variant>
    </vt:vector>
  </HeadingPairs>
  <TitlesOfParts>
    <vt:vector size="30" baseType="lpstr">
      <vt:lpstr>맑은 고딕</vt:lpstr>
      <vt:lpstr>Arial</vt:lpstr>
      <vt:lpstr>Cambria Math</vt:lpstr>
      <vt:lpstr>Symbol</vt:lpstr>
      <vt:lpstr>Times</vt:lpstr>
      <vt:lpstr>Times New Roman</vt:lpstr>
      <vt:lpstr>Office 테마</vt:lpstr>
      <vt:lpstr>Equation</vt:lpstr>
      <vt:lpstr>Differentiable Models for Control of Complex Physical Systems: A Case Study in Laser Pulse Shape</vt:lpstr>
      <vt:lpstr>PowerPoint 프레젠테이션</vt:lpstr>
      <vt:lpstr>Introduction</vt:lpstr>
      <vt:lpstr>Temporal Shaping of Photoinjector Laser</vt:lpstr>
      <vt:lpstr>Temporal Shaping of Photoinjector Laser</vt:lpstr>
      <vt:lpstr>Temporal Shaping of Photoinjector Laser</vt:lpstr>
      <vt:lpstr>Setup of Photoinjector Laser in EuXFEL</vt:lpstr>
      <vt:lpstr>Setup of Photoinjector Laser in EuXFEL</vt:lpstr>
      <vt:lpstr>Temporal Shaping of Photoinjector Laser</vt:lpstr>
      <vt:lpstr>Differentiable Model</vt:lpstr>
      <vt:lpstr>Gradient-based Optimization</vt:lpstr>
      <vt:lpstr>Gradient-based Optimization with Momentum </vt:lpstr>
      <vt:lpstr>Setup of Photoinjector Laser in EuXFEL</vt:lpstr>
      <vt:lpstr>Control problem</vt:lpstr>
      <vt:lpstr>Control Problem</vt:lpstr>
      <vt:lpstr>Control Problem</vt:lpstr>
      <vt:lpstr>Control Problem</vt:lpstr>
      <vt:lpstr>Experimental Setup</vt:lpstr>
      <vt:lpstr>Result</vt:lpstr>
      <vt:lpstr>Discussion</vt:lpstr>
      <vt:lpstr>Discussion</vt:lpstr>
      <vt:lpstr>Appendix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Differentiable Models for Control of Complex Physical Systems: A Case Study in Laser Pulse Shap</dc:title>
  <dc:creator>SAMSUNG</dc:creator>
  <cp:lastModifiedBy>SAMSUNG</cp:lastModifiedBy>
  <cp:revision>227</cp:revision>
  <dcterms:created xsi:type="dcterms:W3CDTF">2026-05-14T06:04:16Z</dcterms:created>
  <dcterms:modified xsi:type="dcterms:W3CDTF">2026-05-22T07:10:35Z</dcterms:modified>
</cp:coreProperties>
</file>