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0" r:id="rId2"/>
    <p:sldId id="314" r:id="rId3"/>
    <p:sldId id="317" r:id="rId4"/>
    <p:sldId id="302" r:id="rId5"/>
    <p:sldId id="301" r:id="rId6"/>
    <p:sldId id="312" r:id="rId7"/>
    <p:sldId id="280" r:id="rId8"/>
    <p:sldId id="281" r:id="rId9"/>
    <p:sldId id="282" r:id="rId10"/>
    <p:sldId id="313" r:id="rId11"/>
    <p:sldId id="285" r:id="rId12"/>
    <p:sldId id="311" r:id="rId13"/>
    <p:sldId id="306" r:id="rId14"/>
    <p:sldId id="277" r:id="rId15"/>
    <p:sldId id="318" r:id="rId16"/>
    <p:sldId id="286" r:id="rId17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B9F"/>
    <a:srgbClr val="A7B6FF"/>
    <a:srgbClr val="001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08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A938-D598-4E7A-8B7B-3DA1E92783A5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E9F65-1B87-4BB4-8DBF-934F4AEF2C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969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DD5E-E7B2-46DF-8AFF-D80A245078FE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463A8-9367-4B0B-85DE-6848ACDA81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296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FC7CAC-537E-C91A-C7D5-60B924E2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015D00-3510-7640-F07A-981ADA9B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80C198-042D-01A9-B2CE-5A1998BA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E3E1642C-17DC-54C1-5B5E-191E77F954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numCol="1" anchor="ctr">
            <a:normAutofit/>
          </a:bodyPr>
          <a:lstStyle>
            <a:lvl1pPr algn="ctr">
              <a:defRPr/>
            </a:lvl1pPr>
          </a:lstStyle>
          <a:p>
            <a:r>
              <a:rPr lang="ko-KR" altLang="en-US" sz="3600" b="1" dirty="0"/>
              <a:t>제목 입력</a:t>
            </a:r>
          </a:p>
        </p:txBody>
      </p:sp>
      <p:sp>
        <p:nvSpPr>
          <p:cNvPr id="12" name="부제목 2">
            <a:extLst>
              <a:ext uri="{FF2B5EF4-FFF2-40B4-BE49-F238E27FC236}">
                <a16:creationId xmlns:a16="http://schemas.microsoft.com/office/drawing/2014/main" id="{F15413DE-D679-23DD-A8B5-76805828A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ko-KR" altLang="en-US" b="1" dirty="0"/>
              <a:t>부제목 입력</a:t>
            </a:r>
          </a:p>
        </p:txBody>
      </p:sp>
      <p:pic>
        <p:nvPicPr>
          <p:cNvPr id="15" name="그림 14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5BB9655-D685-FE1E-B28D-3A099AEDA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D4BD15A3-BF52-9E9F-99F1-01A03E6BE7AF}"/>
              </a:ext>
            </a:extLst>
          </p:cNvPr>
          <p:cNvSpPr/>
          <p:nvPr userDrawn="1"/>
        </p:nvSpPr>
        <p:spPr>
          <a:xfrm>
            <a:off x="0" y="967288"/>
            <a:ext cx="12193200" cy="1260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805A618-9DF0-9394-8A01-891091BFE07E}"/>
              </a:ext>
            </a:extLst>
          </p:cNvPr>
          <p:cNvSpPr/>
          <p:nvPr userDrawn="1"/>
        </p:nvSpPr>
        <p:spPr>
          <a:xfrm>
            <a:off x="0" y="3389613"/>
            <a:ext cx="12193200" cy="1260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43616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6B4905-04E8-DA9A-2541-B0EF5B18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9FD664-83F6-54A0-0227-08D542E28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9DECCB-5DAF-67DA-BA2B-5F1576CC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7A604-FFDC-16A5-78B7-FB64FECC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7814E3-8936-2732-1A22-B0876288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14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DA9A4CD-483A-A706-61A8-D6B15C209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81369E-3199-9F5D-3DB7-9AB733D99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9D77D8-A2BD-493F-94A3-C52C4C3B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D6FACD-6524-F663-40BE-A5CD7177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DC0864-3F8E-27B7-36F9-F68ED1AA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75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0AEFF06-3179-8C63-8D31-38792FF2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50395D-BCB5-F4AC-257E-19C6639A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CDBE61-3D9D-4E98-2364-65D5AEC29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7" name="그림 16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599E219-BE34-6197-7816-F4B735726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DB6FAF93-F412-3C51-9325-4AE4703C3857}"/>
              </a:ext>
            </a:extLst>
          </p:cNvPr>
          <p:cNvSpPr/>
          <p:nvPr userDrawn="1"/>
        </p:nvSpPr>
        <p:spPr>
          <a:xfrm>
            <a:off x="6150919" y="1287992"/>
            <a:ext cx="43200" cy="8388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CA550B1-1CA2-E4DD-2F07-370B9723C38B}"/>
              </a:ext>
            </a:extLst>
          </p:cNvPr>
          <p:cNvSpPr/>
          <p:nvPr userDrawn="1"/>
        </p:nvSpPr>
        <p:spPr>
          <a:xfrm>
            <a:off x="6150919" y="2337630"/>
            <a:ext cx="43200" cy="8388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527821F-0138-8C29-C5A6-18628847CC90}"/>
              </a:ext>
            </a:extLst>
          </p:cNvPr>
          <p:cNvSpPr/>
          <p:nvPr userDrawn="1"/>
        </p:nvSpPr>
        <p:spPr>
          <a:xfrm>
            <a:off x="6150919" y="3429000"/>
            <a:ext cx="43200" cy="8388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6CE48C7-BC2F-65C3-68BB-90773C7911CA}"/>
              </a:ext>
            </a:extLst>
          </p:cNvPr>
          <p:cNvSpPr/>
          <p:nvPr userDrawn="1"/>
        </p:nvSpPr>
        <p:spPr>
          <a:xfrm>
            <a:off x="6150919" y="4445458"/>
            <a:ext cx="43200" cy="8388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B465E82-563B-51FF-127B-8CC190220825}"/>
              </a:ext>
            </a:extLst>
          </p:cNvPr>
          <p:cNvSpPr/>
          <p:nvPr userDrawn="1"/>
        </p:nvSpPr>
        <p:spPr>
          <a:xfrm>
            <a:off x="0" y="0"/>
            <a:ext cx="12193200" cy="1260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3335C11-19D1-6CCE-C911-871AFACA33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467" y="1356632"/>
            <a:ext cx="4680000" cy="648000"/>
          </a:xfrm>
        </p:spPr>
        <p:txBody>
          <a:bodyPr anchor="ctr"/>
          <a:lstStyle>
            <a:lvl1pPr>
              <a:buNone/>
              <a:defRPr sz="3600">
                <a:solidFill>
                  <a:srgbClr val="016B9F"/>
                </a:solidFill>
              </a:defRPr>
            </a:lvl1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D3C0F598-E926-45BF-404C-16138E76BF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2267" y="1287992"/>
            <a:ext cx="3600000" cy="838800"/>
          </a:xfrm>
        </p:spPr>
        <p:txBody>
          <a:bodyPr anchor="ctr"/>
          <a:lstStyle>
            <a:lvl1pPr>
              <a:buNone/>
              <a:defRPr sz="1800">
                <a:solidFill>
                  <a:srgbClr val="016B9F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항목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1" name="텍스트 개체 틀 8">
            <a:extLst>
              <a:ext uri="{FF2B5EF4-FFF2-40B4-BE49-F238E27FC236}">
                <a16:creationId xmlns:a16="http://schemas.microsoft.com/office/drawing/2014/main" id="{C9C9A5DE-FBC3-27EC-49DD-672169E0C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2267" y="2332261"/>
            <a:ext cx="3600000" cy="838800"/>
          </a:xfrm>
        </p:spPr>
        <p:txBody>
          <a:bodyPr anchor="ctr"/>
          <a:lstStyle>
            <a:lvl1pPr>
              <a:buNone/>
              <a:defRPr sz="1800">
                <a:solidFill>
                  <a:srgbClr val="016B9F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항목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2" name="텍스트 개체 틀 8">
            <a:extLst>
              <a:ext uri="{FF2B5EF4-FFF2-40B4-BE49-F238E27FC236}">
                <a16:creationId xmlns:a16="http://schemas.microsoft.com/office/drawing/2014/main" id="{EB31D10C-4FB1-B1C0-C24F-0EA26C289C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2267" y="3429000"/>
            <a:ext cx="3600000" cy="838800"/>
          </a:xfrm>
        </p:spPr>
        <p:txBody>
          <a:bodyPr anchor="ctr"/>
          <a:lstStyle>
            <a:lvl1pPr>
              <a:buNone/>
              <a:defRPr sz="1800">
                <a:solidFill>
                  <a:srgbClr val="016B9F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항목</a:t>
            </a: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646F57FB-D230-E06E-14C8-8B55483BD9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2267" y="4445458"/>
            <a:ext cx="3600000" cy="838800"/>
          </a:xfrm>
        </p:spPr>
        <p:txBody>
          <a:bodyPr anchor="ctr"/>
          <a:lstStyle>
            <a:lvl1pPr>
              <a:buNone/>
              <a:defRPr sz="1800">
                <a:solidFill>
                  <a:srgbClr val="016B9F"/>
                </a:solidFill>
                <a:latin typeface="+mn-lt"/>
              </a:defRPr>
            </a:lvl1pPr>
          </a:lstStyle>
          <a:p>
            <a:pPr lvl="0"/>
            <a:r>
              <a:rPr lang="ko-KR" altLang="en-US" dirty="0"/>
              <a:t>항목</a:t>
            </a:r>
            <a:r>
              <a:rPr lang="en-US" altLang="ko-KR" dirty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9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C8DD30-8FC9-A424-1FD1-5D7571FA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3200" cy="504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3EF133-12AA-C993-5127-0BE005440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F00B0-2CA7-0ECF-0023-EA43BA85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6883-A88A-4089-90BB-3AFE01A5B227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A4F84A-0856-FFDB-6DE3-EDAF7E78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FFD137-B98F-D94C-DCEB-FE90BF63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1687107" cy="365125"/>
          </a:xfrm>
        </p:spPr>
        <p:txBody>
          <a:bodyPr/>
          <a:lstStyle/>
          <a:p>
            <a:fld id="{AF26E4A9-C765-45FD-9D04-1CF45272D6C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096349E-348F-F7E7-2B99-260903A944B3}"/>
              </a:ext>
            </a:extLst>
          </p:cNvPr>
          <p:cNvSpPr/>
          <p:nvPr userDrawn="1"/>
        </p:nvSpPr>
        <p:spPr>
          <a:xfrm>
            <a:off x="0" y="0"/>
            <a:ext cx="12193200" cy="126000"/>
          </a:xfrm>
          <a:prstGeom prst="rect">
            <a:avLst/>
          </a:prstGeom>
          <a:solidFill>
            <a:srgbClr val="016B9F"/>
          </a:solidFill>
          <a:ln>
            <a:solidFill>
              <a:srgbClr val="016B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8" name="그림 7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FE59F585-4513-3306-BBB5-358F44D3B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660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741386-B8C2-BFC3-55E2-87F4BBD8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BA5C58-FF7B-C8F3-3920-0F769C945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8F98803-88FB-B4E5-EB26-0D1316F86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67F69A-54DA-A18B-6A5D-706263F7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A2E06B5-716A-7FDA-B498-54FF9F6F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701D69-37E5-D748-AEF2-C1A65B99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36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B36C93-36D0-6D7D-D183-DC8D213C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C08D7D-201C-BF75-749F-B83471965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4188414-E791-FAA4-0224-1A7B45253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C5AC73C-942C-4D07-B29D-A799292F2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6301131-D07A-432A-64C7-E34884CA0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17234AE-FA66-3E1A-958A-16E85927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DA8E9C8-7185-FEA9-A599-CA63080A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4AADD5F-75AD-AA01-1665-265161DE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81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32602-D0A7-4B1E-BF14-28777EAF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488EE8D-38CE-CFDA-DF23-EB2795F8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0EB7FC4-1238-3694-13E2-D98C4B8F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8C8EB8F-D81B-FDC8-472A-BB4E941F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84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FC8D556-F13F-9146-FF10-B423B52A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76D9522-DA01-645C-ED7B-72A0CC59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6A1D50-3C16-A1CF-2765-363A559E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48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611F98-F168-C995-9ED4-AE17B4D5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9255D7-ADEA-82A2-E60D-0473013A9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7CC9F89-D5A7-3336-59C6-3ED6F8CFC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A5B0E2-5CC3-20DB-063E-335C1247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ECD3FE7-4AE6-1EFE-773F-63854A4E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0F774AB-52DF-F57E-0AAA-DBC1CF62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FE8D7E-685C-3C2E-C509-D2509868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ABBBB1-5A3E-671A-7D53-6DCA75637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1F2AD2-226A-02BB-3386-1C59857B7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673706-2B5C-D4FE-BB6C-D0F19027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D430-54BD-409F-8857-3285C5B2DFC2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99F42-4E25-F0D7-49D8-9C946E85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815FBD-7DB7-0DAC-68CB-9B139FFD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43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CEB4D0B-0607-984B-D7EA-7BB54EB5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DC99155-0CD4-661B-0E23-6214C5B52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5BAFCC-3F3F-3D6E-90AF-DAC309018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74D430-54BD-409F-8857-3285C5B2DFC2}" type="datetimeFigureOut">
              <a:rPr lang="ko-KR" altLang="en-US" smtClean="0"/>
              <a:t>2026-05-08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C843E1-2E25-A252-0CAF-F0F192F98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6C9E47-E60A-93FB-DEB7-AFD8EACE6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8930CA-4A7B-4770-A0AC-B3ED8C7459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10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emf"/><Relationship Id="rId3" Type="http://schemas.openxmlformats.org/officeDocument/2006/relationships/image" Target="../media/image31.emf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5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.emf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emf"/><Relationship Id="rId7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1.png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12" Type="http://schemas.openxmlformats.org/officeDocument/2006/relationships/image" Target="../media/image19.png"/><Relationship Id="rId2" Type="http://schemas.openxmlformats.org/officeDocument/2006/relationships/oleObject" Target="../embeddings/oleObject3.bin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8.png"/><Relationship Id="rId5" Type="http://schemas.openxmlformats.org/officeDocument/2006/relationships/image" Target="../media/image14.emf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emf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8C7A02-E34C-5D2E-98FE-0BD8177103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Lab meeting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22E0B7A-724D-001A-E673-978D4D660A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altLang="ko-KR" dirty="0"/>
              <a:t>2026. 05. 08 –</a:t>
            </a:r>
          </a:p>
          <a:p>
            <a:pPr marL="0" indent="0"/>
            <a:r>
              <a:rPr lang="ko-KR" altLang="en-US" dirty="0"/>
              <a:t>나창선</a:t>
            </a:r>
          </a:p>
        </p:txBody>
      </p:sp>
    </p:spTree>
    <p:extLst>
      <p:ext uri="{BB962C8B-B14F-4D97-AF65-F5344CB8AC3E}">
        <p14:creationId xmlns:p14="http://schemas.microsoft.com/office/powerpoint/2010/main" val="141447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E5A9A2-C1E3-4B65-9E91-6CB0FB51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F933BF-C3E6-58D5-B843-A8472285C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165"/>
            <a:ext cx="10515600" cy="546307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Impedance Matching</a:t>
            </a:r>
          </a:p>
          <a:p>
            <a:pPr lvl="1"/>
            <a:r>
              <a:rPr lang="en-US" altLang="ko-KR" dirty="0"/>
              <a:t>Design pick-up ring and coax matching structure</a:t>
            </a:r>
          </a:p>
          <a:p>
            <a:pPr lvl="1"/>
            <a:r>
              <a:rPr lang="en-US" altLang="ko-KR" dirty="0"/>
              <a:t>Perform full assembly simulation</a:t>
            </a:r>
          </a:p>
          <a:p>
            <a:pPr lvl="1"/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Reconstruction Algorithm</a:t>
            </a:r>
          </a:p>
          <a:p>
            <a:pPr lvl="1"/>
            <a:r>
              <a:rPr lang="en-US" altLang="ko-KR" dirty="0"/>
              <a:t>Apply reconstruction algorithm to large-aperture CPU-BSM</a:t>
            </a:r>
          </a:p>
          <a:p>
            <a:pPr lvl="1"/>
            <a:r>
              <a:rPr lang="en-US" altLang="ko-KR" dirty="0"/>
              <a:t>Evaluate applicability to proton accelerator.</a:t>
            </a:r>
          </a:p>
          <a:p>
            <a:pPr lvl="1"/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Tomography</a:t>
            </a:r>
          </a:p>
          <a:p>
            <a:pPr lvl="1"/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16406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8502C-E8AA-A110-DCED-79363C393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0812EE-BE01-5674-C9C9-081F9AF2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974B2CC-F540-74D8-ECDE-354196AED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31" y="858101"/>
            <a:ext cx="6321742" cy="514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8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88F8C-DB11-5578-4300-E36137A90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223D5-BC7B-ECB0-646B-465A9C5D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 vs basic vs </a:t>
            </a:r>
            <a:r>
              <a:rPr lang="en-US" altLang="ko-KR" dirty="0" err="1"/>
              <a:t>beamguard</a:t>
            </a:r>
            <a:endParaRPr lang="ko-KR" altLang="en-US" dirty="0"/>
          </a:p>
        </p:txBody>
      </p:sp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60A1B020-DDD6-B4AC-C031-4F0D3AC504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7116" y="720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319577" imgH="2559774" progId="Origin95.Graph">
                  <p:embed/>
                </p:oleObj>
              </mc:Choice>
              <mc:Fallback>
                <p:oleObj name="Graph" r:id="rId2" imgW="3319577" imgH="2559774" progId="Origin95.Graph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id="{60A1B020-DDD6-B4AC-C031-4F0D3AC504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47116" y="720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>
            <a:extLst>
              <a:ext uri="{FF2B5EF4-FFF2-40B4-BE49-F238E27FC236}">
                <a16:creationId xmlns:a16="http://schemas.microsoft.com/office/drawing/2014/main" id="{E4A4725A-542D-E403-66F5-1B55C7B784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7115" y="3236018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319577" imgH="2559774" progId="Origin95.Graph">
                  <p:embed/>
                </p:oleObj>
              </mc:Choice>
              <mc:Fallback>
                <p:oleObj name="Graph" r:id="rId4" imgW="3319577" imgH="2559774" progId="Origin95.Graph">
                  <p:embed/>
                  <p:pic>
                    <p:nvPicPr>
                      <p:cNvPr id="7" name="개체 6">
                        <a:extLst>
                          <a:ext uri="{FF2B5EF4-FFF2-40B4-BE49-F238E27FC236}">
                            <a16:creationId xmlns:a16="http://schemas.microsoft.com/office/drawing/2014/main" id="{E4A4725A-542D-E403-66F5-1B55C7B784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47115" y="3236018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>
            <a:extLst>
              <a:ext uri="{FF2B5EF4-FFF2-40B4-BE49-F238E27FC236}">
                <a16:creationId xmlns:a16="http://schemas.microsoft.com/office/drawing/2014/main" id="{9FB2FDC4-CF11-7F05-649E-E4330B2C6F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20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319577" imgH="2559774" progId="Origin95.Graph">
                  <p:embed/>
                </p:oleObj>
              </mc:Choice>
              <mc:Fallback>
                <p:oleObj name="Graph" r:id="rId6" imgW="3319577" imgH="2559774" progId="Origin95.Graph">
                  <p:embed/>
                  <p:pic>
                    <p:nvPicPr>
                      <p:cNvPr id="10" name="개체 9">
                        <a:extLst>
                          <a:ext uri="{FF2B5EF4-FFF2-40B4-BE49-F238E27FC236}">
                            <a16:creationId xmlns:a16="http://schemas.microsoft.com/office/drawing/2014/main" id="{9FB2FDC4-CF11-7F05-649E-E4330B2C6F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720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>
            <a:extLst>
              <a:ext uri="{FF2B5EF4-FFF2-40B4-BE49-F238E27FC236}">
                <a16:creationId xmlns:a16="http://schemas.microsoft.com/office/drawing/2014/main" id="{7E081BA8-F0E8-8BAC-7E63-7923E97614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" y="3240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3319577" imgH="2559774" progId="Origin95.Graph">
                  <p:embed/>
                </p:oleObj>
              </mc:Choice>
              <mc:Fallback>
                <p:oleObj name="Graph" r:id="rId8" imgW="3319577" imgH="2559774" progId="Origin95.Graph">
                  <p:embed/>
                  <p:pic>
                    <p:nvPicPr>
                      <p:cNvPr id="13" name="개체 12">
                        <a:extLst>
                          <a:ext uri="{FF2B5EF4-FFF2-40B4-BE49-F238E27FC236}">
                            <a16:creationId xmlns:a16="http://schemas.microsoft.com/office/drawing/2014/main" id="{7E081BA8-F0E8-8BAC-7E63-7923E97614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1" y="3240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>
            <a:extLst>
              <a:ext uri="{FF2B5EF4-FFF2-40B4-BE49-F238E27FC236}">
                <a16:creationId xmlns:a16="http://schemas.microsoft.com/office/drawing/2014/main" id="{0E3A6872-9CF1-6F81-6FB6-B7808BEF9A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3558" y="720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0" imgW="3319577" imgH="2559774" progId="Origin95.Graph">
                  <p:embed/>
                </p:oleObj>
              </mc:Choice>
              <mc:Fallback>
                <p:oleObj name="Graph" r:id="rId10" imgW="3319577" imgH="2559774" progId="Origin95.Graph">
                  <p:embed/>
                  <p:pic>
                    <p:nvPicPr>
                      <p:cNvPr id="14" name="개체 13">
                        <a:extLst>
                          <a:ext uri="{FF2B5EF4-FFF2-40B4-BE49-F238E27FC236}">
                            <a16:creationId xmlns:a16="http://schemas.microsoft.com/office/drawing/2014/main" id="{0E3A6872-9CF1-6F81-6FB6-B7808BEF9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3558" y="720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>
            <a:extLst>
              <a:ext uri="{FF2B5EF4-FFF2-40B4-BE49-F238E27FC236}">
                <a16:creationId xmlns:a16="http://schemas.microsoft.com/office/drawing/2014/main" id="{BA99CEF6-4D37-C4A7-9CF0-C66DA2CEFD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3557" y="3240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12" imgW="3319577" imgH="2559774" progId="Origin95.Graph">
                  <p:embed/>
                </p:oleObj>
              </mc:Choice>
              <mc:Fallback>
                <p:oleObj name="Graph" r:id="rId12" imgW="3319577" imgH="2559774" progId="Origin95.Graph">
                  <p:embed/>
                  <p:pic>
                    <p:nvPicPr>
                      <p:cNvPr id="15" name="개체 14">
                        <a:extLst>
                          <a:ext uri="{FF2B5EF4-FFF2-40B4-BE49-F238E27FC236}">
                            <a16:creationId xmlns:a16="http://schemas.microsoft.com/office/drawing/2014/main" id="{BA99CEF6-4D37-C4A7-9CF0-C66DA2CEFD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73557" y="3240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30F9392-7C0D-C64F-ECE3-55947B4F1EDB}"/>
              </a:ext>
            </a:extLst>
          </p:cNvPr>
          <p:cNvSpPr txBox="1"/>
          <p:nvPr/>
        </p:nvSpPr>
        <p:spPr>
          <a:xfrm>
            <a:off x="4434588" y="5758625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Basic v1</a:t>
            </a:r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AFA762-31B7-CBC0-01E8-9470E6BDB5F4}"/>
              </a:ext>
            </a:extLst>
          </p:cNvPr>
          <p:cNvSpPr txBox="1"/>
          <p:nvPr/>
        </p:nvSpPr>
        <p:spPr>
          <a:xfrm>
            <a:off x="7894526" y="5758625"/>
            <a:ext cx="169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Beamguard</a:t>
            </a:r>
            <a:r>
              <a:rPr lang="en-US" altLang="ko-KR" dirty="0"/>
              <a:t> v1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367F6D-2410-2167-388B-04C982C8D9DD}"/>
              </a:ext>
            </a:extLst>
          </p:cNvPr>
          <p:cNvSpPr txBox="1"/>
          <p:nvPr/>
        </p:nvSpPr>
        <p:spPr>
          <a:xfrm>
            <a:off x="941750" y="5758625"/>
            <a:ext cx="120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Reference</a:t>
            </a:r>
            <a:endParaRPr lang="ko-KR" altLang="en-US" dirty="0"/>
          </a:p>
        </p:txBody>
      </p: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D86F0FCE-E026-022C-B4BF-A4267E8ECA96}"/>
              </a:ext>
            </a:extLst>
          </p:cNvPr>
          <p:cNvGraphicFramePr>
            <a:graphicFrameLocks noGrp="1"/>
          </p:cNvGraphicFramePr>
          <p:nvPr/>
        </p:nvGraphicFramePr>
        <p:xfrm>
          <a:off x="9760045" y="4845050"/>
          <a:ext cx="2359396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9698">
                  <a:extLst>
                    <a:ext uri="{9D8B030D-6E8A-4147-A177-3AD203B41FA5}">
                      <a16:colId xmlns:a16="http://schemas.microsoft.com/office/drawing/2014/main" val="514554280"/>
                    </a:ext>
                  </a:extLst>
                </a:gridCol>
                <a:gridCol w="1179698">
                  <a:extLst>
                    <a:ext uri="{9D8B030D-6E8A-4147-A177-3AD203B41FA5}">
                      <a16:colId xmlns:a16="http://schemas.microsoft.com/office/drawing/2014/main" val="27467485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w</a:t>
                      </a:r>
                      <a:endParaRPr lang="ko-KR" alt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12.6 mm</a:t>
                      </a:r>
                      <a:endParaRPr lang="ko-KR" alt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05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</a:t>
                      </a:r>
                      <a:endParaRPr lang="ko-KR" alt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2</a:t>
                      </a:r>
                      <a:endParaRPr lang="ko-KR" alt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6281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h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11</a:t>
                      </a:r>
                      <a:endParaRPr lang="ko-KR" alt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1692324"/>
                  </a:ext>
                </a:extLst>
              </a:tr>
              <a:tr h="2044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/>
                        <a:t>h_wall</a:t>
                      </a:r>
                      <a:endParaRPr lang="en-US" altLang="ko-KR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15</a:t>
                      </a:r>
                      <a:endParaRPr lang="ko-KR" alt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8982960"/>
                  </a:ext>
                </a:extLst>
              </a:tr>
              <a:tr h="1345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gap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12.7</a:t>
                      </a:r>
                      <a:endParaRPr lang="ko-KR" alt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1934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표 19">
                <a:extLst>
                  <a:ext uri="{FF2B5EF4-FFF2-40B4-BE49-F238E27FC236}">
                    <a16:creationId xmlns:a16="http://schemas.microsoft.com/office/drawing/2014/main" id="{71D0DBAB-D3FD-EB15-AA61-9C9DCE8710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60045" y="3666064"/>
              <a:ext cx="2359396" cy="11025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9698">
                      <a:extLst>
                        <a:ext uri="{9D8B030D-6E8A-4147-A177-3AD203B41FA5}">
                          <a16:colId xmlns:a16="http://schemas.microsoft.com/office/drawing/2014/main" val="514554280"/>
                        </a:ext>
                      </a:extLst>
                    </a:gridCol>
                    <a:gridCol w="1179698">
                      <a:extLst>
                        <a:ext uri="{9D8B030D-6E8A-4147-A177-3AD203B41FA5}">
                          <a16:colId xmlns:a16="http://schemas.microsoft.com/office/drawing/2014/main" val="274674857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Distribution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Gaussian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9405669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alt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ko-KR" altLang="en-US" sz="1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200" i="1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ko-KR" altLang="en-US" sz="12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ko-KR" altLang="en-US" sz="1200" i="0">
                                    <a:latin typeface="Cambria Math" panose="02040503050406030204" pitchFamily="18" charset="0"/>
                                  </a:rPr>
                                  <m:t>ns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7047929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alt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ko-KR" altLang="en-US" sz="120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sz="1200" smtClean="0"/>
                                  <m:t>2 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200" smtClean="0"/>
                                  <m:t>pC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78516051"/>
                      </a:ext>
                    </a:extLst>
                  </a:tr>
                  <a:tr h="27962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20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0.1, 0.2, 0.3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2628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표 19">
                <a:extLst>
                  <a:ext uri="{FF2B5EF4-FFF2-40B4-BE49-F238E27FC236}">
                    <a16:creationId xmlns:a16="http://schemas.microsoft.com/office/drawing/2014/main" id="{71D0DBAB-D3FD-EB15-AA61-9C9DCE8710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60045" y="3666064"/>
              <a:ext cx="2359396" cy="11025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9698">
                      <a:extLst>
                        <a:ext uri="{9D8B030D-6E8A-4147-A177-3AD203B41FA5}">
                          <a16:colId xmlns:a16="http://schemas.microsoft.com/office/drawing/2014/main" val="514554280"/>
                        </a:ext>
                      </a:extLst>
                    </a:gridCol>
                    <a:gridCol w="1179698">
                      <a:extLst>
                        <a:ext uri="{9D8B030D-6E8A-4147-A177-3AD203B41FA5}">
                          <a16:colId xmlns:a16="http://schemas.microsoft.com/office/drawing/2014/main" val="2746748577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Distribution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Gaussian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940566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515" t="-100000" r="-100515" b="-21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00515" t="-100000" r="-515" b="-2108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04792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515" t="-204444" r="-100515" b="-1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100515" t="-204444" r="-515" b="-1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8516051"/>
                      </a:ext>
                    </a:extLst>
                  </a:tr>
                  <a:tr h="27962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4"/>
                          <a:stretch>
                            <a:fillRect l="-515" t="-297826" r="-100515" b="-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0.1, 0.2, 0.3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2628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6472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198A6-CB3F-9530-6A8F-ADD12F3A8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B023B8-F5D8-267B-7FB9-2EEBEF59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v1(w=12.645,h=10) </a:t>
            </a:r>
            <a:r>
              <a:rPr lang="ko-KR" altLang="en-US" dirty="0"/>
              <a:t>과</a:t>
            </a:r>
            <a:r>
              <a:rPr lang="en-US" altLang="ko-KR" dirty="0"/>
              <a:t> </a:t>
            </a:r>
            <a:r>
              <a:rPr lang="ko-KR" altLang="en-US" dirty="0"/>
              <a:t>비교 </a:t>
            </a:r>
            <a:r>
              <a:rPr lang="en-US" altLang="ko-KR" dirty="0"/>
              <a:t>v2(D=70mm,w=15,h=11.5)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0EDEF2-B24C-06B1-17FB-817A2BDDCABF}"/>
              </a:ext>
            </a:extLst>
          </p:cNvPr>
          <p:cNvSpPr txBox="1"/>
          <p:nvPr/>
        </p:nvSpPr>
        <p:spPr>
          <a:xfrm>
            <a:off x="857375" y="5758625"/>
            <a:ext cx="1951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Sigma_t</a:t>
            </a:r>
            <a:r>
              <a:rPr lang="en-US" altLang="ko-KR" dirty="0"/>
              <a:t> = 0.2 ns</a:t>
            </a:r>
          </a:p>
          <a:p>
            <a:r>
              <a:rPr lang="en-US" altLang="ko-KR" dirty="0"/>
              <a:t>Beta = 0.2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B6C09-F9D6-0102-3F52-3A51E35DAC62}"/>
              </a:ext>
            </a:extLst>
          </p:cNvPr>
          <p:cNvSpPr txBox="1"/>
          <p:nvPr/>
        </p:nvSpPr>
        <p:spPr>
          <a:xfrm>
            <a:off x="5293648" y="5758625"/>
            <a:ext cx="1951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Sigma_t</a:t>
            </a:r>
            <a:r>
              <a:rPr lang="en-US" altLang="ko-KR" dirty="0"/>
              <a:t> = 0.1 ns</a:t>
            </a:r>
          </a:p>
          <a:p>
            <a:r>
              <a:rPr lang="en-US" altLang="ko-KR" dirty="0"/>
              <a:t>Beta = 0.3</a:t>
            </a:r>
            <a:endParaRPr lang="ko-KR" altLang="en-US" dirty="0"/>
          </a:p>
        </p:txBody>
      </p:sp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2F3E4471-C015-9916-1D10-DE2D24FA70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440" y="676968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319577" imgH="2559774" progId="Origin95.Graph">
                  <p:embed/>
                </p:oleObj>
              </mc:Choice>
              <mc:Fallback>
                <p:oleObj name="Graph" r:id="rId2" imgW="3319577" imgH="2559774" progId="Origin95.Graph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id="{2F3E4471-C015-9916-1D10-DE2D24FA70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2440" y="676968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762079B1-4719-A436-1989-3A83C74267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440" y="327905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319577" imgH="2559774" progId="Origin95.Graph">
                  <p:embed/>
                </p:oleObj>
              </mc:Choice>
              <mc:Fallback>
                <p:oleObj name="Graph" r:id="rId4" imgW="3319577" imgH="2559774" progId="Origin95.Graph">
                  <p:embed/>
                  <p:pic>
                    <p:nvPicPr>
                      <p:cNvPr id="4" name="개체 3">
                        <a:extLst>
                          <a:ext uri="{FF2B5EF4-FFF2-40B4-BE49-F238E27FC236}">
                            <a16:creationId xmlns:a16="http://schemas.microsoft.com/office/drawing/2014/main" id="{762079B1-4719-A436-1989-3A83C74267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440" y="327905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7BEE2CFA-CF7A-C1E5-0333-35989A69EA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7915" y="720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319577" imgH="2559774" progId="Origin95.Graph">
                  <p:embed/>
                </p:oleObj>
              </mc:Choice>
              <mc:Fallback>
                <p:oleObj name="Graph" r:id="rId6" imgW="3319577" imgH="2559774" progId="Origin95.Graph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7BEE2CFA-CF7A-C1E5-0333-35989A69EA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07915" y="720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>
            <a:extLst>
              <a:ext uri="{FF2B5EF4-FFF2-40B4-BE49-F238E27FC236}">
                <a16:creationId xmlns:a16="http://schemas.microsoft.com/office/drawing/2014/main" id="{9E0707F2-A90A-D28D-064D-1DEF0364FB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09502" y="327905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3319577" imgH="2559774" progId="Origin95.Graph">
                  <p:embed/>
                </p:oleObj>
              </mc:Choice>
              <mc:Fallback>
                <p:oleObj name="Graph" r:id="rId8" imgW="3319577" imgH="2559774" progId="Origin95.Graph">
                  <p:embed/>
                  <p:pic>
                    <p:nvPicPr>
                      <p:cNvPr id="7" name="개체 6">
                        <a:extLst>
                          <a:ext uri="{FF2B5EF4-FFF2-40B4-BE49-F238E27FC236}">
                            <a16:creationId xmlns:a16="http://schemas.microsoft.com/office/drawing/2014/main" id="{9E0707F2-A90A-D28D-064D-1DEF0364FB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9502" y="327905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32DDC8C-360C-D4B8-2A06-6D59C8E5CAC9}"/>
              </a:ext>
            </a:extLst>
          </p:cNvPr>
          <p:cNvSpPr txBox="1"/>
          <p:nvPr/>
        </p:nvSpPr>
        <p:spPr>
          <a:xfrm>
            <a:off x="7927378" y="1158240"/>
            <a:ext cx="4092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Pick-up ring</a:t>
            </a:r>
            <a:r>
              <a:rPr lang="ko-KR" altLang="en-US" dirty="0"/>
              <a:t>의 폭을 늘리고 임피던스 매칭을 진행함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Current</a:t>
            </a:r>
            <a:r>
              <a:rPr lang="ko-KR" altLang="en-US" dirty="0"/>
              <a:t>의 </a:t>
            </a:r>
            <a:r>
              <a:rPr lang="en-US" altLang="ko-KR" dirty="0"/>
              <a:t>Intensity</a:t>
            </a:r>
            <a:r>
              <a:rPr lang="ko-KR" altLang="en-US" dirty="0"/>
              <a:t>가 증가했음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9485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022EA1D-16A7-B15F-1BFA-029A5CD718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84" y="640525"/>
            <a:ext cx="3586432" cy="233082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00B9D9E-649A-C9C2-9B1D-0D60141D2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84" y="3886647"/>
            <a:ext cx="3586432" cy="233082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0A79191-BE63-788D-2729-D476F13D6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84" y="640526"/>
            <a:ext cx="3586432" cy="2330828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AFF1704-D83E-A6E8-3038-59DDF9C78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087" y="3953491"/>
            <a:ext cx="1883827" cy="18777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6B369C-7946-294A-1C34-6C3AFCEBF29B}"/>
              </a:ext>
            </a:extLst>
          </p:cNvPr>
          <p:cNvSpPr txBox="1"/>
          <p:nvPr/>
        </p:nvSpPr>
        <p:spPr>
          <a:xfrm>
            <a:off x="3486835" y="29713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전체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F3F398-476A-312E-663D-C3AD867D4DCF}"/>
              </a:ext>
            </a:extLst>
          </p:cNvPr>
          <p:cNvSpPr txBox="1"/>
          <p:nvPr/>
        </p:nvSpPr>
        <p:spPr>
          <a:xfrm>
            <a:off x="3486835" y="62174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정면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6F757C-7383-BC6D-841C-59173491CAAB}"/>
              </a:ext>
            </a:extLst>
          </p:cNvPr>
          <p:cNvSpPr txBox="1"/>
          <p:nvPr/>
        </p:nvSpPr>
        <p:spPr>
          <a:xfrm>
            <a:off x="8058834" y="62083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상단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E34B8A-D11F-217C-D19B-9700036030B1}"/>
              </a:ext>
            </a:extLst>
          </p:cNvPr>
          <p:cNvSpPr txBox="1"/>
          <p:nvPr/>
        </p:nvSpPr>
        <p:spPr>
          <a:xfrm>
            <a:off x="8058834" y="29882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측면</a:t>
            </a: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3B9F4EF0-28CF-7FC1-CD41-F61623641B5F}"/>
              </a:ext>
            </a:extLst>
          </p:cNvPr>
          <p:cNvGrpSpPr/>
          <p:nvPr/>
        </p:nvGrpSpPr>
        <p:grpSpPr>
          <a:xfrm>
            <a:off x="3900488" y="4672014"/>
            <a:ext cx="1057275" cy="1200149"/>
            <a:chOff x="2524125" y="4832350"/>
            <a:chExt cx="1038225" cy="1174750"/>
          </a:xfrm>
        </p:grpSpPr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005679BC-BAA3-CEDF-E657-382ECE79324A}"/>
                </a:ext>
              </a:extLst>
            </p:cNvPr>
            <p:cNvCxnSpPr/>
            <p:nvPr/>
          </p:nvCxnSpPr>
          <p:spPr>
            <a:xfrm>
              <a:off x="2524125" y="4832350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58D7B301-B36E-E941-DDCA-6B52613AC1D0}"/>
                </a:ext>
              </a:extLst>
            </p:cNvPr>
            <p:cNvCxnSpPr/>
            <p:nvPr/>
          </p:nvCxnSpPr>
          <p:spPr>
            <a:xfrm>
              <a:off x="2524125" y="6005846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661F858D-A600-CC82-9820-038783FC792B}"/>
                </a:ext>
              </a:extLst>
            </p:cNvPr>
            <p:cNvCxnSpPr/>
            <p:nvPr/>
          </p:nvCxnSpPr>
          <p:spPr>
            <a:xfrm>
              <a:off x="3562350" y="4832350"/>
              <a:ext cx="0" cy="1174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BBBDA994-096D-5CD9-D94C-7E165F7AD950}"/>
              </a:ext>
            </a:extLst>
          </p:cNvPr>
          <p:cNvGrpSpPr/>
          <p:nvPr/>
        </p:nvGrpSpPr>
        <p:grpSpPr>
          <a:xfrm flipH="1">
            <a:off x="2719387" y="4348171"/>
            <a:ext cx="1252537" cy="1841091"/>
            <a:chOff x="2524125" y="4832350"/>
            <a:chExt cx="1038225" cy="1174750"/>
          </a:xfrm>
        </p:grpSpPr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5A2D5107-D986-66FF-1A60-859DEFD6A447}"/>
                </a:ext>
              </a:extLst>
            </p:cNvPr>
            <p:cNvCxnSpPr/>
            <p:nvPr/>
          </p:nvCxnSpPr>
          <p:spPr>
            <a:xfrm>
              <a:off x="2524125" y="4832350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D5D0C85C-F7D7-A68E-3FE8-6CC8F331F0F4}"/>
                </a:ext>
              </a:extLst>
            </p:cNvPr>
            <p:cNvCxnSpPr/>
            <p:nvPr/>
          </p:nvCxnSpPr>
          <p:spPr>
            <a:xfrm>
              <a:off x="2524125" y="6005846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0540F5CC-F380-A4D8-DE3B-32BAAB12964B}"/>
                </a:ext>
              </a:extLst>
            </p:cNvPr>
            <p:cNvCxnSpPr/>
            <p:nvPr/>
          </p:nvCxnSpPr>
          <p:spPr>
            <a:xfrm>
              <a:off x="3562350" y="4832350"/>
              <a:ext cx="0" cy="1174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EDC29F45-77E8-F119-A681-9C6D8E2445CC}"/>
              </a:ext>
            </a:extLst>
          </p:cNvPr>
          <p:cNvGrpSpPr/>
          <p:nvPr/>
        </p:nvGrpSpPr>
        <p:grpSpPr>
          <a:xfrm>
            <a:off x="8335039" y="4452490"/>
            <a:ext cx="666087" cy="871985"/>
            <a:chOff x="2524125" y="4832350"/>
            <a:chExt cx="1038225" cy="1174750"/>
          </a:xfrm>
        </p:grpSpPr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id="{1818ADA2-F0B1-C610-2F0F-843770EF998C}"/>
                </a:ext>
              </a:extLst>
            </p:cNvPr>
            <p:cNvCxnSpPr/>
            <p:nvPr/>
          </p:nvCxnSpPr>
          <p:spPr>
            <a:xfrm>
              <a:off x="2524125" y="4832350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1EAF60B3-EAD5-AFD0-FBB9-3B02CD4E9F6B}"/>
                </a:ext>
              </a:extLst>
            </p:cNvPr>
            <p:cNvCxnSpPr/>
            <p:nvPr/>
          </p:nvCxnSpPr>
          <p:spPr>
            <a:xfrm>
              <a:off x="2524125" y="6005846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26EDA134-49C9-68D3-6FBB-3EB2B461484F}"/>
                </a:ext>
              </a:extLst>
            </p:cNvPr>
            <p:cNvCxnSpPr/>
            <p:nvPr/>
          </p:nvCxnSpPr>
          <p:spPr>
            <a:xfrm>
              <a:off x="3562350" y="4832350"/>
              <a:ext cx="0" cy="1174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97F2546F-0D97-5454-B429-9ADD37E7D631}"/>
              </a:ext>
            </a:extLst>
          </p:cNvPr>
          <p:cNvGrpSpPr/>
          <p:nvPr/>
        </p:nvGrpSpPr>
        <p:grpSpPr>
          <a:xfrm>
            <a:off x="8530525" y="2354588"/>
            <a:ext cx="349278" cy="96669"/>
            <a:chOff x="2524125" y="4832350"/>
            <a:chExt cx="1038225" cy="1174750"/>
          </a:xfrm>
        </p:grpSpPr>
        <p:cxnSp>
          <p:nvCxnSpPr>
            <p:cNvPr id="75" name="직선 연결선 74">
              <a:extLst>
                <a:ext uri="{FF2B5EF4-FFF2-40B4-BE49-F238E27FC236}">
                  <a16:creationId xmlns:a16="http://schemas.microsoft.com/office/drawing/2014/main" id="{C626C8EF-70C9-0738-0A92-D4360AD7B41F}"/>
                </a:ext>
              </a:extLst>
            </p:cNvPr>
            <p:cNvCxnSpPr/>
            <p:nvPr/>
          </p:nvCxnSpPr>
          <p:spPr>
            <a:xfrm>
              <a:off x="2524125" y="4832350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8FE2ABCC-5B37-FA1D-4AA0-CD2C127D0A4D}"/>
                </a:ext>
              </a:extLst>
            </p:cNvPr>
            <p:cNvCxnSpPr/>
            <p:nvPr/>
          </p:nvCxnSpPr>
          <p:spPr>
            <a:xfrm>
              <a:off x="2524125" y="6005846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6D46C906-8147-93F1-6DF5-5D29D47752B6}"/>
                </a:ext>
              </a:extLst>
            </p:cNvPr>
            <p:cNvCxnSpPr/>
            <p:nvPr/>
          </p:nvCxnSpPr>
          <p:spPr>
            <a:xfrm>
              <a:off x="3562350" y="4832350"/>
              <a:ext cx="0" cy="1174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7502C102-BFC6-5114-6D24-953C4A9DFA1B}"/>
              </a:ext>
            </a:extLst>
          </p:cNvPr>
          <p:cNvGrpSpPr/>
          <p:nvPr/>
        </p:nvGrpSpPr>
        <p:grpSpPr>
          <a:xfrm rot="16200000" flipH="1">
            <a:off x="8342669" y="1375133"/>
            <a:ext cx="157166" cy="359651"/>
            <a:chOff x="2524125" y="4832350"/>
            <a:chExt cx="1038225" cy="1174750"/>
          </a:xfrm>
        </p:grpSpPr>
        <p:cxnSp>
          <p:nvCxnSpPr>
            <p:cNvPr id="79" name="직선 연결선 78">
              <a:extLst>
                <a:ext uri="{FF2B5EF4-FFF2-40B4-BE49-F238E27FC236}">
                  <a16:creationId xmlns:a16="http://schemas.microsoft.com/office/drawing/2014/main" id="{4BC1927B-8121-F7EA-7FCC-102727254869}"/>
                </a:ext>
              </a:extLst>
            </p:cNvPr>
            <p:cNvCxnSpPr/>
            <p:nvPr/>
          </p:nvCxnSpPr>
          <p:spPr>
            <a:xfrm>
              <a:off x="2524125" y="4832350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CF5496BA-2CB0-9CDB-2D6E-5B217ED556DC}"/>
                </a:ext>
              </a:extLst>
            </p:cNvPr>
            <p:cNvCxnSpPr/>
            <p:nvPr/>
          </p:nvCxnSpPr>
          <p:spPr>
            <a:xfrm>
              <a:off x="2524125" y="6005846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7B179330-405F-26FC-E3B7-A339C5D72F94}"/>
                </a:ext>
              </a:extLst>
            </p:cNvPr>
            <p:cNvCxnSpPr/>
            <p:nvPr/>
          </p:nvCxnSpPr>
          <p:spPr>
            <a:xfrm>
              <a:off x="3562350" y="4832350"/>
              <a:ext cx="0" cy="1174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D775E876-F35E-9E29-D567-80B73986000D}"/>
              </a:ext>
            </a:extLst>
          </p:cNvPr>
          <p:cNvGrpSpPr/>
          <p:nvPr/>
        </p:nvGrpSpPr>
        <p:grpSpPr>
          <a:xfrm flipH="1">
            <a:off x="7724777" y="2446731"/>
            <a:ext cx="595233" cy="281899"/>
            <a:chOff x="2524125" y="4832350"/>
            <a:chExt cx="1038225" cy="1236154"/>
          </a:xfrm>
        </p:grpSpPr>
        <p:cxnSp>
          <p:nvCxnSpPr>
            <p:cNvPr id="83" name="직선 연결선 82">
              <a:extLst>
                <a:ext uri="{FF2B5EF4-FFF2-40B4-BE49-F238E27FC236}">
                  <a16:creationId xmlns:a16="http://schemas.microsoft.com/office/drawing/2014/main" id="{FA34A2E4-506A-D784-247C-F3436B0A8708}"/>
                </a:ext>
              </a:extLst>
            </p:cNvPr>
            <p:cNvCxnSpPr/>
            <p:nvPr/>
          </p:nvCxnSpPr>
          <p:spPr>
            <a:xfrm>
              <a:off x="2524125" y="4832350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연결선 83">
              <a:extLst>
                <a:ext uri="{FF2B5EF4-FFF2-40B4-BE49-F238E27FC236}">
                  <a16:creationId xmlns:a16="http://schemas.microsoft.com/office/drawing/2014/main" id="{2A64E511-2AE5-595E-2ADB-186B0DED481C}"/>
                </a:ext>
              </a:extLst>
            </p:cNvPr>
            <p:cNvCxnSpPr/>
            <p:nvPr/>
          </p:nvCxnSpPr>
          <p:spPr>
            <a:xfrm>
              <a:off x="2524125" y="6068504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연결선 84">
              <a:extLst>
                <a:ext uri="{FF2B5EF4-FFF2-40B4-BE49-F238E27FC236}">
                  <a16:creationId xmlns:a16="http://schemas.microsoft.com/office/drawing/2014/main" id="{602682F7-0C3A-2536-9156-A4E5B1C36777}"/>
                </a:ext>
              </a:extLst>
            </p:cNvPr>
            <p:cNvCxnSpPr/>
            <p:nvPr/>
          </p:nvCxnSpPr>
          <p:spPr>
            <a:xfrm>
              <a:off x="3562350" y="4832350"/>
              <a:ext cx="0" cy="1174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FE4899CD-EC29-EFC0-E958-E3F89028A086}"/>
              </a:ext>
            </a:extLst>
          </p:cNvPr>
          <p:cNvGrpSpPr/>
          <p:nvPr/>
        </p:nvGrpSpPr>
        <p:grpSpPr>
          <a:xfrm flipH="1">
            <a:off x="7196137" y="3964369"/>
            <a:ext cx="1195386" cy="1877730"/>
            <a:chOff x="2524125" y="4832350"/>
            <a:chExt cx="1038225" cy="1174750"/>
          </a:xfrm>
        </p:grpSpPr>
        <p:cxnSp>
          <p:nvCxnSpPr>
            <p:cNvPr id="87" name="직선 연결선 86">
              <a:extLst>
                <a:ext uri="{FF2B5EF4-FFF2-40B4-BE49-F238E27FC236}">
                  <a16:creationId xmlns:a16="http://schemas.microsoft.com/office/drawing/2014/main" id="{83EFA154-D04A-5D84-2F88-4F916BBB21D6}"/>
                </a:ext>
              </a:extLst>
            </p:cNvPr>
            <p:cNvCxnSpPr/>
            <p:nvPr/>
          </p:nvCxnSpPr>
          <p:spPr>
            <a:xfrm>
              <a:off x="2524125" y="4832350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>
              <a:extLst>
                <a:ext uri="{FF2B5EF4-FFF2-40B4-BE49-F238E27FC236}">
                  <a16:creationId xmlns:a16="http://schemas.microsoft.com/office/drawing/2014/main" id="{0E221DDC-4577-FFE9-373C-36E14ADD7BB1}"/>
                </a:ext>
              </a:extLst>
            </p:cNvPr>
            <p:cNvCxnSpPr/>
            <p:nvPr/>
          </p:nvCxnSpPr>
          <p:spPr>
            <a:xfrm>
              <a:off x="2524125" y="6005846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>
              <a:extLst>
                <a:ext uri="{FF2B5EF4-FFF2-40B4-BE49-F238E27FC236}">
                  <a16:creationId xmlns:a16="http://schemas.microsoft.com/office/drawing/2014/main" id="{855C51B8-72AB-2115-2B1E-360EFEE69802}"/>
                </a:ext>
              </a:extLst>
            </p:cNvPr>
            <p:cNvCxnSpPr/>
            <p:nvPr/>
          </p:nvCxnSpPr>
          <p:spPr>
            <a:xfrm>
              <a:off x="3562350" y="4832350"/>
              <a:ext cx="0" cy="1174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4E226CE1-AC6D-19CB-C989-353F6ADFDC5C}"/>
              </a:ext>
            </a:extLst>
          </p:cNvPr>
          <p:cNvSpPr txBox="1"/>
          <p:nvPr/>
        </p:nvSpPr>
        <p:spPr>
          <a:xfrm>
            <a:off x="8954469" y="4721702"/>
            <a:ext cx="97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coax_in</a:t>
            </a:r>
            <a:endParaRPr lang="ko-KR" alt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F770C52-85BD-F160-357A-CB2149E7D640}"/>
              </a:ext>
            </a:extLst>
          </p:cNvPr>
          <p:cNvSpPr txBox="1"/>
          <p:nvPr/>
        </p:nvSpPr>
        <p:spPr>
          <a:xfrm>
            <a:off x="6151607" y="5048581"/>
            <a:ext cx="114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coax_out</a:t>
            </a:r>
            <a:endParaRPr lang="ko-KR" alt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E1E5A22-803A-1E6B-8912-9FDB0EBB6470}"/>
              </a:ext>
            </a:extLst>
          </p:cNvPr>
          <p:cNvSpPr txBox="1"/>
          <p:nvPr/>
        </p:nvSpPr>
        <p:spPr>
          <a:xfrm>
            <a:off x="8879803" y="218931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</a:t>
            </a:r>
            <a:endParaRPr lang="ko-KR" alt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FF6CE44-8FA0-158C-ABC8-3D0195F2504B}"/>
              </a:ext>
            </a:extLst>
          </p:cNvPr>
          <p:cNvSpPr txBox="1"/>
          <p:nvPr/>
        </p:nvSpPr>
        <p:spPr>
          <a:xfrm>
            <a:off x="8245727" y="1561827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</a:t>
            </a:r>
            <a:endParaRPr lang="ko-KR" alt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E5372BC-8C54-7640-6E50-DE6CFE16F4D4}"/>
              </a:ext>
            </a:extLst>
          </p:cNvPr>
          <p:cNvSpPr txBox="1"/>
          <p:nvPr/>
        </p:nvSpPr>
        <p:spPr>
          <a:xfrm>
            <a:off x="7440086" y="239601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</a:t>
            </a:r>
            <a:endParaRPr lang="ko-KR" altLang="en-US" dirty="0"/>
          </a:p>
        </p:txBody>
      </p: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17D71F77-8A74-D8E8-F230-AD44F3C1871E}"/>
              </a:ext>
            </a:extLst>
          </p:cNvPr>
          <p:cNvGrpSpPr/>
          <p:nvPr/>
        </p:nvGrpSpPr>
        <p:grpSpPr>
          <a:xfrm flipH="1">
            <a:off x="3688056" y="4783045"/>
            <a:ext cx="230754" cy="977882"/>
            <a:chOff x="2524125" y="4832350"/>
            <a:chExt cx="1038225" cy="1174750"/>
          </a:xfrm>
        </p:grpSpPr>
        <p:cxnSp>
          <p:nvCxnSpPr>
            <p:cNvPr id="101" name="직선 연결선 100">
              <a:extLst>
                <a:ext uri="{FF2B5EF4-FFF2-40B4-BE49-F238E27FC236}">
                  <a16:creationId xmlns:a16="http://schemas.microsoft.com/office/drawing/2014/main" id="{D19DF5F2-F93B-D9B4-FD25-1B6E33AA699A}"/>
                </a:ext>
              </a:extLst>
            </p:cNvPr>
            <p:cNvCxnSpPr/>
            <p:nvPr/>
          </p:nvCxnSpPr>
          <p:spPr>
            <a:xfrm>
              <a:off x="2524125" y="4832350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101">
              <a:extLst>
                <a:ext uri="{FF2B5EF4-FFF2-40B4-BE49-F238E27FC236}">
                  <a16:creationId xmlns:a16="http://schemas.microsoft.com/office/drawing/2014/main" id="{92E00A84-781E-9169-9063-9AA2144D8435}"/>
                </a:ext>
              </a:extLst>
            </p:cNvPr>
            <p:cNvCxnSpPr/>
            <p:nvPr/>
          </p:nvCxnSpPr>
          <p:spPr>
            <a:xfrm>
              <a:off x="2524125" y="6005846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연결선 102">
              <a:extLst>
                <a:ext uri="{FF2B5EF4-FFF2-40B4-BE49-F238E27FC236}">
                  <a16:creationId xmlns:a16="http://schemas.microsoft.com/office/drawing/2014/main" id="{3F35B8FD-7414-1492-4384-B5479389E918}"/>
                </a:ext>
              </a:extLst>
            </p:cNvPr>
            <p:cNvCxnSpPr/>
            <p:nvPr/>
          </p:nvCxnSpPr>
          <p:spPr>
            <a:xfrm>
              <a:off x="3562350" y="4832350"/>
              <a:ext cx="0" cy="1174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FD6CFD99-86A0-1E96-77AA-22A77A30B681}"/>
              </a:ext>
            </a:extLst>
          </p:cNvPr>
          <p:cNvSpPr txBox="1"/>
          <p:nvPr/>
        </p:nvSpPr>
        <p:spPr>
          <a:xfrm>
            <a:off x="3065902" y="5792754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ring_in</a:t>
            </a:r>
            <a:endParaRPr lang="ko-KR" alt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D56D9B5-3384-A715-8134-E58D403C8C7A}"/>
              </a:ext>
            </a:extLst>
          </p:cNvPr>
          <p:cNvSpPr txBox="1"/>
          <p:nvPr/>
        </p:nvSpPr>
        <p:spPr>
          <a:xfrm>
            <a:off x="4805153" y="416350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ring_out</a:t>
            </a:r>
            <a:endParaRPr lang="ko-KR" alt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BA10585-33A2-40CC-82C7-071A16474621}"/>
              </a:ext>
            </a:extLst>
          </p:cNvPr>
          <p:cNvSpPr txBox="1"/>
          <p:nvPr/>
        </p:nvSpPr>
        <p:spPr>
          <a:xfrm>
            <a:off x="1845189" y="500329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pipe_in</a:t>
            </a:r>
            <a:endParaRPr lang="ko-KR" altLang="en-US" dirty="0"/>
          </a:p>
        </p:txBody>
      </p: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CF700FD6-8AB7-841F-E3F7-135969801DC0}"/>
              </a:ext>
            </a:extLst>
          </p:cNvPr>
          <p:cNvCxnSpPr>
            <a:endCxn id="105" idx="2"/>
          </p:cNvCxnSpPr>
          <p:nvPr/>
        </p:nvCxnSpPr>
        <p:spPr>
          <a:xfrm flipV="1">
            <a:off x="4957763" y="4532836"/>
            <a:ext cx="369329" cy="72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67B4C883-886B-4EAE-6972-381B63495048}"/>
              </a:ext>
            </a:extLst>
          </p:cNvPr>
          <p:cNvCxnSpPr/>
          <p:nvPr/>
        </p:nvCxnSpPr>
        <p:spPr>
          <a:xfrm flipH="1">
            <a:off x="3486834" y="5372629"/>
            <a:ext cx="201222" cy="5376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제목 1">
            <a:extLst>
              <a:ext uri="{FF2B5EF4-FFF2-40B4-BE49-F238E27FC236}">
                <a16:creationId xmlns:a16="http://schemas.microsoft.com/office/drawing/2014/main" id="{57DC470A-5B81-6619-FCD0-88101D25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3200" cy="504000"/>
          </a:xfrm>
        </p:spPr>
        <p:txBody>
          <a:bodyPr/>
          <a:lstStyle/>
          <a:p>
            <a:r>
              <a:rPr lang="en-US" altLang="ko-KR" dirty="0"/>
              <a:t>Appendix - Parameter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245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3A0B3B89-8671-8022-47D1-6BFAF7F312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361"/>
          <a:stretch>
            <a:fillRect/>
          </a:stretch>
        </p:blipFill>
        <p:spPr>
          <a:xfrm>
            <a:off x="37254" y="1119051"/>
            <a:ext cx="12117491" cy="511193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CA46409-F5F3-28D0-10D9-3E0969AC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 - Parameter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56DCBB-F53C-9335-42C4-5298427918B6}"/>
              </a:ext>
            </a:extLst>
          </p:cNvPr>
          <p:cNvSpPr txBox="1"/>
          <p:nvPr/>
        </p:nvSpPr>
        <p:spPr>
          <a:xfrm>
            <a:off x="4947908" y="354662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59BF49-2CBE-DF0D-4DEE-7AD17E0FEADD}"/>
              </a:ext>
            </a:extLst>
          </p:cNvPr>
          <p:cNvSpPr txBox="1"/>
          <p:nvPr/>
        </p:nvSpPr>
        <p:spPr>
          <a:xfrm>
            <a:off x="5876011" y="2016815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w</a:t>
            </a:r>
            <a:endParaRPr lang="ko-KR" altLang="en-US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546CFE0-8987-D1A3-ED7B-1487B5A29F41}"/>
              </a:ext>
            </a:extLst>
          </p:cNvPr>
          <p:cNvGrpSpPr/>
          <p:nvPr/>
        </p:nvGrpSpPr>
        <p:grpSpPr>
          <a:xfrm rot="5400000" flipH="1">
            <a:off x="5955108" y="1562080"/>
            <a:ext cx="231226" cy="1879360"/>
            <a:chOff x="2524125" y="4832350"/>
            <a:chExt cx="1038225" cy="1174750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BD6FA6F6-B13A-007A-DFC9-F6FB1B4A04CF}"/>
                </a:ext>
              </a:extLst>
            </p:cNvPr>
            <p:cNvCxnSpPr/>
            <p:nvPr/>
          </p:nvCxnSpPr>
          <p:spPr>
            <a:xfrm>
              <a:off x="2524125" y="4832350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41B3A726-FF35-4F41-EBEC-B681EDAE6DA4}"/>
                </a:ext>
              </a:extLst>
            </p:cNvPr>
            <p:cNvCxnSpPr/>
            <p:nvPr/>
          </p:nvCxnSpPr>
          <p:spPr>
            <a:xfrm>
              <a:off x="2524125" y="6005846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1C53B3F1-7906-6C2F-A6B1-20AEF0AFE3F2}"/>
                </a:ext>
              </a:extLst>
            </p:cNvPr>
            <p:cNvCxnSpPr/>
            <p:nvPr/>
          </p:nvCxnSpPr>
          <p:spPr>
            <a:xfrm>
              <a:off x="3562350" y="4832350"/>
              <a:ext cx="0" cy="1174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6DB15169-9730-32A4-A78E-A1926A9B9721}"/>
              </a:ext>
            </a:extLst>
          </p:cNvPr>
          <p:cNvCxnSpPr/>
          <p:nvPr/>
        </p:nvCxnSpPr>
        <p:spPr>
          <a:xfrm flipH="1">
            <a:off x="7040035" y="2802040"/>
            <a:ext cx="1839201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0DA3134-4606-09F9-FBA9-98A0014343C2}"/>
              </a:ext>
            </a:extLst>
          </p:cNvPr>
          <p:cNvSpPr txBox="1"/>
          <p:nvPr/>
        </p:nvSpPr>
        <p:spPr>
          <a:xfrm>
            <a:off x="7647796" y="240942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gap</a:t>
            </a:r>
            <a:endParaRPr lang="ko-KR" altLang="en-US" dirty="0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AAF1788-335D-7564-C5D1-44DDEE684047}"/>
              </a:ext>
            </a:extLst>
          </p:cNvPr>
          <p:cNvCxnSpPr>
            <a:cxnSpLocks/>
          </p:cNvCxnSpPr>
          <p:nvPr/>
        </p:nvCxnSpPr>
        <p:spPr>
          <a:xfrm>
            <a:off x="6644640" y="2699657"/>
            <a:ext cx="0" cy="28704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8CE4B5E4-8279-1565-4422-ADAEBAA9EBBA}"/>
              </a:ext>
            </a:extLst>
          </p:cNvPr>
          <p:cNvCxnSpPr>
            <a:cxnSpLocks/>
          </p:cNvCxnSpPr>
          <p:nvPr/>
        </p:nvCxnSpPr>
        <p:spPr>
          <a:xfrm>
            <a:off x="5330492" y="2986706"/>
            <a:ext cx="0" cy="160271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AAA4D02-AB7D-C9A5-E7D3-345A404BC8B2}"/>
              </a:ext>
            </a:extLst>
          </p:cNvPr>
          <p:cNvSpPr txBox="1"/>
          <p:nvPr/>
        </p:nvSpPr>
        <p:spPr>
          <a:xfrm>
            <a:off x="6674809" y="2658515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</a:t>
            </a:r>
            <a:endParaRPr lang="ko-KR" altLang="en-US" dirty="0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9FBF4EA-B509-183C-4444-9AB7903A9F91}"/>
              </a:ext>
            </a:extLst>
          </p:cNvPr>
          <p:cNvGrpSpPr/>
          <p:nvPr/>
        </p:nvGrpSpPr>
        <p:grpSpPr>
          <a:xfrm flipH="1">
            <a:off x="2236830" y="2386147"/>
            <a:ext cx="231226" cy="2203270"/>
            <a:chOff x="2524125" y="4832350"/>
            <a:chExt cx="1038225" cy="1174750"/>
          </a:xfrm>
        </p:grpSpPr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98013AB9-8D56-1D14-756F-EEEAEB5C399A}"/>
                </a:ext>
              </a:extLst>
            </p:cNvPr>
            <p:cNvCxnSpPr/>
            <p:nvPr/>
          </p:nvCxnSpPr>
          <p:spPr>
            <a:xfrm>
              <a:off x="2524125" y="4832350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E66CF70B-FB8E-E7D9-FF57-CE34335C6C1F}"/>
                </a:ext>
              </a:extLst>
            </p:cNvPr>
            <p:cNvCxnSpPr/>
            <p:nvPr/>
          </p:nvCxnSpPr>
          <p:spPr>
            <a:xfrm>
              <a:off x="2524125" y="6005846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38D2524F-FB9D-59CB-3A38-40A38F97B566}"/>
                </a:ext>
              </a:extLst>
            </p:cNvPr>
            <p:cNvCxnSpPr/>
            <p:nvPr/>
          </p:nvCxnSpPr>
          <p:spPr>
            <a:xfrm>
              <a:off x="3562350" y="4832350"/>
              <a:ext cx="0" cy="1174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617CC8A-4717-A519-FF66-F7F95F57A5D8}"/>
              </a:ext>
            </a:extLst>
          </p:cNvPr>
          <p:cNvSpPr txBox="1"/>
          <p:nvPr/>
        </p:nvSpPr>
        <p:spPr>
          <a:xfrm>
            <a:off x="1352881" y="321212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h_wall</a:t>
            </a:r>
            <a:endParaRPr lang="ko-KR" altLang="en-US" dirty="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6A9A243-4FDC-3697-0ECA-116A4CF48B6F}"/>
              </a:ext>
            </a:extLst>
          </p:cNvPr>
          <p:cNvGrpSpPr/>
          <p:nvPr/>
        </p:nvGrpSpPr>
        <p:grpSpPr>
          <a:xfrm rot="5400000" flipH="1">
            <a:off x="2729500" y="1796016"/>
            <a:ext cx="231226" cy="754115"/>
            <a:chOff x="2524125" y="4832350"/>
            <a:chExt cx="1038225" cy="1174750"/>
          </a:xfrm>
        </p:grpSpPr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22E77D4B-09C0-B002-85D0-52162744C809}"/>
                </a:ext>
              </a:extLst>
            </p:cNvPr>
            <p:cNvCxnSpPr/>
            <p:nvPr/>
          </p:nvCxnSpPr>
          <p:spPr>
            <a:xfrm>
              <a:off x="2524125" y="4832350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967F9BE3-F3E6-8DDB-B12E-7DFDF870BCC8}"/>
                </a:ext>
              </a:extLst>
            </p:cNvPr>
            <p:cNvCxnSpPr/>
            <p:nvPr/>
          </p:nvCxnSpPr>
          <p:spPr>
            <a:xfrm>
              <a:off x="2524125" y="6005846"/>
              <a:ext cx="10382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A1B2F019-74F6-9AC1-BF5D-B1B49A507AB6}"/>
                </a:ext>
              </a:extLst>
            </p:cNvPr>
            <p:cNvCxnSpPr/>
            <p:nvPr/>
          </p:nvCxnSpPr>
          <p:spPr>
            <a:xfrm>
              <a:off x="3562350" y="4832350"/>
              <a:ext cx="0" cy="1174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E53EF6-F7E1-2555-375D-8B08707A045C}"/>
              </a:ext>
            </a:extLst>
          </p:cNvPr>
          <p:cNvSpPr txBox="1"/>
          <p:nvPr/>
        </p:nvSpPr>
        <p:spPr>
          <a:xfrm>
            <a:off x="2436186" y="1667806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t_wall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990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69695-5E84-4114-B5C8-D0FB5AD6C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44C955-FE12-461E-1ADF-9A3423EF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3BBF4-5B58-4A1E-BECF-A2BA3B765267}"/>
              </a:ext>
            </a:extLst>
          </p:cNvPr>
          <p:cNvSpPr txBox="1"/>
          <p:nvPr/>
        </p:nvSpPr>
        <p:spPr>
          <a:xfrm>
            <a:off x="613372" y="1012222"/>
            <a:ext cx="6169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 err="1"/>
              <a:t>Analytical</a:t>
            </a:r>
            <a:r>
              <a:rPr lang="ko-KR" altLang="en-US" dirty="0"/>
              <a:t> </a:t>
            </a:r>
            <a:r>
              <a:rPr lang="ko-KR" altLang="en-US" dirty="0" err="1"/>
              <a:t>estimate</a:t>
            </a:r>
            <a:r>
              <a:rPr lang="ko-KR" altLang="en-US" dirty="0"/>
              <a:t>: 100.151 </a:t>
            </a:r>
            <a:r>
              <a:rPr lang="ko-KR" altLang="en-US" dirty="0" err="1"/>
              <a:t>Ω</a:t>
            </a:r>
            <a:endParaRPr lang="ko-KR" altLang="en-US" dirty="0"/>
          </a:p>
          <a:p>
            <a:r>
              <a:rPr lang="ko-KR" altLang="en-US" dirty="0"/>
              <a:t>CST </a:t>
            </a:r>
            <a:r>
              <a:rPr lang="ko-KR" altLang="en-US" dirty="0" err="1"/>
              <a:t>simulation</a:t>
            </a:r>
            <a:r>
              <a:rPr lang="ko-KR" altLang="en-US" dirty="0"/>
              <a:t>: 111.546 </a:t>
            </a:r>
            <a:r>
              <a:rPr lang="ko-KR" altLang="en-US" dirty="0" err="1"/>
              <a:t>Ω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503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B2AF3B-292E-0D02-021B-C91A7791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– Image charge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5EAF0BF-93B4-63C7-DE8D-A4336FF56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37010"/>
            <a:ext cx="4266629" cy="2183973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289743D-3DEF-5391-5C2A-15E16B2BE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631" y="1728066"/>
            <a:ext cx="3615241" cy="3401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77A830-8C4B-DAD5-3A9D-9EE270050993}"/>
              </a:ext>
            </a:extLst>
          </p:cNvPr>
          <p:cNvSpPr txBox="1"/>
          <p:nvPr/>
        </p:nvSpPr>
        <p:spPr>
          <a:xfrm>
            <a:off x="7166919" y="6475254"/>
            <a:ext cx="3195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ko-KR" sz="1400" dirty="0">
                <a:solidFill>
                  <a:schemeClr val="bg1">
                    <a:lumMod val="50000"/>
                  </a:schemeClr>
                </a:solidFill>
              </a:rPr>
              <a:t>Forck et al., </a:t>
            </a:r>
            <a:r>
              <a:rPr lang="fr-FR" altLang="ko-KR" sz="1400" i="1" dirty="0">
                <a:solidFill>
                  <a:schemeClr val="bg1">
                    <a:lumMod val="50000"/>
                  </a:schemeClr>
                </a:solidFill>
              </a:rPr>
              <a:t>Beam Position Monitors</a:t>
            </a:r>
            <a:r>
              <a:rPr lang="fr-FR" altLang="ko-KR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5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B2AF3B-292E-0D02-021B-C91A7791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Background – Impedance Matching, Reconstruction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7F57A-1A44-0551-707A-5F63193B8FC8}"/>
              </a:ext>
            </a:extLst>
          </p:cNvPr>
          <p:cNvSpPr txBox="1"/>
          <p:nvPr/>
        </p:nvSpPr>
        <p:spPr>
          <a:xfrm>
            <a:off x="7613393" y="6293520"/>
            <a:ext cx="27582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ko-KR" sz="1400" dirty="0">
                <a:solidFill>
                  <a:schemeClr val="bg1">
                    <a:lumMod val="50000"/>
                  </a:schemeClr>
                </a:solidFill>
              </a:rPr>
              <a:t>wikipedia:Impedance_matching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9" name="개체 28">
            <a:extLst>
              <a:ext uri="{FF2B5EF4-FFF2-40B4-BE49-F238E27FC236}">
                <a16:creationId xmlns:a16="http://schemas.microsoft.com/office/drawing/2014/main" id="{36BEFCF6-E9D3-2BF3-7D3B-D766476B00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245431"/>
              </p:ext>
            </p:extLst>
          </p:nvPr>
        </p:nvGraphicFramePr>
        <p:xfrm>
          <a:off x="2884125" y="3338866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319577" imgH="2559774" progId="Origin95.Graph">
                  <p:embed/>
                </p:oleObj>
              </mc:Choice>
              <mc:Fallback>
                <p:oleObj name="Graph" r:id="rId2" imgW="3319577" imgH="2559774" progId="Origin95.Graph">
                  <p:embed/>
                  <p:pic>
                    <p:nvPicPr>
                      <p:cNvPr id="29" name="개체 28">
                        <a:extLst>
                          <a:ext uri="{FF2B5EF4-FFF2-40B4-BE49-F238E27FC236}">
                            <a16:creationId xmlns:a16="http://schemas.microsoft.com/office/drawing/2014/main" id="{36BEFCF6-E9D3-2BF3-7D3B-D766476B00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84125" y="3338866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0079C97-04B9-393C-7ED6-277F0C9A5157}"/>
              </a:ext>
            </a:extLst>
          </p:cNvPr>
          <p:cNvSpPr txBox="1"/>
          <p:nvPr/>
        </p:nvSpPr>
        <p:spPr>
          <a:xfrm>
            <a:off x="3834562" y="5810909"/>
            <a:ext cx="159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Mismatched case</a:t>
            </a:r>
          </a:p>
        </p:txBody>
      </p:sp>
      <p:graphicFrame>
        <p:nvGraphicFramePr>
          <p:cNvPr id="33" name="개체 32">
            <a:extLst>
              <a:ext uri="{FF2B5EF4-FFF2-40B4-BE49-F238E27FC236}">
                <a16:creationId xmlns:a16="http://schemas.microsoft.com/office/drawing/2014/main" id="{4D76F910-23C7-5513-D242-B45CDC1AF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500608"/>
              </p:ext>
            </p:extLst>
          </p:nvPr>
        </p:nvGraphicFramePr>
        <p:xfrm>
          <a:off x="-84184" y="3338866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319577" imgH="2559774" progId="Origin95.Graph">
                  <p:embed/>
                </p:oleObj>
              </mc:Choice>
              <mc:Fallback>
                <p:oleObj name="Graph" r:id="rId4" imgW="3319577" imgH="2559774" progId="Origin95.Graph">
                  <p:embed/>
                  <p:pic>
                    <p:nvPicPr>
                      <p:cNvPr id="33" name="개체 32">
                        <a:extLst>
                          <a:ext uri="{FF2B5EF4-FFF2-40B4-BE49-F238E27FC236}">
                            <a16:creationId xmlns:a16="http://schemas.microsoft.com/office/drawing/2014/main" id="{4D76F910-23C7-5513-D242-B45CDC1AFF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4184" y="3338866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15F66639-1EFB-1C8A-D40B-A4C0DB4D97EE}"/>
              </a:ext>
            </a:extLst>
          </p:cNvPr>
          <p:cNvSpPr txBox="1"/>
          <p:nvPr/>
        </p:nvSpPr>
        <p:spPr>
          <a:xfrm>
            <a:off x="920239" y="5842139"/>
            <a:ext cx="1310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Matched case</a:t>
            </a:r>
            <a:endParaRPr lang="ko-KR" altLang="en-US" sz="1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6795304-1FDF-5C86-6273-42AEBA44B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392" y="908790"/>
            <a:ext cx="5535930" cy="1562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C0E447-3246-38B3-A470-9DF5EBDAB955}"/>
              </a:ext>
            </a:extLst>
          </p:cNvPr>
          <p:cNvSpPr txBox="1"/>
          <p:nvPr/>
        </p:nvSpPr>
        <p:spPr>
          <a:xfrm>
            <a:off x="2261632" y="1198816"/>
            <a:ext cx="121379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Impedance</a:t>
            </a:r>
            <a:br>
              <a:rPr lang="en-US" altLang="ko-KR" sz="1600" dirty="0"/>
            </a:br>
            <a:r>
              <a:rPr lang="en-US" altLang="ko-KR" sz="1600" dirty="0"/>
              <a:t>matching</a:t>
            </a:r>
            <a:endParaRPr lang="ko-KR" altLang="en-US" sz="1600" dirty="0"/>
          </a:p>
        </p:txBody>
      </p:sp>
      <p:pic>
        <p:nvPicPr>
          <p:cNvPr id="10" name="그림 9" descr="Standard Oscilloscope Front Panel">
            <a:extLst>
              <a:ext uri="{FF2B5EF4-FFF2-40B4-BE49-F238E27FC236}">
                <a16:creationId xmlns:a16="http://schemas.microsoft.com/office/drawing/2014/main" id="{58BD8EA0-FAF5-3049-BD55-6D142E45ED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2664" y="908790"/>
            <a:ext cx="2358728" cy="123096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4B902A6-82E7-E5EA-96D0-B6E137496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643" y="904214"/>
            <a:ext cx="1313035" cy="1235537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1540F319-78F9-DBB5-7575-857F0270D608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657600" y="1524271"/>
            <a:ext cx="44506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39E0891F-78AE-43EF-3F2B-26FD3E4D794E}"/>
              </a:ext>
            </a:extLst>
          </p:cNvPr>
          <p:cNvCxnSpPr/>
          <p:nvPr/>
        </p:nvCxnSpPr>
        <p:spPr>
          <a:xfrm>
            <a:off x="1600537" y="1521982"/>
            <a:ext cx="555380" cy="22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1415B4E-CAF7-2006-27D3-0BEC334E1BB6}"/>
              </a:ext>
            </a:extLst>
          </p:cNvPr>
          <p:cNvCxnSpPr>
            <a:cxnSpLocks/>
          </p:cNvCxnSpPr>
          <p:nvPr/>
        </p:nvCxnSpPr>
        <p:spPr>
          <a:xfrm>
            <a:off x="831584" y="2405728"/>
            <a:ext cx="4450444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46F609F-2DC4-6942-BDA1-352B7EC11EC3}"/>
              </a:ext>
            </a:extLst>
          </p:cNvPr>
          <p:cNvSpPr txBox="1"/>
          <p:nvPr/>
        </p:nvSpPr>
        <p:spPr>
          <a:xfrm>
            <a:off x="973121" y="2562839"/>
            <a:ext cx="3822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Minimize reflection and waveform distortion</a:t>
            </a:r>
            <a:endParaRPr lang="ko-KR" altLang="en-US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D20F15-6AB5-297F-E537-94F1708FA2B7}"/>
              </a:ext>
            </a:extLst>
          </p:cNvPr>
          <p:cNvSpPr txBox="1"/>
          <p:nvPr/>
        </p:nvSpPr>
        <p:spPr>
          <a:xfrm>
            <a:off x="6026590" y="2570566"/>
            <a:ext cx="616541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Impedance matching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The pick-up signal is transmitted through a coaxial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Impedance mismatch causes signal reflection.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Reflected signals can produce ringing and waveform distortion.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Match the characteristic impedance of the pick-up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r>
              <a:rPr lang="en-US" altLang="ko-KR" b="1" dirty="0"/>
              <a:t>Reconstruction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Low-β beams have longitudinal electric-field spread.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The measured signal can be broader than the original bunch shape.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Reconstruction is required to recover the bunch profile.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75CBA7-0234-8D07-3022-C97CA2F660C7}"/>
              </a:ext>
            </a:extLst>
          </p:cNvPr>
          <p:cNvSpPr txBox="1"/>
          <p:nvPr/>
        </p:nvSpPr>
        <p:spPr>
          <a:xfrm>
            <a:off x="7175972" y="6503281"/>
            <a:ext cx="3195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ko-KR" sz="1400" dirty="0">
                <a:solidFill>
                  <a:schemeClr val="bg1">
                    <a:lumMod val="50000"/>
                  </a:schemeClr>
                </a:solidFill>
              </a:rPr>
              <a:t>Forck et al., </a:t>
            </a:r>
            <a:r>
              <a:rPr lang="fr-FR" altLang="ko-KR" sz="1400" i="1" dirty="0">
                <a:solidFill>
                  <a:schemeClr val="bg1">
                    <a:lumMod val="50000"/>
                  </a:schemeClr>
                </a:solidFill>
              </a:rPr>
              <a:t>Beam Position Monitors</a:t>
            </a:r>
            <a:r>
              <a:rPr lang="fr-FR" altLang="ko-KR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97B4A2-2631-1E78-CBE8-703A8453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Impedance Matching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6DD92F8-814E-3FB3-904C-227D7E440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57" y="929485"/>
            <a:ext cx="5830331" cy="437506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7323EB8-4720-72C6-DCB6-E842A0EB0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4" r="7314"/>
          <a:stretch>
            <a:fillRect/>
          </a:stretch>
        </p:blipFill>
        <p:spPr>
          <a:xfrm>
            <a:off x="578879" y="4791109"/>
            <a:ext cx="1954255" cy="1465691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EE9E25A-AF82-4D63-2814-7C68CD6B6F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45" r="9545"/>
          <a:stretch>
            <a:fillRect/>
          </a:stretch>
        </p:blipFill>
        <p:spPr>
          <a:xfrm>
            <a:off x="4335333" y="4791108"/>
            <a:ext cx="1954255" cy="1465692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938DCAC7-EC98-6397-9A0A-6945E0E1824A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556007" y="4094369"/>
            <a:ext cx="1459042" cy="6967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7B71134-73F7-191A-D5F6-30F16D227BB2}"/>
              </a:ext>
            </a:extLst>
          </p:cNvPr>
          <p:cNvCxnSpPr>
            <a:cxnSpLocks/>
          </p:cNvCxnSpPr>
          <p:nvPr/>
        </p:nvCxnSpPr>
        <p:spPr>
          <a:xfrm>
            <a:off x="2201558" y="5457592"/>
            <a:ext cx="20254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84B97677-CA6A-E769-68F1-0F8AB4960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862" y="887749"/>
            <a:ext cx="2842068" cy="306202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B50F3C7A-016A-5D4E-0103-171562700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7691" y="929485"/>
            <a:ext cx="2842068" cy="2622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BD7EA-1FF8-2BE6-80C5-2270A462332B}"/>
              </a:ext>
            </a:extLst>
          </p:cNvPr>
          <p:cNvSpPr txBox="1"/>
          <p:nvPr/>
        </p:nvSpPr>
        <p:spPr>
          <a:xfrm>
            <a:off x="6409210" y="4094369"/>
            <a:ext cx="571070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/>
              <a:t>Signal Transmission Structure of CPU-BSM</a:t>
            </a:r>
          </a:p>
          <a:p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Main signal path:</a:t>
            </a:r>
            <a:br>
              <a:rPr lang="en-US" altLang="ko-KR" sz="1600" dirty="0"/>
            </a:br>
            <a:r>
              <a:rPr lang="en-US" altLang="ko-KR" sz="1600" dirty="0"/>
              <a:t>Pick-up ring → coaxial line → oscilloscope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Coaxial line:</a:t>
            </a:r>
            <a:br>
              <a:rPr lang="en-US" altLang="ko-KR" sz="1600" dirty="0"/>
            </a:br>
            <a:r>
              <a:rPr lang="en-US" altLang="ko-KR" sz="1600" dirty="0"/>
              <a:t>conventional coaxial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Pick-up ring:</a:t>
            </a:r>
            <a:br>
              <a:rPr lang="en-US" altLang="ko-KR" sz="1600" dirty="0"/>
            </a:br>
            <a:r>
              <a:rPr lang="en-US" altLang="ko-KR" sz="1600" dirty="0"/>
              <a:t>curved microstrip-like structure</a:t>
            </a:r>
            <a:endParaRPr lang="ko-KR" alt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C5BE5-7DC6-FE69-EB45-198C3A67D22E}"/>
              </a:ext>
            </a:extLst>
          </p:cNvPr>
          <p:cNvSpPr txBox="1"/>
          <p:nvPr/>
        </p:nvSpPr>
        <p:spPr>
          <a:xfrm>
            <a:off x="8836182" y="6503281"/>
            <a:ext cx="1535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ko-KR" sz="1400" dirty="0">
                <a:solidFill>
                  <a:schemeClr val="bg1">
                    <a:lumMod val="50000"/>
                  </a:schemeClr>
                </a:solidFill>
              </a:rPr>
              <a:t>RF design house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5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4D8E-267B-7659-AB1D-59026794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 vs Basic </a:t>
            </a:r>
            <a:endParaRPr lang="ko-KR" altLang="en-US" dirty="0"/>
          </a:p>
        </p:txBody>
      </p:sp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1BD1493D-8676-3845-C1DF-07C28A1AD4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84074"/>
              </p:ext>
            </p:extLst>
          </p:nvPr>
        </p:nvGraphicFramePr>
        <p:xfrm>
          <a:off x="3023926" y="720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319577" imgH="2559774" progId="Origin95.Graph">
                  <p:embed/>
                </p:oleObj>
              </mc:Choice>
              <mc:Fallback>
                <p:oleObj name="Graph" r:id="rId2" imgW="3319577" imgH="2559774" progId="Origin95.Graph">
                  <p:embed/>
                  <p:pic>
                    <p:nvPicPr>
                      <p:cNvPr id="4" name="개체 3">
                        <a:extLst>
                          <a:ext uri="{FF2B5EF4-FFF2-40B4-BE49-F238E27FC236}">
                            <a16:creationId xmlns:a16="http://schemas.microsoft.com/office/drawing/2014/main" id="{1BD1493D-8676-3845-C1DF-07C28A1AD4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23926" y="720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DCCFC04D-CF3F-28CC-DB3F-92F143677E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3928" y="3240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319577" imgH="2559774" progId="Origin95.Graph">
                  <p:embed/>
                </p:oleObj>
              </mc:Choice>
              <mc:Fallback>
                <p:oleObj name="Graph" r:id="rId4" imgW="3319577" imgH="2559774" progId="Origin95.Graph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DCCFC04D-CF3F-28CC-DB3F-92F143677E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3928" y="3240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5E5666-A161-0395-4D67-E1C43B7ADF3C}"/>
              </a:ext>
            </a:extLst>
          </p:cNvPr>
          <p:cNvSpPr txBox="1"/>
          <p:nvPr/>
        </p:nvSpPr>
        <p:spPr>
          <a:xfrm>
            <a:off x="213075" y="796556"/>
            <a:ext cx="120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Reference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08B2B-2A28-3F46-E338-8CA98E98B22C}"/>
              </a:ext>
            </a:extLst>
          </p:cNvPr>
          <p:cNvSpPr txBox="1"/>
          <p:nvPr/>
        </p:nvSpPr>
        <p:spPr>
          <a:xfrm>
            <a:off x="8913341" y="78364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Basic</a:t>
            </a:r>
          </a:p>
        </p:txBody>
      </p:sp>
      <p:graphicFrame>
        <p:nvGraphicFramePr>
          <p:cNvPr id="8" name="개체 7">
            <a:extLst>
              <a:ext uri="{FF2B5EF4-FFF2-40B4-BE49-F238E27FC236}">
                <a16:creationId xmlns:a16="http://schemas.microsoft.com/office/drawing/2014/main" id="{ECC39ACD-497E-6A7D-1290-E0E93F4CB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066670"/>
              </p:ext>
            </p:extLst>
          </p:nvPr>
        </p:nvGraphicFramePr>
        <p:xfrm>
          <a:off x="5848609" y="720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6" imgW="3319577" imgH="2559774" progId="Origin95.Graph">
                  <p:embed/>
                </p:oleObj>
              </mc:Choice>
              <mc:Fallback>
                <p:oleObj name="Graph" r:id="rId6" imgW="3319577" imgH="2559774" progId="Origin95.Graph">
                  <p:embed/>
                  <p:pic>
                    <p:nvPicPr>
                      <p:cNvPr id="8" name="개체 7">
                        <a:extLst>
                          <a:ext uri="{FF2B5EF4-FFF2-40B4-BE49-F238E27FC236}">
                            <a16:creationId xmlns:a16="http://schemas.microsoft.com/office/drawing/2014/main" id="{ECC39ACD-497E-6A7D-1290-E0E93F4CB5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48609" y="720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66616452-8AF9-8F03-9F01-CC74894B00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154136"/>
              </p:ext>
            </p:extLst>
          </p:nvPr>
        </p:nvGraphicFramePr>
        <p:xfrm>
          <a:off x="5848609" y="3240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8" imgW="3319577" imgH="2559774" progId="Origin95.Graph">
                  <p:embed/>
                </p:oleObj>
              </mc:Choice>
              <mc:Fallback>
                <p:oleObj name="Graph" r:id="rId8" imgW="3319577" imgH="2559774" progId="Origin95.Graph">
                  <p:embed/>
                  <p:pic>
                    <p:nvPicPr>
                      <p:cNvPr id="9" name="개체 8">
                        <a:extLst>
                          <a:ext uri="{FF2B5EF4-FFF2-40B4-BE49-F238E27FC236}">
                            <a16:creationId xmlns:a16="http://schemas.microsoft.com/office/drawing/2014/main" id="{66616452-8AF9-8F03-9F01-CC74894B00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48609" y="3240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타원 9">
            <a:extLst>
              <a:ext uri="{FF2B5EF4-FFF2-40B4-BE49-F238E27FC236}">
                <a16:creationId xmlns:a16="http://schemas.microsoft.com/office/drawing/2014/main" id="{F68FF75F-7E51-735C-8070-E68D7F89A6EC}"/>
              </a:ext>
            </a:extLst>
          </p:cNvPr>
          <p:cNvSpPr/>
          <p:nvPr/>
        </p:nvSpPr>
        <p:spPr>
          <a:xfrm>
            <a:off x="4916032" y="4925085"/>
            <a:ext cx="543208" cy="434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757F395-902B-0CDA-0E24-DED84463FD2A}"/>
              </a:ext>
            </a:extLst>
          </p:cNvPr>
          <p:cNvSpPr/>
          <p:nvPr/>
        </p:nvSpPr>
        <p:spPr>
          <a:xfrm>
            <a:off x="7749769" y="4935436"/>
            <a:ext cx="543208" cy="4345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0463958-A9A8-3B78-5D9E-6A818BB60EB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r="1258"/>
          <a:stretch>
            <a:fillRect/>
          </a:stretch>
        </p:blipFill>
        <p:spPr>
          <a:xfrm>
            <a:off x="213075" y="1343050"/>
            <a:ext cx="2810849" cy="187389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93E36A2-7E22-0B7B-2B28-8DD992563F4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r="1258"/>
          <a:stretch>
            <a:fillRect/>
          </a:stretch>
        </p:blipFill>
        <p:spPr>
          <a:xfrm>
            <a:off x="8913341" y="1356007"/>
            <a:ext cx="2952332" cy="196822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3677BC0-7D3B-3AFB-E73C-D57527A044E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2" t="37439" r="36615" b="23330"/>
          <a:stretch>
            <a:fillRect/>
          </a:stretch>
        </p:blipFill>
        <p:spPr>
          <a:xfrm>
            <a:off x="664693" y="3227756"/>
            <a:ext cx="1723922" cy="2212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A0E5CCCC-FCB3-3BA9-C529-33DDCEE9688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2099" y="5618893"/>
              <a:ext cx="2359396" cy="11025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9698">
                      <a:extLst>
                        <a:ext uri="{9D8B030D-6E8A-4147-A177-3AD203B41FA5}">
                          <a16:colId xmlns:a16="http://schemas.microsoft.com/office/drawing/2014/main" val="514554280"/>
                        </a:ext>
                      </a:extLst>
                    </a:gridCol>
                    <a:gridCol w="1179698">
                      <a:extLst>
                        <a:ext uri="{9D8B030D-6E8A-4147-A177-3AD203B41FA5}">
                          <a16:colId xmlns:a16="http://schemas.microsoft.com/office/drawing/2014/main" val="274674857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Distribution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Gaussian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9405669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alt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ko-KR" altLang="en-US" sz="1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200" i="1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ko-KR" altLang="en-US" sz="12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ko-KR" altLang="en-US" sz="1200" i="0">
                                    <a:latin typeface="Cambria Math" panose="02040503050406030204" pitchFamily="18" charset="0"/>
                                  </a:rPr>
                                  <m:t>ns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7047929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alt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ko-KR" altLang="en-US" sz="120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sz="1200" smtClean="0"/>
                                  <m:t>2 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200" smtClean="0"/>
                                  <m:t>pC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78516051"/>
                      </a:ext>
                    </a:extLst>
                  </a:tr>
                  <a:tr h="27962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20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0.1, 0.2, 0.3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2628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A0E5CCCC-FCB3-3BA9-C529-33DDCEE9688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2099" y="5618893"/>
              <a:ext cx="2359396" cy="11025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9698">
                      <a:extLst>
                        <a:ext uri="{9D8B030D-6E8A-4147-A177-3AD203B41FA5}">
                          <a16:colId xmlns:a16="http://schemas.microsoft.com/office/drawing/2014/main" val="514554280"/>
                        </a:ext>
                      </a:extLst>
                    </a:gridCol>
                    <a:gridCol w="1179698">
                      <a:extLst>
                        <a:ext uri="{9D8B030D-6E8A-4147-A177-3AD203B41FA5}">
                          <a16:colId xmlns:a16="http://schemas.microsoft.com/office/drawing/2014/main" val="2746748577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Distribution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Gaussian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940566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515" t="-97826" r="-100515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00515" t="-97826" r="-515" b="-2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04792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515" t="-202222" r="-100515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100515" t="-202222" r="-515" b="-1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8516051"/>
                      </a:ext>
                    </a:extLst>
                  </a:tr>
                  <a:tr h="27962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l="-515" t="-295652" r="-100515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0.1, 0.2, 0.3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2628109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3E3AD492-C4FC-A838-D2D8-A4CC6CFBA9DA}"/>
              </a:ext>
            </a:extLst>
          </p:cNvPr>
          <p:cNvCxnSpPr>
            <a:cxnSpLocks/>
          </p:cNvCxnSpPr>
          <p:nvPr/>
        </p:nvCxnSpPr>
        <p:spPr>
          <a:xfrm>
            <a:off x="7942462" y="2148407"/>
            <a:ext cx="0" cy="22612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A82C6B4-05F5-3352-CA11-4283A5173B73}"/>
              </a:ext>
            </a:extLst>
          </p:cNvPr>
          <p:cNvSpPr txBox="1"/>
          <p:nvPr/>
        </p:nvSpPr>
        <p:spPr>
          <a:xfrm>
            <a:off x="8760438" y="3578951"/>
            <a:ext cx="33194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Basic model includes:  </a:t>
            </a:r>
            <a:br>
              <a:rPr lang="en-US" altLang="ko-KR" sz="1600" dirty="0"/>
            </a:br>
            <a:r>
              <a:rPr lang="en-US" altLang="ko-KR" sz="1600" dirty="0"/>
              <a:t>- pick-up ring  </a:t>
            </a:r>
            <a:br>
              <a:rPr lang="en-US" altLang="ko-KR" sz="1600" dirty="0"/>
            </a:br>
            <a:r>
              <a:rPr lang="en-US" altLang="ko-KR" sz="1600" dirty="0"/>
              <a:t>- coaxial line  </a:t>
            </a:r>
            <a:br>
              <a:rPr lang="en-US" altLang="ko-KR" sz="1600" dirty="0"/>
            </a:br>
            <a:r>
              <a:rPr lang="en-US" altLang="ko-KR" sz="1600" dirty="0"/>
              <a:t>-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Matching structures were not included in the basic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The basic model was compared with the reference response.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AD1E68-7155-C9D3-5936-63B0603C2BD1}"/>
                  </a:ext>
                </a:extLst>
              </p:cNvPr>
              <p:cNvSpPr txBox="1"/>
              <p:nvPr/>
            </p:nvSpPr>
            <p:spPr>
              <a:xfrm>
                <a:off x="3023924" y="5981890"/>
                <a:ext cx="1279196" cy="527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i="1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dQ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AD1E68-7155-C9D3-5936-63B0603C2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924" y="5981890"/>
                <a:ext cx="1279196" cy="52764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906087-2CA5-F374-4374-19852C9AA806}"/>
                  </a:ext>
                </a:extLst>
              </p:cNvPr>
              <p:cNvSpPr txBox="1"/>
              <p:nvPr/>
            </p:nvSpPr>
            <p:spPr>
              <a:xfrm>
                <a:off x="4534816" y="5965219"/>
                <a:ext cx="1779205" cy="544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im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906087-2CA5-F374-4374-19852C9AA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816" y="5965219"/>
                <a:ext cx="1779205" cy="5443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D919EF-01E5-F828-4E90-8C21F2C4BF29}"/>
                  </a:ext>
                </a:extLst>
              </p:cNvPr>
              <p:cNvSpPr txBox="1"/>
              <p:nvPr/>
            </p:nvSpPr>
            <p:spPr>
              <a:xfrm>
                <a:off x="6545718" y="5882439"/>
                <a:ext cx="213622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im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ko-KR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im</m:t>
                              </m:r>
                            </m:sub>
                          </m:s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′)</m:t>
                          </m:r>
                          <m:r>
                            <m:rPr>
                              <m:sty m:val="p"/>
                            </m:rPr>
                            <a:rPr lang="en-US" altLang="ko-KR" i="1">
                              <a:latin typeface="Cambria Math" panose="02040503050406030204" pitchFamily="18" charset="0"/>
                            </a:rPr>
                            <m:t>dt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D919EF-01E5-F828-4E90-8C21F2C4B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718" y="5882439"/>
                <a:ext cx="2136226" cy="72654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24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34D8E-267B-7659-AB1D-59026794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30 mm vs 60 mm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5666-A161-0395-4D67-E1C43B7ADF3C}"/>
              </a:ext>
            </a:extLst>
          </p:cNvPr>
          <p:cNvSpPr txBox="1"/>
          <p:nvPr/>
        </p:nvSpPr>
        <p:spPr>
          <a:xfrm>
            <a:off x="95250" y="71392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D=30 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08B2B-2A28-3F46-E338-8CA98E98B22C}"/>
              </a:ext>
            </a:extLst>
          </p:cNvPr>
          <p:cNvSpPr txBox="1"/>
          <p:nvPr/>
        </p:nvSpPr>
        <p:spPr>
          <a:xfrm>
            <a:off x="9141450" y="71392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D=60 mm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93E36A2-7E22-0B7B-2B28-8DD992563F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r="1258"/>
          <a:stretch>
            <a:fillRect/>
          </a:stretch>
        </p:blipFill>
        <p:spPr>
          <a:xfrm>
            <a:off x="95250" y="1217225"/>
            <a:ext cx="2952332" cy="1968221"/>
          </a:xfrm>
          <a:prstGeom prst="rect">
            <a:avLst/>
          </a:prstGeom>
        </p:spPr>
      </p:pic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20BCF423-C2DC-5F9D-982F-3CFF2F669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070864"/>
              </p:ext>
            </p:extLst>
          </p:nvPr>
        </p:nvGraphicFramePr>
        <p:xfrm>
          <a:off x="3051742" y="720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319577" imgH="2559774" progId="Origin95.Graph">
                  <p:embed/>
                </p:oleObj>
              </mc:Choice>
              <mc:Fallback>
                <p:oleObj name="Graph" r:id="rId3" imgW="3319577" imgH="2559774" progId="Origin95.Graph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id="{20BCF423-C2DC-5F9D-982F-3CFF2F6690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1742" y="720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>
            <a:extLst>
              <a:ext uri="{FF2B5EF4-FFF2-40B4-BE49-F238E27FC236}">
                <a16:creationId xmlns:a16="http://schemas.microsoft.com/office/drawing/2014/main" id="{16CF2CBE-E295-44A3-734B-B560940B02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115744"/>
              </p:ext>
            </p:extLst>
          </p:nvPr>
        </p:nvGraphicFramePr>
        <p:xfrm>
          <a:off x="3051742" y="3240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3319577" imgH="2559774" progId="Origin95.Graph">
                  <p:embed/>
                </p:oleObj>
              </mc:Choice>
              <mc:Fallback>
                <p:oleObj name="Graph" r:id="rId5" imgW="3319577" imgH="2559774" progId="Origin95.Graph">
                  <p:embed/>
                  <p:pic>
                    <p:nvPicPr>
                      <p:cNvPr id="15" name="개체 14">
                        <a:extLst>
                          <a:ext uri="{FF2B5EF4-FFF2-40B4-BE49-F238E27FC236}">
                            <a16:creationId xmlns:a16="http://schemas.microsoft.com/office/drawing/2014/main" id="{16CF2CBE-E295-44A3-734B-B560940B02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1742" y="3240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>
            <a:extLst>
              <a:ext uri="{FF2B5EF4-FFF2-40B4-BE49-F238E27FC236}">
                <a16:creationId xmlns:a16="http://schemas.microsoft.com/office/drawing/2014/main" id="{F69C564F-7BDC-54D7-6EB5-1126FAB1E7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010026"/>
              </p:ext>
            </p:extLst>
          </p:nvPr>
        </p:nvGraphicFramePr>
        <p:xfrm>
          <a:off x="6007042" y="3240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3319577" imgH="2559774" progId="Origin95.Graph">
                  <p:embed/>
                </p:oleObj>
              </mc:Choice>
              <mc:Fallback>
                <p:oleObj name="Graph" r:id="rId7" imgW="3319577" imgH="2559774" progId="Origin95.Graph">
                  <p:embed/>
                  <p:pic>
                    <p:nvPicPr>
                      <p:cNvPr id="16" name="개체 15">
                        <a:extLst>
                          <a:ext uri="{FF2B5EF4-FFF2-40B4-BE49-F238E27FC236}">
                            <a16:creationId xmlns:a16="http://schemas.microsoft.com/office/drawing/2014/main" id="{F69C564F-7BDC-54D7-6EB5-1126FAB1E7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07042" y="3240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>
            <a:extLst>
              <a:ext uri="{FF2B5EF4-FFF2-40B4-BE49-F238E27FC236}">
                <a16:creationId xmlns:a16="http://schemas.microsoft.com/office/drawing/2014/main" id="{D3EF873E-931C-4ABD-9E72-CF0D3DD911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7042" y="720000"/>
          <a:ext cx="33194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9" imgW="3319577" imgH="2559774" progId="Origin95.Graph">
                  <p:embed/>
                </p:oleObj>
              </mc:Choice>
              <mc:Fallback>
                <p:oleObj name="Graph" r:id="rId9" imgW="3319577" imgH="2559774" progId="Origin95.Graph">
                  <p:embed/>
                  <p:pic>
                    <p:nvPicPr>
                      <p:cNvPr id="17" name="개체 16">
                        <a:extLst>
                          <a:ext uri="{FF2B5EF4-FFF2-40B4-BE49-F238E27FC236}">
                            <a16:creationId xmlns:a16="http://schemas.microsoft.com/office/drawing/2014/main" id="{D3EF873E-931C-4ABD-9E72-CF0D3DD911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07042" y="720000"/>
                        <a:ext cx="3319463" cy="255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그림 20">
            <a:extLst>
              <a:ext uri="{FF2B5EF4-FFF2-40B4-BE49-F238E27FC236}">
                <a16:creationId xmlns:a16="http://schemas.microsoft.com/office/drawing/2014/main" id="{621691BA-DF49-7F7E-CDE5-F30EFA3777E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244" r="14244"/>
          <a:stretch>
            <a:fillRect/>
          </a:stretch>
        </p:blipFill>
        <p:spPr>
          <a:xfrm>
            <a:off x="9141450" y="1217225"/>
            <a:ext cx="2955300" cy="2216475"/>
          </a:xfrm>
          <a:prstGeom prst="rect">
            <a:avLst/>
          </a:prstGeom>
        </p:spPr>
      </p:pic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81577072-863E-21A4-5C68-7D75F38A0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784920"/>
              </p:ext>
            </p:extLst>
          </p:nvPr>
        </p:nvGraphicFramePr>
        <p:xfrm>
          <a:off x="95250" y="5893213"/>
          <a:ext cx="2359396" cy="828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9698">
                  <a:extLst>
                    <a:ext uri="{9D8B030D-6E8A-4147-A177-3AD203B41FA5}">
                      <a16:colId xmlns:a16="http://schemas.microsoft.com/office/drawing/2014/main" val="514554280"/>
                    </a:ext>
                  </a:extLst>
                </a:gridCol>
                <a:gridCol w="1179698">
                  <a:extLst>
                    <a:ext uri="{9D8B030D-6E8A-4147-A177-3AD203B41FA5}">
                      <a16:colId xmlns:a16="http://schemas.microsoft.com/office/drawing/2014/main" val="27467485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w</a:t>
                      </a:r>
                      <a:endParaRPr lang="ko-KR" alt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12.6 mm</a:t>
                      </a:r>
                      <a:endParaRPr lang="ko-KR" alt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05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t</a:t>
                      </a:r>
                      <a:endParaRPr lang="ko-KR" alt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3 mm</a:t>
                      </a:r>
                      <a:endParaRPr lang="ko-KR" alt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6281097"/>
                  </a:ext>
                </a:extLst>
              </a:tr>
              <a:tr h="2796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h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10 mm</a:t>
                      </a:r>
                      <a:endParaRPr lang="ko-KR" altLang="en-US" sz="12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16923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표 23">
                <a:extLst>
                  <a:ext uri="{FF2B5EF4-FFF2-40B4-BE49-F238E27FC236}">
                    <a16:creationId xmlns:a16="http://schemas.microsoft.com/office/drawing/2014/main" id="{24B2686F-5DC6-431E-B10C-19BBCFB2C1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250" y="4656664"/>
              <a:ext cx="2359396" cy="11025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9698">
                      <a:extLst>
                        <a:ext uri="{9D8B030D-6E8A-4147-A177-3AD203B41FA5}">
                          <a16:colId xmlns:a16="http://schemas.microsoft.com/office/drawing/2014/main" val="514554280"/>
                        </a:ext>
                      </a:extLst>
                    </a:gridCol>
                    <a:gridCol w="1179698">
                      <a:extLst>
                        <a:ext uri="{9D8B030D-6E8A-4147-A177-3AD203B41FA5}">
                          <a16:colId xmlns:a16="http://schemas.microsoft.com/office/drawing/2014/main" val="2746748577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Distribution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Gaussian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9405669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alt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ko-KR" altLang="en-US" sz="1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200" i="1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ko-KR" altLang="en-US" sz="12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ko-KR" altLang="en-US" sz="1200" i="0">
                                    <a:latin typeface="Cambria Math" panose="02040503050406030204" pitchFamily="18" charset="0"/>
                                  </a:rPr>
                                  <m:t>ns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7047929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alt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20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ko-KR" altLang="en-US" sz="120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altLang="ko-KR" sz="1200" smtClean="0"/>
                                  <m:t>2 </m:t>
                                </m:r>
                                <m:r>
                                  <m:rPr>
                                    <m:nor/>
                                  </m:rPr>
                                  <a:rPr lang="en-US" altLang="ko-KR" sz="1200" smtClean="0"/>
                                  <m:t>pC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578516051"/>
                      </a:ext>
                    </a:extLst>
                  </a:tr>
                  <a:tr h="279622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120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0.1, 0.2, 0.3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2628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표 23">
                <a:extLst>
                  <a:ext uri="{FF2B5EF4-FFF2-40B4-BE49-F238E27FC236}">
                    <a16:creationId xmlns:a16="http://schemas.microsoft.com/office/drawing/2014/main" id="{24B2686F-5DC6-431E-B10C-19BBCFB2C1B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250" y="4656664"/>
              <a:ext cx="2359396" cy="110258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79698">
                      <a:extLst>
                        <a:ext uri="{9D8B030D-6E8A-4147-A177-3AD203B41FA5}">
                          <a16:colId xmlns:a16="http://schemas.microsoft.com/office/drawing/2014/main" val="514554280"/>
                        </a:ext>
                      </a:extLst>
                    </a:gridCol>
                    <a:gridCol w="1179698">
                      <a:extLst>
                        <a:ext uri="{9D8B030D-6E8A-4147-A177-3AD203B41FA5}">
                          <a16:colId xmlns:a16="http://schemas.microsoft.com/office/drawing/2014/main" val="2746748577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Distribution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Gaussian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3940566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t="-97826" r="-100515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00000" t="-97826" r="-515" b="-2130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04792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t="-202222" r="-100515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l="-100000" t="-202222" r="-515" b="-1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8516051"/>
                      </a:ext>
                    </a:extLst>
                  </a:tr>
                  <a:tr h="279622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2"/>
                          <a:stretch>
                            <a:fillRect t="-295652" r="-100515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dirty="0"/>
                            <a:t>0.1, 0.2, 0.3</a:t>
                          </a:r>
                          <a:endParaRPr lang="ko-KR" altLang="en-US" sz="1200" dirty="0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262810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1D4A8F9-7D24-9447-5CB1-DE8550C45AFC}"/>
              </a:ext>
            </a:extLst>
          </p:cNvPr>
          <p:cNvSpPr txBox="1"/>
          <p:nvPr/>
        </p:nvSpPr>
        <p:spPr>
          <a:xfrm>
            <a:off x="9020170" y="3429000"/>
            <a:ext cx="30765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As the aperture increased, the distance between the beam and pick-up ring increased.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The current signal amplitude decreased for the larger aperture.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The normalized waveform became slightly broader.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8422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224A1-8978-3033-4B7B-80071F99C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81305A-F48E-D1F5-C2EA-EAB18A95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Impedance Matching - Beam Guard 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9617D2B-422F-C073-AEDA-378D245C58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r="6674"/>
          <a:stretch>
            <a:fillRect/>
          </a:stretch>
        </p:blipFill>
        <p:spPr>
          <a:xfrm>
            <a:off x="543628" y="1025611"/>
            <a:ext cx="5552372" cy="416427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C0CEB94-A36E-66CD-D306-54790C3296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5" b="6325"/>
          <a:stretch>
            <a:fillRect/>
          </a:stretch>
        </p:blipFill>
        <p:spPr>
          <a:xfrm>
            <a:off x="543628" y="4620222"/>
            <a:ext cx="2326742" cy="1745056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C1DA1A1-9739-BFA9-A509-EC4387A99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16" y="4736618"/>
            <a:ext cx="2564184" cy="1409875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EE15CAD2-4FAB-336A-6CA7-FF46826F3A4A}"/>
              </a:ext>
            </a:extLst>
          </p:cNvPr>
          <p:cNvCxnSpPr>
            <a:cxnSpLocks/>
          </p:cNvCxnSpPr>
          <p:nvPr/>
        </p:nvCxnSpPr>
        <p:spPr>
          <a:xfrm flipH="1">
            <a:off x="2273643" y="3978876"/>
            <a:ext cx="596727" cy="8155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85B4CC8-A1C5-185D-FF62-7F7851A62032}"/>
              </a:ext>
            </a:extLst>
          </p:cNvPr>
          <p:cNvCxnSpPr>
            <a:cxnSpLocks/>
          </p:cNvCxnSpPr>
          <p:nvPr/>
        </p:nvCxnSpPr>
        <p:spPr>
          <a:xfrm flipV="1">
            <a:off x="2644346" y="5535827"/>
            <a:ext cx="1050324" cy="1028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타원 16">
            <a:extLst>
              <a:ext uri="{FF2B5EF4-FFF2-40B4-BE49-F238E27FC236}">
                <a16:creationId xmlns:a16="http://schemas.microsoft.com/office/drawing/2014/main" id="{58E06918-2033-0969-86D2-0228BF4963BC}"/>
              </a:ext>
            </a:extLst>
          </p:cNvPr>
          <p:cNvSpPr/>
          <p:nvPr/>
        </p:nvSpPr>
        <p:spPr>
          <a:xfrm>
            <a:off x="2644346" y="2879124"/>
            <a:ext cx="1408670" cy="12332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53BF8-F681-A37A-007F-6C41B1C80FBC}"/>
              </a:ext>
            </a:extLst>
          </p:cNvPr>
          <p:cNvSpPr txBox="1"/>
          <p:nvPr/>
        </p:nvSpPr>
        <p:spPr>
          <a:xfrm>
            <a:off x="6530566" y="1025611"/>
            <a:ext cx="52479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Beam guard is required to protect the pick-up ring from direct beam loss.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With beam guard, the pick-up ring is no longer a simple microstrip geometry.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Standard microstrip formulas are not directly applicable.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339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4A68E-67E3-C5ED-BC40-41D0DF699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B0DBE6-CCE3-1640-3EBD-7C22340E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Impedance Matching – Aperture </a:t>
            </a:r>
            <a:endParaRPr lang="ko-KR" altLang="en-US" dirty="0"/>
          </a:p>
        </p:txBody>
      </p:sp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3CBE5719-A6A1-087D-B934-58EE51889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709466"/>
              </p:ext>
            </p:extLst>
          </p:nvPr>
        </p:nvGraphicFramePr>
        <p:xfrm>
          <a:off x="-1" y="1223943"/>
          <a:ext cx="5720563" cy="441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319577" imgH="2559774" progId="Origin95.Graph">
                  <p:embed/>
                </p:oleObj>
              </mc:Choice>
              <mc:Fallback>
                <p:oleObj name="Graph" r:id="rId2" imgW="3319577" imgH="2559774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" y="1223943"/>
                        <a:ext cx="5720563" cy="441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7B9D56-2CE3-CF08-A91A-85AD60C84450}"/>
              </a:ext>
            </a:extLst>
          </p:cNvPr>
          <p:cNvSpPr txBox="1"/>
          <p:nvPr/>
        </p:nvSpPr>
        <p:spPr>
          <a:xfrm flipH="1">
            <a:off x="1011382" y="2003140"/>
            <a:ext cx="1549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Straight</a:t>
            </a:r>
            <a:endParaRPr lang="ko-KR" alt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D5D14-CB11-1A58-67D3-7E10A507C6FC}"/>
              </a:ext>
            </a:extLst>
          </p:cNvPr>
          <p:cNvSpPr txBox="1"/>
          <p:nvPr/>
        </p:nvSpPr>
        <p:spPr>
          <a:xfrm>
            <a:off x="5585988" y="4156728"/>
            <a:ext cx="61654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Aperture Effect on Characteristic Impedance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pick-up ring is a curved microstrip-like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Larger aperture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/>
              <a:t>different curvature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In a curved ring, the inner and outer edges have different path lengths.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Characteristic impedance changes with aperture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182EF8E-A15A-9943-32C2-2C9116B685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r="7695"/>
          <a:stretch>
            <a:fillRect/>
          </a:stretch>
        </p:blipFill>
        <p:spPr>
          <a:xfrm>
            <a:off x="5346917" y="1403010"/>
            <a:ext cx="2726772" cy="204507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7486F16-420B-309B-42E5-5BA50EBD54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r="7695"/>
          <a:stretch>
            <a:fillRect/>
          </a:stretch>
        </p:blipFill>
        <p:spPr>
          <a:xfrm>
            <a:off x="9281160" y="1403009"/>
            <a:ext cx="2726772" cy="2045079"/>
          </a:xfrm>
          <a:prstGeom prst="rect">
            <a:avLst/>
          </a:prstGeom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FE0E752B-218E-8116-9CF6-89E33F57DA62}"/>
              </a:ext>
            </a:extLst>
          </p:cNvPr>
          <p:cNvCxnSpPr/>
          <p:nvPr/>
        </p:nvCxnSpPr>
        <p:spPr>
          <a:xfrm>
            <a:off x="7686392" y="2425548"/>
            <a:ext cx="196460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81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0E1C7-4A45-987C-DA4C-E176D6118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D8E1A365-3D0D-FBE2-AA4B-4F18D63E84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48078"/>
            <a:ext cx="194098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Summary 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B9E22-846F-0B73-435B-D1EE0C01443F}"/>
              </a:ext>
            </a:extLst>
          </p:cNvPr>
          <p:cNvSpPr txBox="1"/>
          <p:nvPr/>
        </p:nvSpPr>
        <p:spPr>
          <a:xfrm>
            <a:off x="276129" y="1235489"/>
            <a:ext cx="1148432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In the basic model, only the pick-up ring, coaxial line, and cavity were included.</a:t>
            </a:r>
            <a:br>
              <a:rPr lang="en-US" altLang="ko-KR" sz="2000" dirty="0"/>
            </a:br>
            <a:r>
              <a:rPr lang="en-US" altLang="ko-KR" sz="2000" dirty="0"/>
              <a:t>→ Without matching structures, ringing was observed.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As the aperture increased: </a:t>
            </a:r>
          </a:p>
          <a:p>
            <a:pPr marL="742950" lvl="1" indent="-285750">
              <a:buFontTx/>
              <a:buChar char="-"/>
            </a:pPr>
            <a:r>
              <a:rPr lang="en-US" altLang="ko-KR" sz="2000" dirty="0"/>
              <a:t>Current intensity decreased.</a:t>
            </a:r>
          </a:p>
          <a:p>
            <a:pPr marL="742950" lvl="1" indent="-285750">
              <a:buFontTx/>
              <a:buChar char="-"/>
            </a:pPr>
            <a:r>
              <a:rPr lang="en-US" altLang="ko-KR" sz="2000" dirty="0"/>
              <a:t>The normalized signal became broader.</a:t>
            </a:r>
          </a:p>
          <a:p>
            <a:pPr marL="742950" lvl="1" indent="-285750">
              <a:buFontTx/>
              <a:buChar char="-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Beam guard was added for pick-up ring protection,</a:t>
            </a:r>
            <a:br>
              <a:rPr lang="en-US" altLang="ko-KR" sz="2000" dirty="0"/>
            </a:br>
            <a:r>
              <a:rPr lang="en-US" altLang="ko-KR" sz="2000" dirty="0"/>
              <a:t>and characteristic impedance optimization was performed.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In the curved pick-up ring simulation, characteristic impedance changed with aperture.</a:t>
            </a:r>
            <a:br>
              <a:rPr lang="en-US" altLang="ko-KR" sz="2000" dirty="0"/>
            </a:br>
            <a:r>
              <a:rPr lang="en-US" altLang="ko-KR" sz="2000" dirty="0"/>
              <a:t>→ Straight microstrip estimation should be corrected by aperture-dependent CST simulation.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23104576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18175</TotalTime>
  <Words>643</Words>
  <Application>Microsoft Office PowerPoint</Application>
  <PresentationFormat>와이드스크린</PresentationFormat>
  <Paragraphs>152</Paragraphs>
  <Slides>16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맑은 고딕</vt:lpstr>
      <vt:lpstr>Arial</vt:lpstr>
      <vt:lpstr>Cambria Math</vt:lpstr>
      <vt:lpstr>Wingdings</vt:lpstr>
      <vt:lpstr>디자인 사용자 지정</vt:lpstr>
      <vt:lpstr>Graph</vt:lpstr>
      <vt:lpstr>Lab meeting</vt:lpstr>
      <vt:lpstr>Background – Image charge</vt:lpstr>
      <vt:lpstr>Background – Impedance Matching, Reconstruction</vt:lpstr>
      <vt:lpstr>Impedance Matching</vt:lpstr>
      <vt:lpstr>Reference vs Basic </vt:lpstr>
      <vt:lpstr>30 mm vs 60 mm</vt:lpstr>
      <vt:lpstr>Impedance Matching - Beam Guard  </vt:lpstr>
      <vt:lpstr>Impedance Matching – Aperture </vt:lpstr>
      <vt:lpstr>Summary </vt:lpstr>
      <vt:lpstr>Future Work</vt:lpstr>
      <vt:lpstr>Appendix</vt:lpstr>
      <vt:lpstr>Reference vs basic vs beamguard</vt:lpstr>
      <vt:lpstr> v1(w=12.645,h=10) 과 비교 v2(D=70mm,w=15,h=11.5)</vt:lpstr>
      <vt:lpstr>Appendix - Parameter</vt:lpstr>
      <vt:lpstr>Appendix - Parameter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10A2 Sampling &amp; Transport</dc:title>
  <dc:creator>HR-PES</dc:creator>
  <cp:lastModifiedBy>나창선(첨단원자력공학부)</cp:lastModifiedBy>
  <cp:revision>64</cp:revision>
  <cp:lastPrinted>2025-07-21T04:37:54Z</cp:lastPrinted>
  <dcterms:created xsi:type="dcterms:W3CDTF">2025-07-21T00:51:44Z</dcterms:created>
  <dcterms:modified xsi:type="dcterms:W3CDTF">2026-05-08T00:37:14Z</dcterms:modified>
</cp:coreProperties>
</file>