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4" r:id="rId3"/>
    <p:sldId id="286" r:id="rId4"/>
    <p:sldId id="290" r:id="rId5"/>
    <p:sldId id="287" r:id="rId6"/>
    <p:sldId id="294" r:id="rId7"/>
    <p:sldId id="288" r:id="rId8"/>
    <p:sldId id="295" r:id="rId9"/>
    <p:sldId id="291" r:id="rId10"/>
    <p:sldId id="296" r:id="rId11"/>
    <p:sldId id="297" r:id="rId12"/>
    <p:sldId id="298" r:id="rId13"/>
    <p:sldId id="299" r:id="rId14"/>
    <p:sldId id="300" r:id="rId15"/>
    <p:sldId id="301" r:id="rId16"/>
    <p:sldId id="285" r:id="rId17"/>
    <p:sldId id="302" r:id="rId18"/>
    <p:sldId id="303" r:id="rId19"/>
    <p:sldId id="269" r:id="rId20"/>
    <p:sldId id="289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E77"/>
    <a:srgbClr val="5CC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768" autoAdjust="0"/>
  </p:normalViewPr>
  <p:slideViewPr>
    <p:cSldViewPr snapToGrid="0">
      <p:cViewPr varScale="1">
        <p:scale>
          <a:sx n="95" d="100"/>
          <a:sy n="95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AB5B2-ADEA-42ED-B5BC-0EF9D330F668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FFE2-45EB-4C0A-A30B-1BC103307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24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1FFE2-45EB-4C0A-A30B-1BC10330708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90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74D0E-DF29-646F-4415-77C2E8F10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AD89DE-A1BB-4F52-FE5E-3F76926AA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5DB6BE-C5F9-0AB9-8D7F-2CE2B4944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8392D4-8F1A-9555-C4A3-D3B578179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1FFE2-45EB-4C0A-A30B-1BC10330708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85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1FFE2-45EB-4C0A-A30B-1BC10330708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86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DE102-A039-1AE8-B9BA-7811A290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C785FD8-9DBB-18C3-8206-41BB9DF56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DB779B-BA8C-E9B9-392C-6247D2C2B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659370-FA11-9610-432E-70C8781F1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1FFE2-45EB-4C0A-A30B-1BC10330708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26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602ED-E451-EABB-BAC0-924525B9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69E79E-6489-1258-79BA-D6072073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32A6D8-A5D8-A01E-AB87-21CB132F3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563BA8-5107-5C39-8E7D-2FA958B68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1FFE2-45EB-4C0A-A30B-1BC10330708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63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363AC-BAAA-829E-357F-2B7571902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5D8F99-662B-6078-A14C-AFE7CBA3E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5FD036-9508-A3F7-5BC9-856651CA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150D45-88D7-2FC5-B63C-A06BD31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2655C1-B10E-FA84-FCD4-CF11FC8D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53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B9AFCA-4FD7-CA27-9F8F-3ADFF8D5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DA2FA7-6732-2A26-3ADD-C1CCE5329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94D1D9-E3C1-FB4F-BBC1-D5FD02F4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FF02FB-9E59-0ABA-3AEB-83F921A1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DDD7B2-3099-DD98-5BAF-228135D3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4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ACEA3C-7929-A26D-B4B2-FFE24EC4E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AAA10D-31AD-3887-6C01-CBDC53B00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A05352-13A8-EC27-E75B-238D05B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BB64F6-234F-7C5A-809C-977789A2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A087EC-5083-0AEE-8A9E-DCF0DD21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5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3E3D3-290F-F018-6ED5-FC3608AC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8A539E-4253-C708-1E02-C187BB37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E194AD-4B7C-EE66-C01A-D5D0011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943DF6-4B28-4D12-2330-95B6B51B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90A56-0C00-76A0-9843-0DB583CE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17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2AAAD-C804-AD62-122A-5F22EA7B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4470F2-CF39-652C-9692-DEC85514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4AE321-9EFD-4EA0-FC1F-E88340E0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DCB569-6AAC-CADC-DF96-12FB8C68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36E094-E6F4-D5BC-DDB0-FF6B597B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27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2E4B37-D651-F077-D855-85C93282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3F43C0-B953-6774-F729-476A4F62B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D815F1-A825-1F12-A705-90D4814AD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488B3A-0EDE-2DCE-25C1-FAD94E97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803CF5-8AC5-035D-D668-4378EA24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9FD1D0-7CC2-3D79-453F-F9BC17C0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6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86288-3864-D462-BFB3-03A95D93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89157E-C91E-05B0-94FC-D184EE33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663804-0AB1-BADE-CC0C-02677602D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E3EAF8-F540-51AB-FE3E-F0E3AB3FD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A9DEFF1-E482-647D-55FD-81E542ABC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0AEBC1-3BF7-C0AE-190A-7CE35AC5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9F30A78-1DBF-4FAC-E482-0B21F5DF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5CB91BA-1B58-9D0F-5DEF-F827AF82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01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816F37-7A08-90E6-F8CC-87265630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DFC0F5-25FA-F396-45E7-98F3CF0E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D030A8-A807-1EB7-01FD-5A21E169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7B4AE4-7200-57E8-6309-018B77F7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517E55-2532-7B72-BC27-24877A7D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3E3A94-BE16-6F05-A1E8-294A0F96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517CBB-A099-5680-8E5D-543A4601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9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3E3AEE-89C1-C561-2587-4CA51A53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08447B-C05F-A246-EC4A-C7D9F5461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8F5AF8-41E2-2FE7-6F18-F9D0B5EC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A71BBF-1361-D6EB-9A0A-5F93C5DC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770707-7DB0-D07E-46C9-C497C728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451D3A-6CD8-D6E3-0911-16CD7CC6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4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427C0A-552D-E8BC-9156-A8906B9D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16100E5-19EA-7A90-E5B6-DE264CF64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64454C-7A18-4A11-33AC-67D01F38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42D3E3-227C-27AA-9989-1E138FB9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080C26-64A4-6155-7CB7-C2BA6983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BDCB01-84EA-0381-6F59-F4142108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51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CC5500-CE83-E872-F3CD-B39D9126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64A8D1-0275-2A1E-2EF2-FBCBD63F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93A830-56C5-15AF-3DE0-FD8C759F5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02F955-4231-406A-80D3-F9CC62207DA2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B7E8D1-7D94-11AA-A7F6-5455773B8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6FB345-4F25-DC95-2354-A769BE843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FD7AAB-2A06-4082-8009-5F36D584A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0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DB5B0BB7-2B83-D028-3941-F923B822E899}"/>
              </a:ext>
            </a:extLst>
          </p:cNvPr>
          <p:cNvSpPr/>
          <p:nvPr/>
        </p:nvSpPr>
        <p:spPr>
          <a:xfrm>
            <a:off x="10902461" y="-3557"/>
            <a:ext cx="767527" cy="7571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F8B9E5-E0EC-D96D-5801-E9384EAD295B}"/>
              </a:ext>
            </a:extLst>
          </p:cNvPr>
          <p:cNvGrpSpPr/>
          <p:nvPr/>
        </p:nvGrpSpPr>
        <p:grpSpPr>
          <a:xfrm>
            <a:off x="11369040" y="6065520"/>
            <a:ext cx="822960" cy="792480"/>
            <a:chOff x="11369040" y="6065520"/>
            <a:chExt cx="822960" cy="792480"/>
          </a:xfrm>
        </p:grpSpPr>
        <p:sp>
          <p:nvSpPr>
            <p:cNvPr id="17" name="타원 16"/>
            <p:cNvSpPr/>
            <p:nvPr/>
          </p:nvSpPr>
          <p:spPr>
            <a:xfrm>
              <a:off x="11598275" y="6296978"/>
              <a:ext cx="461727" cy="470780"/>
            </a:xfrm>
            <a:prstGeom prst="ellipse">
              <a:avLst/>
            </a:prstGeom>
            <a:solidFill>
              <a:srgbClr val="5CC4C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6EA0636-607C-1A91-2023-398860F7216A}"/>
                </a:ext>
              </a:extLst>
            </p:cNvPr>
            <p:cNvSpPr/>
            <p:nvPr/>
          </p:nvSpPr>
          <p:spPr>
            <a:xfrm>
              <a:off x="11369040" y="6065520"/>
              <a:ext cx="822960" cy="79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2026-04-24,  Pohang,  South Korea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6386" y="5355353"/>
            <a:ext cx="569922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altLang="ko-KR" sz="1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altLang="ko-KR" sz="1600" dirty="0">
                <a:solidFill>
                  <a:srgbClr val="868686"/>
                </a:solidFill>
                <a:latin typeface="Arial"/>
                <a:cs typeface="Arial"/>
              </a:rPr>
              <a:t>2026  JKPS(Journal Klub of Pohang Scientist)</a:t>
            </a:r>
          </a:p>
          <a:p>
            <a:pPr algn="ctr"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o-KR" altLang="en-US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과학관</a:t>
            </a:r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JKPS)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D3D1F-2D3E-7F82-61C9-28D963D3280D}"/>
              </a:ext>
            </a:extLst>
          </p:cNvPr>
          <p:cNvSpPr txBox="1"/>
          <p:nvPr/>
        </p:nvSpPr>
        <p:spPr>
          <a:xfrm>
            <a:off x="4988963" y="4924331"/>
            <a:ext cx="2214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Arial"/>
                <a:cs typeface="Arial"/>
              </a:rPr>
              <a:t>DAON LEE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92438" y="153848"/>
                <a:ext cx="1813491" cy="47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1" i="1" spc="-15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ko-KR" sz="2400" b="1" spc="-15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48</m:t>
                          </m:r>
                        </m:e>
                        <m:sup>
                          <m:r>
                            <a:rPr lang="en-US" altLang="ko-KR" sz="2400" b="1" i="1" spc="-15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𝒕𝒉</m:t>
                          </m:r>
                        </m:sup>
                      </m:sSup>
                      <m:r>
                        <a:rPr lang="en-US" altLang="ko-KR" sz="2400" b="1" i="1" spc="-15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</m:oMath>
                  </m:oMathPara>
                </a14:m>
                <a:endParaRPr lang="en-US" altLang="ko-KR" sz="24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438" y="153848"/>
                <a:ext cx="1813491" cy="4755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565BD4-EE83-D0A0-4177-D9B7CF89B082}"/>
              </a:ext>
            </a:extLst>
          </p:cNvPr>
          <p:cNvSpPr/>
          <p:nvPr/>
        </p:nvSpPr>
        <p:spPr>
          <a:xfrm>
            <a:off x="11459471" y="619379"/>
            <a:ext cx="86083" cy="2816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6EBD3E2-A90A-512A-1A94-642D56D61915}"/>
              </a:ext>
            </a:extLst>
          </p:cNvPr>
          <p:cNvGrpSpPr/>
          <p:nvPr/>
        </p:nvGrpSpPr>
        <p:grpSpPr>
          <a:xfrm>
            <a:off x="2117603" y="1362639"/>
            <a:ext cx="7956794" cy="3315933"/>
            <a:chOff x="1763233" y="1302349"/>
            <a:chExt cx="7956794" cy="3315933"/>
          </a:xfrm>
        </p:grpSpPr>
        <p:cxnSp>
          <p:nvCxnSpPr>
            <p:cNvPr id="16" name="직선 연결선 15"/>
            <p:cNvCxnSpPr>
              <a:cxnSpLocks/>
            </p:cNvCxnSpPr>
            <p:nvPr/>
          </p:nvCxnSpPr>
          <p:spPr>
            <a:xfrm flipH="1">
              <a:off x="4804978" y="4618282"/>
              <a:ext cx="187330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6A97CFB-D092-C5F6-78F5-636015BB1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677" y="1302349"/>
              <a:ext cx="7563906" cy="29150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A8A9329-CA77-5F50-DDDA-8B37324CEB3D}"/>
                    </a:ext>
                  </a:extLst>
                </p:cNvPr>
                <p:cNvSpPr txBox="1"/>
                <p:nvPr/>
              </p:nvSpPr>
              <p:spPr>
                <a:xfrm>
                  <a:off x="1763233" y="2024743"/>
                  <a:ext cx="795679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ko-KR" sz="6600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6600" b="0" i="1" smtClean="0">
                                <a:solidFill>
                                  <a:srgbClr val="076E77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ko-KR" altLang="en-US" sz="6600" dirty="0">
                    <a:solidFill>
                      <a:srgbClr val="076E77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A8A9329-CA77-5F50-DDDA-8B37324CEB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233" y="2024743"/>
                  <a:ext cx="795679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69565-A452-A24E-5560-CCDDEFE6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8566CE-B75A-D0EC-3FE7-581B9C8698ED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Simulation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6ACBA72B-D43C-7964-0942-00134C663001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E47A218-9278-0209-AF07-2693DBAA4EE5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Evaluation of bunch lengthening : 2. Semi-analytical calculation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EEF77-8572-D26F-7E1D-70BB2E571EFA}"/>
              </a:ext>
            </a:extLst>
          </p:cNvPr>
          <p:cNvSpPr txBox="1"/>
          <p:nvPr/>
        </p:nvSpPr>
        <p:spPr>
          <a:xfrm>
            <a:off x="463648" y="1546639"/>
            <a:ext cx="1091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Semi-analytical calculation simulation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approach also allows us to estimate the bunch lengths quickly while the tracking simulation takes a long time.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34EF23-0C8F-1807-3583-226B2844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88" y="2707226"/>
            <a:ext cx="4009765" cy="38912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7D76116-6A6B-AB13-A48E-EF606535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87" y="3099112"/>
            <a:ext cx="2293017" cy="3650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9526800-353F-3C8D-3EB5-0FF836875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87" y="3788265"/>
            <a:ext cx="4569983" cy="3650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453C9FA-6B00-B585-473C-7953F8604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824" y="4477418"/>
            <a:ext cx="3045093" cy="52072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4DC6831-890F-6478-BF39-1C15B34E1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824" y="5364122"/>
            <a:ext cx="4202099" cy="520721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3EBEDD6-DF39-AB24-C5EB-084518B05FAC}"/>
              </a:ext>
            </a:extLst>
          </p:cNvPr>
          <p:cNvSpPr/>
          <p:nvPr/>
        </p:nvSpPr>
        <p:spPr>
          <a:xfrm>
            <a:off x="5698680" y="4408383"/>
            <a:ext cx="3162688" cy="6660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0D09091-0912-82E5-71F7-1A1DD1BD6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419" y="3111264"/>
            <a:ext cx="3621269" cy="36631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70A37D4-F4D9-F059-27BB-309C1BE1B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612" y="4030008"/>
            <a:ext cx="4981784" cy="284673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AF9D141-25CF-C578-4B53-C9DC62942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 t="14436" r="37692" b="50000"/>
          <a:stretch>
            <a:fillRect/>
          </a:stretch>
        </p:blipFill>
        <p:spPr>
          <a:xfrm>
            <a:off x="5458241" y="1404625"/>
            <a:ext cx="5556628" cy="27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832F-71D8-4F7B-CB17-B1B52C499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81C220-6A96-C942-4A92-76D19447C417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Simulation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9E5E013B-FDFE-C502-B4BC-6EADB3BB8BF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BD38AC2-3EB7-CCFD-5F99-AB1AE93AC857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Estimation of the transient rf voltage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6D44B-C20F-5126-7F7A-8FC775FFC586}"/>
              </a:ext>
            </a:extLst>
          </p:cNvPr>
          <p:cNvSpPr txBox="1"/>
          <p:nvPr/>
        </p:nvSpPr>
        <p:spPr>
          <a:xfrm>
            <a:off x="463648" y="1546639"/>
            <a:ext cx="1091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voltage fluctuation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applying the semi-analytical method, they estimated the voltage fluctuations due to bunch gaps in various harmonic cavities.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BD6550-A39C-7499-BA17-4B2D5301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0"/>
          <a:stretch>
            <a:fillRect/>
          </a:stretch>
        </p:blipFill>
        <p:spPr>
          <a:xfrm>
            <a:off x="959876" y="2504316"/>
            <a:ext cx="3748857" cy="13088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18C6721-864B-1499-FA1B-487777F3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42" y="4017610"/>
            <a:ext cx="3993291" cy="278825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8BFBEDB-38E7-5F99-4ABC-849A18105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681" y="2707226"/>
            <a:ext cx="2470619" cy="3933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8FB95C8-C7F8-C74A-34FE-B86B811E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681" y="3429000"/>
            <a:ext cx="4092886" cy="13088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9AD80E0-C84C-F3C7-A44C-336AFF779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681" y="5025571"/>
            <a:ext cx="1876687" cy="57158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56D7460-F9E5-436E-AAC9-955455D91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569" y="5045667"/>
            <a:ext cx="1922450" cy="45234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09AAE8B-271C-EC88-D33D-87BADCF10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702" y="5912311"/>
            <a:ext cx="1028844" cy="64779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8747D98-B5BA-3474-DB8C-C096CFE08C23}"/>
              </a:ext>
            </a:extLst>
          </p:cNvPr>
          <p:cNvSpPr/>
          <p:nvPr/>
        </p:nvSpPr>
        <p:spPr>
          <a:xfrm>
            <a:off x="7210605" y="5910460"/>
            <a:ext cx="1154071" cy="6477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EB900A-A2EA-F270-CD63-91E4E1A87608}"/>
                  </a:ext>
                </a:extLst>
              </p:cNvPr>
              <p:cNvSpPr txBox="1"/>
              <p:nvPr/>
            </p:nvSpPr>
            <p:spPr>
              <a:xfrm>
                <a:off x="8427745" y="6317624"/>
                <a:ext cx="29390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𝑔𝑒𝑜𝑚𝑒𝑡𝑟𝑖𝑐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𝑐𝑎𝑣𝑖𝑡𝑦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EB900A-A2EA-F270-CD63-91E4E1A87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745" y="6317624"/>
                <a:ext cx="2939010" cy="215444"/>
              </a:xfrm>
              <a:prstGeom prst="rect">
                <a:avLst/>
              </a:prstGeom>
              <a:blipFill>
                <a:blip r:embed="rId9"/>
                <a:stretch>
                  <a:fillRect l="-1452" r="-830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>
            <a:extLst>
              <a:ext uri="{FF2B5EF4-FFF2-40B4-BE49-F238E27FC236}">
                <a16:creationId xmlns:a16="http://schemas.microsoft.com/office/drawing/2014/main" id="{90A231FA-1CEC-3254-A005-3A78682A7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731" y="1519529"/>
            <a:ext cx="160995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94B06-18DF-2DD3-9C30-045570A15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332F3B-C088-C6E7-383C-5658F4505DDB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Compensation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AB3A9A7-9795-EF53-A62E-2F0F46C4E74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12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38DAC9A-D4C7-07DD-156B-CC122D97288F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The feed-forward Low-level rf(LLRF) compensation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4BD89-0697-64EF-531B-D8D4A2943F80}"/>
              </a:ext>
            </a:extLst>
          </p:cNvPr>
          <p:cNvSpPr txBox="1"/>
          <p:nvPr/>
        </p:nvSpPr>
        <p:spPr>
          <a:xfrm>
            <a:off x="463648" y="1546639"/>
            <a:ext cx="10919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feed-forward LLRF compensation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half bandwidth of the compensation was chosen to be 1.1 MHz, which was approximately the same as the </a:t>
            </a:r>
            <a:r>
              <a:rPr lang="en-US" altLang="ko-KR" sz="140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repetition frequency of the bunch trains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DE6E9B-D404-F275-423D-1E1AB595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" b="1100"/>
          <a:stretch>
            <a:fillRect/>
          </a:stretch>
        </p:blipFill>
        <p:spPr>
          <a:xfrm>
            <a:off x="463648" y="3213548"/>
            <a:ext cx="6318129" cy="218241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A96B11-D7FE-9300-F0D3-C89E26E6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78" y="5831869"/>
            <a:ext cx="2664922" cy="47993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DAC21A1-2783-203F-71F4-ADF5C4ED9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493" y="3133474"/>
            <a:ext cx="4423859" cy="67128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CBACD82-DD89-7DD0-BA65-68387A82A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528" y="4289476"/>
            <a:ext cx="4286824" cy="57289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9DA054B-2F2E-3CE9-36B5-ABB5C1D15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528" y="5330249"/>
            <a:ext cx="3498273" cy="608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165A4-1EED-F7EE-D962-74D1D1FBA55E}"/>
              </a:ext>
            </a:extLst>
          </p:cNvPr>
          <p:cNvSpPr txBox="1"/>
          <p:nvPr/>
        </p:nvSpPr>
        <p:spPr>
          <a:xfrm>
            <a:off x="4840132" y="3538283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ko-KR" altLang="en-US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4731-1490-6F8C-CCF8-7F650B4484D2}"/>
              </a:ext>
            </a:extLst>
          </p:cNvPr>
          <p:cNvSpPr txBox="1"/>
          <p:nvPr/>
        </p:nvSpPr>
        <p:spPr>
          <a:xfrm>
            <a:off x="2264978" y="4754647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ko-KR" altLang="en-US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9CDDA-AA7D-ED7E-F3A3-3A6877482E57}"/>
              </a:ext>
            </a:extLst>
          </p:cNvPr>
          <p:cNvSpPr txBox="1"/>
          <p:nvPr/>
        </p:nvSpPr>
        <p:spPr>
          <a:xfrm>
            <a:off x="4470017" y="4089313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ko-KR" altLang="en-US" sz="14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9C1246-18DD-091E-74F7-E7035AB79B44}"/>
                  </a:ext>
                </a:extLst>
              </p:cNvPr>
              <p:cNvSpPr txBox="1"/>
              <p:nvPr/>
            </p:nvSpPr>
            <p:spPr>
              <a:xfrm>
                <a:off x="4204445" y="3364929"/>
                <a:ext cx="12713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𝑏𝑢𝑛𝑐h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𝑑𝑎𝑡𝑎</m:t>
                      </m:r>
                    </m:oMath>
                  </m:oMathPara>
                </a14:m>
                <a:endParaRPr lang="ko-KR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9C1246-18DD-091E-74F7-E7035AB79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445" y="3364929"/>
                <a:ext cx="1271374" cy="184666"/>
              </a:xfrm>
              <a:prstGeom prst="rect">
                <a:avLst/>
              </a:prstGeom>
              <a:blipFill>
                <a:blip r:embed="rId7"/>
                <a:stretch>
                  <a:fillRect l="-2404" r="-1923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749617-D704-288A-CDC9-EF77D8F4E533}"/>
                  </a:ext>
                </a:extLst>
              </p:cNvPr>
              <p:cNvSpPr txBox="1"/>
              <p:nvPr/>
            </p:nvSpPr>
            <p:spPr>
              <a:xfrm>
                <a:off x="1898082" y="4928351"/>
                <a:ext cx="127727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𝑟𝑒𝑎𝑑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𝑏𝑢𝑛𝑐h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𝑝h𝑎𝑠𝑒</m:t>
                      </m:r>
                    </m:oMath>
                  </m:oMathPara>
                </a14:m>
                <a:endParaRPr lang="ko-KR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749617-D704-288A-CDC9-EF77D8F4E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82" y="4928351"/>
                <a:ext cx="1277273" cy="184666"/>
              </a:xfrm>
              <a:prstGeom prst="rect">
                <a:avLst/>
              </a:prstGeom>
              <a:blipFill>
                <a:blip r:embed="rId8"/>
                <a:stretch>
                  <a:fillRect l="-1905" r="-2857" b="-32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054792-8774-42F2-0985-9896734546E1}"/>
                  </a:ext>
                </a:extLst>
              </p:cNvPr>
              <p:cNvSpPr txBox="1"/>
              <p:nvPr/>
            </p:nvSpPr>
            <p:spPr>
              <a:xfrm>
                <a:off x="3607622" y="3937129"/>
                <a:ext cx="13449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𝑎𝑑𝑗𝑢𝑠𝑡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𝑓𝑖𝑙𝑙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𝑝𝑎𝑡𝑡𝑒𝑟𝑛</m:t>
                      </m:r>
                    </m:oMath>
                  </m:oMathPara>
                </a14:m>
                <a:endParaRPr lang="ko-KR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054792-8774-42F2-0985-989673454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22" y="3937129"/>
                <a:ext cx="1344984" cy="184666"/>
              </a:xfrm>
              <a:prstGeom prst="rect">
                <a:avLst/>
              </a:prstGeom>
              <a:blipFill>
                <a:blip r:embed="rId9"/>
                <a:stretch>
                  <a:fillRect l="-3182" r="-2273" b="-3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1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7671B-C037-482C-EE16-1710DA36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E8ECBFD-D6DA-FD3F-BD23-4EADDF5A1FF1}"/>
              </a:ext>
            </a:extLst>
          </p:cNvPr>
          <p:cNvSpPr txBox="1"/>
          <p:nvPr/>
        </p:nvSpPr>
        <p:spPr>
          <a:xfrm>
            <a:off x="477789" y="5880923"/>
            <a:ext cx="1091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⒝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Feed-forward 2.1MHz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to determine the bandwidth considering the required power and the performance.</a:t>
            </a: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35902-22B0-5061-20DC-2BB7A2F4D27C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Compensation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F8D08E9E-5F12-C88E-27DA-585FCF4FDFB8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F696A85-EC6D-A25C-0698-93FCCE579953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The feed-forward LLRF compensation on Main &amp; Harmonic cavities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E6A2E0-CCDE-BAF7-219F-4931CA202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6" y="1785117"/>
            <a:ext cx="3818363" cy="2663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37E373-0394-EF4B-7AC4-DB585490FBAA}"/>
                  </a:ext>
                </a:extLst>
              </p:cNvPr>
              <p:cNvSpPr txBox="1"/>
              <p:nvPr/>
            </p:nvSpPr>
            <p:spPr>
              <a:xfrm>
                <a:off x="3829672" y="5969952"/>
                <a:ext cx="22663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31.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37.4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𝑎𝑣𝑒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37E373-0394-EF4B-7AC4-DB585490F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72" y="5969952"/>
                <a:ext cx="2266326" cy="215444"/>
              </a:xfrm>
              <a:prstGeom prst="rect">
                <a:avLst/>
              </a:prstGeom>
              <a:blipFill>
                <a:blip r:embed="rId3"/>
                <a:stretch>
                  <a:fillRect l="-1613" r="-1882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AC016DAD-3179-77C6-2D6A-DE50EFDB7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06" y="1312528"/>
            <a:ext cx="3752946" cy="387721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CBB177B-6DE5-7DA1-55DB-F8FF446A4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423" y="1312528"/>
            <a:ext cx="3943900" cy="3877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187904-E38E-98AB-BDB7-FE8209180E41}"/>
                  </a:ext>
                </a:extLst>
              </p:cNvPr>
              <p:cNvSpPr txBox="1"/>
              <p:nvPr/>
            </p:nvSpPr>
            <p:spPr>
              <a:xfrm>
                <a:off x="9042908" y="5226560"/>
                <a:ext cx="25444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𝑀𝑎𝑖𝑛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131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149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187904-E38E-98AB-BDB7-FE8209180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908" y="5226560"/>
                <a:ext cx="2544414" cy="215444"/>
              </a:xfrm>
              <a:prstGeom prst="rect">
                <a:avLst/>
              </a:prstGeom>
              <a:blipFill>
                <a:blip r:embed="rId6"/>
                <a:stretch>
                  <a:fillRect l="-718" r="-478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DF327A-78AF-F95C-6538-52018A64B869}"/>
                  </a:ext>
                </a:extLst>
              </p:cNvPr>
              <p:cNvSpPr txBox="1"/>
              <p:nvPr/>
            </p:nvSpPr>
            <p:spPr>
              <a:xfrm>
                <a:off x="9052956" y="5517412"/>
                <a:ext cx="23557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𝐻𝑎𝑟𝑚𝑜𝑛𝑖𝑐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~ 3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DF327A-78AF-F95C-6538-52018A64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956" y="5517412"/>
                <a:ext cx="2355709" cy="215444"/>
              </a:xfrm>
              <a:prstGeom prst="rect">
                <a:avLst/>
              </a:prstGeom>
              <a:blipFill>
                <a:blip r:embed="rId7"/>
                <a:stretch>
                  <a:fillRect l="-775" r="-517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252AB26-C796-B8FB-9F3B-C23254E0DD27}"/>
              </a:ext>
            </a:extLst>
          </p:cNvPr>
          <p:cNvSpPr txBox="1"/>
          <p:nvPr/>
        </p:nvSpPr>
        <p:spPr>
          <a:xfrm>
            <a:off x="5377233" y="5237921"/>
            <a:ext cx="178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E74C3C"/>
                </a:solidFill>
              </a:rPr>
              <a:t>-&gt; All well good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1A407-A558-DED8-42E4-D12F4B22478B}"/>
              </a:ext>
            </a:extLst>
          </p:cNvPr>
          <p:cNvSpPr txBox="1"/>
          <p:nvPr/>
        </p:nvSpPr>
        <p:spPr>
          <a:xfrm>
            <a:off x="465013" y="1242009"/>
            <a:ext cx="109194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⒜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Feed-forward 1.1MHz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6859C1-9EB1-E9C5-154D-4F157BFB692C}"/>
                  </a:ext>
                </a:extLst>
              </p:cNvPr>
              <p:cNvSpPr txBox="1"/>
              <p:nvPr/>
            </p:nvSpPr>
            <p:spPr>
              <a:xfrm>
                <a:off x="6161005" y="5969952"/>
                <a:ext cx="25444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𝑀𝑎𝑖𝑛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131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158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6859C1-9EB1-E9C5-154D-4F157BFB6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005" y="5969952"/>
                <a:ext cx="2544414" cy="215444"/>
              </a:xfrm>
              <a:prstGeom prst="rect">
                <a:avLst/>
              </a:prstGeom>
              <a:blipFill>
                <a:blip r:embed="rId8"/>
                <a:stretch>
                  <a:fillRect l="-959" r="-480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EEE17D-EF74-8F27-4167-C12D49E16212}"/>
                  </a:ext>
                </a:extLst>
              </p:cNvPr>
              <p:cNvSpPr txBox="1"/>
              <p:nvPr/>
            </p:nvSpPr>
            <p:spPr>
              <a:xfrm>
                <a:off x="1329307" y="4537223"/>
                <a:ext cx="22663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31.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34.9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𝑎𝑣𝑒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EEE17D-EF74-8F27-4167-C12D49E1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07" y="4537223"/>
                <a:ext cx="2266326" cy="215444"/>
              </a:xfrm>
              <a:prstGeom prst="rect">
                <a:avLst/>
              </a:prstGeom>
              <a:blipFill>
                <a:blip r:embed="rId9"/>
                <a:stretch>
                  <a:fillRect l="-1613" r="-1882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779A1-605C-DF04-2DD2-1AE7441C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602AFF-105B-9F94-D84C-7BD3486C41B6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Compensation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DF2CD15-BB4D-3636-61FB-49295F7B2FE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A9DA059-4A07-1A5D-FC4B-98FDA7DC6DD1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The feed-forward LLRF compensation on separate rf cavities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1A454BD-C4CB-D87B-5107-A327C0C0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" b="1100"/>
          <a:stretch>
            <a:fillRect/>
          </a:stretch>
        </p:blipFill>
        <p:spPr>
          <a:xfrm>
            <a:off x="465013" y="3172568"/>
            <a:ext cx="6318129" cy="2182418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82F368E7-D0EA-DFEF-D0FE-6CB768B72509}"/>
              </a:ext>
            </a:extLst>
          </p:cNvPr>
          <p:cNvGrpSpPr/>
          <p:nvPr/>
        </p:nvGrpSpPr>
        <p:grpSpPr>
          <a:xfrm>
            <a:off x="6864306" y="2710704"/>
            <a:ext cx="5004722" cy="3492873"/>
            <a:chOff x="6864306" y="2308770"/>
            <a:chExt cx="5004722" cy="349287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B928753-AE44-F15C-F172-F380E2FDB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4306" y="2308770"/>
              <a:ext cx="5004722" cy="32774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9D2AE05-C566-CF9B-64C6-1E9961D3F3E8}"/>
                    </a:ext>
                  </a:extLst>
                </p:cNvPr>
                <p:cNvSpPr txBox="1"/>
                <p:nvPr/>
              </p:nvSpPr>
              <p:spPr>
                <a:xfrm>
                  <a:off x="8640019" y="5586199"/>
                  <a:ext cx="226632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31.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𝑝𝑠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40.9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𝑝𝑠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𝑎𝑣𝑒</m:t>
                        </m:r>
                        <m:r>
                          <a:rPr lang="en-US" altLang="ko-K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.)</m:t>
                        </m:r>
                      </m:oMath>
                    </m:oMathPara>
                  </a14:m>
                  <a:endParaRPr lang="ko-KR" alt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9D2AE05-C566-CF9B-64C6-1E9961D3F3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0019" y="5586199"/>
                  <a:ext cx="2266326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613" r="-1882" b="-36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127624-B725-BEAB-DB28-7EF7822A7DAF}"/>
              </a:ext>
            </a:extLst>
          </p:cNvPr>
          <p:cNvSpPr txBox="1"/>
          <p:nvPr/>
        </p:nvSpPr>
        <p:spPr>
          <a:xfrm>
            <a:off x="465013" y="1460784"/>
            <a:ext cx="10919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Feed-forward 3.MHz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cavity voltage required for this compensation was ∼45 kV, while the peak generator power was ∼50 kW. Both of them are technically feasible.</a:t>
            </a: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4C67F-3868-9851-185F-C90E00C24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8D00ED-B0E2-13AB-7FBB-231BB0F8013F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Discussion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CF7656C-9196-4F9B-488F-1B9B2B6140E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83D5013-9427-A2AE-3D3B-86F64BD5FB9C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The superconducting cavities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B788B-954A-F6C3-371B-D62EAABCC4B6}"/>
              </a:ext>
            </a:extLst>
          </p:cNvPr>
          <p:cNvSpPr txBox="1"/>
          <p:nvPr/>
        </p:nvSpPr>
        <p:spPr>
          <a:xfrm>
            <a:off x="465013" y="1460784"/>
            <a:ext cx="1091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KEKB-type SC cavities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these cavities, the voltage fluctuation was estimated to be </a:t>
            </a:r>
            <a:r>
              <a:rPr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0.4% p-p</a:t>
            </a:r>
            <a:r>
              <a:rPr lang="en-US" altLang="ko-K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D559DE-10FF-40DF-49F1-84FD1DE2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4" y="3160145"/>
            <a:ext cx="3993291" cy="27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FB419-ABDD-241A-90AD-53B9F6E6AA22}"/>
                  </a:ext>
                </a:extLst>
              </p:cNvPr>
              <p:cNvSpPr txBox="1"/>
              <p:nvPr/>
            </p:nvSpPr>
            <p:spPr>
              <a:xfrm>
                <a:off x="1409183" y="5732954"/>
                <a:ext cx="7128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3.2% </m:t>
                    </m:r>
                    <m:r>
                      <a:rPr lang="en-US" altLang="ko-K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14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FB419-ABDD-241A-90AD-53B9F6E6A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83" y="5732954"/>
                <a:ext cx="712887" cy="215444"/>
              </a:xfrm>
              <a:prstGeom prst="rect">
                <a:avLst/>
              </a:prstGeom>
              <a:blipFill>
                <a:blip r:embed="rId4"/>
                <a:stretch>
                  <a:fillRect l="-8547" t="-25000" r="-7692" b="-47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7C0D8B-5BDF-C0EE-FE91-317624AA80D5}"/>
                  </a:ext>
                </a:extLst>
              </p:cNvPr>
              <p:cNvSpPr txBox="1"/>
              <p:nvPr/>
            </p:nvSpPr>
            <p:spPr>
              <a:xfrm>
                <a:off x="5072854" y="2301049"/>
                <a:ext cx="22663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31.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39.7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𝑎𝑣𝑒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7C0D8B-5BDF-C0EE-FE91-317624AA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54" y="2301049"/>
                <a:ext cx="2266326" cy="215444"/>
              </a:xfrm>
              <a:prstGeom prst="rect">
                <a:avLst/>
              </a:prstGeom>
              <a:blipFill>
                <a:blip r:embed="rId5"/>
                <a:stretch>
                  <a:fillRect l="-1613" r="-1882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6A908DEE-C92A-7217-2E83-AFBB85E5A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558" y="2887165"/>
            <a:ext cx="5934903" cy="333421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A9EEB24-6BA8-B0DC-704F-3B9C3303F5DE}"/>
              </a:ext>
            </a:extLst>
          </p:cNvPr>
          <p:cNvSpPr/>
          <p:nvPr/>
        </p:nvSpPr>
        <p:spPr>
          <a:xfrm>
            <a:off x="5521558" y="5563542"/>
            <a:ext cx="5411049" cy="244406"/>
          </a:xfrm>
          <a:prstGeom prst="rect">
            <a:avLst/>
          </a:prstGeom>
          <a:noFill/>
          <a:ln w="28575">
            <a:solidFill>
              <a:srgbClr val="076E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7AB9BE6-0CA5-DA69-324E-0175D8009163}"/>
              </a:ext>
            </a:extLst>
          </p:cNvPr>
          <p:cNvSpPr/>
          <p:nvPr/>
        </p:nvSpPr>
        <p:spPr>
          <a:xfrm>
            <a:off x="5521557" y="5288765"/>
            <a:ext cx="5411049" cy="2444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76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7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79BF-0357-5BC2-18AC-0B3E6ABA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E9CB-58FB-0E46-5DD4-F243D13E7E55}"/>
              </a:ext>
            </a:extLst>
          </p:cNvPr>
          <p:cNvSpPr txBox="1"/>
          <p:nvPr/>
        </p:nvSpPr>
        <p:spPr>
          <a:xfrm>
            <a:off x="561473" y="128337"/>
            <a:ext cx="11069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8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Summary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7EF16A5-BD4D-2D29-1795-809EA3D9BD4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4277-2FBF-3CC2-D592-F7AB272315B1}"/>
              </a:ext>
            </a:extLst>
          </p:cNvPr>
          <p:cNvSpPr txBox="1"/>
          <p:nvPr/>
        </p:nvSpPr>
        <p:spPr>
          <a:xfrm>
            <a:off x="258619" y="2089681"/>
            <a:ext cx="1167476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F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next-generation light sources, we investigated the </a:t>
            </a:r>
            <a:r>
              <a:rPr lang="en-US" altLang="ko-KR" sz="2000" b="1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transient beam loading effect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 </a:t>
            </a:r>
            <a:r>
              <a:rPr lang="en-US" altLang="ko-KR" sz="2000" b="1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affects bunch lengthening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using </a:t>
            </a:r>
            <a:r>
              <a:rPr lang="en-US" altLang="ko-KR" sz="2000" b="1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semi-analytical simulations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proposed a normal-conducting double RF system based on a 1.5 GHz TM020-mode harmonic cavity with </a:t>
            </a:r>
            <a:r>
              <a:rPr lang="en-US" altLang="ko-KR" sz="2000" b="1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feed-forward LLRF compensation using a separate RF cavity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the simulation results demonstrated improved performance.</a:t>
            </a:r>
            <a:endParaRPr lang="en-US" altLang="ko-KR" sz="2000" dirty="0">
              <a:solidFill>
                <a:srgbClr val="E8E8E8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4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4B998-0E85-54C6-29FE-E30813B6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C54ABF69-69AF-24C4-4844-74624004047F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3CFA-AF0D-9059-2F06-11D57DEDA077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Follow-up Study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28BBA66-8CE1-C8A0-F430-F0FF6BB42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340753"/>
            <a:ext cx="8351562" cy="31774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D80CEB8-18CB-E8C2-B003-60D4C4961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168" y="1340753"/>
            <a:ext cx="2886478" cy="26387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EA25E8-2FF1-DDF7-021A-5CBE20EF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39" y="4610705"/>
            <a:ext cx="2407427" cy="188217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FCADF09-72C2-B406-1B3A-AB63381D0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297" y="4136163"/>
            <a:ext cx="3893513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2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2332A-DC67-9628-1C7A-EFDB3B1B8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F2334A9F-7B90-4996-09AF-639C4ED08CB6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D4549-D240-6A5B-9DEF-1D47E14D40A5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Follow-up Study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230BAA9-A0CD-847D-3E46-87B6AD5E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37"/>
          <a:stretch>
            <a:fillRect/>
          </a:stretch>
        </p:blipFill>
        <p:spPr>
          <a:xfrm>
            <a:off x="6233130" y="2600309"/>
            <a:ext cx="4898717" cy="32458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AEC7537-0029-8762-5DCA-7FB0CE230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66" y="2992352"/>
            <a:ext cx="4607118" cy="31425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A3FF2-EC7E-D70F-D5BD-CA326EF116D9}"/>
                  </a:ext>
                </a:extLst>
              </p:cNvPr>
              <p:cNvSpPr txBox="1"/>
              <p:nvPr/>
            </p:nvSpPr>
            <p:spPr>
              <a:xfrm>
                <a:off x="482182" y="1619030"/>
                <a:ext cx="6710107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mtClean="0"/>
                      <m:t>Scanned</m:t>
                    </m:r>
                    <m:r>
                      <m:rPr>
                        <m:nor/>
                      </m:rPr>
                      <a:rPr lang="en-US" altLang="ko-KR" b="0" i="0" smtClean="0"/>
                      <m:t> 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𝑑𝑒𝑙𝑎𝑦</m:t>
                        </m:r>
                      </m:sub>
                    </m:sSub>
                    <m:r>
                      <m:rPr>
                        <m:nor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mtClean="0"/>
                      <m:t>with</m:t>
                    </m:r>
                    <m:r>
                      <m:rPr>
                        <m:nor/>
                      </m:rPr>
                      <a:rPr lang="en-US" altLang="ko-KR" b="0" i="0" smtClean="0"/>
                      <m:t> 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m:rPr>
                        <m:nor/>
                      </m:rPr>
                      <a:rPr lang="en-US" altLang="ko-KR" smtClean="0"/>
                      <m:t>=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0.58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/>
                      <m:t>Modulation</m:t>
                    </m:r>
                    <m:r>
                      <m:rPr>
                        <m:nor/>
                      </m:rPr>
                      <a:rPr lang="en-US" altLang="ko-KR"/>
                      <m:t> :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𝑐𝑜𝑛𝑠𝑡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𝑑𝑒𝑙𝑎𝑦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A3FF2-EC7E-D70F-D5BD-CA326EF11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82" y="1619030"/>
                <a:ext cx="6710107" cy="618246"/>
              </a:xfrm>
              <a:prstGeom prst="rect">
                <a:avLst/>
              </a:prstGeom>
              <a:blipFill>
                <a:blip r:embed="rId5"/>
                <a:stretch>
                  <a:fillRect l="-2089" t="-13861" r="-727" b="-168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90B953-3A1C-FD7F-4BC2-E305BE715B57}"/>
                  </a:ext>
                </a:extLst>
              </p:cNvPr>
              <p:cNvSpPr txBox="1"/>
              <p:nvPr/>
            </p:nvSpPr>
            <p:spPr>
              <a:xfrm>
                <a:off x="1625961" y="6134892"/>
                <a:ext cx="9375112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ko-KR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𝒅𝒆𝒍𝒂𝒚</m:t>
                        </m:r>
                      </m:sub>
                    </m:sSub>
                  </m:oMath>
                </a14:m>
                <a:r>
                  <a:rPr lang="en-US" altLang="ko-KR" sz="1600" b="1" dirty="0">
                    <a:solidFill>
                      <a:srgbClr val="C00000"/>
                    </a:solidFill>
                  </a:rPr>
                  <a:t> = −52.5°, variation in the bunch phase was mitigated from ±1.5° to ±0.4°</a:t>
                </a:r>
                <a:endParaRPr lang="ko-KR" alt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90B953-3A1C-FD7F-4BC2-E305BE71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61" y="6134892"/>
                <a:ext cx="9375112" cy="357983"/>
              </a:xfrm>
              <a:prstGeom prst="rect">
                <a:avLst/>
              </a:prstGeom>
              <a:blipFill>
                <a:blip r:embed="rId6"/>
                <a:stretch>
                  <a:fillRect l="-390" t="-6780" b="-13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A071EB3-4395-F3F4-91E5-16A6801649BE}"/>
              </a:ext>
            </a:extLst>
          </p:cNvPr>
          <p:cNvSpPr txBox="1"/>
          <p:nvPr/>
        </p:nvSpPr>
        <p:spPr>
          <a:xfrm>
            <a:off x="2145482" y="2600309"/>
            <a:ext cx="338350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sz="1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 of bunch phase within</a:t>
            </a:r>
          </a:p>
          <a:p>
            <a:pPr lvl="0" algn="just">
              <a:defRPr/>
            </a:pPr>
            <a:r>
              <a:rPr lang="en-US" altLang="ko-KR" sz="1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40 and 150 buckets</a:t>
            </a:r>
          </a:p>
          <a:p>
            <a:pPr lvl="0" algn="just">
              <a:defRPr/>
            </a:pPr>
            <a:endParaRPr lang="en-US" altLang="ko-KR" sz="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429" y="2346060"/>
            <a:ext cx="8387342" cy="178510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ko-KR" sz="11000" b="1" dirty="0">
                <a:solidFill>
                  <a:srgbClr val="076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altLang="ko-KR" sz="11000" b="1" dirty="0">
              <a:solidFill>
                <a:srgbClr val="076E77"/>
              </a:solidFill>
              <a:latin typeface="Arial" panose="020B0604020202020204" pitchFamily="34" charset="0"/>
              <a:ea typeface="Yu Gothi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473" y="1524153"/>
            <a:ext cx="999837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Ⅰ.  Introduction</a:t>
            </a:r>
            <a:endParaRPr kumimoji="0" lang="en-US" altLang="ko-KR" sz="10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10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 Transient Beam Loading</a:t>
            </a:r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Ⅲ.  </a:t>
            </a:r>
            <a:r>
              <a:rPr lang="en-US" altLang="ko-K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Ⅵ.  Compensation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Ⅴ.  Summary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Ⅵ.  Follow-up Study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00557-5FF4-050B-8C6C-D9188EA5A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87B5BA-B5C2-394B-E826-AD5C7221B9D2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Appendix A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31F77B11-96BA-C77C-B1CA-2DEBD2EF5B2E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20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8CB3AC1-6BD8-6782-0C52-F076946071AC}"/>
              </a:ext>
            </a:extLst>
          </p:cNvPr>
          <p:cNvSpPr txBox="1"/>
          <p:nvPr/>
        </p:nvSpPr>
        <p:spPr>
          <a:xfrm>
            <a:off x="99453" y="786161"/>
            <a:ext cx="11993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Robinson instability criteria</a:t>
            </a:r>
          </a:p>
          <a:p>
            <a:pPr algn="ctr">
              <a:defRPr/>
            </a:pPr>
            <a:r>
              <a:rPr lang="en-US" altLang="ko-KR" sz="1400" b="0" i="0" dirty="0">
                <a:solidFill>
                  <a:srgbClr val="076E77"/>
                </a:solidFill>
                <a:effectLst/>
                <a:latin typeface="Google Sans"/>
              </a:rPr>
              <a:t>The Robinson instability is a longitudinal coupled-bunch instability driven by the interaction of the beam with the impedance of accelerating cavities</a:t>
            </a:r>
            <a:endParaRPr lang="en-US" altLang="ko-KR" sz="1400" dirty="0">
              <a:solidFill>
                <a:srgbClr val="076E77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FB5660-C878-EAAC-BD2C-44086591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17" t="11281" r="17928" b="53160"/>
          <a:stretch>
            <a:fillRect/>
          </a:stretch>
        </p:blipFill>
        <p:spPr>
          <a:xfrm>
            <a:off x="6095999" y="4416049"/>
            <a:ext cx="3914758" cy="200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5A595C-2280-06DE-464D-D7316D9227E5}"/>
                  </a:ext>
                </a:extLst>
              </p:cNvPr>
              <p:cNvSpPr txBox="1"/>
              <p:nvPr/>
            </p:nvSpPr>
            <p:spPr>
              <a:xfrm>
                <a:off x="343066" y="1370817"/>
                <a:ext cx="6861601" cy="914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low intensity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(beam loading voltage</a:t>
                </a:r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의 </a:t>
                </a: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perturbation</a:t>
                </a:r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을 무시 가능한 경우</a:t>
                </a: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lvl="0" algn="just">
                  <a:defRPr/>
                </a:pP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(</a:t>
                </a:r>
                <a:r>
                  <a:rPr lang="en-US" altLang="ko-KR" sz="12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rf voltage phasor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sz="1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ko-KR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𝑟𝑓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가</a:t>
                </a:r>
                <a:r>
                  <a:rPr lang="en-US" altLang="ko-KR" sz="12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o-KR" altLang="en-US" sz="12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거의 변하지 않음</a:t>
                </a:r>
                <a:r>
                  <a:rPr lang="en-US" altLang="ko-KR" sz="12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lvl="0" algn="just">
                  <a:defRPr/>
                </a:pPr>
                <a:endPara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-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이 경우 보통의 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phase stability condition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으로 </a:t>
                </a:r>
                <a:r>
                  <a:rPr lang="ko-KR" alt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돌아감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그래픽M" panose="02030600000101010101" pitchFamily="18" charset="-127"/>
                  <a:ea typeface="HY그래픽M" panose="02030600000101010101" pitchFamily="18" charset="-127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5A595C-2280-06DE-464D-D7316D922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6" y="1370817"/>
                <a:ext cx="6861601" cy="914289"/>
              </a:xfrm>
              <a:prstGeom prst="rect">
                <a:avLst/>
              </a:prstGeom>
              <a:blipFill>
                <a:blip r:embed="rId3"/>
                <a:stretch>
                  <a:fillRect l="-710" t="-4000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D755A6A8-39A0-D00E-C34B-7D83C3F0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750" y="2317989"/>
            <a:ext cx="3191320" cy="695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F9B8E-11AA-14D3-8744-96460785BF86}"/>
              </a:ext>
            </a:extLst>
          </p:cNvPr>
          <p:cNvSpPr txBox="1"/>
          <p:nvPr/>
        </p:nvSpPr>
        <p:spPr>
          <a:xfrm>
            <a:off x="343065" y="3182659"/>
            <a:ext cx="6861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 intensity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ko-KR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beam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loading voltage phasor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가 추가로 생겨 원래의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 voltage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가 섭동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이때 안정되지 위해서는 추가 가속성분이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restoring force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를 깨지 </a:t>
            </a:r>
            <a:r>
              <a:rPr lang="ko-KR" altLang="en-US" sz="14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않아야함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ahoma" panose="020B060403050404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DC2613A-3DA9-F061-DEFA-F58057FF4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388" y="4202234"/>
            <a:ext cx="4324954" cy="628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40371-D318-05FF-653F-D22C5AD188F1}"/>
                  </a:ext>
                </a:extLst>
              </p:cNvPr>
              <p:cNvSpPr txBox="1"/>
              <p:nvPr/>
            </p:nvSpPr>
            <p:spPr>
              <a:xfrm>
                <a:off x="343065" y="5034048"/>
                <a:ext cx="686160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Robinson’s damping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endPara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- below transition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에서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왼쪽 그림 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o-KR" alt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o-KR" alt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1.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4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ko-KR" altLang="en-US" sz="14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𝛿</m:t>
                        </m:r>
                      </m:e>
                    </m:d>
                    <m:r>
                      <a:rPr lang="en-US" altLang="ko-KR" sz="14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&gt;0</m:t>
                    </m:r>
                  </m:oMath>
                </a14:m>
                <a:r>
                  <a:rPr lang="ko-KR" altLang="en-US" sz="1400" b="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인 </a:t>
                </a:r>
                <a:r>
                  <a:rPr lang="ko-KR" altLang="en-US" sz="1400" b="0" dirty="0" err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번치는</a:t>
                </a:r>
                <a:r>
                  <a:rPr lang="ko-KR" altLang="en-US" sz="1400" b="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o-KR" alt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HY그래픽M" panose="02030600000101010101" pitchFamily="18" charset="-127"/>
                    <a:cs typeface="Tahoma" panose="020B0604030504040204" pitchFamily="34" charset="0"/>
                  </a:rPr>
                  <a:t>가 더 커짐</a:t>
                </a: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2. bunch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HY그래픽M" panose="02030600000101010101" pitchFamily="18" charset="-127"/>
                    <a:cs typeface="Tahoma" panose="020B0604030504040204" pitchFamily="34" charset="0"/>
                  </a:rPr>
                  <a:t>가 높은 임피던스를 보게 됨</a:t>
                </a: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3.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ko-KR" altLang="en-US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𝛿</m:t>
                        </m:r>
                      </m:e>
                    </m:d>
                    <m:r>
                      <a:rPr lang="en-US" altLang="ko-KR" sz="14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ko-KR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인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입자들보다 더 많은 에너지를 잃게 됨</a:t>
                </a: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4. </a:t>
                </a:r>
                <a:r>
                  <a:rPr lang="ko-KR" alt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번치의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coherent synchrotron oscillation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감소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40371-D318-05FF-653F-D22C5AD18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5" y="5034048"/>
                <a:ext cx="6861601" cy="1569660"/>
              </a:xfrm>
              <a:prstGeom prst="rect">
                <a:avLst/>
              </a:prstGeom>
              <a:blipFill>
                <a:blip r:embed="rId6"/>
                <a:stretch>
                  <a:fillRect l="-710" t="-2335" b="-31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3FBC1E-B10F-E6EB-498D-24C76EE3FD63}"/>
              </a:ext>
            </a:extLst>
          </p:cNvPr>
          <p:cNvSpPr txBox="1"/>
          <p:nvPr/>
        </p:nvSpPr>
        <p:spPr>
          <a:xfrm>
            <a:off x="4119825" y="6519446"/>
            <a:ext cx="745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E74C3C"/>
                </a:solidFill>
              </a:rPr>
              <a:t>Robinson instability</a:t>
            </a:r>
            <a:r>
              <a:rPr lang="ko-KR" altLang="en-US" sz="1600" b="1" dirty="0">
                <a:solidFill>
                  <a:srgbClr val="E74C3C"/>
                </a:solidFill>
              </a:rPr>
              <a:t>는 </a:t>
            </a:r>
            <a:r>
              <a:rPr lang="ko-KR" altLang="en-US" sz="1600" b="1" dirty="0" err="1">
                <a:solidFill>
                  <a:srgbClr val="E74C3C"/>
                </a:solidFill>
              </a:rPr>
              <a:t>번치의</a:t>
            </a:r>
            <a:r>
              <a:rPr lang="ko-KR" altLang="en-US" sz="1600" b="1" dirty="0">
                <a:solidFill>
                  <a:srgbClr val="E74C3C"/>
                </a:solidFill>
              </a:rPr>
              <a:t> 주파수 변동이 </a:t>
            </a:r>
            <a:r>
              <a:rPr lang="ko-KR" altLang="en-US" sz="1600" b="1" dirty="0" err="1">
                <a:solidFill>
                  <a:srgbClr val="E74C3C"/>
                </a:solidFill>
              </a:rPr>
              <a:t>어느쪽</a:t>
            </a:r>
            <a:r>
              <a:rPr lang="ko-KR" altLang="en-US" sz="1600" b="1" dirty="0">
                <a:solidFill>
                  <a:srgbClr val="E74C3C"/>
                </a:solidFill>
              </a:rPr>
              <a:t> </a:t>
            </a:r>
            <a:r>
              <a:rPr lang="en-US" altLang="ko-KR" sz="1600" b="1" dirty="0">
                <a:solidFill>
                  <a:srgbClr val="E74C3C"/>
                </a:solidFill>
              </a:rPr>
              <a:t>slope</a:t>
            </a:r>
            <a:r>
              <a:rPr lang="ko-KR" altLang="en-US" sz="1600" b="1" dirty="0">
                <a:solidFill>
                  <a:srgbClr val="E74C3C"/>
                </a:solidFill>
              </a:rPr>
              <a:t>에 </a:t>
            </a:r>
            <a:r>
              <a:rPr lang="ko-KR" altLang="en-US" sz="1600" b="1" dirty="0" err="1">
                <a:solidFill>
                  <a:srgbClr val="E74C3C"/>
                </a:solidFill>
              </a:rPr>
              <a:t>걸리느냐로</a:t>
            </a:r>
            <a:r>
              <a:rPr lang="ko-KR" altLang="en-US" sz="1600" b="1" dirty="0">
                <a:solidFill>
                  <a:srgbClr val="E74C3C"/>
                </a:solidFill>
              </a:rPr>
              <a:t> 결정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285D020-4BDE-85CB-A126-9A9E28420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930" y="2480059"/>
            <a:ext cx="1943371" cy="50489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2164A14-3FBB-F2AF-E6B1-DF169FDCF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0745" y="2973614"/>
            <a:ext cx="4067743" cy="62873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3203C4CF-E4CE-8E97-2463-567059D4DF20}"/>
              </a:ext>
            </a:extLst>
          </p:cNvPr>
          <p:cNvSpPr/>
          <p:nvPr/>
        </p:nvSpPr>
        <p:spPr>
          <a:xfrm>
            <a:off x="7750744" y="2480059"/>
            <a:ext cx="4067743" cy="11302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BE5A2DE-9306-2BC8-9BE5-493EF1F5C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7848" y="4533284"/>
            <a:ext cx="1095528" cy="49536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F3C2652-3F68-F732-B628-511B251EF0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7576" y="5105091"/>
            <a:ext cx="2048161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3C08-ED44-EF40-9970-74B7AFE2D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10EC06-6B38-F470-BA25-FE09043F5825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Introduction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7B145CB-D5E2-03F1-24AA-2589DD929616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29CD3-DC08-04A4-6379-F5CA2BA30176}"/>
              </a:ext>
            </a:extLst>
          </p:cNvPr>
          <p:cNvSpPr txBox="1"/>
          <p:nvPr/>
        </p:nvSpPr>
        <p:spPr>
          <a:xfrm>
            <a:off x="463648" y="1546639"/>
            <a:ext cx="1111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altLang="ko-KR" b="1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Bunch lengthening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effective to achieve mitigation of  the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intra-beam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scattering(IBS) and sufficient </a:t>
            </a:r>
            <a:r>
              <a:rPr lang="en-US" altLang="ko-KR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Touschek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lifetime.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ahoma" panose="020B060403050404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7A4D169-50EB-C05A-B3B7-5BB8A301F934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Transient Beam Loading(TBL) effect in the ultra-low emittance 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88AE0-ED09-E551-C32D-1B2A53B74D5A}"/>
              </a:ext>
            </a:extLst>
          </p:cNvPr>
          <p:cNvSpPr txBox="1"/>
          <p:nvPr/>
        </p:nvSpPr>
        <p:spPr>
          <a:xfrm>
            <a:off x="458624" y="2322434"/>
            <a:ext cx="11112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 The TBL affects the performance of the bunch lengthening.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ahoma" panose="020B060403050404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EFD9166-B7BE-B39A-4A0B-7D1552B56260}"/>
              </a:ext>
            </a:extLst>
          </p:cNvPr>
          <p:cNvGrpSpPr/>
          <p:nvPr/>
        </p:nvGrpSpPr>
        <p:grpSpPr>
          <a:xfrm>
            <a:off x="648418" y="3618994"/>
            <a:ext cx="2632550" cy="2872891"/>
            <a:chOff x="329327" y="3405661"/>
            <a:chExt cx="2632550" cy="2872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FE1E85-E4A8-8C4C-A7F1-2B4D69BE3FD0}"/>
                    </a:ext>
                  </a:extLst>
                </p:cNvPr>
                <p:cNvSpPr txBox="1"/>
                <p:nvPr/>
              </p:nvSpPr>
              <p:spPr>
                <a:xfrm>
                  <a:off x="969838" y="3405661"/>
                  <a:ext cx="15452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𝑫𝒐𝒖𝒃𝒍𝒆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𝒔𝒚𝒔𝒕𝒆𝒎</m:t>
                        </m:r>
                      </m:oMath>
                    </m:oMathPara>
                  </a14:m>
                  <a:endParaRPr lang="ko-KR" altLang="en-US" sz="1600" b="1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FE1E85-E4A8-8C4C-A7F1-2B4D69BE3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838" y="3405661"/>
                  <a:ext cx="1545295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2756" r="-3543" b="-3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62502DBC-E2D9-5027-2606-D407DFD9B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327" y="3860031"/>
              <a:ext cx="2632550" cy="241852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6961C79-75A5-DA0D-5C10-5907069C47FB}"/>
              </a:ext>
            </a:extLst>
          </p:cNvPr>
          <p:cNvSpPr txBox="1"/>
          <p:nvPr/>
        </p:nvSpPr>
        <p:spPr>
          <a:xfrm>
            <a:off x="458624" y="2869674"/>
            <a:ext cx="11112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 They estimated the TBL effect using a semi-analytical method with compensation.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3E0229-539B-D7EF-5BE0-C93860C8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25" y="3632270"/>
            <a:ext cx="3581900" cy="29245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6BB1341-FD86-823D-5B73-46D679713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412" y="3908533"/>
            <a:ext cx="3553321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9AB2B-FD00-07C1-D8A5-D345DC506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030123-FB38-2598-2B33-3F92D769E4CD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Beam</a:t>
            </a:r>
            <a:r>
              <a:rPr lang="ko-KR" altLang="en-US" sz="4800" b="1" dirty="0">
                <a:solidFill>
                  <a:srgbClr val="076E77"/>
                </a:solidFill>
              </a:rPr>
              <a:t> </a:t>
            </a:r>
            <a:r>
              <a:rPr lang="en-US" altLang="ko-KR" sz="4800" b="1" dirty="0">
                <a:solidFill>
                  <a:srgbClr val="076E77"/>
                </a:solidFill>
              </a:rPr>
              <a:t>Loading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63C2EBED-D36A-1ABA-9B64-6A61DF9E7A1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ACB741E-DC7E-63DD-773B-5914D6FF6346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Beam loading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BBC37B-1BD6-A891-81E8-346ABE3D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7" y="3051117"/>
            <a:ext cx="5153615" cy="2964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950F82-2D19-182B-7215-2E0476C2DC34}"/>
              </a:ext>
            </a:extLst>
          </p:cNvPr>
          <p:cNvSpPr txBox="1"/>
          <p:nvPr/>
        </p:nvSpPr>
        <p:spPr>
          <a:xfrm>
            <a:off x="463648" y="1546639"/>
            <a:ext cx="10919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Beam Loading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 beam passes through an RF cavity, it excites the electromagnetic fields inside the cavity, much like a klystron or other RF source does. </a:t>
            </a:r>
            <a:r>
              <a:rPr lang="en-US" altLang="ko-KR" sz="140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excitation of the cavity by the beam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referred to as beam loading.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B75C97B-53B5-EACB-B55B-D298EC20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741" y="2336375"/>
            <a:ext cx="3517785" cy="43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10A2-8F75-4A88-E2EC-3B0642C5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A6EE2E-BB57-7A9D-D0A3-E716DD8C8E49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Equivalent Circuit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FB6D438-7224-A5BD-B230-768F6D52494F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8EBBE5D-DDEF-0450-88AE-C49F64AF0F5A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Energy conservation / Superposition principle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0AA206-5DBC-3962-67F7-EABF6477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1" y="1617158"/>
            <a:ext cx="7459116" cy="366763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42E3AFD-AB48-D7AD-DE61-60CCE91F07C2}"/>
              </a:ext>
            </a:extLst>
          </p:cNvPr>
          <p:cNvSpPr/>
          <p:nvPr/>
        </p:nvSpPr>
        <p:spPr>
          <a:xfrm>
            <a:off x="1249835" y="2384305"/>
            <a:ext cx="508627" cy="5196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4DA2C0-FE27-A25C-3EF3-AEECF51B1FAF}"/>
              </a:ext>
            </a:extLst>
          </p:cNvPr>
          <p:cNvSpPr/>
          <p:nvPr/>
        </p:nvSpPr>
        <p:spPr>
          <a:xfrm>
            <a:off x="3271228" y="4204731"/>
            <a:ext cx="508627" cy="5196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31F6A-E0DE-FFF0-8B60-3E0A62D1BCC9}"/>
                  </a:ext>
                </a:extLst>
              </p:cNvPr>
              <p:cNvSpPr txBox="1"/>
              <p:nvPr/>
            </p:nvSpPr>
            <p:spPr>
              <a:xfrm>
                <a:off x="1085543" y="5655670"/>
                <a:ext cx="2879891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   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in Fermilab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31F6A-E0DE-FFF0-8B60-3E0A62D1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43" y="5655670"/>
                <a:ext cx="2879891" cy="299569"/>
              </a:xfrm>
              <a:prstGeom prst="rect">
                <a:avLst/>
              </a:prstGeom>
              <a:blipFill>
                <a:blip r:embed="rId3"/>
                <a:stretch>
                  <a:fillRect l="-2119" t="-28571" r="-4237" b="-36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0D8505-7726-4F51-06BE-E135CA0D64B0}"/>
                  </a:ext>
                </a:extLst>
              </p:cNvPr>
              <p:cNvSpPr txBox="1"/>
              <p:nvPr/>
            </p:nvSpPr>
            <p:spPr>
              <a:xfrm>
                <a:off x="4478740" y="5243065"/>
                <a:ext cx="19959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𝑐𝑎𝑣𝑖𝑡𝑦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𝑠h𝑢𝑛𝑡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𝑖𝑚𝑝𝑒𝑑𝑎𝑛𝑐𝑒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0D8505-7726-4F51-06BE-E135CA0D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40" y="5243065"/>
                <a:ext cx="1995931" cy="215444"/>
              </a:xfrm>
              <a:prstGeom prst="rect">
                <a:avLst/>
              </a:prstGeom>
              <a:blipFill>
                <a:blip r:embed="rId4"/>
                <a:stretch>
                  <a:fillRect l="-2141" r="-1529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AA67D55-070F-C563-C7D7-741C723240CD}"/>
              </a:ext>
            </a:extLst>
          </p:cNvPr>
          <p:cNvCxnSpPr/>
          <p:nvPr/>
        </p:nvCxnSpPr>
        <p:spPr>
          <a:xfrm>
            <a:off x="4672484" y="4561952"/>
            <a:ext cx="0" cy="7228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C5E9A1-BF47-3785-EF88-8040CA7EB272}"/>
                  </a:ext>
                </a:extLst>
              </p:cNvPr>
              <p:cNvSpPr txBox="1"/>
              <p:nvPr/>
            </p:nvSpPr>
            <p:spPr>
              <a:xfrm>
                <a:off x="5730530" y="3989287"/>
                <a:ext cx="17154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𝑏𝑒𝑎𝑚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𝑖𝑚𝑎𝑔𝑒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𝑐𝑢𝑟𝑟𝑒𝑛𝑡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C5E9A1-BF47-3785-EF88-8040CA7E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530" y="3989287"/>
                <a:ext cx="1715406" cy="215444"/>
              </a:xfrm>
              <a:prstGeom prst="rect">
                <a:avLst/>
              </a:prstGeom>
              <a:blipFill>
                <a:blip r:embed="rId5"/>
                <a:stretch>
                  <a:fillRect l="-1423" r="-1068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08E6045-9659-B41B-12EA-7EA68B378B78}"/>
              </a:ext>
            </a:extLst>
          </p:cNvPr>
          <p:cNvCxnSpPr>
            <a:cxnSpLocks/>
          </p:cNvCxnSpPr>
          <p:nvPr/>
        </p:nvCxnSpPr>
        <p:spPr>
          <a:xfrm flipH="1">
            <a:off x="5638800" y="4204731"/>
            <a:ext cx="229437" cy="2598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29A461-E6A7-2E4D-3C24-FB7385B80AF4}"/>
                  </a:ext>
                </a:extLst>
              </p:cNvPr>
              <p:cNvSpPr txBox="1"/>
              <p:nvPr/>
            </p:nvSpPr>
            <p:spPr>
              <a:xfrm>
                <a:off x="7162975" y="5132806"/>
                <a:ext cx="448738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ko-KR" alt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ko-KR" alt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29A461-E6A7-2E4D-3C24-FB7385B80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75" y="5132806"/>
                <a:ext cx="4487382" cy="718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>
            <a:extLst>
              <a:ext uri="{FF2B5EF4-FFF2-40B4-BE49-F238E27FC236}">
                <a16:creationId xmlns:a16="http://schemas.microsoft.com/office/drawing/2014/main" id="{51AEE7DE-0A88-A7E9-5F67-448AEE98D5FA}"/>
              </a:ext>
            </a:extLst>
          </p:cNvPr>
          <p:cNvSpPr/>
          <p:nvPr/>
        </p:nvSpPr>
        <p:spPr>
          <a:xfrm>
            <a:off x="7162975" y="5074723"/>
            <a:ext cx="4457238" cy="8309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DF0B7B-2010-F1EF-58E9-6D53068DDB77}"/>
                  </a:ext>
                </a:extLst>
              </p:cNvPr>
              <p:cNvSpPr txBox="1"/>
              <p:nvPr/>
            </p:nvSpPr>
            <p:spPr>
              <a:xfrm>
                <a:off x="7727182" y="3544183"/>
                <a:ext cx="1910459" cy="28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DF0B7B-2010-F1EF-58E9-6D53068D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182" y="3544183"/>
                <a:ext cx="1910459" cy="287643"/>
              </a:xfrm>
              <a:prstGeom prst="rect">
                <a:avLst/>
              </a:prstGeom>
              <a:blipFill>
                <a:blip r:embed="rId7"/>
                <a:stretch>
                  <a:fillRect l="-1917" t="-2083" r="-1278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429695-153F-6889-CD42-D27063CD56E3}"/>
                  </a:ext>
                </a:extLst>
              </p:cNvPr>
              <p:cNvSpPr txBox="1"/>
              <p:nvPr/>
            </p:nvSpPr>
            <p:spPr>
              <a:xfrm>
                <a:off x="7727182" y="4042204"/>
                <a:ext cx="2063001" cy="28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429695-153F-6889-CD42-D27063CD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182" y="4042204"/>
                <a:ext cx="2063001" cy="287643"/>
              </a:xfrm>
              <a:prstGeom prst="rect">
                <a:avLst/>
              </a:prstGeom>
              <a:blipFill>
                <a:blip r:embed="rId8"/>
                <a:stretch>
                  <a:fillRect l="-592" t="-17021" b="-36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직사각형 26">
            <a:extLst>
              <a:ext uri="{FF2B5EF4-FFF2-40B4-BE49-F238E27FC236}">
                <a16:creationId xmlns:a16="http://schemas.microsoft.com/office/drawing/2014/main" id="{E302CBB1-9339-ED0F-49E0-94A55C859989}"/>
              </a:ext>
            </a:extLst>
          </p:cNvPr>
          <p:cNvSpPr/>
          <p:nvPr/>
        </p:nvSpPr>
        <p:spPr>
          <a:xfrm>
            <a:off x="10678167" y="5127248"/>
            <a:ext cx="794418" cy="744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86623-A10D-D165-1AE3-A68C80ECD35A}"/>
                  </a:ext>
                </a:extLst>
              </p:cNvPr>
              <p:cNvSpPr txBox="1"/>
              <p:nvPr/>
            </p:nvSpPr>
            <p:spPr>
              <a:xfrm>
                <a:off x="6812173" y="2959128"/>
                <a:ext cx="350802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86623-A10D-D165-1AE3-A68C80EC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73" y="2959128"/>
                <a:ext cx="350802" cy="232692"/>
              </a:xfrm>
              <a:prstGeom prst="rect">
                <a:avLst/>
              </a:prstGeom>
              <a:blipFill>
                <a:blip r:embed="rId9"/>
                <a:stretch>
                  <a:fillRect l="-3448" r="-3448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EDEB51-1B45-4C80-4AC8-60D0F5406D84}"/>
                  </a:ext>
                </a:extLst>
              </p:cNvPr>
              <p:cNvSpPr txBox="1"/>
              <p:nvPr/>
            </p:nvSpPr>
            <p:spPr>
              <a:xfrm>
                <a:off x="6397316" y="1949359"/>
                <a:ext cx="829714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EDEB51-1B45-4C80-4AC8-60D0F540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316" y="1949359"/>
                <a:ext cx="829714" cy="444994"/>
              </a:xfrm>
              <a:prstGeom prst="rect">
                <a:avLst/>
              </a:prstGeom>
              <a:blipFill>
                <a:blip r:embed="rId10"/>
                <a:stretch>
                  <a:fillRect l="-730" r="-730" b="-109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50C775-CA7D-1122-1806-B3DB6F0A4067}"/>
                  </a:ext>
                </a:extLst>
              </p:cNvPr>
              <p:cNvSpPr txBox="1"/>
              <p:nvPr/>
            </p:nvSpPr>
            <p:spPr>
              <a:xfrm>
                <a:off x="9873733" y="4052848"/>
                <a:ext cx="1681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𝑏𝑟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50C775-CA7D-1122-1806-B3DB6F0A4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733" y="4052848"/>
                <a:ext cx="1681871" cy="276999"/>
              </a:xfrm>
              <a:prstGeom prst="rect">
                <a:avLst/>
              </a:prstGeom>
              <a:blipFill>
                <a:blip r:embed="rId11"/>
                <a:stretch>
                  <a:fillRect l="-2174" r="-3623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그림 31">
            <a:extLst>
              <a:ext uri="{FF2B5EF4-FFF2-40B4-BE49-F238E27FC236}">
                <a16:creationId xmlns:a16="http://schemas.microsoft.com/office/drawing/2014/main" id="{F4433B3A-F858-4E2C-BE8B-0390B03307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9570" y="1318088"/>
            <a:ext cx="3413806" cy="19792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5EA1FE-61E3-147B-07A0-E5B4B4F87AE6}"/>
              </a:ext>
            </a:extLst>
          </p:cNvPr>
          <p:cNvSpPr txBox="1"/>
          <p:nvPr/>
        </p:nvSpPr>
        <p:spPr>
          <a:xfrm>
            <a:off x="4714668" y="5466901"/>
            <a:ext cx="210153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100" b="1" dirty="0">
                <a:solidFill>
                  <a:srgbClr val="C00000"/>
                </a:solidFill>
              </a:rPr>
              <a:t>Very</a:t>
            </a:r>
            <a:r>
              <a:rPr lang="ko-KR" altLang="en-US" sz="1100" b="1" dirty="0">
                <a:solidFill>
                  <a:srgbClr val="C00000"/>
                </a:solidFill>
              </a:rPr>
              <a:t> </a:t>
            </a:r>
            <a:r>
              <a:rPr lang="en-US" altLang="ko-KR" sz="1100" b="1" dirty="0">
                <a:solidFill>
                  <a:srgbClr val="C00000"/>
                </a:solidFill>
              </a:rPr>
              <a:t>high</a:t>
            </a:r>
            <a:r>
              <a:rPr lang="ko-KR" altLang="en-US" sz="1100" b="1" dirty="0">
                <a:solidFill>
                  <a:srgbClr val="C00000"/>
                </a:solidFill>
              </a:rPr>
              <a:t> </a:t>
            </a:r>
            <a:r>
              <a:rPr lang="en-US" altLang="ko-KR" sz="1100" b="1" dirty="0">
                <a:solidFill>
                  <a:srgbClr val="C00000"/>
                </a:solidFill>
              </a:rPr>
              <a:t>in</a:t>
            </a:r>
            <a:r>
              <a:rPr lang="ko-KR" altLang="en-US" sz="1100" b="1" dirty="0">
                <a:solidFill>
                  <a:srgbClr val="C00000"/>
                </a:solidFill>
              </a:rPr>
              <a:t> </a:t>
            </a:r>
            <a:r>
              <a:rPr lang="en-US" altLang="ko-KR" sz="1100" b="1" dirty="0">
                <a:solidFill>
                  <a:srgbClr val="C00000"/>
                </a:solidFill>
              </a:rPr>
              <a:t>SC cavity</a:t>
            </a:r>
          </a:p>
          <a:p>
            <a:r>
              <a:rPr lang="en-US" altLang="ko-KR" sz="1100" b="1" dirty="0">
                <a:solidFill>
                  <a:srgbClr val="C00000"/>
                </a:solidFill>
              </a:rPr>
              <a:t> -&gt; crucial beam loading effect</a:t>
            </a:r>
            <a:endParaRPr lang="ko-KR" alt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4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1B3B4-F3A2-A636-409F-9AC9DF491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453DFC-3C75-9CE7-07C7-748855AE4C3E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Transient</a:t>
            </a:r>
            <a:r>
              <a:rPr lang="ko-KR" altLang="en-US" sz="4800" b="1" dirty="0">
                <a:solidFill>
                  <a:srgbClr val="076E77"/>
                </a:solidFill>
              </a:rPr>
              <a:t> </a:t>
            </a:r>
            <a:r>
              <a:rPr lang="en-US" altLang="ko-KR" sz="4800" b="1" dirty="0">
                <a:solidFill>
                  <a:srgbClr val="076E77"/>
                </a:solidFill>
              </a:rPr>
              <a:t>Beam</a:t>
            </a:r>
            <a:r>
              <a:rPr lang="ko-KR" altLang="en-US" sz="4800" b="1" dirty="0">
                <a:solidFill>
                  <a:srgbClr val="076E77"/>
                </a:solidFill>
              </a:rPr>
              <a:t> </a:t>
            </a:r>
            <a:r>
              <a:rPr lang="en-US" altLang="ko-KR" sz="4800" b="1" dirty="0">
                <a:solidFill>
                  <a:srgbClr val="076E77"/>
                </a:solidFill>
              </a:rPr>
              <a:t>Loading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3DADBFC5-3903-4EEB-043B-96E46FD4DA5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F156CA9-1E35-0D97-90EB-D5A7C2896236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Transient beam loading / from transient to steady-state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A89D8-0E67-E47E-D386-306AF369337E}"/>
              </a:ext>
            </a:extLst>
          </p:cNvPr>
          <p:cNvSpPr txBox="1"/>
          <p:nvPr/>
        </p:nvSpPr>
        <p:spPr>
          <a:xfrm>
            <a:off x="463648" y="1546639"/>
            <a:ext cx="10919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Transient Beam Loading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to bunch spacing, cavity filling time, detuning, and loaded Q, the cavity voltage seen by each bunch can vary.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9B0ED4-C875-0FBC-4677-19B769D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66" y="2869684"/>
            <a:ext cx="5287113" cy="34675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F48B233-BE3A-AF90-2A37-9964F673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29" y="2994015"/>
            <a:ext cx="4901281" cy="49579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70E0BF4-21E5-B0A2-4555-7D216474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59" y="3880647"/>
            <a:ext cx="4520745" cy="14456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2B5EBB1-BE69-7969-97C2-284C407DF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960" y="5640562"/>
            <a:ext cx="3937141" cy="431277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5878D5DE-DF0E-9E44-9DA0-298FB58F952B}"/>
              </a:ext>
            </a:extLst>
          </p:cNvPr>
          <p:cNvGrpSpPr/>
          <p:nvPr/>
        </p:nvGrpSpPr>
        <p:grpSpPr>
          <a:xfrm>
            <a:off x="9058174" y="2568781"/>
            <a:ext cx="2153472" cy="266551"/>
            <a:chOff x="9058174" y="2568781"/>
            <a:chExt cx="2153472" cy="266551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9A0A2BA-F683-6BB1-5724-873A49D28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8174" y="2603178"/>
              <a:ext cx="2143424" cy="219106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133161C-7E6B-9E4B-768C-3E816B628AB9}"/>
                </a:ext>
              </a:extLst>
            </p:cNvPr>
            <p:cNvSpPr/>
            <p:nvPr/>
          </p:nvSpPr>
          <p:spPr>
            <a:xfrm>
              <a:off x="9068222" y="2568781"/>
              <a:ext cx="2143424" cy="26655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E36448D-3BFD-5139-A5B6-A3C54157DC18}"/>
              </a:ext>
            </a:extLst>
          </p:cNvPr>
          <p:cNvGrpSpPr/>
          <p:nvPr/>
        </p:nvGrpSpPr>
        <p:grpSpPr>
          <a:xfrm>
            <a:off x="10206171" y="3386678"/>
            <a:ext cx="1620228" cy="495795"/>
            <a:chOff x="10206171" y="3386678"/>
            <a:chExt cx="1620228" cy="495795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0554D03-00EF-3A91-8200-85FC73E0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06923" y="3457966"/>
              <a:ext cx="1619476" cy="381053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B061B6D-781B-A20D-DCBA-8A0FF5EC824A}"/>
                </a:ext>
              </a:extLst>
            </p:cNvPr>
            <p:cNvSpPr/>
            <p:nvPr/>
          </p:nvSpPr>
          <p:spPr>
            <a:xfrm>
              <a:off x="10206171" y="3386678"/>
              <a:ext cx="1620228" cy="4957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28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43C6-DF4D-E355-7CA7-6252BD47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FAA176-9FE8-ACC8-59BD-3CECD0A81919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Double RF System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2190C6E-2DAA-227A-9057-D48BAD900EEF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BFBEC66-CACB-CA85-8FFC-1DE0C541E6DE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Five main RF cavity &amp; five passive harmonic cavity(PHC)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6A97727-4C73-E90D-54CA-938570E74285}"/>
              </a:ext>
            </a:extLst>
          </p:cNvPr>
          <p:cNvGrpSpPr/>
          <p:nvPr/>
        </p:nvGrpSpPr>
        <p:grpSpPr>
          <a:xfrm>
            <a:off x="628321" y="3198948"/>
            <a:ext cx="2632550" cy="2872891"/>
            <a:chOff x="329327" y="3405661"/>
            <a:chExt cx="2632550" cy="2872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5049C9-650D-AC98-FE75-8AF6BBEF202F}"/>
                    </a:ext>
                  </a:extLst>
                </p:cNvPr>
                <p:cNvSpPr txBox="1"/>
                <p:nvPr/>
              </p:nvSpPr>
              <p:spPr>
                <a:xfrm>
                  <a:off x="969838" y="3405661"/>
                  <a:ext cx="15452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𝑫𝒐𝒖𝒃𝒍𝒆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𝒔𝒚𝒔𝒕𝒆𝒎</m:t>
                        </m:r>
                      </m:oMath>
                    </m:oMathPara>
                  </a14:m>
                  <a:endParaRPr lang="ko-KR" altLang="en-US" sz="1600" b="1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5049C9-650D-AC98-FE75-8AF6BBEF2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838" y="3405661"/>
                  <a:ext cx="1545295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2756" r="-3543" b="-3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AE841961-3178-83F4-ECB7-F193DA3E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327" y="3860031"/>
              <a:ext cx="2632550" cy="241852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735D82-D01C-72AC-7650-904B93AD3D8E}"/>
                  </a:ext>
                </a:extLst>
              </p:cNvPr>
              <p:cNvSpPr txBox="1"/>
              <p:nvPr/>
            </p:nvSpPr>
            <p:spPr>
              <a:xfrm>
                <a:off x="463648" y="1546639"/>
                <a:ext cx="10919463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TM020-mode cavity(PHC)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algn="just">
                  <a:defRPr/>
                </a:pPr>
                <a:endPara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buNone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- </a:t>
                </a:r>
                <a:r>
                  <a:rPr lang="en-US" altLang="ko-KR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TM020 mode is advantageous for harmonic cavities because its </a:t>
                </a:r>
                <a:r>
                  <a:rPr lang="en-US" altLang="ko-KR" sz="1400" dirty="0">
                    <a:solidFill>
                      <a:srgbClr val="076E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low </a:t>
                </a:r>
                <a14:m>
                  <m:oMath xmlns:m="http://schemas.openxmlformats.org/officeDocument/2006/math">
                    <m:r>
                      <a:rPr lang="ko-KR" altLang="en-US" sz="1400" b="0" i="1">
                        <a:solidFill>
                          <a:srgbClr val="076E77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sz="1400" b="0" i="0">
                        <a:solidFill>
                          <a:srgbClr val="076E77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sz="1400" b="0" i="1">
                        <a:solidFill>
                          <a:srgbClr val="076E77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ko-KR" sz="1400" dirty="0">
                    <a:solidFill>
                      <a:srgbClr val="076E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reduces transient beam loading</a:t>
                </a:r>
                <a:r>
                  <a:rPr lang="en-US" altLang="ko-KR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and its magnetic field node enables compact </a:t>
                </a:r>
                <a:r>
                  <a:rPr lang="en-US" altLang="ko-KR" sz="1400" dirty="0">
                    <a:solidFill>
                      <a:srgbClr val="076E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HOM(Higher-Order Mode) damping</a:t>
                </a:r>
                <a:r>
                  <a:rPr lang="en-US" altLang="ko-KR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thereby preserving bunch-lengthening performance.</a:t>
                </a: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735D82-D01C-72AC-7650-904B93AD3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8" y="1546639"/>
                <a:ext cx="10919463" cy="1138773"/>
              </a:xfrm>
              <a:prstGeom prst="rect">
                <a:avLst/>
              </a:prstGeom>
              <a:blipFill>
                <a:blip r:embed="rId4"/>
                <a:stretch>
                  <a:fillRect l="-447" t="-32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그림 33">
            <a:extLst>
              <a:ext uri="{FF2B5EF4-FFF2-40B4-BE49-F238E27FC236}">
                <a16:creationId xmlns:a16="http://schemas.microsoft.com/office/drawing/2014/main" id="{84CCFEB2-243B-AED6-AED0-C46835A2C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743" y="2907733"/>
            <a:ext cx="3648584" cy="3753374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52B1CF9-6655-BF1A-F350-762D38A7F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112" y="2791676"/>
            <a:ext cx="4079478" cy="37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388B3-9DE7-4208-7ABB-B83A6A7C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EF7A2D-5E35-D7E5-ACCF-3BCF3B75CBFC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Double RF System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9A257DEF-535B-51A2-704A-12DDC2593697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8E94614-169E-859C-6FBF-3DDA8C4803E7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Five main RF cavity &amp; five passive harmonic cavity(PHC)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F9E43C3-5497-D337-A4DC-64A6CAF9990E}"/>
              </a:ext>
            </a:extLst>
          </p:cNvPr>
          <p:cNvGrpSpPr/>
          <p:nvPr/>
        </p:nvGrpSpPr>
        <p:grpSpPr>
          <a:xfrm>
            <a:off x="948703" y="3429000"/>
            <a:ext cx="2632550" cy="2872891"/>
            <a:chOff x="329327" y="3405661"/>
            <a:chExt cx="2632550" cy="2872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F0A5DE2-64B0-D549-00A9-E23D4142FCC6}"/>
                    </a:ext>
                  </a:extLst>
                </p:cNvPr>
                <p:cNvSpPr txBox="1"/>
                <p:nvPr/>
              </p:nvSpPr>
              <p:spPr>
                <a:xfrm>
                  <a:off x="969838" y="3405661"/>
                  <a:ext cx="15452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𝑫𝒐𝒖𝒃𝒍𝒆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pc="-15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𝒔𝒚𝒔𝒕𝒆𝒎</m:t>
                        </m:r>
                      </m:oMath>
                    </m:oMathPara>
                  </a14:m>
                  <a:endParaRPr lang="ko-KR" altLang="en-US" sz="1600" b="1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F0A5DE2-64B0-D549-00A9-E23D4142F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838" y="3405661"/>
                  <a:ext cx="1545295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162" r="-3953" b="-3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A8225848-46CD-C8B7-EEEA-65798D4B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327" y="3860031"/>
              <a:ext cx="2632550" cy="2418521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B5ABFAC-63FB-3C7A-5A65-79224B786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561" y="3469949"/>
            <a:ext cx="4055636" cy="285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4C610-6FD7-0B0A-F260-98CF7B8D76FF}"/>
              </a:ext>
            </a:extLst>
          </p:cNvPr>
          <p:cNvSpPr txBox="1"/>
          <p:nvPr/>
        </p:nvSpPr>
        <p:spPr>
          <a:xfrm>
            <a:off x="463648" y="1546639"/>
            <a:ext cx="109194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</a:t>
            </a:r>
            <a:r>
              <a:rPr lang="en-US" altLang="ko-KR" sz="1400" b="1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RF slope is canceled by a third-harmonic cavity to achieve bunch lengthening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longitudinal focusing force around the synchronous phase becomes very weak or nearly vanishes. As a result, even small fluctuations in the harmonic cavity voltage caused by bunch gaps can lead to significant changes in both the bunch position and the bunch length.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303B299-652A-0D42-86F1-263B9F3C5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156" y="3555503"/>
            <a:ext cx="2048161" cy="20005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A5123EF-C7FC-F602-8301-03A782EF3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910" y="4633363"/>
            <a:ext cx="2476846" cy="143847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5731EA1-1C64-0E11-F26D-20038C89C8E7}"/>
              </a:ext>
            </a:extLst>
          </p:cNvPr>
          <p:cNvSpPr/>
          <p:nvPr/>
        </p:nvSpPr>
        <p:spPr>
          <a:xfrm>
            <a:off x="6453041" y="4625647"/>
            <a:ext cx="2476846" cy="14461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071BCE7-C0A2-A067-EF7F-59D3D79A4790}"/>
              </a:ext>
            </a:extLst>
          </p:cNvPr>
          <p:cNvSpPr/>
          <p:nvPr/>
        </p:nvSpPr>
        <p:spPr>
          <a:xfrm>
            <a:off x="7075172" y="4633363"/>
            <a:ext cx="300318" cy="3111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6240BE5-F03F-0B7C-CCE7-50856C73D50B}"/>
              </a:ext>
            </a:extLst>
          </p:cNvPr>
          <p:cNvSpPr/>
          <p:nvPr/>
        </p:nvSpPr>
        <p:spPr>
          <a:xfrm>
            <a:off x="7513139" y="5768405"/>
            <a:ext cx="300318" cy="3111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54FB9E-0CB5-3F5E-0D4B-B756A0C5EE4A}"/>
                  </a:ext>
                </a:extLst>
              </p:cNvPr>
              <p:cNvSpPr txBox="1"/>
              <p:nvPr/>
            </p:nvSpPr>
            <p:spPr>
              <a:xfrm>
                <a:off x="7075172" y="4324649"/>
                <a:ext cx="4263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𝑜𝑝𝑡𝑖𝑚𝑖𝑧𝑒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𝑠𝑎𝑡𝑖𝑠𝑓𝑦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𝑅𝑜𝑏𝑖𝑛𝑠𝑜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𝑠𝑡𝑎𝑏𝑖𝑙𝑡𝑦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𝑐𝑟𝑖𝑡𝑒𝑟𝑖𝑎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54FB9E-0CB5-3F5E-0D4B-B756A0C5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172" y="4324649"/>
                <a:ext cx="4263218" cy="215444"/>
              </a:xfrm>
              <a:prstGeom prst="rect">
                <a:avLst/>
              </a:prstGeom>
              <a:blipFill>
                <a:blip r:embed="rId7"/>
                <a:stretch>
                  <a:fillRect l="-858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BD3D16-6BC6-9C7E-9DE3-F5A0D109D352}"/>
                  </a:ext>
                </a:extLst>
              </p:cNvPr>
              <p:cNvSpPr txBox="1"/>
              <p:nvPr/>
            </p:nvSpPr>
            <p:spPr>
              <a:xfrm>
                <a:off x="7476210" y="6107153"/>
                <a:ext cx="27181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𝑜𝑝𝑡𝑖𝑚𝑖𝑧𝑒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𝑟𝑒𝑓𝑙𝑒𝑐𝑡𝑒𝑑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𝑝𝑜𝑤𝑒𝑟</m:t>
                      </m:r>
                    </m:oMath>
                  </m:oMathPara>
                </a14:m>
                <a:endParaRPr lang="ko-KR" alt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BD3D16-6BC6-9C7E-9DE3-F5A0D109D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210" y="6107153"/>
                <a:ext cx="2718180" cy="215444"/>
              </a:xfrm>
              <a:prstGeom prst="rect">
                <a:avLst/>
              </a:prstGeom>
              <a:blipFill>
                <a:blip r:embed="rId8"/>
                <a:stretch>
                  <a:fillRect l="-1345" r="-448" b="-3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49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53979-E259-20E2-0599-5038BEA7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0ACF2C-53FD-6D49-57BF-56323A00BF86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Simulation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10D4A247-1971-EE02-389D-DEE3BD1B0E0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9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0358B24-7385-93E9-E2BD-24F19AB41067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1. Tracking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D6D6A-6B7D-AC26-E7E0-55872A00BEEC}"/>
              </a:ext>
            </a:extLst>
          </p:cNvPr>
          <p:cNvSpPr txBox="1"/>
          <p:nvPr/>
        </p:nvSpPr>
        <p:spPr>
          <a:xfrm>
            <a:off x="463648" y="1546639"/>
            <a:ext cx="10919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Tracking simulation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(1,000 macro-particles per bunch/total 10e+6 macros)</a:t>
            </a: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simulations demonstrated that the TM020-mode cavities are very effective for lengthening bunches when the bunch gaps are introduced.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7F3CB4A-1A60-B16B-3D48-47F311D5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8" y="2828628"/>
            <a:ext cx="4503540" cy="355951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CCC01F2-494D-93E6-C82E-C4C58DFA3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412" y="5202899"/>
            <a:ext cx="5578020" cy="12126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EEC0F42-7B7E-A708-948D-3DCDF0A17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2922670"/>
            <a:ext cx="3246624" cy="37751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1966A4F-06B5-A67B-9EF0-0820BD7FD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69" y="3685058"/>
            <a:ext cx="4261517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20726</TotalTime>
  <Words>1113</Words>
  <Application>Microsoft Office PowerPoint</Application>
  <PresentationFormat>와이드스크린</PresentationFormat>
  <Paragraphs>176</Paragraphs>
  <Slides>20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Google Sans</vt:lpstr>
      <vt:lpstr>HY그래픽M</vt:lpstr>
      <vt:lpstr>맑은 고딕</vt:lpstr>
      <vt:lpstr>ADLaM Display</vt:lpstr>
      <vt:lpstr>Arial</vt:lpstr>
      <vt:lpstr>Cambria Math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이다온</dc:creator>
  <cp:lastModifiedBy>이다온</cp:lastModifiedBy>
  <cp:revision>37</cp:revision>
  <dcterms:created xsi:type="dcterms:W3CDTF">2026-02-25T06:44:54Z</dcterms:created>
  <dcterms:modified xsi:type="dcterms:W3CDTF">2026-04-24T04:46:02Z</dcterms:modified>
</cp:coreProperties>
</file>