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4" r:id="rId3"/>
    <p:sldId id="294" r:id="rId4"/>
    <p:sldId id="286" r:id="rId5"/>
    <p:sldId id="287" r:id="rId6"/>
    <p:sldId id="291" r:id="rId7"/>
    <p:sldId id="296" r:id="rId8"/>
    <p:sldId id="293" r:id="rId9"/>
    <p:sldId id="297" r:id="rId10"/>
    <p:sldId id="299" r:id="rId11"/>
    <p:sldId id="300" r:id="rId12"/>
    <p:sldId id="298" r:id="rId13"/>
    <p:sldId id="301" r:id="rId14"/>
    <p:sldId id="285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B2"/>
    <a:srgbClr val="F28E8E"/>
    <a:srgbClr val="46B1E1"/>
    <a:srgbClr val="E94343"/>
    <a:srgbClr val="076E77"/>
    <a:srgbClr val="868686"/>
    <a:srgbClr val="999999"/>
    <a:srgbClr val="91F2F9"/>
    <a:srgbClr val="8E8E8E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2026-04-03,  Pohang,  South Korea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Transverse Phase Space Reconstruction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VPP via MENT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722426"/>
            <a:chOff x="3262263" y="4336066"/>
            <a:chExt cx="5699227" cy="1722426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Tomography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(Room 310, Division of Advanced Nuclear Engineering)</a:t>
              </a:r>
              <a:endPara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7DC90D9-35DF-CEA9-4EA3-91B70F06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25" y="63876"/>
            <a:ext cx="249957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20CC6-7422-53A9-F676-961C8D14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9DDD2E1-3B6F-F1B8-B78D-2847921F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6" y="2602590"/>
            <a:ext cx="4873333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8C835-DBBB-6588-6E05-993B5587D042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Reconstruction Result 2-2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35F46B4-D5F3-6DF4-62E8-C823F9ED0E11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739486-5AFA-F472-D710-C9EEFAB4102D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Non space charge(skew quadrupole)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CD0ADE-BCCF-DA50-C90B-AC50707B30CE}"/>
                  </a:ext>
                </a:extLst>
              </p:cNvPr>
              <p:cNvSpPr txBox="1"/>
              <p:nvPr/>
            </p:nvSpPr>
            <p:spPr>
              <a:xfrm>
                <a:off x="384313" y="206784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𝑷𝒓𝒐𝒃𝒍𝒆𝒎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!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CD0ADE-BCCF-DA50-C90B-AC50707B3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2067845"/>
                <a:ext cx="1346522" cy="276999"/>
              </a:xfrm>
              <a:prstGeom prst="rect">
                <a:avLst/>
              </a:prstGeom>
              <a:blipFill>
                <a:blip r:embed="rId3"/>
                <a:stretch>
                  <a:fillRect l="-10407" t="-28261" r="-5882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95E1F9-B884-7CBD-A032-EA480DE72756}"/>
                  </a:ext>
                </a:extLst>
              </p:cNvPr>
              <p:cNvSpPr txBox="1"/>
              <p:nvPr/>
            </p:nvSpPr>
            <p:spPr>
              <a:xfrm>
                <a:off x="3574114" y="6123543"/>
                <a:ext cx="4217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⇒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	</a:t>
                </a:r>
                <a:r>
                  <a:rPr lang="en-US" altLang="ko-KR" b="1" dirty="0">
                    <a:solidFill>
                      <a:srgbClr val="0AA6B2"/>
                    </a:solidFill>
                    <a:latin typeface="Tahoma"/>
                    <a:cs typeface="Tahoma"/>
                  </a:rPr>
                  <a:t>Beam Size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at slit position !</a:t>
                </a:r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95E1F9-B884-7CBD-A032-EA480DE72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14" y="6123543"/>
                <a:ext cx="421733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08449B0F-E9F5-5B87-1D7B-1CEE74996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32" y="3701162"/>
            <a:ext cx="5400000" cy="216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A57BB61-8976-E05B-336F-F70C6714C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32" y="1541162"/>
            <a:ext cx="5400000" cy="216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BC6DA92-B358-56E1-3FDF-4FB3BACB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23" t="11518" r="58577" b="84655"/>
          <a:stretch>
            <a:fillRect/>
          </a:stretch>
        </p:blipFill>
        <p:spPr>
          <a:xfrm>
            <a:off x="6095999" y="1928953"/>
            <a:ext cx="1924051" cy="1536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660F9A-78EF-CE73-B8D3-8E6B949C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75" t="16233" r="53235" b="79202"/>
          <a:stretch>
            <a:fillRect/>
          </a:stretch>
        </p:blipFill>
        <p:spPr>
          <a:xfrm>
            <a:off x="6095999" y="4088953"/>
            <a:ext cx="2284002" cy="1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27551-F4ED-D6CC-DFDD-B2EE0305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C5D92DD7-663C-B24B-582E-CA301A24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" y="2607885"/>
            <a:ext cx="4959310" cy="30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0F23D-0FE7-7D43-0A4C-777F22652ADD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Optimize Beam Size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5FE2888-E7B8-7B86-35A5-7DFEC8656568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661538-B7C5-756F-56CE-FC87834E54DD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At slit position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B546BC-E741-861F-A414-9B7F56E1C6B7}"/>
                  </a:ext>
                </a:extLst>
              </p:cNvPr>
              <p:cNvSpPr txBox="1"/>
              <p:nvPr/>
            </p:nvSpPr>
            <p:spPr>
              <a:xfrm>
                <a:off x="384313" y="2067845"/>
                <a:ext cx="2414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𝒓𝒆𝒔𝒐𝒍𝒖𝒐𝒕𝒊𝒐𝒏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: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ko-KR" altLang="en-US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𝝁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B546BC-E741-861F-A414-9B7F56E1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2067845"/>
                <a:ext cx="2414122" cy="276999"/>
              </a:xfrm>
              <a:prstGeom prst="rect">
                <a:avLst/>
              </a:prstGeom>
              <a:blipFill>
                <a:blip r:embed="rId3"/>
                <a:stretch>
                  <a:fillRect l="-5808" t="-28261" r="-1768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41413375-D454-A229-87A5-B8288953088A}"/>
              </a:ext>
            </a:extLst>
          </p:cNvPr>
          <p:cNvGrpSpPr/>
          <p:nvPr/>
        </p:nvGrpSpPr>
        <p:grpSpPr>
          <a:xfrm>
            <a:off x="6569512" y="1332427"/>
            <a:ext cx="4502085" cy="5397236"/>
            <a:chOff x="6177627" y="1351261"/>
            <a:chExt cx="4502085" cy="539723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A708B91-C403-5A97-2B63-91D39826E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27" y="4948497"/>
              <a:ext cx="4500000" cy="180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8E4EA1A-85BA-3C77-F939-F99A7561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712" y="3148497"/>
              <a:ext cx="4500000" cy="180000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C89F366-1C71-D7D8-1571-9582845A3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27" y="1351261"/>
              <a:ext cx="4500000" cy="1800000"/>
            </a:xfrm>
            <a:prstGeom prst="rect">
              <a:avLst/>
            </a:prstGeom>
          </p:spPr>
        </p:pic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8328C1FC-5355-74DB-E07B-60D3B515D2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79" t="22207" r="61577" b="73232"/>
          <a:stretch>
            <a:fillRect/>
          </a:stretch>
        </p:blipFill>
        <p:spPr>
          <a:xfrm>
            <a:off x="6037707" y="5178500"/>
            <a:ext cx="2638410" cy="2698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FF65C9A-E49B-F42A-CB0E-10B271E912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66" t="17344" r="61490" b="78095"/>
          <a:stretch>
            <a:fillRect/>
          </a:stretch>
        </p:blipFill>
        <p:spPr>
          <a:xfrm>
            <a:off x="6037707" y="3415625"/>
            <a:ext cx="2638410" cy="2698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A74D251-74AD-A618-9959-5FB5BF31E0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79" t="11516" r="61577" b="83923"/>
          <a:stretch>
            <a:fillRect/>
          </a:stretch>
        </p:blipFill>
        <p:spPr>
          <a:xfrm>
            <a:off x="6037707" y="1608908"/>
            <a:ext cx="2638410" cy="26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DB077D-8892-F5ED-2352-A134FC75BDA5}"/>
                  </a:ext>
                </a:extLst>
              </p:cNvPr>
              <p:cNvSpPr txBox="1"/>
              <p:nvPr/>
            </p:nvSpPr>
            <p:spPr>
              <a:xfrm>
                <a:off x="1182129" y="5899972"/>
                <a:ext cx="4217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⇒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	</a:t>
                </a:r>
                <a:r>
                  <a:rPr lang="en-US" altLang="ko-KR" b="1" dirty="0">
                    <a:solidFill>
                      <a:srgbClr val="0AA6B2"/>
                    </a:solidFill>
                    <a:latin typeface="Tahoma"/>
                    <a:cs typeface="Tahoma"/>
                  </a:rPr>
                  <a:t>optimize QD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conditions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!</a:t>
                </a:r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DB077D-8892-F5ED-2352-A134FC75B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29" y="5899972"/>
                <a:ext cx="4217335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AC7451-B816-1B64-D6A9-E382C829F956}"/>
                  </a:ext>
                </a:extLst>
              </p:cNvPr>
              <p:cNvSpPr txBox="1"/>
              <p:nvPr/>
            </p:nvSpPr>
            <p:spPr>
              <a:xfrm>
                <a:off x="5399464" y="2127620"/>
                <a:ext cx="1276486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AC7451-B816-1B64-D6A9-E382C829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64" y="2127620"/>
                <a:ext cx="1276486" cy="414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261813-E83D-57AB-3EB2-D73F80B67838}"/>
                  </a:ext>
                </a:extLst>
              </p:cNvPr>
              <p:cNvSpPr txBox="1"/>
              <p:nvPr/>
            </p:nvSpPr>
            <p:spPr>
              <a:xfrm>
                <a:off x="5399464" y="3930777"/>
                <a:ext cx="1276486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261813-E83D-57AB-3EB2-D73F80B67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64" y="3930777"/>
                <a:ext cx="1276486" cy="414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3461B8-8316-8513-A200-4055BEE2A1FC}"/>
                  </a:ext>
                </a:extLst>
              </p:cNvPr>
              <p:cNvSpPr txBox="1"/>
              <p:nvPr/>
            </p:nvSpPr>
            <p:spPr>
              <a:xfrm>
                <a:off x="5399464" y="5697212"/>
                <a:ext cx="1276486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3461B8-8316-8513-A200-4055BEE2A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464" y="5697212"/>
                <a:ext cx="1276486" cy="4142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86B016-E31E-0838-8B99-FDA80A1D758B}"/>
                  </a:ext>
                </a:extLst>
              </p:cNvPr>
              <p:cNvSpPr txBox="1"/>
              <p:nvPr/>
            </p:nvSpPr>
            <p:spPr>
              <a:xfrm>
                <a:off x="4106423" y="4722555"/>
                <a:ext cx="1276486" cy="41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1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US" altLang="ko-KR" sz="1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altLang="ko-KR" sz="1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86B016-E31E-0838-8B99-FDA80A1D7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23" y="4722555"/>
                <a:ext cx="1276486" cy="414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직사각형 28">
            <a:extLst>
              <a:ext uri="{FF2B5EF4-FFF2-40B4-BE49-F238E27FC236}">
                <a16:creationId xmlns:a16="http://schemas.microsoft.com/office/drawing/2014/main" id="{B569FA30-CF5D-A0D2-95E1-80BB7F2A58EB}"/>
              </a:ext>
            </a:extLst>
          </p:cNvPr>
          <p:cNvSpPr/>
          <p:nvPr/>
        </p:nvSpPr>
        <p:spPr>
          <a:xfrm>
            <a:off x="4270365" y="4745966"/>
            <a:ext cx="930614" cy="3690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9E6550B-D295-48FF-B2AA-DF3ADCBEEE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4961" y="6301981"/>
            <a:ext cx="1705314" cy="3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3094-2A36-6777-612C-99A741C7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4C96D-A2C2-6B30-440D-CB559B814C26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Reconstruction Result 3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A702AD4-F518-FE5B-B3F6-7AAB9D08A28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12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A04B900-D8BF-D140-2EEB-7BAD71F71517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All effect on -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C5592D-C852-6E06-D283-D621821B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87" y="2724087"/>
            <a:ext cx="5012069" cy="30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2909F2-37E2-F667-E0BD-30B9760A1495}"/>
              </a:ext>
            </a:extLst>
          </p:cNvPr>
          <p:cNvSpPr txBox="1"/>
          <p:nvPr/>
        </p:nvSpPr>
        <p:spPr>
          <a:xfrm>
            <a:off x="561474" y="1574853"/>
            <a:ext cx="11069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space-charge effects are present, accurate beta functions at the slit position are not available, preventing reliable optimization of the QD settings.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2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D4F1-92B2-40B9-A63D-6DB25BD4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A736-5ED0-6DBB-6E11-AEA775102607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Problem</a:t>
            </a:r>
            <a:r>
              <a:rPr kumimoji="0" lang="ko-KR" altLang="en-US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 </a:t>
            </a: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Solution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3B2838DB-CD7C-49F3-2D8C-835374107D1B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8861D6-49F0-5C80-4BF9-8E21A5CB44CC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About space charge effect 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6D8E6-9919-CEEB-FFC5-9E22CFE7ABC1}"/>
              </a:ext>
            </a:extLst>
          </p:cNvPr>
          <p:cNvSpPr txBox="1"/>
          <p:nvPr/>
        </p:nvSpPr>
        <p:spPr>
          <a:xfrm>
            <a:off x="309225" y="2588990"/>
            <a:ext cx="110690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ossible solutions : </a:t>
            </a: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is used to optimize the quadrupole strengths based on intermediate 	diagnostics data, 	such as BPM, to generate a round beam.</a:t>
            </a: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 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constraints are introduced by taking data with the slit and screen rotated by 45°.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2A1AA-6853-94F7-E4BF-D55A57626281}"/>
              </a:ext>
            </a:extLst>
          </p:cNvPr>
          <p:cNvSpPr txBox="1"/>
          <p:nvPr/>
        </p:nvSpPr>
        <p:spPr>
          <a:xfrm>
            <a:off x="531524" y="174301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</a:t>
            </a:r>
            <a:r>
              <a:rPr lang="ko-KR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goal is to address space-charge effects!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5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79BF-0357-5BC2-18AC-0B3E6ABA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E9CB-58FB-0E46-5DD4-F243D13E7E55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Conclusion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EF16A5-BD4D-2D29-1795-809EA3D9BD4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9522A-3B50-7A4E-B06B-6603E71889AB}"/>
              </a:ext>
            </a:extLst>
          </p:cNvPr>
          <p:cNvSpPr txBox="1"/>
          <p:nvPr/>
        </p:nvSpPr>
        <p:spPr>
          <a:xfrm>
            <a:off x="561472" y="1205665"/>
            <a:ext cx="1106905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The proposed method provides a simpler reconstruction process than VPP and allows direct observation of </a:t>
            </a:r>
            <a:r>
              <a:rPr lang="en-US" altLang="ko-KR" sz="2000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beam distribution, including non-Gaussian structures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It also requires less time than the double-slit method. Compared with the conventional double-slit approach, which relies on multiple quadrupole settings, this method achieves satisfactory reconstruction using data from </a:t>
            </a:r>
            <a:r>
              <a:rPr lang="en-US" altLang="ko-KR" sz="2000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single quadrupole setting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the round-beam case.</a:t>
            </a: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  <a:r>
              <a:rPr lang="en-US" altLang="ko-KR" sz="2000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Space-charge effects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limit the reconstruction performance.</a:t>
            </a:r>
          </a:p>
          <a:p>
            <a:pPr lvl="0" algn="just">
              <a:defRPr/>
            </a:pP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 Use intermediate diagnostics data and machine learning to optimize the quadrupole 	strengths and generate a round beam.</a:t>
            </a:r>
          </a:p>
          <a:p>
            <a:pPr lvl="0" algn="just">
              <a:defRPr/>
            </a:pPr>
            <a:endParaRPr lang="en-US" altLang="ko-KR" sz="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 Introduce additional constraints by rotating the slit and screen together by 45°.</a:t>
            </a:r>
          </a:p>
          <a:p>
            <a:pPr lvl="0" algn="just">
              <a:defRPr/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(This scheme avoids the need for multiple quadrupole settings)</a:t>
            </a: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73" y="1614297"/>
            <a:ext cx="99983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Introduction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-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The Maximum entropy theory(MENT)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The KOMAC Beam test stand(BTS) layout</a:t>
            </a:r>
          </a:p>
          <a:p>
            <a:pPr lvl="0" defTabSz="232257">
              <a:spcBef>
                <a:spcPct val="0"/>
              </a:spcBef>
              <a:defRPr/>
            </a:pPr>
            <a:r>
              <a:rPr kumimoji="0" lang="en-US" altLang="ko-KR" sz="14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</a:t>
            </a:r>
            <a:endParaRPr lang="en-US" altLang="ko-KR" sz="14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4D-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 with VPP Data via MENT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Reconstruction : Main parameters</a:t>
            </a:r>
          </a:p>
          <a:p>
            <a:pPr lvl="0">
              <a:defRPr/>
            </a:pPr>
            <a:endParaRPr lang="en-US" altLang="ko-KR" sz="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Reconstruction results</a:t>
            </a:r>
          </a:p>
          <a:p>
            <a:pPr lvl="0">
              <a:defRPr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 Conclusion</a:t>
            </a: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AE25-5893-0D38-96C1-D8578A3B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665BD1-7088-8CE0-F874-02476FEE722F}"/>
                  </a:ext>
                </a:extLst>
              </p:cNvPr>
              <p:cNvSpPr txBox="1"/>
              <p:nvPr/>
            </p:nvSpPr>
            <p:spPr>
              <a:xfrm>
                <a:off x="1720445" y="3010782"/>
                <a:ext cx="9425268" cy="10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⇒</m:t>
                    </m:r>
                  </m:oMath>
                </a14:m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	Need to maximize</a:t>
                </a:r>
              </a:p>
              <a:p>
                <a:pPr lvl="2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665BD1-7088-8CE0-F874-02476FEE7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45" y="3010782"/>
                <a:ext cx="9425268" cy="1030860"/>
              </a:xfrm>
              <a:prstGeom prst="rect">
                <a:avLst/>
              </a:prstGeom>
              <a:blipFill>
                <a:blip r:embed="rId2"/>
                <a:stretch>
                  <a:fillRect t="-17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EBEE75C-6A4D-A798-B287-F1A03F6518C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4CAB8E9-58CE-1177-962E-DB17EF93F9EA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Maximum entropy theory(MENT) -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C8BBDE-3653-A140-5990-8FD8B09127B8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Introduction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F74DEE-102F-E9A4-CC88-7452CAE698DC}"/>
              </a:ext>
            </a:extLst>
          </p:cNvPr>
          <p:cNvGrpSpPr/>
          <p:nvPr/>
        </p:nvGrpSpPr>
        <p:grpSpPr>
          <a:xfrm>
            <a:off x="3436109" y="4424767"/>
            <a:ext cx="5319781" cy="2240842"/>
            <a:chOff x="2867850" y="4313140"/>
            <a:chExt cx="5700457" cy="239201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05161EB-E439-DE6A-6BDC-1AD342866192}"/>
                </a:ext>
              </a:extLst>
            </p:cNvPr>
            <p:cNvGrpSpPr/>
            <p:nvPr/>
          </p:nvGrpSpPr>
          <p:grpSpPr>
            <a:xfrm>
              <a:off x="3119845" y="4313140"/>
              <a:ext cx="5448462" cy="2120968"/>
              <a:chOff x="3119844" y="4225691"/>
              <a:chExt cx="5448462" cy="2120968"/>
            </a:xfrm>
          </p:grpSpPr>
          <p:pic>
            <p:nvPicPr>
              <p:cNvPr id="13" name="그림 12" descr="스케치, 그림, 예술, 종이접기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82EA976-0A3A-76AF-1FE5-2EBD322E4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069" t="4039"/>
              <a:stretch>
                <a:fillRect/>
              </a:stretch>
            </p:blipFill>
            <p:spPr>
              <a:xfrm>
                <a:off x="3119844" y="4225691"/>
                <a:ext cx="1868044" cy="2120968"/>
              </a:xfrm>
              <a:prstGeom prst="rect">
                <a:avLst/>
              </a:prstGeom>
            </p:spPr>
          </p:pic>
          <p:pic>
            <p:nvPicPr>
              <p:cNvPr id="14" name="그림 13" descr="도표, 스케치, 라인, 기술 도면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993AB1F-60FB-9049-8C19-B8DB365A2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1978" y="4225691"/>
                <a:ext cx="2796328" cy="2120968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EEEA6C-E7FC-7E37-3AF6-A838CCB2546A}"/>
                </a:ext>
              </a:extLst>
            </p:cNvPr>
            <p:cNvSpPr txBox="1"/>
            <p:nvPr/>
          </p:nvSpPr>
          <p:spPr>
            <a:xfrm>
              <a:off x="6079279" y="6434108"/>
              <a:ext cx="2181726" cy="27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(contour plot of MENT solution)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EE9F96-7ECE-DDC5-4396-9D245608FD31}"/>
                </a:ext>
              </a:extLst>
            </p:cNvPr>
            <p:cNvSpPr txBox="1"/>
            <p:nvPr/>
          </p:nvSpPr>
          <p:spPr>
            <a:xfrm>
              <a:off x="2867850" y="6434108"/>
              <a:ext cx="2372033" cy="262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(isometric display of MENT solution)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45F0C0-7C57-D2A3-B9F8-79E713AE2E46}"/>
              </a:ext>
            </a:extLst>
          </p:cNvPr>
          <p:cNvSpPr txBox="1"/>
          <p:nvPr/>
        </p:nvSpPr>
        <p:spPr>
          <a:xfrm>
            <a:off x="380693" y="1479801"/>
            <a:ext cx="109845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Q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.  How should we assign a pdf when ‘</a:t>
            </a:r>
            <a:r>
              <a:rPr lang="en-US" altLang="ko-KR" sz="1600" dirty="0">
                <a:solidFill>
                  <a:srgbClr val="0AA6B2"/>
                </a:solidFill>
                <a:latin typeface="Tahoma"/>
                <a:cs typeface="Tahoma"/>
              </a:rPr>
              <a:t>testable information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’ is available?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/>
              <a:cs typeface="Tahoma"/>
            </a:endParaRPr>
          </a:p>
          <a:p>
            <a:pPr lvl="0" algn="just">
              <a:defRPr/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A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.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Jaynes(1957) has suggested that we should make the assignment by using the principle of maximum entropy.</a:t>
            </a:r>
          </a:p>
          <a:p>
            <a:pPr marL="342900" lvl="0" indent="-342900" algn="just">
              <a:buAutoNum type="alphaUcPeriod"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/>
              <a:cs typeface="Tahoma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   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That is, we should </a:t>
            </a:r>
            <a:r>
              <a:rPr lang="en-US" altLang="ko-KR" sz="1400" b="1" dirty="0">
                <a:solidFill>
                  <a:srgbClr val="0AA6B2"/>
                </a:solidFill>
                <a:latin typeface="Tahoma"/>
                <a:cs typeface="Tahoma"/>
              </a:rPr>
              <a:t>choose that pdf which has the most entropy S while satisfying all the available constraints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364C684-0E78-72C4-F0AC-6C9CC52A0531}"/>
              </a:ext>
            </a:extLst>
          </p:cNvPr>
          <p:cNvGrpSpPr/>
          <p:nvPr/>
        </p:nvGrpSpPr>
        <p:grpSpPr>
          <a:xfrm>
            <a:off x="4082144" y="3319579"/>
            <a:ext cx="4027712" cy="871091"/>
            <a:chOff x="7173686" y="3233057"/>
            <a:chExt cx="4027712" cy="871091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EE95F0D-F4A5-A3F2-FDB3-144B0A22D710}"/>
                </a:ext>
              </a:extLst>
            </p:cNvPr>
            <p:cNvSpPr/>
            <p:nvPr/>
          </p:nvSpPr>
          <p:spPr>
            <a:xfrm>
              <a:off x="7173686" y="3233057"/>
              <a:ext cx="4027712" cy="871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7337904-0FFF-7E00-1F35-5C7807E2B9DD}"/>
                </a:ext>
              </a:extLst>
            </p:cNvPr>
            <p:cNvGrpSpPr/>
            <p:nvPr/>
          </p:nvGrpSpPr>
          <p:grpSpPr>
            <a:xfrm>
              <a:off x="7368679" y="3463978"/>
              <a:ext cx="3597988" cy="357598"/>
              <a:chOff x="7216277" y="3445357"/>
              <a:chExt cx="3597988" cy="357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821A063-6DF2-D236-295C-D71BC2EE2499}"/>
                      </a:ext>
                    </a:extLst>
                  </p:cNvPr>
                  <p:cNvSpPr txBox="1"/>
                  <p:nvPr/>
                </p:nvSpPr>
                <p:spPr>
                  <a:xfrm>
                    <a:off x="7216277" y="3445357"/>
                    <a:ext cx="3597988" cy="3575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 algn="just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ko-KR" altLang="en-US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=−⨌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4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𝐷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4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𝑑𝑦𝑑𝑦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oMath>
                      </m:oMathPara>
                    </a14:m>
                    <a:endPara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821A063-6DF2-D236-295C-D71BC2EE2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6277" y="3445357"/>
                    <a:ext cx="3597988" cy="3575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5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F448FC3C-4208-FBB6-EA6D-268A0F20BEA2}"/>
                  </a:ext>
                </a:extLst>
              </p:cNvPr>
              <p:cNvSpPr/>
              <p:nvPr/>
            </p:nvSpPr>
            <p:spPr>
              <a:xfrm>
                <a:off x="7451094" y="3445357"/>
                <a:ext cx="3118935" cy="35759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7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C45A-5418-BEDC-A623-A935615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BDE744C-2CC9-78BE-A895-9E2D830E650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71E2D20-346E-4500-BEE5-D9E82C47E436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KOMAC BTS(Beam Test Stand) implementation in x-suite -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F5DC5-4938-ADA3-BADE-5CF53CDBD788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Introduction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656608-C466-066E-229D-71D907FB8E37}"/>
              </a:ext>
            </a:extLst>
          </p:cNvPr>
          <p:cNvGrpSpPr/>
          <p:nvPr/>
        </p:nvGrpSpPr>
        <p:grpSpPr>
          <a:xfrm>
            <a:off x="86237" y="1558619"/>
            <a:ext cx="11991070" cy="4652320"/>
            <a:chOff x="86237" y="1558619"/>
            <a:chExt cx="11991070" cy="4652320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825E17E-313E-F105-2E8E-8FFA148E265C}"/>
                </a:ext>
              </a:extLst>
            </p:cNvPr>
            <p:cNvGrpSpPr/>
            <p:nvPr/>
          </p:nvGrpSpPr>
          <p:grpSpPr>
            <a:xfrm>
              <a:off x="86237" y="1558619"/>
              <a:ext cx="11991070" cy="4652320"/>
              <a:chOff x="86237" y="1491944"/>
              <a:chExt cx="11991070" cy="4652320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7408A81-7795-B340-F30C-06182BD5B163}"/>
                  </a:ext>
                </a:extLst>
              </p:cNvPr>
              <p:cNvSpPr/>
              <p:nvPr/>
            </p:nvSpPr>
            <p:spPr>
              <a:xfrm>
                <a:off x="8162879" y="5643908"/>
                <a:ext cx="1482549" cy="5003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AA6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2">
                        <a:lumMod val="25000"/>
                      </a:schemeClr>
                    </a:solidFill>
                  </a:rPr>
                  <a:t>slit width : 0.2 mm</a:t>
                </a:r>
              </a:p>
              <a:p>
                <a:pPr algn="ctr"/>
                <a:r>
                  <a:rPr lang="en-US" altLang="ko-KR" sz="1100" b="1" dirty="0">
                    <a:solidFill>
                      <a:schemeClr val="bg2">
                        <a:lumMod val="25000"/>
                      </a:schemeClr>
                    </a:solidFill>
                  </a:rPr>
                  <a:t>slit step : 0.2 mm</a:t>
                </a:r>
                <a:endParaRPr lang="en-US" altLang="ko-KR" sz="12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484523EC-1C03-1E43-C112-CBAAF04728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07964" y="5352229"/>
                <a:ext cx="0" cy="276439"/>
              </a:xfrm>
              <a:prstGeom prst="line">
                <a:avLst/>
              </a:prstGeom>
              <a:ln w="28575">
                <a:solidFill>
                  <a:srgbClr val="0AA6B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8E6A8E23-0709-04F2-57D2-FA8048E4B54D}"/>
                  </a:ext>
                </a:extLst>
              </p:cNvPr>
              <p:cNvGrpSpPr/>
              <p:nvPr/>
            </p:nvGrpSpPr>
            <p:grpSpPr>
              <a:xfrm>
                <a:off x="86237" y="1491944"/>
                <a:ext cx="11991070" cy="4336125"/>
                <a:chOff x="86237" y="2039134"/>
                <a:chExt cx="11991070" cy="4336125"/>
              </a:xfrm>
            </p:grpSpPr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AF73537F-94C4-46A4-49A7-BBC1D57DF929}"/>
                    </a:ext>
                  </a:extLst>
                </p:cNvPr>
                <p:cNvGrpSpPr/>
                <p:nvPr/>
              </p:nvGrpSpPr>
              <p:grpSpPr>
                <a:xfrm>
                  <a:off x="86237" y="2039134"/>
                  <a:ext cx="11991070" cy="4336125"/>
                  <a:chOff x="95761" y="1762909"/>
                  <a:chExt cx="11991070" cy="4336125"/>
                </a:xfrm>
              </p:grpSpPr>
              <p:grpSp>
                <p:nvGrpSpPr>
                  <p:cNvPr id="40" name="그룹 39">
                    <a:extLst>
                      <a:ext uri="{FF2B5EF4-FFF2-40B4-BE49-F238E27FC236}">
                        <a16:creationId xmlns:a16="http://schemas.microsoft.com/office/drawing/2014/main" id="{7E07106B-A9D0-FE67-CC5A-55E04B59FD8C}"/>
                      </a:ext>
                    </a:extLst>
                  </p:cNvPr>
                  <p:cNvGrpSpPr/>
                  <p:nvPr/>
                </p:nvGrpSpPr>
                <p:grpSpPr>
                  <a:xfrm>
                    <a:off x="95761" y="1762909"/>
                    <a:ext cx="11991070" cy="3832735"/>
                    <a:chOff x="95761" y="1658134"/>
                    <a:chExt cx="11991070" cy="3832735"/>
                  </a:xfrm>
                </p:grpSpPr>
                <p:grpSp>
                  <p:nvGrpSpPr>
                    <p:cNvPr id="35" name="그룹 34">
                      <a:extLst>
                        <a:ext uri="{FF2B5EF4-FFF2-40B4-BE49-F238E27FC236}">
                          <a16:creationId xmlns:a16="http://schemas.microsoft.com/office/drawing/2014/main" id="{EA30AC53-8D25-23EA-21AA-809B060A3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761" y="1658134"/>
                      <a:ext cx="11991070" cy="3832735"/>
                      <a:chOff x="91559" y="1298693"/>
                      <a:chExt cx="11991070" cy="3832735"/>
                    </a:xfrm>
                  </p:grpSpPr>
                  <p:pic>
                    <p:nvPicPr>
                      <p:cNvPr id="7" name="그림 6" descr="스크린샷, 텍스트, 라인, 그래프이(가) 표시된 사진&#10;&#10;AI 생성 콘텐츠는 정확하지 않을 수 있습니다.">
                        <a:extLst>
                          <a:ext uri="{FF2B5EF4-FFF2-40B4-BE49-F238E27FC236}">
                            <a16:creationId xmlns:a16="http://schemas.microsoft.com/office/drawing/2014/main" id="{243C5EC3-A0B8-0A1A-A27F-3128A84F38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3"/>
                      <a:stretch>
                        <a:fillRect/>
                      </a:stretch>
                    </p:blipFill>
                    <p:spPr>
                      <a:xfrm>
                        <a:off x="91559" y="1298693"/>
                        <a:ext cx="11792248" cy="256044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" name="직사각형 11">
                        <a:extLst>
                          <a:ext uri="{FF2B5EF4-FFF2-40B4-BE49-F238E27FC236}">
                            <a16:creationId xmlns:a16="http://schemas.microsoft.com/office/drawing/2014/main" id="{6A586B9F-FE69-15DC-A90C-64ABB483D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124" y="4093124"/>
                        <a:ext cx="6286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1 MeV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6" name="직선 연결선 15">
                        <a:extLst>
                          <a:ext uri="{FF2B5EF4-FFF2-40B4-BE49-F238E27FC236}">
                            <a16:creationId xmlns:a16="http://schemas.microsoft.com/office/drawing/2014/main" id="{C58C36CE-DF72-4382-A66E-ECF170FDC74E}"/>
                          </a:ext>
                        </a:extLst>
                      </p:cNvPr>
                      <p:cNvCxnSpPr>
                        <a:cxnSpLocks/>
                        <a:stCxn id="28" idx="0"/>
                      </p:cNvCxnSpPr>
                      <p:nvPr/>
                    </p:nvCxnSpPr>
                    <p:spPr>
                      <a:xfrm flipH="1" flipV="1">
                        <a:off x="8898046" y="3295472"/>
                        <a:ext cx="19900" cy="1540681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직선 연결선 18">
                        <a:extLst>
                          <a:ext uri="{FF2B5EF4-FFF2-40B4-BE49-F238E27FC236}">
                            <a16:creationId xmlns:a16="http://schemas.microsoft.com/office/drawing/2014/main" id="{0E5DAD37-7DDB-31F0-79E5-16CBCB9C2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80124" y="3324177"/>
                        <a:ext cx="0" cy="778110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직선 연결선 19">
                        <a:extLst>
                          <a:ext uri="{FF2B5EF4-FFF2-40B4-BE49-F238E27FC236}">
                            <a16:creationId xmlns:a16="http://schemas.microsoft.com/office/drawing/2014/main" id="{95AA2F9A-69F5-7CAF-6DBD-04A17D5236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696972" y="3324177"/>
                        <a:ext cx="0" cy="746849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직선 연결선 23">
                        <a:extLst>
                          <a:ext uri="{FF2B5EF4-FFF2-40B4-BE49-F238E27FC236}">
                            <a16:creationId xmlns:a16="http://schemas.microsoft.com/office/drawing/2014/main" id="{63CC491E-356D-8C90-C962-44BB22FA3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8917096" y="3792677"/>
                        <a:ext cx="2789401" cy="0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직사각형 25">
                        <a:extLst>
                          <a:ext uri="{FF2B5EF4-FFF2-40B4-BE49-F238E27FC236}">
                            <a16:creationId xmlns:a16="http://schemas.microsoft.com/office/drawing/2014/main" id="{FD60F2B2-74F1-9FFD-51B9-418C9EA0D1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91426" y="3689979"/>
                        <a:ext cx="113544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Drift = 0.11m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8" name="직사각형 27">
                        <a:extLst>
                          <a:ext uri="{FF2B5EF4-FFF2-40B4-BE49-F238E27FC236}">
                            <a16:creationId xmlns:a16="http://schemas.microsoft.com/office/drawing/2014/main" id="{3A92458E-7625-088B-ECFF-D35A4B2A74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03621" y="4836153"/>
                        <a:ext cx="6286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46B1E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b="1" dirty="0">
                            <a:solidFill>
                              <a:schemeClr val="tx1"/>
                            </a:solidFill>
                          </a:rPr>
                          <a:t>Recon</a:t>
                        </a:r>
                        <a:endParaRPr lang="ko-KR" altLang="en-US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0" name="그룹 29">
                        <a:extLst>
                          <a:ext uri="{FF2B5EF4-FFF2-40B4-BE49-F238E27FC236}">
                            <a16:creationId xmlns:a16="http://schemas.microsoft.com/office/drawing/2014/main" id="{C5CA413E-9ECC-8F94-169D-DCFE671A5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27629" y="4090076"/>
                        <a:ext cx="763694" cy="303023"/>
                        <a:chOff x="8460107" y="4817875"/>
                        <a:chExt cx="763694" cy="303023"/>
                      </a:xfrm>
                    </p:grpSpPr>
                    <p:sp>
                      <p:nvSpPr>
                        <p:cNvPr id="14" name="직사각형 13">
                          <a:extLst>
                            <a:ext uri="{FF2B5EF4-FFF2-40B4-BE49-F238E27FC236}">
                              <a16:creationId xmlns:a16="http://schemas.microsoft.com/office/drawing/2014/main" id="{0445FA96-9D01-F781-BEE0-06CA38F9A1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8479" y="4825623"/>
                          <a:ext cx="626950" cy="295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46B1E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2D6D2CFA-113E-CE9D-8468-5492EB926D6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460107" y="4817875"/>
                              <a:ext cx="76369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lang="ko-KR" altLang="en-US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2D6D2CFA-113E-CE9D-8468-5492EB926D6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60107" y="4817875"/>
                              <a:ext cx="763694" cy="276999"/>
                            </a:xfrm>
                            <a:prstGeom prst="rect">
                              <a:avLst/>
                            </a:prstGeom>
                            <a:blipFill>
                              <a:blip r:embed="rId3"/>
                              <a:stretch>
                                <a:fillRect b="-11111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ko-KR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31" name="그룹 30">
                        <a:extLst>
                          <a:ext uri="{FF2B5EF4-FFF2-40B4-BE49-F238E27FC236}">
                            <a16:creationId xmlns:a16="http://schemas.microsoft.com/office/drawing/2014/main" id="{4FC0F988-3863-A0EA-8679-0574812A88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318935" y="4090076"/>
                        <a:ext cx="763694" cy="303023"/>
                        <a:chOff x="8462012" y="4817875"/>
                        <a:chExt cx="763694" cy="303023"/>
                      </a:xfrm>
                    </p:grpSpPr>
                    <p:sp>
                      <p:nvSpPr>
                        <p:cNvPr id="32" name="직사각형 31">
                          <a:extLst>
                            <a:ext uri="{FF2B5EF4-FFF2-40B4-BE49-F238E27FC236}">
                              <a16:creationId xmlns:a16="http://schemas.microsoft.com/office/drawing/2014/main" id="{E417C290-118C-9571-B1F0-37DF479403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36099" y="4825623"/>
                          <a:ext cx="626950" cy="2952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46B1E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3" name="TextBox 32">
                              <a:extLst>
                                <a:ext uri="{FF2B5EF4-FFF2-40B4-BE49-F238E27FC236}">
                                  <a16:creationId xmlns:a16="http://schemas.microsoft.com/office/drawing/2014/main" id="{75C3E28E-98DB-6B80-FF92-0ED76021A44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462012" y="4817875"/>
                              <a:ext cx="763694" cy="29181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lang="ko-KR" altLang="en-US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3" name="TextBox 32">
                              <a:extLst>
                                <a:ext uri="{FF2B5EF4-FFF2-40B4-BE49-F238E27FC236}">
                                  <a16:creationId xmlns:a16="http://schemas.microsoft.com/office/drawing/2014/main" id="{75C3E28E-98DB-6B80-FF92-0ED76021A44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62012" y="4817875"/>
                              <a:ext cx="763694" cy="291811"/>
                            </a:xfrm>
                            <a:prstGeom prst="rect">
                              <a:avLst/>
                            </a:prstGeom>
                            <a:blipFill>
                              <a:blip r:embed="rId4"/>
                              <a:stretch>
                                <a:fillRect b="-638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ko-KR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p:sp>
                  <p:nvSpPr>
                    <p:cNvPr id="36" name="화살표: 오른쪽 35">
                      <a:extLst>
                        <a:ext uri="{FF2B5EF4-FFF2-40B4-BE49-F238E27FC236}">
                          <a16:creationId xmlns:a16="http://schemas.microsoft.com/office/drawing/2014/main" id="{BB2B1C65-8429-1F04-FA10-8294401DD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326" y="2986031"/>
                      <a:ext cx="2520774" cy="266700"/>
                    </a:xfrm>
                    <a:prstGeom prst="rightArrow">
                      <a:avLst>
                        <a:gd name="adj1" fmla="val 50000"/>
                        <a:gd name="adj2" fmla="val 110714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grpSp>
                  <p:nvGrpSpPr>
                    <p:cNvPr id="39" name="그룹 38">
                      <a:extLst>
                        <a:ext uri="{FF2B5EF4-FFF2-40B4-BE49-F238E27FC236}">
                          <a16:creationId xmlns:a16="http://schemas.microsoft.com/office/drawing/2014/main" id="{89AFD950-53E9-A6E3-E994-7D0A8831B8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6280" y="2924224"/>
                      <a:ext cx="1028700" cy="352213"/>
                      <a:chOff x="3390900" y="5229536"/>
                      <a:chExt cx="1028700" cy="352213"/>
                    </a:xfrm>
                  </p:grpSpPr>
                  <p:sp>
                    <p:nvSpPr>
                      <p:cNvPr id="37" name="타원 36">
                        <a:extLst>
                          <a:ext uri="{FF2B5EF4-FFF2-40B4-BE49-F238E27FC236}">
                            <a16:creationId xmlns:a16="http://schemas.microsoft.com/office/drawing/2014/main" id="{1E70E9B6-104A-01FD-48BB-81185A7D4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900" y="5243668"/>
                        <a:ext cx="1028700" cy="33808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27403096-3A5C-267D-CD11-9E8177B751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91338" y="5229536"/>
                        <a:ext cx="82782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14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proton</a:t>
                        </a:r>
                        <a:endParaRPr lang="ko-KR" alt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직사각형 44">
                        <a:extLst>
                          <a:ext uri="{FF2B5EF4-FFF2-40B4-BE49-F238E27FC236}">
                            <a16:creationId xmlns:a16="http://schemas.microsoft.com/office/drawing/2014/main" id="{F19FB6C8-16C3-3E7D-1C73-F0B36D715C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326" y="5184413"/>
                        <a:ext cx="2415999" cy="914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AA6B2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N total : 3,000,000</a:t>
                        </a:r>
                        <a:endPara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</a:endParaRPr>
                      </a:p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𝒓𝒎𝒔</m:t>
                                </m:r>
                              </m:sub>
                            </m:sSub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: 0.16 [</a:t>
                        </a:r>
                        <a14:m>
                          <m:oMath xmlns:m="http://schemas.openxmlformats.org/officeDocument/2006/math">
                            <m:r>
                              <a:rPr lang="en-US" altLang="ko-KR" sz="11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mm</a:t>
                        </a:r>
                        <a14:m>
                          <m:oMath xmlns:m="http://schemas.openxmlformats.org/officeDocument/2006/math">
                            <m:r>
                              <a:rPr lang="en-US" altLang="ko-KR" sz="1100" b="1" i="1" dirty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mrad]</a:t>
                        </a:r>
                      </a:p>
                      <a:p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rms bunch length : 1.141820 mm</a:t>
                        </a:r>
                      </a:p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sub>
                            </m:sSub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ko-KR" sz="12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a14:m>
                        <a:r>
                          <a:rPr lang="en-US" altLang="ko-KR" sz="11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a:t> : 0.507123 %</a:t>
                        </a:r>
                        <a:endParaRPr lang="en-US" altLang="ko-KR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직사각형 44">
                        <a:extLst>
                          <a:ext uri="{FF2B5EF4-FFF2-40B4-BE49-F238E27FC236}">
                            <a16:creationId xmlns:a16="http://schemas.microsoft.com/office/drawing/2014/main" id="{F19FB6C8-16C3-3E7D-1C73-F0B36D715C1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4326" y="5184413"/>
                        <a:ext cx="2415999" cy="91462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28575">
                        <a:solidFill>
                          <a:srgbClr val="0AA6B2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직선 연결선 45">
                    <a:extLst>
                      <a:ext uri="{FF2B5EF4-FFF2-40B4-BE49-F238E27FC236}">
                        <a16:creationId xmlns:a16="http://schemas.microsoft.com/office/drawing/2014/main" id="{D601238B-1B44-8A04-8A55-21E0AAE880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4326" y="4876365"/>
                    <a:ext cx="0" cy="276439"/>
                  </a:xfrm>
                  <a:prstGeom prst="line">
                    <a:avLst/>
                  </a:prstGeom>
                  <a:ln w="28575">
                    <a:solidFill>
                      <a:srgbClr val="0AA6B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직사각형 50">
                      <a:extLst>
                        <a:ext uri="{FF2B5EF4-FFF2-40B4-BE49-F238E27FC236}">
                          <a16:creationId xmlns:a16="http://schemas.microsoft.com/office/drawing/2014/main" id="{E5EE10E6-B86D-F610-A13C-67CB64EA2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101" y="5563554"/>
                      <a:ext cx="1482549" cy="3083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AA6B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altLang="ko-K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resolution : 50 </a:t>
                      </a:r>
                      <a14:m>
                        <m:oMath xmlns:m="http://schemas.openxmlformats.org/officeDocument/2006/math">
                          <m:r>
                            <a:rPr lang="ko-KR" altLang="en-US" sz="11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oMath>
                      </a14:m>
                      <a:r>
                        <a:rPr lang="en-US" altLang="ko-K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</a:t>
                      </a:r>
                      <a:endParaRPr lang="en-US" altLang="ko-KR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직사각형 50">
                      <a:extLst>
                        <a:ext uri="{FF2B5EF4-FFF2-40B4-BE49-F238E27FC236}">
                          <a16:creationId xmlns:a16="http://schemas.microsoft.com/office/drawing/2014/main" id="{E5EE10E6-B86D-F610-A13C-67CB64EA238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32101" y="5563554"/>
                      <a:ext cx="1482549" cy="30831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28575">
                      <a:solidFill>
                        <a:srgbClr val="0AA6B2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2" name="직선 연결선 51">
                  <a:extLst>
                    <a:ext uri="{FF2B5EF4-FFF2-40B4-BE49-F238E27FC236}">
                      <a16:creationId xmlns:a16="http://schemas.microsoft.com/office/drawing/2014/main" id="{B0069D88-C173-6DFE-A33B-F3B1269D5C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91650" y="5152590"/>
                  <a:ext cx="0" cy="407501"/>
                </a:xfrm>
                <a:prstGeom prst="line">
                  <a:avLst/>
                </a:prstGeom>
                <a:ln w="28575">
                  <a:solidFill>
                    <a:srgbClr val="0AA6B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" name="그림 2" descr="텍스트, 스크린샷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328E84D-C8B5-9F48-42D3-2BCD3DF39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5" t="5615" r="42972" b="84257"/>
            <a:stretch>
              <a:fillRect/>
            </a:stretch>
          </p:blipFill>
          <p:spPr>
            <a:xfrm>
              <a:off x="5172456" y="1621461"/>
              <a:ext cx="1490472" cy="203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88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E26A-C0ED-0051-284E-192204D2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AB9A2FA-6A7F-3CEC-D280-FBC6C27CB20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2C1A3D0-402C-5437-7288-0D7FB37A4F5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New reconstruction scheme with MENT - </a:t>
            </a:r>
          </a:p>
        </p:txBody>
      </p:sp>
      <p:pic>
        <p:nvPicPr>
          <p:cNvPr id="5" name="그림 4" descr="텍스트, 폰트, 스크린샷, 대수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7EE6A6-E3B8-6033-440C-DBD47DAE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46" y="1641676"/>
            <a:ext cx="6477904" cy="1605124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5C2F3105-AB72-A7DA-8BB5-4A6BA96A5D34}"/>
              </a:ext>
            </a:extLst>
          </p:cNvPr>
          <p:cNvGrpSpPr/>
          <p:nvPr/>
        </p:nvGrpSpPr>
        <p:grpSpPr>
          <a:xfrm>
            <a:off x="2915769" y="3864043"/>
            <a:ext cx="6360459" cy="480453"/>
            <a:chOff x="2915769" y="3685754"/>
            <a:chExt cx="6360459" cy="4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66C2CA-E418-86E3-DFAD-C88AB692D58A}"/>
                    </a:ext>
                  </a:extLst>
                </p:cNvPr>
                <p:cNvSpPr txBox="1"/>
                <p:nvPr/>
              </p:nvSpPr>
              <p:spPr>
                <a:xfrm>
                  <a:off x="2915769" y="3685754"/>
                  <a:ext cx="6360459" cy="480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66C2CA-E418-86E3-DFAD-C88AB692D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769" y="3685754"/>
                  <a:ext cx="6360459" cy="4804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14C8285-CFD8-B6B1-4F1E-74D9DB0B8BC0}"/>
                </a:ext>
              </a:extLst>
            </p:cNvPr>
            <p:cNvSpPr/>
            <p:nvPr/>
          </p:nvSpPr>
          <p:spPr>
            <a:xfrm>
              <a:off x="2925294" y="3771900"/>
              <a:ext cx="1484781" cy="3657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04A65C8-0E46-B04C-51E6-DB8C85E21F67}"/>
                </a:ext>
              </a:extLst>
            </p:cNvPr>
            <p:cNvSpPr/>
            <p:nvPr/>
          </p:nvSpPr>
          <p:spPr>
            <a:xfrm>
              <a:off x="7506819" y="3762164"/>
              <a:ext cx="1721788" cy="3657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6605203-8253-6445-BA5D-3F2590FF8361}"/>
              </a:ext>
            </a:extLst>
          </p:cNvPr>
          <p:cNvGrpSpPr/>
          <p:nvPr/>
        </p:nvGrpSpPr>
        <p:grpSpPr>
          <a:xfrm>
            <a:off x="1102202" y="4604964"/>
            <a:ext cx="6744336" cy="1814972"/>
            <a:chOff x="1041242" y="4513524"/>
            <a:chExt cx="6744336" cy="1814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90DAFA-B021-37E7-25E7-E55E56A00F05}"/>
                    </a:ext>
                  </a:extLst>
                </p:cNvPr>
                <p:cNvSpPr txBox="1"/>
                <p:nvPr/>
              </p:nvSpPr>
              <p:spPr>
                <a:xfrm>
                  <a:off x="4127846" y="4929798"/>
                  <a:ext cx="3657732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acc>
                          <m:accPr>
                            <m:chr m:val="̃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90DAFA-B021-37E7-25E7-E55E56A00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4929798"/>
                  <a:ext cx="3657732" cy="316433"/>
                </a:xfrm>
                <a:prstGeom prst="rect">
                  <a:avLst/>
                </a:prstGeom>
                <a:blipFill>
                  <a:blip r:embed="rId4"/>
                  <a:stretch>
                    <a:fillRect l="-500" b="-2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B99535-A6C2-7F66-BE60-6254B24F9B03}"/>
                    </a:ext>
                  </a:extLst>
                </p:cNvPr>
                <p:cNvSpPr txBox="1"/>
                <p:nvPr/>
              </p:nvSpPr>
              <p:spPr>
                <a:xfrm>
                  <a:off x="4127846" y="6012063"/>
                  <a:ext cx="3657732" cy="316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acc>
                          <m:accPr>
                            <m:chr m:val="̃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B99535-A6C2-7F66-BE60-6254B24F9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46" y="6012063"/>
                  <a:ext cx="3657732" cy="316433"/>
                </a:xfrm>
                <a:prstGeom prst="rect">
                  <a:avLst/>
                </a:prstGeom>
                <a:blipFill>
                  <a:blip r:embed="rId5"/>
                  <a:stretch>
                    <a:fillRect l="-500" b="-2692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BD2824-4D31-573E-8015-38F3B48F5631}"/>
                </a:ext>
              </a:extLst>
            </p:cNvPr>
            <p:cNvSpPr txBox="1"/>
            <p:nvPr/>
          </p:nvSpPr>
          <p:spPr>
            <a:xfrm>
              <a:off x="1041243" y="4513524"/>
              <a:ext cx="2943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Horizontal scan:</a:t>
              </a:r>
              <a:endParaRPr lang="ko-KR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9933FF-C108-4278-12DE-3757231D97C0}"/>
                </a:ext>
              </a:extLst>
            </p:cNvPr>
            <p:cNvSpPr txBox="1"/>
            <p:nvPr/>
          </p:nvSpPr>
          <p:spPr>
            <a:xfrm>
              <a:off x="1041242" y="5576509"/>
              <a:ext cx="2943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Vertical scan:</a:t>
              </a:r>
              <a:endParaRPr lang="ko-KR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50B283-F52F-0CC7-1D66-2A604BFA86F3}"/>
              </a:ext>
            </a:extLst>
          </p:cNvPr>
          <p:cNvSpPr txBox="1"/>
          <p:nvPr/>
        </p:nvSpPr>
        <p:spPr>
          <a:xfrm>
            <a:off x="99453" y="128337"/>
            <a:ext cx="11993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b="1" dirty="0">
                <a:solidFill>
                  <a:srgbClr val="076E77"/>
                </a:solidFill>
                <a:latin typeface="맑은 고딕"/>
              </a:rPr>
              <a:t>4D-Reconstruction with VPP Data via MENT</a:t>
            </a:r>
            <a:endParaRPr kumimoji="0" lang="en-US" altLang="ko-KR" sz="40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1121903-C053-806F-B22B-92BE1246D72C}"/>
              </a:ext>
            </a:extLst>
          </p:cNvPr>
          <p:cNvCxnSpPr/>
          <p:nvPr/>
        </p:nvCxnSpPr>
        <p:spPr>
          <a:xfrm>
            <a:off x="3782851" y="3429000"/>
            <a:ext cx="46262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7C061A4-5C12-A360-D57E-53196F1F06A2}"/>
              </a:ext>
            </a:extLst>
          </p:cNvPr>
          <p:cNvCxnSpPr>
            <a:cxnSpLocks/>
          </p:cNvCxnSpPr>
          <p:nvPr/>
        </p:nvCxnSpPr>
        <p:spPr>
          <a:xfrm>
            <a:off x="4188806" y="5413248"/>
            <a:ext cx="1562770" cy="0"/>
          </a:xfrm>
          <a:prstGeom prst="line">
            <a:avLst/>
          </a:prstGeom>
          <a:ln w="28575">
            <a:solidFill>
              <a:srgbClr val="0AA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EE3B987-BAB0-BA24-E5EE-9CE05D903429}"/>
              </a:ext>
            </a:extLst>
          </p:cNvPr>
          <p:cNvCxnSpPr>
            <a:cxnSpLocks/>
          </p:cNvCxnSpPr>
          <p:nvPr/>
        </p:nvCxnSpPr>
        <p:spPr>
          <a:xfrm>
            <a:off x="4188806" y="6492875"/>
            <a:ext cx="1562770" cy="0"/>
          </a:xfrm>
          <a:prstGeom prst="line">
            <a:avLst/>
          </a:prstGeom>
          <a:ln w="28575">
            <a:solidFill>
              <a:srgbClr val="0AA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4917A1-9163-B01A-30F8-B7469D2A9CB7}"/>
              </a:ext>
            </a:extLst>
          </p:cNvPr>
          <p:cNvGrpSpPr/>
          <p:nvPr/>
        </p:nvGrpSpPr>
        <p:grpSpPr>
          <a:xfrm>
            <a:off x="8360608" y="5383955"/>
            <a:ext cx="2917577" cy="567988"/>
            <a:chOff x="948560" y="2851868"/>
            <a:chExt cx="2917577" cy="567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5B5468-2DE8-AA21-540F-AC2814B86C88}"/>
                    </a:ext>
                  </a:extLst>
                </p:cNvPr>
                <p:cNvSpPr txBox="1"/>
                <p:nvPr/>
              </p:nvSpPr>
              <p:spPr>
                <a:xfrm>
                  <a:off x="948560" y="2891414"/>
                  <a:ext cx="2865592" cy="477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5B5468-2DE8-AA21-540F-AC2814B86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60" y="2891414"/>
                  <a:ext cx="2865592" cy="477182"/>
                </a:xfrm>
                <a:prstGeom prst="rect">
                  <a:avLst/>
                </a:prstGeom>
                <a:blipFill>
                  <a:blip r:embed="rId6"/>
                  <a:stretch>
                    <a:fillRect t="-3846" b="-10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505AB3E-951A-AE32-3922-45341354B823}"/>
                </a:ext>
              </a:extLst>
            </p:cNvPr>
            <p:cNvSpPr/>
            <p:nvPr/>
          </p:nvSpPr>
          <p:spPr>
            <a:xfrm>
              <a:off x="948560" y="2851868"/>
              <a:ext cx="2917577" cy="5679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4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F71E-8237-B72C-89D4-A79619B8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C6C18-658C-7F63-8AFF-F9A3A5635043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MENT Method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BCE133A-5056-0E89-3FEC-717A58DE64C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3314FEE-4AD3-A824-42C0-3E71771DDDB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Reconstruction parameters -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/>
              <p:nvPr/>
            </p:nvSpPr>
            <p:spPr>
              <a:xfrm>
                <a:off x="739359" y="3327400"/>
                <a:ext cx="4938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𝑻𝒐𝒕𝒂𝒍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𝒗𝒂𝒓𝒊𝒂𝒃𝒍𝒆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𝒅𝒊𝒔𝒕𝒂𝒏𝒄𝒆</m:t>
                    </m:r>
                    <m:d>
                      <m:dPr>
                        <m:ctrlPr>
                          <a:rPr lang="en-US" altLang="ko-KR" b="1" i="1" spc="-15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1" i="1" spc="-150" smtClean="0">
                            <a:latin typeface="Cambria Math" panose="02040503050406030204" pitchFamily="18" charset="0"/>
                          </a:rPr>
                          <m:t>𝒕𝒗𝒅</m:t>
                        </m:r>
                      </m:e>
                    </m:d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altLang="ko-KR" b="0" i="0" spc="-15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pc="-150" dirty="0"/>
                      <m:t>density</m:t>
                    </m:r>
                    <m:r>
                      <m:rPr>
                        <m:nor/>
                      </m:rPr>
                      <a:rPr lang="en-US" altLang="ko-KR" spc="-150" dirty="0"/>
                      <m:t>-</m:t>
                    </m:r>
                    <m:r>
                      <m:rPr>
                        <m:nor/>
                      </m:rPr>
                      <a:rPr lang="en-US" altLang="ko-KR" spc="-150" dirty="0"/>
                      <m:t>based</m:t>
                    </m:r>
                    <m:r>
                      <m:rPr>
                        <m:nor/>
                      </m:rPr>
                      <a:rPr lang="en-US" altLang="ko-KR" spc="-150" dirty="0"/>
                      <m:t> </m:t>
                    </m:r>
                    <m:r>
                      <m:rPr>
                        <m:nor/>
                      </m:rPr>
                      <a:rPr lang="en-US" altLang="ko-KR" spc="-150" dirty="0"/>
                      <m:t>index</m:t>
                    </m:r>
                  </m:oMath>
                </a14:m>
                <a:endParaRPr lang="ko-KR" altLang="en-US" spc="-15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59" y="3327400"/>
                <a:ext cx="4938083" cy="276999"/>
              </a:xfrm>
              <a:prstGeom prst="rect">
                <a:avLst/>
              </a:prstGeom>
              <a:blipFill>
                <a:blip r:embed="rId2"/>
                <a:stretch>
                  <a:fillRect l="-2840" t="-31111" r="-988" b="-4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733731-DF68-9851-9439-F0CC5D36B0EA}"/>
                  </a:ext>
                </a:extLst>
              </p:cNvPr>
              <p:cNvSpPr txBox="1"/>
              <p:nvPr/>
            </p:nvSpPr>
            <p:spPr>
              <a:xfrm>
                <a:off x="739359" y="1627174"/>
                <a:ext cx="2099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𝒆𝒎𝒊𝒕𝒕𝒂𝒏𝒄𝒆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pc="-150" smtClean="0">
                        <a:latin typeface="Cambria Math" panose="02040503050406030204" pitchFamily="18" charset="0"/>
                      </a:rPr>
                      <m:t>𝒆𝒓𝒓𝒐𝒓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733731-DF68-9851-9439-F0CC5D36B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59" y="1627174"/>
                <a:ext cx="2099934" cy="276999"/>
              </a:xfrm>
              <a:prstGeom prst="rect">
                <a:avLst/>
              </a:prstGeom>
              <a:blipFill>
                <a:blip r:embed="rId3"/>
                <a:stretch>
                  <a:fillRect l="-6667" t="-28889" r="-202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512207-FD0C-4FC3-B4B6-01EEB3DFD2D4}"/>
                  </a:ext>
                </a:extLst>
              </p:cNvPr>
              <p:cNvSpPr txBox="1"/>
              <p:nvPr/>
            </p:nvSpPr>
            <p:spPr>
              <a:xfrm>
                <a:off x="2124316" y="2351218"/>
                <a:ext cx="1185516" cy="280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m:rPr>
                              <m:sty m:val="p"/>
                            </m:rPr>
                            <a:rPr lang="el-GR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ra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512207-FD0C-4FC3-B4B6-01EEB3DFD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16" y="2351218"/>
                <a:ext cx="1185516" cy="280141"/>
              </a:xfrm>
              <a:prstGeom prst="rect">
                <a:avLst/>
              </a:prstGeom>
              <a:blipFill>
                <a:blip r:embed="rId4"/>
                <a:stretch>
                  <a:fillRect l="-513" r="-2051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4D8F67-9F27-6106-BFB8-DFFE5432A27E}"/>
                  </a:ext>
                </a:extLst>
              </p:cNvPr>
              <p:cNvSpPr txBox="1"/>
              <p:nvPr/>
            </p:nvSpPr>
            <p:spPr>
              <a:xfrm>
                <a:off x="3991567" y="1985380"/>
                <a:ext cx="4461414" cy="101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4D8F67-9F27-6106-BFB8-DFFE5432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67" y="1985380"/>
                <a:ext cx="4461414" cy="1011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B4BCD8-9BE8-CAFB-FC7D-DA2B5F752A26}"/>
                  </a:ext>
                </a:extLst>
              </p:cNvPr>
              <p:cNvSpPr txBox="1"/>
              <p:nvPr/>
            </p:nvSpPr>
            <p:spPr>
              <a:xfrm>
                <a:off x="2124316" y="4122295"/>
                <a:ext cx="242765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𝑇𝑉𝐷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B4BCD8-9BE8-CAFB-FC7D-DA2B5F752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16" y="4122295"/>
                <a:ext cx="2427652" cy="596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sverse emittance - CERN Document Server">
            <a:extLst>
              <a:ext uri="{FF2B5EF4-FFF2-40B4-BE49-F238E27FC236}">
                <a16:creationId xmlns:a16="http://schemas.microsoft.com/office/drawing/2014/main" id="{F5136C31-859E-C3C1-C5CA-BE2390AE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65" y="3327400"/>
            <a:ext cx="3267547" cy="25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F681CD-DF0A-F695-3A6A-352B454D1EB4}"/>
              </a:ext>
            </a:extLst>
          </p:cNvPr>
          <p:cNvSpPr txBox="1"/>
          <p:nvPr/>
        </p:nvSpPr>
        <p:spPr>
          <a:xfrm>
            <a:off x="1789326" y="5752107"/>
            <a:ext cx="615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macroparticle, screen resolution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TVD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altLang="ko-KR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coupling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non-gaussian structure(masking), 	</a:t>
            </a:r>
            <a:r>
              <a:rPr lang="en-US" altLang="ko-KR" b="1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 charge effect</a:t>
            </a:r>
            <a:endParaRPr lang="ko-KR" altLang="en-US" b="1" dirty="0">
              <a:solidFill>
                <a:srgbClr val="0AA6B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CAB7-41EA-2D29-2D66-55BE1D56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0B19-7832-9E7A-098D-CD26C7826C6A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MENT Method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29C083D6-E215-C6CC-05FE-3C9F67ACE8A6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8CA34B5-A291-58A5-5B19-73CDD726B16F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Simulation variables - 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269B9302-C3FC-F61C-914E-47530F95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4" y="2718200"/>
            <a:ext cx="4792027" cy="30425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309A85-A6D1-B368-679A-90CFF1F4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20" y="2718200"/>
            <a:ext cx="4732868" cy="3042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EF9740-A62E-400D-237B-5233A7789D8F}"/>
                  </a:ext>
                </a:extLst>
              </p:cNvPr>
              <p:cNvSpPr txBox="1"/>
              <p:nvPr/>
            </p:nvSpPr>
            <p:spPr>
              <a:xfrm>
                <a:off x="964134" y="2005773"/>
                <a:ext cx="2846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𝑴𝒂𝒄𝒓𝒐𝒑𝒂𝒓𝒕𝒊𝒄𝒍𝒆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𝒏𝒖𝒎𝒃𝒆𝒓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EF9740-A62E-400D-237B-5233A778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34" y="2005773"/>
                <a:ext cx="2846933" cy="276999"/>
              </a:xfrm>
              <a:prstGeom prst="rect">
                <a:avLst/>
              </a:prstGeom>
              <a:blipFill>
                <a:blip r:embed="rId4"/>
                <a:stretch>
                  <a:fillRect l="-4925" t="-28889" r="-2355" b="-5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7C404-A8D6-24F0-D997-92DB1C4AF1BF}"/>
                  </a:ext>
                </a:extLst>
              </p:cNvPr>
              <p:cNvSpPr txBox="1"/>
              <p:nvPr/>
            </p:nvSpPr>
            <p:spPr>
              <a:xfrm>
                <a:off x="6219044" y="2005773"/>
                <a:ext cx="2269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𝑺𝒄𝒓𝒆𝒆𝒏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𝒓𝒆𝒔𝒐𝒍𝒖𝒕𝒊𝒐𝒏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7C404-A8D6-24F0-D997-92DB1C4AF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44" y="2005773"/>
                <a:ext cx="2269852" cy="276999"/>
              </a:xfrm>
              <a:prstGeom prst="rect">
                <a:avLst/>
              </a:prstGeom>
              <a:blipFill>
                <a:blip r:embed="rId5"/>
                <a:stretch>
                  <a:fillRect l="-6166" t="-28889" r="-3217" b="-5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>
            <a:extLst>
              <a:ext uri="{FF2B5EF4-FFF2-40B4-BE49-F238E27FC236}">
                <a16:creationId xmlns:a16="http://schemas.microsoft.com/office/drawing/2014/main" id="{EC0B9539-3A8B-911A-5E65-BB58C8470260}"/>
              </a:ext>
            </a:extLst>
          </p:cNvPr>
          <p:cNvSpPr/>
          <p:nvPr/>
        </p:nvSpPr>
        <p:spPr>
          <a:xfrm>
            <a:off x="1423864" y="3372625"/>
            <a:ext cx="742391" cy="161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EF7FF8-315F-28ED-7845-4F517C564F74}"/>
              </a:ext>
            </a:extLst>
          </p:cNvPr>
          <p:cNvSpPr/>
          <p:nvPr/>
        </p:nvSpPr>
        <p:spPr>
          <a:xfrm>
            <a:off x="6632568" y="3372625"/>
            <a:ext cx="1241132" cy="1619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89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3E32-C947-8357-AC58-E1409E22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32A38-02E4-F957-0F53-BD81E1EFA21F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Reconstruction Result 1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4D00E4F-14DE-02AC-C6D6-01774EEE38F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B3B604A-E5D2-9BE3-F5DF-1B59CA811F32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Non coupling, Non space charge - 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506B0A5-2F9E-D10C-F2E3-C03F39D9F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30" y="1654519"/>
            <a:ext cx="3342858" cy="234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DBA8ADA-F975-E34F-A9B5-DAA1F1EE4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2" y="1654519"/>
            <a:ext cx="3342858" cy="234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278C6EE-5DCE-2CCF-6A53-CA8B7AD20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31" y="3995381"/>
            <a:ext cx="3342857" cy="234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8B66704-012B-006B-078E-5ACF12051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3" y="3995381"/>
            <a:ext cx="3342857" cy="2340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84D0F1D-3363-FA09-6A08-8D13BC10D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3" y="2608399"/>
            <a:ext cx="476000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5F827C-35DD-6A3F-EF61-939E01CB1B24}"/>
                  </a:ext>
                </a:extLst>
              </p:cNvPr>
              <p:cNvSpPr txBox="1"/>
              <p:nvPr/>
            </p:nvSpPr>
            <p:spPr>
              <a:xfrm>
                <a:off x="384313" y="2067845"/>
                <a:ext cx="3691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𝑪𝒐𝒏𝒕𝒊𝒏𝒖𝒐𝒖𝒔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𝒔𝒄𝒂𝒏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𝒔𝒍𝒊𝒕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: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𝒎𝒎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5F827C-35DD-6A3F-EF61-939E01CB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2067845"/>
                <a:ext cx="3691716" cy="276999"/>
              </a:xfrm>
              <a:prstGeom prst="rect">
                <a:avLst/>
              </a:prstGeom>
              <a:blipFill>
                <a:blip r:embed="rId7"/>
                <a:stretch>
                  <a:fillRect l="-3795" t="-28261" r="-214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2CD75-ECBB-8271-2FC5-1D25A1C5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F6F4E-78D6-D5BA-A0F6-367BFE433748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Reconstruction Result 2-1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CCC607A-78B9-A095-F14B-15E20A8C2AB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42D66ED-5C26-C0F3-6192-667492211141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Non space charge(bunch component adjustment) -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541310-4C16-167A-E0C7-E49588886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29" y="4007219"/>
            <a:ext cx="3342857" cy="234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A608371-DCA6-34D0-5F0F-ED612F728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2" y="4007219"/>
            <a:ext cx="3342857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7FEF10-8C4F-7749-BF1D-BCEE9E0BE817}"/>
                  </a:ext>
                </a:extLst>
              </p:cNvPr>
              <p:cNvSpPr txBox="1"/>
              <p:nvPr/>
            </p:nvSpPr>
            <p:spPr>
              <a:xfrm>
                <a:off x="384313" y="2067845"/>
                <a:ext cx="3691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𝑪𝒐𝒏𝒕𝒊𝒏𝒖𝒐𝒖𝒔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𝒔𝒄𝒂𝒏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𝒔𝒍𝒊𝒕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: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𝒎𝒎</m:t>
                    </m:r>
                    <m:r>
                      <a:rPr lang="en-US" altLang="ko-KR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7FEF10-8C4F-7749-BF1D-BCEE9E0BE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2067845"/>
                <a:ext cx="3691716" cy="276999"/>
              </a:xfrm>
              <a:prstGeom prst="rect">
                <a:avLst/>
              </a:prstGeom>
              <a:blipFill>
                <a:blip r:embed="rId4"/>
                <a:stretch>
                  <a:fillRect l="-3795" t="-28261" r="-214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extLst>
              <a:ext uri="{FF2B5EF4-FFF2-40B4-BE49-F238E27FC236}">
                <a16:creationId xmlns:a16="http://schemas.microsoft.com/office/drawing/2014/main" id="{E11D7715-5070-FCDB-1FF1-8881CCD55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28" y="1654519"/>
            <a:ext cx="3342857" cy="234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08D0CC5-24AC-2136-FA1F-D4664F02D1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1" y="1654519"/>
            <a:ext cx="3342857" cy="234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63307D1-2821-6E83-02C9-0191A8E43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13" y="2602590"/>
            <a:ext cx="47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57054</TotalTime>
  <Words>767</Words>
  <Application>Microsoft Office PowerPoint</Application>
  <PresentationFormat>와이드스크린</PresentationFormat>
  <Paragraphs>145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맑은 고딕</vt:lpstr>
      <vt:lpstr>ADLaM Display</vt:lpstr>
      <vt:lpstr>Arial</vt:lpstr>
      <vt:lpstr>Cambria</vt:lpstr>
      <vt:lpstr>Cambria Math</vt:lpstr>
      <vt:lpstr>Tahoma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60</cp:revision>
  <dcterms:created xsi:type="dcterms:W3CDTF">2025-11-24T06:31:35Z</dcterms:created>
  <dcterms:modified xsi:type="dcterms:W3CDTF">2026-04-03T01:13:33Z</dcterms:modified>
</cp:coreProperties>
</file>