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7"/>
  </p:notesMasterIdLst>
  <p:sldIdLst>
    <p:sldId id="256" r:id="rId2"/>
    <p:sldId id="260" r:id="rId3"/>
    <p:sldId id="262" r:id="rId4"/>
    <p:sldId id="258" r:id="rId5"/>
    <p:sldId id="261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1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96" y="9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00000-D944-43DD-AAEF-6AAEDEB5E711}" type="datetimeFigureOut">
              <a:rPr lang="ko-KR" altLang="en-US" smtClean="0"/>
              <a:t>2026-04-02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11C8B-3062-40A9-B27B-21A01B8F05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201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BAEA2-FE20-B33B-0717-443F2B336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A84AB7F-D09C-8445-7060-E907D4400A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CB73F18-5288-6846-59ED-70F9737FF1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1BC6DCD-6FD1-BD80-8A6C-609BE2A238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0F04D-4501-471B-9DD1-863F67071496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979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0F04D-4501-471B-9DD1-863F6707149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3993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11C8B-3062-40A9-B27B-21A01B8F0581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6035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11C8B-3062-40A9-B27B-21A01B8F0581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9613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C55A75-D07F-CFA6-F523-30EC236FC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246EA8A-6369-FBEC-C636-CC49EA82B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D9236C-479B-96D9-2E7D-012030A3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3BFF-E1B7-4FE7-8A99-4B22C1D516B3}" type="datetime1">
              <a:rPr lang="ko-KR" altLang="en-US" smtClean="0"/>
              <a:t>2026-04-02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0942B8-10E4-C5C4-C3D3-49B44FB3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Lab Meeting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3C27A2B-C525-AECC-687F-F08864EA1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272"/>
            <a:ext cx="2743200" cy="365125"/>
          </a:xfrm>
        </p:spPr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4B62962-56CB-55C9-F2B3-A84E9911F74D}"/>
              </a:ext>
            </a:extLst>
          </p:cNvPr>
          <p:cNvSpPr>
            <a:spLocks/>
          </p:cNvSpPr>
          <p:nvPr/>
        </p:nvSpPr>
        <p:spPr>
          <a:xfrm>
            <a:off x="1338044" y="174070"/>
            <a:ext cx="10853956" cy="17616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2F2C2DE-BEB0-81D7-8AB0-B3DFE28A7BB0}"/>
              </a:ext>
            </a:extLst>
          </p:cNvPr>
          <p:cNvSpPr>
            <a:spLocks/>
          </p:cNvSpPr>
          <p:nvPr/>
        </p:nvSpPr>
        <p:spPr>
          <a:xfrm>
            <a:off x="408265" y="174070"/>
            <a:ext cx="1777067" cy="23908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90ED4E3-3974-7A52-58B9-334D67084DEB}"/>
              </a:ext>
            </a:extLst>
          </p:cNvPr>
          <p:cNvSpPr>
            <a:spLocks/>
          </p:cNvSpPr>
          <p:nvPr/>
        </p:nvSpPr>
        <p:spPr>
          <a:xfrm>
            <a:off x="-1" y="65012"/>
            <a:ext cx="1849773" cy="23908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B0A431F-7BEF-9F56-23B4-0673E13A4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3" y="6659834"/>
            <a:ext cx="1899917" cy="9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2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E54084-DF6D-A4F7-4C3F-97D343B1C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0CAFF31-2CF1-2EBB-2D6E-2392D3478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80326F4-7027-07D9-B8A4-9A3AA955B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0BC8-E4BE-42CD-8998-871D7E1C2933}" type="datetime1">
              <a:rPr lang="ko-KR" altLang="en-US" smtClean="0"/>
              <a:t>2026-04-02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7BE590-AC87-EC53-7A22-B1D460B62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Lab Meeting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EA740B6-A6A8-37BF-3258-41D6FE10C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56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7B88DD5-C635-F5EC-A537-010A865046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18C5B9D-CB32-10BF-5B63-8F0DCC108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E9F6BE1-E566-0390-1FAD-9C2FBA544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C6B4-CDF0-443C-AD24-1DA223680940}" type="datetime1">
              <a:rPr lang="ko-KR" altLang="en-US" smtClean="0"/>
              <a:t>2026-04-02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594671-184D-DC9D-1CFB-0BA9B95C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Lab Meeting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6352397-7C9B-589B-6E9C-0652DF611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313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E62473-BBE6-DB96-140A-5756495E0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1C86F2-4D0B-6BC4-BB86-8DDD5AF2C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397B29C-475E-52DA-A241-C25392E2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D3FD-642E-444D-A089-C92AFD56AE64}" type="datetime1">
              <a:rPr lang="ko-KR" altLang="en-US" smtClean="0"/>
              <a:t>2026-04-02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2ED914A-3987-3384-B548-67D1B85D0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Lab Meeting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90262A9-DFD1-4AD4-982D-4949C084A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165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7AA922-D1A9-040B-C328-D72924F90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833FE4B-387B-F3A6-B57C-5DA51D9E5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FE22B2E-D541-2913-8B53-6FF8CE955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79C5-648B-4DC7-96D8-0D062AFC02E2}" type="datetime1">
              <a:rPr lang="ko-KR" altLang="en-US" smtClean="0"/>
              <a:t>2026-04-02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ADD1FA8-DF2A-0E2C-3AD4-D85A709CF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Lab Meeting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2A62AE4-87C6-B25A-2196-E620C7A1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001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094A7D-A4F6-B495-4E55-597FC9F7A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3C781C3-D4A6-5FFD-3B67-5D1AF7CAB4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8238320-97CF-9BDE-31B1-2389A78EE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2AA7477-9FCC-95FA-00DB-AE9D957FF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FCEC-ECD7-4F86-A87C-2552BC41B7BD}" type="datetime1">
              <a:rPr lang="ko-KR" altLang="en-US" smtClean="0"/>
              <a:t>2026-04-02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4CE955-4864-EA95-604C-4EBF1D83C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Lab Meeting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9ACE867-4214-36FC-0A28-7EEC8CD9E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0710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C177B4-2216-3323-0963-0F44AE2E3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8945C48-4FC4-EB24-0484-9D4238400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0F183A9-A22A-578E-7FBB-ECAB2D161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09A0C42-0213-8D6C-F55D-15095D41F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0F5D318-6B44-7992-418F-506FF00BA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92FCC2D-D8A1-A45D-08E8-124C601D8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9D71-4DA1-451E-83C8-A7878C8A2FE6}" type="datetime1">
              <a:rPr lang="ko-KR" altLang="en-US" smtClean="0"/>
              <a:t>2026-04-02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735A9CD-60C4-2F13-14A4-C57F2840F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Lab Meeting</a:t>
            </a:r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2693FB0-A779-97F0-0C5C-919C30C44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742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3CF1E4-D284-9974-E397-6CE26C5FD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CB08D68-D32B-5FE6-EF34-C28233C83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E832-EBF5-4946-87DC-481B0F409776}" type="datetime1">
              <a:rPr lang="ko-KR" altLang="en-US" smtClean="0"/>
              <a:t>2026-04-02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61E59E0-8B8F-EE6F-0FF2-869969019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Lab Meeting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D183C3D-3F0E-58F8-8241-7399A3856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286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B304DB8-C574-809B-8D58-37370B387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5014-465B-4F3F-83CA-1983C257A1FC}" type="datetime1">
              <a:rPr lang="ko-KR" altLang="en-US" smtClean="0"/>
              <a:t>2026-04-02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EBCCCDF-D3E1-DED5-8B17-25D0870B2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Lab Meeting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1372279-341F-4A1E-5F1D-92F0656CF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8AE26F2-CC5B-50A3-256D-352DE575ED25}"/>
              </a:ext>
            </a:extLst>
          </p:cNvPr>
          <p:cNvSpPr/>
          <p:nvPr/>
        </p:nvSpPr>
        <p:spPr>
          <a:xfrm>
            <a:off x="6042" y="80945"/>
            <a:ext cx="154696" cy="29977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DD5BEB5-DF70-1CA9-5586-62E980198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3" y="6659834"/>
            <a:ext cx="1899917" cy="9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3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22F22A-4643-96EC-C97B-4FA1E1C37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9A83C83-0936-93A7-CE53-51EA79FC2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1B69AD9-C7B6-6B1E-1214-2BAC68CD8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980E7EF-72EB-11C5-1B02-5D58B7207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D4BF-EB0F-4C14-888E-BE0B99648B9A}" type="datetime1">
              <a:rPr lang="ko-KR" altLang="en-US" smtClean="0"/>
              <a:t>2026-04-02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6C30C5-AD9E-C583-BA4F-83C586ECE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Lab Meeting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65A60BA-E8F1-4FDF-2154-43817C87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83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44FE58-3579-6E8D-C9F3-2C8D9EDE3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0C332E6-7563-BF08-B0F9-FD73E1F12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1126BD9-09C1-71E3-6763-5E9AFDC62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5D5A960-5555-A466-08B5-A30207986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7A44B-723A-4A8E-8CF7-903E29C614D9}" type="datetime1">
              <a:rPr lang="ko-KR" altLang="en-US" smtClean="0"/>
              <a:t>2026-04-02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F07F78A-E439-4D66-151F-9C644372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Lab Meeting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AF315BD-F3A7-138C-8585-CBCF0190A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052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DD8BC2B-FA6A-E114-89E1-26E16C596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56CBC81-D54D-C3E9-176B-21E393B55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FEC8A2-C28C-DA0D-33A4-CBEDCA1D5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5C3FDC-6A86-415B-8990-80CA55688E39}" type="datetime1">
              <a:rPr lang="ko-KR" altLang="en-US" smtClean="0"/>
              <a:t>2026-04-02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0196455-3F33-9A9B-69A9-668939A10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ko-KR"/>
              <a:t>Lab Meeting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B45BD9-C8F7-A478-AEB9-020C64968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2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9CCD23-663A-0D44-BBA5-38376A87F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763" y="2117557"/>
            <a:ext cx="9832474" cy="18395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ko-KR" sz="4000" b="1" dirty="0"/>
              <a:t>Study of the Virtual Pepper Pot</a:t>
            </a:r>
            <a:br>
              <a:rPr lang="en-US" altLang="ko-KR" sz="4000" b="1" dirty="0"/>
            </a:br>
            <a:r>
              <a:rPr lang="en-US" altLang="ko-KR" sz="4000" b="1" dirty="0"/>
              <a:t>and Preliminary Application of </a:t>
            </a:r>
            <a:br>
              <a:rPr lang="en-US" altLang="ko-KR" sz="4000" b="1" dirty="0"/>
            </a:br>
            <a:r>
              <a:rPr lang="en-US" altLang="ko-KR" sz="4000" b="1" dirty="0"/>
              <a:t>the Differential Slit Method</a:t>
            </a:r>
            <a:endParaRPr lang="ko-KR" altLang="en-US" sz="4000" b="1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2DAE94F-2670-A707-4A2C-04E95DD07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36201"/>
            <a:ext cx="9144000" cy="1225884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03. Apr. 2026</a:t>
            </a:r>
          </a:p>
          <a:p>
            <a:r>
              <a:rPr lang="en-US" altLang="ko-KR" sz="2000" dirty="0"/>
              <a:t>Jiyoung Choi</a:t>
            </a:r>
          </a:p>
          <a:p>
            <a:r>
              <a:rPr lang="en-US" altLang="ko-KR" sz="2000" dirty="0"/>
              <a:t>POSTECH</a:t>
            </a:r>
            <a:endParaRPr lang="ko-KR" altLang="en-US" sz="20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76198E7-2C05-885A-C219-D29E86496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F401DB3-6E0F-C63E-01E8-80ED677A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6443"/>
            <a:ext cx="4114800" cy="226782"/>
          </a:xfrm>
        </p:spPr>
        <p:txBody>
          <a:bodyPr/>
          <a:lstStyle/>
          <a:p>
            <a:r>
              <a:rPr lang="en-US" altLang="ko-KR" dirty="0"/>
              <a:t>Lab Meeting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7664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235F64C-3FFA-B57F-5DEA-D35F2CB2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6D3DF3A-31A8-D26A-2166-9E607D7B2CC0}"/>
              </a:ext>
            </a:extLst>
          </p:cNvPr>
          <p:cNvSpPr/>
          <p:nvPr/>
        </p:nvSpPr>
        <p:spPr>
          <a:xfrm>
            <a:off x="783847" y="481157"/>
            <a:ext cx="2772696" cy="261288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E0A10CFA-254B-FA0D-F3C7-44189C5CF855}"/>
              </a:ext>
            </a:extLst>
          </p:cNvPr>
          <p:cNvSpPr/>
          <p:nvPr/>
        </p:nvSpPr>
        <p:spPr>
          <a:xfrm>
            <a:off x="1393446" y="914366"/>
            <a:ext cx="1553497" cy="154366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5D76589-C424-3162-8BEA-536DB24A6EC0}"/>
              </a:ext>
            </a:extLst>
          </p:cNvPr>
          <p:cNvSpPr/>
          <p:nvPr/>
        </p:nvSpPr>
        <p:spPr>
          <a:xfrm>
            <a:off x="1491769" y="725717"/>
            <a:ext cx="186813" cy="212376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CD06046-3BC9-EEC7-6694-07B0FAC828A9}"/>
              </a:ext>
            </a:extLst>
          </p:cNvPr>
          <p:cNvSpPr/>
          <p:nvPr/>
        </p:nvSpPr>
        <p:spPr>
          <a:xfrm>
            <a:off x="1889975" y="725717"/>
            <a:ext cx="186813" cy="212376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32B792-82C5-FC4A-BB97-F4C8503013F7}"/>
              </a:ext>
            </a:extLst>
          </p:cNvPr>
          <p:cNvSpPr txBox="1"/>
          <p:nvPr/>
        </p:nvSpPr>
        <p:spPr>
          <a:xfrm>
            <a:off x="1393446" y="2814365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1st</a:t>
            </a:r>
            <a:endParaRPr lang="ko-KR" alt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E68F82-5EE7-4934-4554-1EC450541773}"/>
              </a:ext>
            </a:extLst>
          </p:cNvPr>
          <p:cNvSpPr txBox="1"/>
          <p:nvPr/>
        </p:nvSpPr>
        <p:spPr>
          <a:xfrm>
            <a:off x="1762070" y="2814364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2nd</a:t>
            </a:r>
            <a:endParaRPr lang="ko-KR" altLang="en-US" sz="1200" dirty="0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4B6062FB-0662-BB61-581C-18CFC3D2B97B}"/>
              </a:ext>
            </a:extLst>
          </p:cNvPr>
          <p:cNvCxnSpPr/>
          <p:nvPr/>
        </p:nvCxnSpPr>
        <p:spPr>
          <a:xfrm>
            <a:off x="1668750" y="638473"/>
            <a:ext cx="211393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A663FFC-35AB-0A6A-2AD8-9F33A0D082B7}"/>
              </a:ext>
            </a:extLst>
          </p:cNvPr>
          <p:cNvSpPr txBox="1"/>
          <p:nvPr/>
        </p:nvSpPr>
        <p:spPr>
          <a:xfrm>
            <a:off x="1630049" y="394641"/>
            <a:ext cx="306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w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EBA6D8-E5BC-2EB9-2A7A-1FE6DCB3CF44}"/>
              </a:ext>
            </a:extLst>
          </p:cNvPr>
          <p:cNvSpPr txBox="1"/>
          <p:nvPr/>
        </p:nvSpPr>
        <p:spPr>
          <a:xfrm>
            <a:off x="4166142" y="807508"/>
            <a:ext cx="741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Virtual Pepper Pot</a:t>
            </a:r>
            <a:r>
              <a:rPr lang="ko-KR" altLang="en-US" dirty="0"/>
              <a:t>의 </a:t>
            </a:r>
            <a:r>
              <a:rPr lang="en-US" altLang="ko-KR" dirty="0"/>
              <a:t>screen data</a:t>
            </a:r>
            <a:r>
              <a:rPr lang="ko-KR" altLang="en-US" dirty="0"/>
              <a:t>는 개별적으로 저장되므로 </a:t>
            </a:r>
            <a:r>
              <a:rPr lang="en-US" altLang="ko-KR" dirty="0"/>
              <a:t>Beamlet</a:t>
            </a:r>
            <a:r>
              <a:rPr lang="ko-KR" altLang="en-US" dirty="0"/>
              <a:t>의</a:t>
            </a:r>
            <a:r>
              <a:rPr lang="en-US" altLang="ko-KR" dirty="0"/>
              <a:t>overlapping</a:t>
            </a:r>
            <a:r>
              <a:rPr lang="ko-KR" altLang="en-US" dirty="0"/>
              <a:t>이 없음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727FEB-1086-9AEA-64C4-9800FD9849FD}"/>
              </a:ext>
            </a:extLst>
          </p:cNvPr>
          <p:cNvSpPr txBox="1"/>
          <p:nvPr/>
        </p:nvSpPr>
        <p:spPr>
          <a:xfrm>
            <a:off x="4382453" y="1653964"/>
            <a:ext cx="6371304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Case 1: Slit scan distance w = 1mm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Case 2: Slit scan distance w = 0mm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240417-3E18-0D2C-830E-AF41544A960A}"/>
              </a:ext>
            </a:extLst>
          </p:cNvPr>
          <p:cNvSpPr txBox="1"/>
          <p:nvPr/>
        </p:nvSpPr>
        <p:spPr>
          <a:xfrm>
            <a:off x="8215278" y="1719527"/>
            <a:ext cx="2467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Beamlet 33 (4*9)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6AE74B-6FD4-8533-EC59-5F82F004263E}"/>
              </a:ext>
            </a:extLst>
          </p:cNvPr>
          <p:cNvSpPr txBox="1"/>
          <p:nvPr/>
        </p:nvSpPr>
        <p:spPr>
          <a:xfrm>
            <a:off x="8215278" y="2154422"/>
            <a:ext cx="2548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Beamlet 1008 (25*55)</a:t>
            </a:r>
            <a:endParaRPr lang="ko-KR" altLang="en-US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706E3242-CDD8-F282-9159-1F81C63812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12"/>
          <a:stretch>
            <a:fillRect/>
          </a:stretch>
        </p:blipFill>
        <p:spPr>
          <a:xfrm>
            <a:off x="296750" y="3425259"/>
            <a:ext cx="5668558" cy="2794268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29FE13A5-55D6-E1A8-76DF-DC0DD96B55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34" b="1445"/>
          <a:stretch>
            <a:fillRect/>
          </a:stretch>
        </p:blipFill>
        <p:spPr>
          <a:xfrm>
            <a:off x="6169378" y="3425259"/>
            <a:ext cx="5568113" cy="273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51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7610A10-FFE6-D805-948E-98F2ECCC1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BDCF55-7241-B705-1458-888FB33F8761}"/>
              </a:ext>
            </a:extLst>
          </p:cNvPr>
          <p:cNvSpPr txBox="1"/>
          <p:nvPr/>
        </p:nvSpPr>
        <p:spPr>
          <a:xfrm>
            <a:off x="186226" y="-31224"/>
            <a:ext cx="6950554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Case 1+: Slit scan distance w = 1mm | Change the # of Macroparticles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CF820E5B-6B10-80C2-E31A-F8A211F6C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89" y="432444"/>
            <a:ext cx="2358000" cy="194639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EFAB3C97-9680-2D4F-B1EF-A77086B20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89" y="2533085"/>
            <a:ext cx="2358000" cy="1946397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471D9003-B261-2BC2-9C32-5EFF43E8D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550" y="4633086"/>
            <a:ext cx="2358000" cy="1946396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DD2E7D12-7ADA-FE08-8DDD-4C715F4C9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589" y="4633726"/>
            <a:ext cx="2358000" cy="194639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8457C0DD-4E1A-B00C-67A1-B15A84C8BD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9550" y="2532765"/>
            <a:ext cx="2358000" cy="1946396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8AE6FD16-6564-C84C-E2BD-1C09F5E250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9550" y="432443"/>
            <a:ext cx="2358000" cy="194639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6421BB3-87A6-BAD6-BDED-B84F5785C288}"/>
              </a:ext>
            </a:extLst>
          </p:cNvPr>
          <p:cNvSpPr txBox="1"/>
          <p:nvPr/>
        </p:nvSpPr>
        <p:spPr>
          <a:xfrm>
            <a:off x="229563" y="936993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100k</a:t>
            </a:r>
            <a:endParaRPr lang="ko-KR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30A374-4299-7935-F6F4-5EAB5DE9BA22}"/>
              </a:ext>
            </a:extLst>
          </p:cNvPr>
          <p:cNvSpPr txBox="1"/>
          <p:nvPr/>
        </p:nvSpPr>
        <p:spPr>
          <a:xfrm>
            <a:off x="229563" y="3080061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700k</a:t>
            </a:r>
            <a:endParaRPr lang="ko-KR" alt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9537D0-5E44-33CF-49C9-2995B4B9CBC9}"/>
              </a:ext>
            </a:extLst>
          </p:cNvPr>
          <p:cNvSpPr txBox="1"/>
          <p:nvPr/>
        </p:nvSpPr>
        <p:spPr>
          <a:xfrm>
            <a:off x="324941" y="5223128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3M</a:t>
            </a:r>
            <a:endParaRPr lang="ko-KR" altLang="en-US" dirty="0"/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92F7069F-1467-D049-6391-9545DF87B2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1007" y="569125"/>
            <a:ext cx="5501310" cy="2728650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37EE0D75-E5EB-AAA6-E7C6-C358E7B231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1007" y="3560226"/>
            <a:ext cx="5528634" cy="274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89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E2ABE61-2213-6C3A-0858-B2760968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F44DE-6F43-E923-6E4D-E2114C836390}"/>
              </a:ext>
            </a:extLst>
          </p:cNvPr>
          <p:cNvSpPr txBox="1"/>
          <p:nvPr/>
        </p:nvSpPr>
        <p:spPr>
          <a:xfrm>
            <a:off x="156693" y="-40002"/>
            <a:ext cx="6866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3. Differential Virtual Pepper Pot (DVPP)</a:t>
            </a:r>
            <a:endParaRPr lang="ko-KR" alt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1C7E85-FD83-1E8D-2FEC-F2E0E6B2F832}"/>
              </a:ext>
            </a:extLst>
          </p:cNvPr>
          <p:cNvSpPr txBox="1"/>
          <p:nvPr/>
        </p:nvSpPr>
        <p:spPr>
          <a:xfrm>
            <a:off x="156693" y="487576"/>
            <a:ext cx="4430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/>
              <a:t>What is the Differential Slit Method?</a:t>
            </a:r>
            <a:endParaRPr lang="ko-KR" altLang="en-US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F2EF42-658F-D5DA-346A-B008446390C6}"/>
                  </a:ext>
                </a:extLst>
              </p:cNvPr>
              <p:cNvSpPr txBox="1"/>
              <p:nvPr/>
            </p:nvSpPr>
            <p:spPr>
              <a:xfrm>
                <a:off x="7297938" y="2139840"/>
                <a:ext cx="728213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F2EF42-658F-D5DA-346A-B00844639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938" y="2139840"/>
                <a:ext cx="728213" cy="299313"/>
              </a:xfrm>
              <a:prstGeom prst="rect">
                <a:avLst/>
              </a:prstGeom>
              <a:blipFill>
                <a:blip r:embed="rId3"/>
                <a:stretch>
                  <a:fillRect l="-10833" r="-11667" b="-2653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직사각형 5">
            <a:extLst>
              <a:ext uri="{FF2B5EF4-FFF2-40B4-BE49-F238E27FC236}">
                <a16:creationId xmlns:a16="http://schemas.microsoft.com/office/drawing/2014/main" id="{41BADD8B-489D-C2B3-8182-67BB06957196}"/>
              </a:ext>
            </a:extLst>
          </p:cNvPr>
          <p:cNvSpPr/>
          <p:nvPr/>
        </p:nvSpPr>
        <p:spPr>
          <a:xfrm>
            <a:off x="5231678" y="883114"/>
            <a:ext cx="1800000" cy="184008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24D7BDB9-D335-80B6-D8C7-477E17C60B72}"/>
              </a:ext>
            </a:extLst>
          </p:cNvPr>
          <p:cNvSpPr/>
          <p:nvPr/>
        </p:nvSpPr>
        <p:spPr>
          <a:xfrm>
            <a:off x="5445233" y="2204883"/>
            <a:ext cx="1348866" cy="1968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BAD0B9C-F132-3DDD-FDC9-49724E47A452}"/>
              </a:ext>
            </a:extLst>
          </p:cNvPr>
          <p:cNvSpPr/>
          <p:nvPr/>
        </p:nvSpPr>
        <p:spPr>
          <a:xfrm rot="5400000">
            <a:off x="4893701" y="1713408"/>
            <a:ext cx="1348866" cy="1968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0012811A-8877-B93D-E6A7-44E700019FC3}"/>
              </a:ext>
            </a:extLst>
          </p:cNvPr>
          <p:cNvCxnSpPr>
            <a:cxnSpLocks/>
          </p:cNvCxnSpPr>
          <p:nvPr/>
        </p:nvCxnSpPr>
        <p:spPr>
          <a:xfrm flipH="1">
            <a:off x="5469701" y="1329817"/>
            <a:ext cx="196866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B9FB44-41B7-21E0-9440-CC1DE502E42A}"/>
                  </a:ext>
                </a:extLst>
              </p:cNvPr>
              <p:cNvSpPr txBox="1"/>
              <p:nvPr/>
            </p:nvSpPr>
            <p:spPr>
              <a:xfrm>
                <a:off x="5250502" y="1191317"/>
                <a:ext cx="2003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ko-KR" altLang="en-US" b="1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B9FB44-41B7-21E0-9440-CC1DE502E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502" y="1191317"/>
                <a:ext cx="200375" cy="276999"/>
              </a:xfrm>
              <a:prstGeom prst="rect">
                <a:avLst/>
              </a:prstGeom>
              <a:blipFill>
                <a:blip r:embed="rId4"/>
                <a:stretch>
                  <a:fillRect l="-30303" r="-30303" b="-108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9D53D6A-7117-52D6-3222-BCAA04CA7750}"/>
              </a:ext>
            </a:extLst>
          </p:cNvPr>
          <p:cNvSpPr txBox="1"/>
          <p:nvPr/>
        </p:nvSpPr>
        <p:spPr>
          <a:xfrm>
            <a:off x="5879846" y="48321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Slit</a:t>
            </a:r>
            <a:endParaRPr lang="ko-KR" altLang="en-US" b="1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F206C17-5635-2DF9-5FF3-6005CCA33A61}"/>
              </a:ext>
            </a:extLst>
          </p:cNvPr>
          <p:cNvSpPr/>
          <p:nvPr/>
        </p:nvSpPr>
        <p:spPr>
          <a:xfrm rot="5400000">
            <a:off x="5262133" y="1713408"/>
            <a:ext cx="1348866" cy="1968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002A542-786F-6649-ED16-E26BFE8D5F2F}"/>
              </a:ext>
            </a:extLst>
          </p:cNvPr>
          <p:cNvSpPr/>
          <p:nvPr/>
        </p:nvSpPr>
        <p:spPr>
          <a:xfrm rot="5400000">
            <a:off x="5630565" y="1713408"/>
            <a:ext cx="1348866" cy="1968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531271D-DE44-7054-7E50-5F1E3FAB0C26}"/>
              </a:ext>
            </a:extLst>
          </p:cNvPr>
          <p:cNvSpPr/>
          <p:nvPr/>
        </p:nvSpPr>
        <p:spPr>
          <a:xfrm rot="5400000">
            <a:off x="5998997" y="1713408"/>
            <a:ext cx="1348866" cy="1968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672742CB-808E-6519-A591-A229663252FC}"/>
              </a:ext>
            </a:extLst>
          </p:cNvPr>
          <p:cNvCxnSpPr>
            <a:cxnSpLocks/>
          </p:cNvCxnSpPr>
          <p:nvPr/>
        </p:nvCxnSpPr>
        <p:spPr>
          <a:xfrm flipH="1">
            <a:off x="5666567" y="2505913"/>
            <a:ext cx="196866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BA03FB0-993C-60E7-81FD-D01964C27306}"/>
                  </a:ext>
                </a:extLst>
              </p:cNvPr>
              <p:cNvSpPr txBox="1"/>
              <p:nvPr/>
            </p:nvSpPr>
            <p:spPr>
              <a:xfrm>
                <a:off x="5663058" y="2446195"/>
                <a:ext cx="20037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ko-KR" altLang="en-US" b="1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BA03FB0-993C-60E7-81FD-D01964C27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058" y="2446195"/>
                <a:ext cx="200375" cy="276999"/>
              </a:xfrm>
              <a:prstGeom prst="rect">
                <a:avLst/>
              </a:prstGeom>
              <a:blipFill>
                <a:blip r:embed="rId5"/>
                <a:stretch>
                  <a:fillRect l="-24242" r="-272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순서도: 처리 22">
            <a:extLst>
              <a:ext uri="{FF2B5EF4-FFF2-40B4-BE49-F238E27FC236}">
                <a16:creationId xmlns:a16="http://schemas.microsoft.com/office/drawing/2014/main" id="{9894B9E8-2F5C-9C51-AA17-227479A43E4C}"/>
              </a:ext>
            </a:extLst>
          </p:cNvPr>
          <p:cNvSpPr/>
          <p:nvPr/>
        </p:nvSpPr>
        <p:spPr>
          <a:xfrm>
            <a:off x="5455494" y="2197842"/>
            <a:ext cx="228008" cy="241311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54652BE3-61FC-C575-93CA-E315B8D4E0F1}"/>
              </a:ext>
            </a:extLst>
          </p:cNvPr>
          <p:cNvCxnSpPr>
            <a:cxnSpLocks/>
          </p:cNvCxnSpPr>
          <p:nvPr/>
        </p:nvCxnSpPr>
        <p:spPr>
          <a:xfrm>
            <a:off x="5571069" y="734017"/>
            <a:ext cx="0" cy="2032494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2E04E7F4-45B9-7711-2A1D-979816EC6C27}"/>
              </a:ext>
            </a:extLst>
          </p:cNvPr>
          <p:cNvCxnSpPr>
            <a:cxnSpLocks/>
          </p:cNvCxnSpPr>
          <p:nvPr/>
        </p:nvCxnSpPr>
        <p:spPr>
          <a:xfrm>
            <a:off x="5162570" y="2308960"/>
            <a:ext cx="20340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94CE957A-A339-69A9-E992-5B8353EB4168}"/>
              </a:ext>
            </a:extLst>
          </p:cNvPr>
          <p:cNvSpPr/>
          <p:nvPr/>
        </p:nvSpPr>
        <p:spPr>
          <a:xfrm>
            <a:off x="8511341" y="505396"/>
            <a:ext cx="2772696" cy="261288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02BFF1B6-8435-7994-D03F-2389BCF5DCEB}"/>
              </a:ext>
            </a:extLst>
          </p:cNvPr>
          <p:cNvSpPr/>
          <p:nvPr/>
        </p:nvSpPr>
        <p:spPr>
          <a:xfrm>
            <a:off x="9467969" y="1495573"/>
            <a:ext cx="658762" cy="63253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4EE15570-F3BF-7005-E3CA-0EAA9AD78A4A}"/>
              </a:ext>
            </a:extLst>
          </p:cNvPr>
          <p:cNvSpPr/>
          <p:nvPr/>
        </p:nvSpPr>
        <p:spPr>
          <a:xfrm>
            <a:off x="9428101" y="749956"/>
            <a:ext cx="186813" cy="212376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61844AC7-D934-EC26-26CA-231E7AE0EEB2}"/>
              </a:ext>
            </a:extLst>
          </p:cNvPr>
          <p:cNvSpPr/>
          <p:nvPr/>
        </p:nvSpPr>
        <p:spPr>
          <a:xfrm>
            <a:off x="9617469" y="749956"/>
            <a:ext cx="186813" cy="212376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49D34AC-0A4C-9C22-02E8-EEA7B4023C80}"/>
                  </a:ext>
                </a:extLst>
              </p:cNvPr>
              <p:cNvSpPr txBox="1"/>
              <p:nvPr/>
            </p:nvSpPr>
            <p:spPr>
              <a:xfrm>
                <a:off x="9290375" y="2882975"/>
                <a:ext cx="4205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</m:oMath>
                  </m:oMathPara>
                </a14:m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49D34AC-0A4C-9C22-02E8-EEA7B4023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0375" y="2882975"/>
                <a:ext cx="420500" cy="276999"/>
              </a:xfrm>
              <a:prstGeom prst="rect">
                <a:avLst/>
              </a:prstGeom>
              <a:blipFill>
                <a:blip r:embed="rId6"/>
                <a:stretch>
                  <a:fillRect t="-2222" r="-5797" b="-177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9F44B595-996C-B8C6-0E09-90FAA96A4766}"/>
              </a:ext>
            </a:extLst>
          </p:cNvPr>
          <p:cNvSpPr txBox="1"/>
          <p:nvPr/>
        </p:nvSpPr>
        <p:spPr>
          <a:xfrm>
            <a:off x="364260" y="944793"/>
            <a:ext cx="34742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/>
              <a:t>Limitation of Conventional VPP</a:t>
            </a:r>
            <a:endParaRPr lang="ko-KR" altLang="en-US" dirty="0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DEBDA5DB-D198-A824-ECEC-41586251CC75}"/>
              </a:ext>
            </a:extLst>
          </p:cNvPr>
          <p:cNvSpPr/>
          <p:nvPr/>
        </p:nvSpPr>
        <p:spPr>
          <a:xfrm>
            <a:off x="9816582" y="749956"/>
            <a:ext cx="186813" cy="212376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EC3314CB-2B0F-6769-0C39-F08BCEFCC0C0}"/>
              </a:ext>
            </a:extLst>
          </p:cNvPr>
          <p:cNvSpPr/>
          <p:nvPr/>
        </p:nvSpPr>
        <p:spPr>
          <a:xfrm>
            <a:off x="10017791" y="749956"/>
            <a:ext cx="186813" cy="212376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5980C4C-5FF1-174C-0E39-D3410E7B5909}"/>
                  </a:ext>
                </a:extLst>
              </p:cNvPr>
              <p:cNvSpPr txBox="1"/>
              <p:nvPr/>
            </p:nvSpPr>
            <p:spPr>
              <a:xfrm>
                <a:off x="9485775" y="2881308"/>
                <a:ext cx="459165" cy="280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</a:rPr>
                            <m:t>𝑛𝑑</m:t>
                          </m:r>
                        </m:sup>
                      </m:sSup>
                    </m:oMath>
                  </m:oMathPara>
                </a14:m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5980C4C-5FF1-174C-0E39-D3410E7B5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775" y="2881308"/>
                <a:ext cx="459165" cy="280333"/>
              </a:xfrm>
              <a:prstGeom prst="rect">
                <a:avLst/>
              </a:prstGeom>
              <a:blipFill>
                <a:blip r:embed="rId7"/>
                <a:stretch>
                  <a:fillRect r="-5333" b="-173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E76AB38-889B-7695-929B-244C78649547}"/>
                  </a:ext>
                </a:extLst>
              </p:cNvPr>
              <p:cNvSpPr txBox="1"/>
              <p:nvPr/>
            </p:nvSpPr>
            <p:spPr>
              <a:xfrm>
                <a:off x="9719840" y="2881308"/>
                <a:ext cx="444737" cy="280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</a:rPr>
                            <m:t>𝑟𝑑</m:t>
                          </m:r>
                        </m:sup>
                      </m:sSup>
                    </m:oMath>
                  </m:oMathPara>
                </a14:m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E76AB38-889B-7695-929B-244C78649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9840" y="2881308"/>
                <a:ext cx="444737" cy="280333"/>
              </a:xfrm>
              <a:prstGeom prst="rect">
                <a:avLst/>
              </a:prstGeom>
              <a:blipFill>
                <a:blip r:embed="rId8"/>
                <a:stretch>
                  <a:fillRect r="-5479" b="-173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76E8710-4716-BADB-9CEF-05831D1A126C}"/>
                  </a:ext>
                </a:extLst>
              </p:cNvPr>
              <p:cNvSpPr txBox="1"/>
              <p:nvPr/>
            </p:nvSpPr>
            <p:spPr>
              <a:xfrm>
                <a:off x="9939476" y="2881308"/>
                <a:ext cx="432747" cy="280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p>
                      </m:sSup>
                    </m:oMath>
                  </m:oMathPara>
                </a14:m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76E8710-4716-BADB-9CEF-05831D1A1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9476" y="2881308"/>
                <a:ext cx="432747" cy="280333"/>
              </a:xfrm>
              <a:prstGeom prst="rect">
                <a:avLst/>
              </a:prstGeom>
              <a:blipFill>
                <a:blip r:embed="rId9"/>
                <a:stretch>
                  <a:fillRect r="-5634" b="-173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E959E686-D328-6D54-A411-7ACEE19B2D2B}"/>
              </a:ext>
            </a:extLst>
          </p:cNvPr>
          <p:cNvSpPr txBox="1"/>
          <p:nvPr/>
        </p:nvSpPr>
        <p:spPr>
          <a:xfrm>
            <a:off x="527909" y="1310907"/>
            <a:ext cx="385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Slit</a:t>
            </a:r>
            <a:r>
              <a:rPr lang="ko-KR" altLang="en-US" dirty="0"/>
              <a:t> </a:t>
            </a:r>
            <a:r>
              <a:rPr lang="en-US" altLang="ko-KR" dirty="0"/>
              <a:t>width</a:t>
            </a:r>
            <a:r>
              <a:rPr lang="ko-KR" altLang="en-US" dirty="0"/>
              <a:t>에 의한 </a:t>
            </a:r>
            <a:r>
              <a:rPr lang="en-US" altLang="ko-KR" dirty="0"/>
              <a:t>uncertainty </a:t>
            </a:r>
            <a:r>
              <a:rPr lang="ko-KR" altLang="en-US" dirty="0"/>
              <a:t>존재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D9B66FC-426C-76E1-8EF3-317FC2879CFD}"/>
              </a:ext>
            </a:extLst>
          </p:cNvPr>
          <p:cNvSpPr txBox="1"/>
          <p:nvPr/>
        </p:nvSpPr>
        <p:spPr>
          <a:xfrm>
            <a:off x="383507" y="2884633"/>
            <a:ext cx="10379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i</a:t>
            </a:r>
            <a:r>
              <a:rPr lang="ko-KR" altLang="en-US" dirty="0"/>
              <a:t>번째</a:t>
            </a:r>
            <a:r>
              <a:rPr lang="en-US" altLang="ko-KR" dirty="0"/>
              <a:t> scan data</a:t>
            </a:r>
            <a:r>
              <a:rPr lang="ko-KR" altLang="en-US" dirty="0"/>
              <a:t>랑 </a:t>
            </a:r>
            <a:r>
              <a:rPr lang="en-US" altLang="ko-KR" dirty="0" err="1"/>
              <a:t>i+n</a:t>
            </a:r>
            <a:r>
              <a:rPr lang="ko-KR" altLang="en-US" dirty="0"/>
              <a:t>번째 </a:t>
            </a:r>
            <a:r>
              <a:rPr lang="en-US" altLang="ko-KR" dirty="0"/>
              <a:t>scan data</a:t>
            </a:r>
            <a:r>
              <a:rPr lang="ko-KR" altLang="en-US" dirty="0"/>
              <a:t>에 대한 </a:t>
            </a:r>
            <a:r>
              <a:rPr lang="en-US" altLang="ko-KR" dirty="0"/>
              <a:t>minimum bit principle</a:t>
            </a:r>
            <a:r>
              <a:rPr lang="ko-KR" altLang="en-US" dirty="0"/>
              <a:t> </a:t>
            </a:r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1723D364-9B7B-918B-F321-C355ED73AF52}"/>
              </a:ext>
            </a:extLst>
          </p:cNvPr>
          <p:cNvSpPr/>
          <p:nvPr/>
        </p:nvSpPr>
        <p:spPr>
          <a:xfrm>
            <a:off x="3348682" y="3965980"/>
            <a:ext cx="795866" cy="220789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>
            <a:extLst>
              <a:ext uri="{FF2B5EF4-FFF2-40B4-BE49-F238E27FC236}">
                <a16:creationId xmlns:a16="http://schemas.microsoft.com/office/drawing/2014/main" id="{0647AD2C-0C28-31BD-62FF-0F90FF22C878}"/>
              </a:ext>
            </a:extLst>
          </p:cNvPr>
          <p:cNvSpPr/>
          <p:nvPr/>
        </p:nvSpPr>
        <p:spPr>
          <a:xfrm>
            <a:off x="3850479" y="3888692"/>
            <a:ext cx="795866" cy="236644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2B15985A-A1F5-39BD-B6B2-D15063C31E14}"/>
              </a:ext>
            </a:extLst>
          </p:cNvPr>
          <p:cNvCxnSpPr>
            <a:cxnSpLocks/>
          </p:cNvCxnSpPr>
          <p:nvPr/>
        </p:nvCxnSpPr>
        <p:spPr>
          <a:xfrm>
            <a:off x="3983299" y="3488710"/>
            <a:ext cx="0" cy="309573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FB7AC50-5458-3E4F-6D26-A339991162F1}"/>
                  </a:ext>
                </a:extLst>
              </p:cNvPr>
              <p:cNvSpPr txBox="1"/>
              <p:nvPr/>
            </p:nvSpPr>
            <p:spPr>
              <a:xfrm>
                <a:off x="3872809" y="3173067"/>
                <a:ext cx="2744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FB7AC50-5458-3E4F-6D26-A33999116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809" y="3173067"/>
                <a:ext cx="274498" cy="276999"/>
              </a:xfrm>
              <a:prstGeom prst="rect">
                <a:avLst/>
              </a:prstGeom>
              <a:blipFill>
                <a:blip r:embed="rId10"/>
                <a:stretch>
                  <a:fillRect l="-13333" r="-6667" b="-177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그림 62">
            <a:extLst>
              <a:ext uri="{FF2B5EF4-FFF2-40B4-BE49-F238E27FC236}">
                <a16:creationId xmlns:a16="http://schemas.microsoft.com/office/drawing/2014/main" id="{A01EA1CF-E1C4-4D29-1BF3-F769F92CAF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384" y="3427745"/>
            <a:ext cx="1961502" cy="333623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0B25E069-A986-0EC5-A29E-3BE17F002A04}"/>
              </a:ext>
            </a:extLst>
          </p:cNvPr>
          <p:cNvSpPr txBox="1"/>
          <p:nvPr/>
        </p:nvSpPr>
        <p:spPr>
          <a:xfrm>
            <a:off x="383507" y="3427745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scan</a:t>
            </a:r>
            <a:endParaRPr lang="ko-KR" alt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87A4AF-05DF-E1F1-4130-D4682F093895}"/>
              </a:ext>
            </a:extLst>
          </p:cNvPr>
          <p:cNvSpPr txBox="1"/>
          <p:nvPr/>
        </p:nvSpPr>
        <p:spPr>
          <a:xfrm>
            <a:off x="2576046" y="3427745"/>
            <a:ext cx="1372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diff. process</a:t>
            </a:r>
            <a:endParaRPr lang="ko-KR" alt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5E9D362-3FFA-B2BA-A089-75B55858BA25}"/>
              </a:ext>
            </a:extLst>
          </p:cNvPr>
          <p:cNvSpPr txBox="1"/>
          <p:nvPr/>
        </p:nvSpPr>
        <p:spPr>
          <a:xfrm>
            <a:off x="5224332" y="3427745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diff. data</a:t>
            </a:r>
            <a:endParaRPr lang="ko-KR" altLang="en-US" dirty="0"/>
          </a:p>
        </p:txBody>
      </p:sp>
      <p:sp>
        <p:nvSpPr>
          <p:cNvPr id="67" name="타원 66">
            <a:extLst>
              <a:ext uri="{FF2B5EF4-FFF2-40B4-BE49-F238E27FC236}">
                <a16:creationId xmlns:a16="http://schemas.microsoft.com/office/drawing/2014/main" id="{94D87CE4-E326-5F89-46E5-9D3D0F717D3D}"/>
              </a:ext>
            </a:extLst>
          </p:cNvPr>
          <p:cNvSpPr/>
          <p:nvPr/>
        </p:nvSpPr>
        <p:spPr>
          <a:xfrm>
            <a:off x="7935245" y="4167254"/>
            <a:ext cx="229459" cy="173284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타원 67">
            <a:extLst>
              <a:ext uri="{FF2B5EF4-FFF2-40B4-BE49-F238E27FC236}">
                <a16:creationId xmlns:a16="http://schemas.microsoft.com/office/drawing/2014/main" id="{4C87E8F7-98CE-6031-898F-F32C3F363009}"/>
              </a:ext>
            </a:extLst>
          </p:cNvPr>
          <p:cNvSpPr/>
          <p:nvPr/>
        </p:nvSpPr>
        <p:spPr>
          <a:xfrm rot="5400000">
            <a:off x="8201747" y="3840538"/>
            <a:ext cx="229459" cy="173284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타원 68">
            <a:extLst>
              <a:ext uri="{FF2B5EF4-FFF2-40B4-BE49-F238E27FC236}">
                <a16:creationId xmlns:a16="http://schemas.microsoft.com/office/drawing/2014/main" id="{7A7EA81F-716D-6EAC-A235-8BE5D8AFA174}"/>
              </a:ext>
            </a:extLst>
          </p:cNvPr>
          <p:cNvSpPr/>
          <p:nvPr/>
        </p:nvSpPr>
        <p:spPr>
          <a:xfrm>
            <a:off x="10657445" y="4596965"/>
            <a:ext cx="293992" cy="22946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23C6866-6F0C-26F7-8FA1-9770AADF7B40}"/>
              </a:ext>
            </a:extLst>
          </p:cNvPr>
          <p:cNvSpPr txBox="1"/>
          <p:nvPr/>
        </p:nvSpPr>
        <p:spPr>
          <a:xfrm>
            <a:off x="6941152" y="3446398"/>
            <a:ext cx="141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vpp</a:t>
            </a:r>
            <a:r>
              <a:rPr lang="en-US" altLang="ko-KR" dirty="0"/>
              <a:t>. process</a:t>
            </a:r>
            <a:endParaRPr lang="ko-KR" alt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65407CF-9E0A-C0E3-B837-50FBC65CCD52}"/>
              </a:ext>
            </a:extLst>
          </p:cNvPr>
          <p:cNvSpPr txBox="1"/>
          <p:nvPr/>
        </p:nvSpPr>
        <p:spPr>
          <a:xfrm>
            <a:off x="9909988" y="3427745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beamlet</a:t>
            </a:r>
            <a:endParaRPr lang="ko-KR" altLang="en-US" dirty="0"/>
          </a:p>
        </p:txBody>
      </p:sp>
      <p:cxnSp>
        <p:nvCxnSpPr>
          <p:cNvPr id="72" name="직선 연결선 71">
            <a:extLst>
              <a:ext uri="{FF2B5EF4-FFF2-40B4-BE49-F238E27FC236}">
                <a16:creationId xmlns:a16="http://schemas.microsoft.com/office/drawing/2014/main" id="{822E348D-CD25-2DDE-D80B-C2403575B542}"/>
              </a:ext>
            </a:extLst>
          </p:cNvPr>
          <p:cNvCxnSpPr>
            <a:cxnSpLocks/>
          </p:cNvCxnSpPr>
          <p:nvPr/>
        </p:nvCxnSpPr>
        <p:spPr>
          <a:xfrm flipH="1">
            <a:off x="2556150" y="3375768"/>
            <a:ext cx="12966" cy="3388316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73">
            <a:extLst>
              <a:ext uri="{FF2B5EF4-FFF2-40B4-BE49-F238E27FC236}">
                <a16:creationId xmlns:a16="http://schemas.microsoft.com/office/drawing/2014/main" id="{93348F0E-C1AD-8119-ABED-B78618545A58}"/>
              </a:ext>
            </a:extLst>
          </p:cNvPr>
          <p:cNvCxnSpPr>
            <a:cxnSpLocks/>
          </p:cNvCxnSpPr>
          <p:nvPr/>
        </p:nvCxnSpPr>
        <p:spPr>
          <a:xfrm flipH="1">
            <a:off x="5047359" y="3375768"/>
            <a:ext cx="12966" cy="3388316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>
            <a:extLst>
              <a:ext uri="{FF2B5EF4-FFF2-40B4-BE49-F238E27FC236}">
                <a16:creationId xmlns:a16="http://schemas.microsoft.com/office/drawing/2014/main" id="{1FBCD2CD-B89F-78E4-8FDB-726AB294CF0D}"/>
              </a:ext>
            </a:extLst>
          </p:cNvPr>
          <p:cNvCxnSpPr>
            <a:cxnSpLocks/>
          </p:cNvCxnSpPr>
          <p:nvPr/>
        </p:nvCxnSpPr>
        <p:spPr>
          <a:xfrm flipH="1">
            <a:off x="6821133" y="3375768"/>
            <a:ext cx="12966" cy="3388316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75">
            <a:extLst>
              <a:ext uri="{FF2B5EF4-FFF2-40B4-BE49-F238E27FC236}">
                <a16:creationId xmlns:a16="http://schemas.microsoft.com/office/drawing/2014/main" id="{61B3623F-8666-4706-AFE3-6685D82BAAA1}"/>
              </a:ext>
            </a:extLst>
          </p:cNvPr>
          <p:cNvCxnSpPr>
            <a:cxnSpLocks/>
          </p:cNvCxnSpPr>
          <p:nvPr/>
        </p:nvCxnSpPr>
        <p:spPr>
          <a:xfrm flipH="1">
            <a:off x="9697909" y="3375768"/>
            <a:ext cx="12966" cy="3388316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타원 76">
            <a:extLst>
              <a:ext uri="{FF2B5EF4-FFF2-40B4-BE49-F238E27FC236}">
                <a16:creationId xmlns:a16="http://schemas.microsoft.com/office/drawing/2014/main" id="{EBD66536-E368-B33C-17D7-6B51CB92184F}"/>
              </a:ext>
            </a:extLst>
          </p:cNvPr>
          <p:cNvSpPr/>
          <p:nvPr/>
        </p:nvSpPr>
        <p:spPr>
          <a:xfrm>
            <a:off x="5797972" y="4203504"/>
            <a:ext cx="229459" cy="173284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39BC782A-75A1-6FE0-0813-2C5D99DEA071}"/>
              </a:ext>
            </a:extLst>
          </p:cNvPr>
          <p:cNvCxnSpPr>
            <a:cxnSpLocks/>
          </p:cNvCxnSpPr>
          <p:nvPr/>
        </p:nvCxnSpPr>
        <p:spPr>
          <a:xfrm>
            <a:off x="5914242" y="3992873"/>
            <a:ext cx="0" cy="2381909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8B582D7-5A54-4471-2A75-6B1C259ABDEA}"/>
                  </a:ext>
                </a:extLst>
              </p:cNvPr>
              <p:cNvSpPr txBox="1"/>
              <p:nvPr/>
            </p:nvSpPr>
            <p:spPr>
              <a:xfrm>
                <a:off x="5803752" y="3677230"/>
                <a:ext cx="27449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8B582D7-5A54-4471-2A75-6B1C259AB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752" y="3677230"/>
                <a:ext cx="274498" cy="276999"/>
              </a:xfrm>
              <a:prstGeom prst="rect">
                <a:avLst/>
              </a:prstGeom>
              <a:blipFill>
                <a:blip r:embed="rId12"/>
                <a:stretch>
                  <a:fillRect l="-13333" r="-6667" b="-152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직선 연결선 80">
            <a:extLst>
              <a:ext uri="{FF2B5EF4-FFF2-40B4-BE49-F238E27FC236}">
                <a16:creationId xmlns:a16="http://schemas.microsoft.com/office/drawing/2014/main" id="{DE5F635C-AD0F-2F5A-2147-73E104C7EE64}"/>
              </a:ext>
            </a:extLst>
          </p:cNvPr>
          <p:cNvCxnSpPr>
            <a:cxnSpLocks/>
          </p:cNvCxnSpPr>
          <p:nvPr/>
        </p:nvCxnSpPr>
        <p:spPr>
          <a:xfrm>
            <a:off x="8053084" y="4032401"/>
            <a:ext cx="0" cy="2413555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E121863-CD8C-51F8-021A-9C1C3BE21633}"/>
                  </a:ext>
                </a:extLst>
              </p:cNvPr>
              <p:cNvSpPr txBox="1"/>
              <p:nvPr/>
            </p:nvSpPr>
            <p:spPr>
              <a:xfrm>
                <a:off x="7942594" y="3716758"/>
                <a:ext cx="27449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E121863-CD8C-51F8-021A-9C1C3BE21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594" y="3716758"/>
                <a:ext cx="274498" cy="276999"/>
              </a:xfrm>
              <a:prstGeom prst="rect">
                <a:avLst/>
              </a:prstGeom>
              <a:blipFill>
                <a:blip r:embed="rId13"/>
                <a:stretch>
                  <a:fillRect l="-13333" r="-6667" b="-177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직선 연결선 83">
            <a:extLst>
              <a:ext uri="{FF2B5EF4-FFF2-40B4-BE49-F238E27FC236}">
                <a16:creationId xmlns:a16="http://schemas.microsoft.com/office/drawing/2014/main" id="{554E8C3F-3716-6AA2-D125-160548227DFC}"/>
              </a:ext>
            </a:extLst>
          </p:cNvPr>
          <p:cNvCxnSpPr>
            <a:cxnSpLocks/>
          </p:cNvCxnSpPr>
          <p:nvPr/>
        </p:nvCxnSpPr>
        <p:spPr>
          <a:xfrm flipH="1">
            <a:off x="7021116" y="4705724"/>
            <a:ext cx="237721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FCF6221-D923-8191-F2B2-250828A7F57E}"/>
                  </a:ext>
                </a:extLst>
              </p:cNvPr>
              <p:cNvSpPr txBox="1"/>
              <p:nvPr/>
            </p:nvSpPr>
            <p:spPr>
              <a:xfrm>
                <a:off x="9423411" y="4518823"/>
                <a:ext cx="27449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FCF6221-D923-8191-F2B2-250828A7F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3411" y="4518823"/>
                <a:ext cx="274498" cy="276999"/>
              </a:xfrm>
              <a:prstGeom prst="rect">
                <a:avLst/>
              </a:prstGeom>
              <a:blipFill>
                <a:blip r:embed="rId14"/>
                <a:stretch>
                  <a:fillRect l="-22222" r="-6667" b="-260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E8826A9-75D6-8D12-AC21-51377DCD4791}"/>
                  </a:ext>
                </a:extLst>
              </p:cNvPr>
              <p:cNvSpPr txBox="1"/>
              <p:nvPr/>
            </p:nvSpPr>
            <p:spPr>
              <a:xfrm>
                <a:off x="11055258" y="4550259"/>
                <a:ext cx="7782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E8826A9-75D6-8D12-AC21-51377DCD4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5258" y="4550259"/>
                <a:ext cx="778290" cy="276999"/>
              </a:xfrm>
              <a:prstGeom prst="rect">
                <a:avLst/>
              </a:prstGeom>
              <a:blipFill>
                <a:blip r:embed="rId15"/>
                <a:stretch>
                  <a:fillRect l="-10236" r="-11811" b="-3478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666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D9928D0-70E7-AAE8-D6C8-A83C11457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9467" y="6858000"/>
            <a:ext cx="2743200" cy="365125"/>
          </a:xfrm>
        </p:spPr>
        <p:txBody>
          <a:bodyPr/>
          <a:lstStyle/>
          <a:p>
            <a:fld id="{19FA1E96-DCC3-490F-93DF-8B1349E7CA48}" type="slidenum">
              <a:rPr lang="ko-KR" altLang="en-US" smtClean="0"/>
              <a:t>13</a:t>
            </a:fld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표 10">
                <a:extLst>
                  <a:ext uri="{FF2B5EF4-FFF2-40B4-BE49-F238E27FC236}">
                    <a16:creationId xmlns:a16="http://schemas.microsoft.com/office/drawing/2014/main" id="{F9EE8242-3BA0-0744-F7DF-2947080982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5827964"/>
                  </p:ext>
                </p:extLst>
              </p:nvPr>
            </p:nvGraphicFramePr>
            <p:xfrm>
              <a:off x="1373850" y="1171988"/>
              <a:ext cx="4281883" cy="308427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95627">
                      <a:extLst>
                        <a:ext uri="{9D8B030D-6E8A-4147-A177-3AD203B41FA5}">
                          <a16:colId xmlns:a16="http://schemas.microsoft.com/office/drawing/2014/main" val="963052917"/>
                        </a:ext>
                      </a:extLst>
                    </a:gridCol>
                    <a:gridCol w="1243128">
                      <a:extLst>
                        <a:ext uri="{9D8B030D-6E8A-4147-A177-3AD203B41FA5}">
                          <a16:colId xmlns:a16="http://schemas.microsoft.com/office/drawing/2014/main" val="2041417055"/>
                        </a:ext>
                      </a:extLst>
                    </a:gridCol>
                    <a:gridCol w="1243128">
                      <a:extLst>
                        <a:ext uri="{9D8B030D-6E8A-4147-A177-3AD203B41FA5}">
                          <a16:colId xmlns:a16="http://schemas.microsoft.com/office/drawing/2014/main" val="1093223263"/>
                        </a:ext>
                      </a:extLst>
                    </a:gridCol>
                  </a:tblGrid>
                  <a:tr h="284637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Parameters</a:t>
                          </a:r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Slit position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DVPP Recon. Error (%)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63657"/>
                      </a:ext>
                    </a:extLst>
                  </a:tr>
                  <a:tr h="284637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3.480380</m:t>
                                </m:r>
                              </m:oMath>
                            </m:oMathPara>
                          </a14:m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2.95 %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7396341"/>
                      </a:ext>
                    </a:extLst>
                  </a:tr>
                  <a:tr h="300972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3.538207</m:t>
                                </m:r>
                              </m:oMath>
                            </m:oMathPara>
                          </a14:m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dirty="0"/>
                            <a:t>0.64 %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5864060"/>
                      </a:ext>
                    </a:extLst>
                  </a:tr>
                  <a:tr h="284637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sSup>
                                  <m:sSup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ko-KR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𝑚𝑚</m:t>
                                        </m:r>
                                        <m:r>
                                          <a:rPr lang="en-US" altLang="ko-KR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altLang="ko-KR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𝑚𝑟𝑎𝑑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12.314537</m:t>
                                </m:r>
                              </m:oMath>
                            </m:oMathPara>
                          </a14:m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dirty="0"/>
                            <a:t>3.57 %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7666848"/>
                      </a:ext>
                    </a:extLst>
                  </a:tr>
                  <a:tr h="284637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0.179365</m:t>
                                </m:r>
                              </m:oMath>
                            </m:oMathPara>
                          </a14:m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2.01 %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680322"/>
                      </a:ext>
                    </a:extLst>
                  </a:tr>
                  <a:tr h="300972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0.653130</m:t>
                                </m:r>
                              </m:oMath>
                            </m:oMathPara>
                          </a14:m>
                          <a:endParaRPr lang="en-US" altLang="ko-KR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1" dirty="0">
                              <a:solidFill>
                                <a:schemeClr val="tx1"/>
                              </a:solidFill>
                            </a:rPr>
                            <a:t>11.46 %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378025"/>
                      </a:ext>
                    </a:extLst>
                  </a:tr>
                  <a:tr h="284637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0.381971</m:t>
                                </m:r>
                              </m:oMath>
                            </m:oMathPara>
                          </a14:m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 dirty="0"/>
                            <a:t>15.65 %</a:t>
                          </a:r>
                          <a:endParaRPr lang="ko-KR" altLang="en-US" sz="12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8034217"/>
                      </a:ext>
                    </a:extLst>
                  </a:tr>
                  <a:tr h="300972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2.445865</m:t>
                                </m:r>
                              </m:oMath>
                            </m:oMathPara>
                          </a14:m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7.98 %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2065191"/>
                      </a:ext>
                    </a:extLst>
                  </a:tr>
                  <a:tr h="284637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0.790100</m:t>
                                </m:r>
                              </m:oMath>
                            </m:oMathPara>
                          </a14:m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2.48 %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7226557"/>
                      </a:ext>
                    </a:extLst>
                  </a:tr>
                  <a:tr h="300972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1.520168</m:t>
                                </m:r>
                              </m:oMath>
                            </m:oMathPara>
                          </a14:m>
                          <a:endParaRPr lang="en-US" altLang="ko-KR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dirty="0">
                              <a:solidFill>
                                <a:schemeClr val="tx1"/>
                              </a:solidFill>
                            </a:rPr>
                            <a:t>6.21 %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005489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표 10">
                <a:extLst>
                  <a:ext uri="{FF2B5EF4-FFF2-40B4-BE49-F238E27FC236}">
                    <a16:creationId xmlns:a16="http://schemas.microsoft.com/office/drawing/2014/main" id="{F9EE8242-3BA0-0744-F7DF-2947080982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5827964"/>
                  </p:ext>
                </p:extLst>
              </p:nvPr>
            </p:nvGraphicFramePr>
            <p:xfrm>
              <a:off x="1373850" y="1171988"/>
              <a:ext cx="4281883" cy="308427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95627">
                      <a:extLst>
                        <a:ext uri="{9D8B030D-6E8A-4147-A177-3AD203B41FA5}">
                          <a16:colId xmlns:a16="http://schemas.microsoft.com/office/drawing/2014/main" val="963052917"/>
                        </a:ext>
                      </a:extLst>
                    </a:gridCol>
                    <a:gridCol w="1243128">
                      <a:extLst>
                        <a:ext uri="{9D8B030D-6E8A-4147-A177-3AD203B41FA5}">
                          <a16:colId xmlns:a16="http://schemas.microsoft.com/office/drawing/2014/main" val="2041417055"/>
                        </a:ext>
                      </a:extLst>
                    </a:gridCol>
                    <a:gridCol w="1243128">
                      <a:extLst>
                        <a:ext uri="{9D8B030D-6E8A-4147-A177-3AD203B41FA5}">
                          <a16:colId xmlns:a16="http://schemas.microsoft.com/office/drawing/2014/main" val="109322326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Parameters</a:t>
                          </a:r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Slit position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DVPP Recon. Error (%)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63657"/>
                      </a:ext>
                    </a:extLst>
                  </a:tr>
                  <a:tr h="284637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39" t="-161702" r="-138983" b="-829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098" t="-161702" r="-100980" b="-829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2.95 %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7396341"/>
                      </a:ext>
                    </a:extLst>
                  </a:tr>
                  <a:tr h="30097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39" t="-251020" r="-138983" b="-695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098" t="-251020" r="-100980" b="-695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dirty="0"/>
                            <a:t>0.64 %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5864060"/>
                      </a:ext>
                    </a:extLst>
                  </a:tr>
                  <a:tr h="284637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39" t="-365957" r="-138983" b="-625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098" t="-365957" r="-100980" b="-625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dirty="0"/>
                            <a:t>3.57 %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7666848"/>
                      </a:ext>
                    </a:extLst>
                  </a:tr>
                  <a:tr h="284637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39" t="-465957" r="-138983" b="-525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098" t="-465957" r="-100980" b="-525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2.01 %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680322"/>
                      </a:ext>
                    </a:extLst>
                  </a:tr>
                  <a:tr h="30097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39" t="-542857" r="-138983" b="-40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098" t="-542857" r="-100980" b="-40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1" dirty="0">
                              <a:solidFill>
                                <a:schemeClr val="tx1"/>
                              </a:solidFill>
                            </a:rPr>
                            <a:t>11.46 %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378025"/>
                      </a:ext>
                    </a:extLst>
                  </a:tr>
                  <a:tr h="284637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39" t="-670213" r="-138983" b="-3212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098" t="-670213" r="-100980" b="-3212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 dirty="0"/>
                            <a:t>15.65 %</a:t>
                          </a:r>
                          <a:endParaRPr lang="ko-KR" altLang="en-US" sz="12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8034217"/>
                      </a:ext>
                    </a:extLst>
                  </a:tr>
                  <a:tr h="30097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39" t="-724000" r="-138983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098" t="-724000" r="-100980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7.98 %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2065191"/>
                      </a:ext>
                    </a:extLst>
                  </a:tr>
                  <a:tr h="284637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39" t="-876596" r="-138983" b="-1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098" t="-876596" r="-100980" b="-1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2.48 %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7226557"/>
                      </a:ext>
                    </a:extLst>
                  </a:tr>
                  <a:tr h="30097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39" t="-936735" r="-138983" b="-102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098" t="-936735" r="-100980" b="-102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dirty="0">
                              <a:solidFill>
                                <a:schemeClr val="tx1"/>
                              </a:solidFill>
                            </a:rPr>
                            <a:t>6.21 %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005489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51B566-396F-FB92-5FE1-216E74F74F09}"/>
                  </a:ext>
                </a:extLst>
              </p:cNvPr>
              <p:cNvSpPr txBox="1"/>
              <p:nvPr/>
            </p:nvSpPr>
            <p:spPr>
              <a:xfrm>
                <a:off x="6627598" y="2196803"/>
                <a:ext cx="4976360" cy="10346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4.9 %</m:t>
                                      </m:r>
                                    </m:e>
                                    <m:e>
                                      <m:r>
                                        <a:rPr lang="en-US" altLang="ko-KR" b="1" i="1" smtClean="0">
                                          <a:latin typeface="Cambria Math" panose="02040503050406030204" pitchFamily="18" charset="0"/>
                                        </a:rPr>
                                        <m:t>𝟏𝟐</m:t>
                                      </m:r>
                                      <m:r>
                                        <a:rPr lang="en-US" altLang="ko-KR" b="1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altLang="ko-KR" b="1" i="1" smtClean="0">
                                          <a:latin typeface="Cambria Math" panose="02040503050406030204" pitchFamily="18" charset="0"/>
                                        </a:rPr>
                                        <m:t>𝟐𝟒</m:t>
                                      </m:r>
                                      <m:r>
                                        <a:rPr lang="en-US" altLang="ko-KR" b="1" i="1" smtClean="0">
                                          <a:latin typeface="Cambria Math" panose="02040503050406030204" pitchFamily="18" charset="0"/>
                                        </a:rPr>
                                        <m:t> %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12.24</m:t>
                                      </m:r>
                                      <m:r>
                                        <a:rPr lang="en-US" altLang="ko-KR" b="1" i="1" smtClean="0">
                                          <a:latin typeface="Cambria Math" panose="02040503050406030204" pitchFamily="18" charset="0"/>
                                        </a:rPr>
                                        <m:t>%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3.3 %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b="1" i="1" smtClean="0">
                                          <a:latin typeface="Cambria Math" panose="02040503050406030204" pitchFamily="18" charset="0"/>
                                        </a:rPr>
                                        <m:t>𝟏𝟐</m:t>
                                      </m:r>
                                      <m:r>
                                        <a:rPr lang="en-US" altLang="ko-KR" b="1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altLang="ko-KR" b="1" i="1" smtClean="0">
                                          <a:latin typeface="Cambria Math" panose="02040503050406030204" pitchFamily="18" charset="0"/>
                                        </a:rPr>
                                        <m:t>𝟎𝟑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%</m:t>
                                      </m:r>
                                    </m:e>
                                    <m:e>
                                      <m:r>
                                        <a:rPr lang="en-US" altLang="ko-KR" b="1" i="1" smtClean="0">
                                          <a:latin typeface="Cambria Math" panose="02040503050406030204" pitchFamily="18" charset="0"/>
                                        </a:rPr>
                                        <m:t>𝟖</m:t>
                                      </m:r>
                                      <m:r>
                                        <a:rPr lang="en-US" altLang="ko-KR" b="1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altLang="ko-KR" b="1" i="1" smtClean="0">
                                          <a:latin typeface="Cambria Math" panose="02040503050406030204" pitchFamily="18" charset="0"/>
                                        </a:rPr>
                                        <m:t>𝟓𝟕</m:t>
                                      </m:r>
                                      <m:r>
                                        <a:rPr lang="en-US" altLang="ko-KR" b="1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%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8.57 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%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2.5 %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51B566-396F-FB92-5FE1-216E74F74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598" y="2196803"/>
                <a:ext cx="4976360" cy="10346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CE7ACB5-4AA9-9E52-8478-BF312C1BC18C}"/>
              </a:ext>
            </a:extLst>
          </p:cNvPr>
          <p:cNvSpPr txBox="1"/>
          <p:nvPr/>
        </p:nvSpPr>
        <p:spPr>
          <a:xfrm>
            <a:off x="609600" y="4802893"/>
            <a:ext cx="1058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DVPP</a:t>
            </a:r>
            <a:r>
              <a:rPr lang="ko-KR" altLang="en-US" dirty="0"/>
              <a:t>는 </a:t>
            </a:r>
            <a:r>
              <a:rPr lang="en-US" altLang="ko-KR" dirty="0"/>
              <a:t>2</a:t>
            </a:r>
            <a:r>
              <a:rPr lang="ko-KR" altLang="en-US" dirty="0"/>
              <a:t>번의 </a:t>
            </a:r>
            <a:r>
              <a:rPr lang="en-US" altLang="ko-KR" dirty="0"/>
              <a:t>minimum bit principle</a:t>
            </a:r>
            <a:r>
              <a:rPr lang="ko-KR" altLang="en-US" dirty="0"/>
              <a:t> 과정을 거치기 때문에 더 많은 </a:t>
            </a:r>
            <a:r>
              <a:rPr lang="en-US" altLang="ko-KR" dirty="0"/>
              <a:t>particle </a:t>
            </a:r>
            <a:r>
              <a:rPr lang="ko-KR" altLang="en-US" dirty="0"/>
              <a:t>수가 요구됨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D13210-4407-33D9-76F5-AED2F4981C5E}"/>
              </a:ext>
            </a:extLst>
          </p:cNvPr>
          <p:cNvSpPr txBox="1"/>
          <p:nvPr/>
        </p:nvSpPr>
        <p:spPr>
          <a:xfrm>
            <a:off x="609600" y="609616"/>
            <a:ext cx="2571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# of Macroparticles : 3M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B69B53-FD6C-8B6A-E799-AD8190CCC8EF}"/>
              </a:ext>
            </a:extLst>
          </p:cNvPr>
          <p:cNvSpPr txBox="1"/>
          <p:nvPr/>
        </p:nvSpPr>
        <p:spPr>
          <a:xfrm>
            <a:off x="156693" y="-40002"/>
            <a:ext cx="3159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3. Results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of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DVPP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06404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0D4BAA8-259A-388D-BD04-25F155BBB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4EE6B-A881-B924-FB52-51903D0E838C}"/>
              </a:ext>
            </a:extLst>
          </p:cNvPr>
          <p:cNvSpPr txBox="1"/>
          <p:nvPr/>
        </p:nvSpPr>
        <p:spPr>
          <a:xfrm>
            <a:off x="156693" y="-40002"/>
            <a:ext cx="3692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3. Compare with VPP</a:t>
            </a:r>
            <a:endParaRPr lang="ko-KR" altLang="en-US" sz="2800" b="1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EA292400-B611-2FE6-B09A-42A2F9D96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73" y="756466"/>
            <a:ext cx="5418971" cy="272459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D9AECCE-0DB4-28B7-E0FF-09D5B2471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709" y="756466"/>
            <a:ext cx="5475477" cy="2724598"/>
          </a:xfrm>
          <a:prstGeom prst="rect">
            <a:avLst/>
          </a:prstGeom>
        </p:spPr>
      </p:pic>
      <p:sp>
        <p:nvSpPr>
          <p:cNvPr id="17" name="평행 사변형 16">
            <a:extLst>
              <a:ext uri="{FF2B5EF4-FFF2-40B4-BE49-F238E27FC236}">
                <a16:creationId xmlns:a16="http://schemas.microsoft.com/office/drawing/2014/main" id="{407C53CF-6604-C497-6E4C-29E2E735F526}"/>
              </a:ext>
            </a:extLst>
          </p:cNvPr>
          <p:cNvSpPr/>
          <p:nvPr/>
        </p:nvSpPr>
        <p:spPr>
          <a:xfrm rot="16200000">
            <a:off x="194753" y="4673019"/>
            <a:ext cx="2087330" cy="1213087"/>
          </a:xfrm>
          <a:prstGeom prst="parallelogram">
            <a:avLst>
              <a:gd name="adj" fmla="val 22114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BBB23A-B721-EBAE-CC1A-2FEDC6476E12}"/>
              </a:ext>
            </a:extLst>
          </p:cNvPr>
          <p:cNvSpPr txBox="1"/>
          <p:nvPr/>
        </p:nvSpPr>
        <p:spPr>
          <a:xfrm>
            <a:off x="156693" y="3659777"/>
            <a:ext cx="4206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Two Way of Data Analysis for VPP &amp; DVPP</a:t>
            </a:r>
            <a:endParaRPr lang="ko-KR" altLang="en-US" sz="1600" b="1" dirty="0"/>
          </a:p>
        </p:txBody>
      </p:sp>
      <p:sp>
        <p:nvSpPr>
          <p:cNvPr id="27" name="평행 사변형 26">
            <a:extLst>
              <a:ext uri="{FF2B5EF4-FFF2-40B4-BE49-F238E27FC236}">
                <a16:creationId xmlns:a16="http://schemas.microsoft.com/office/drawing/2014/main" id="{8774D6F8-4017-F8A0-120C-6C2081F7C0DA}"/>
              </a:ext>
            </a:extLst>
          </p:cNvPr>
          <p:cNvSpPr/>
          <p:nvPr/>
        </p:nvSpPr>
        <p:spPr>
          <a:xfrm rot="16200000">
            <a:off x="2624450" y="4673757"/>
            <a:ext cx="2087330" cy="1213087"/>
          </a:xfrm>
          <a:prstGeom prst="parallelogram">
            <a:avLst>
              <a:gd name="adj" fmla="val 22114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30" name="평행 사변형 29">
            <a:extLst>
              <a:ext uri="{FF2B5EF4-FFF2-40B4-BE49-F238E27FC236}">
                <a16:creationId xmlns:a16="http://schemas.microsoft.com/office/drawing/2014/main" id="{E4677971-B78E-2E29-8961-A3499A3BBE5C}"/>
              </a:ext>
            </a:extLst>
          </p:cNvPr>
          <p:cNvSpPr/>
          <p:nvPr/>
        </p:nvSpPr>
        <p:spPr>
          <a:xfrm rot="16200000">
            <a:off x="911805" y="4618825"/>
            <a:ext cx="137296" cy="121914"/>
          </a:xfrm>
          <a:prstGeom prst="parallelogram">
            <a:avLst>
              <a:gd name="adj" fmla="val 1008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31" name="평행 사변형 30">
            <a:extLst>
              <a:ext uri="{FF2B5EF4-FFF2-40B4-BE49-F238E27FC236}">
                <a16:creationId xmlns:a16="http://schemas.microsoft.com/office/drawing/2014/main" id="{8EFFED11-16B1-F5A5-75A1-3715D0BBB69D}"/>
              </a:ext>
            </a:extLst>
          </p:cNvPr>
          <p:cNvSpPr/>
          <p:nvPr/>
        </p:nvSpPr>
        <p:spPr>
          <a:xfrm rot="16200000">
            <a:off x="3337227" y="4608513"/>
            <a:ext cx="268529" cy="247944"/>
          </a:xfrm>
          <a:prstGeom prst="parallelogram">
            <a:avLst>
              <a:gd name="adj" fmla="val 1008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32" name="평행 사변형 31">
            <a:extLst>
              <a:ext uri="{FF2B5EF4-FFF2-40B4-BE49-F238E27FC236}">
                <a16:creationId xmlns:a16="http://schemas.microsoft.com/office/drawing/2014/main" id="{FDFD1101-A1B4-D941-2588-80FA23B3223D}"/>
              </a:ext>
            </a:extLst>
          </p:cNvPr>
          <p:cNvSpPr/>
          <p:nvPr/>
        </p:nvSpPr>
        <p:spPr>
          <a:xfrm rot="16200000">
            <a:off x="3343182" y="4602557"/>
            <a:ext cx="87489" cy="78813"/>
          </a:xfrm>
          <a:prstGeom prst="parallelogram">
            <a:avLst>
              <a:gd name="adj" fmla="val 1008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33" name="평행 사변형 32">
            <a:extLst>
              <a:ext uri="{FF2B5EF4-FFF2-40B4-BE49-F238E27FC236}">
                <a16:creationId xmlns:a16="http://schemas.microsoft.com/office/drawing/2014/main" id="{B3D14F3F-96D4-3E25-A241-4B9F461E4806}"/>
              </a:ext>
            </a:extLst>
          </p:cNvPr>
          <p:cNvSpPr/>
          <p:nvPr/>
        </p:nvSpPr>
        <p:spPr>
          <a:xfrm rot="16200000">
            <a:off x="3421995" y="4611520"/>
            <a:ext cx="87489" cy="78813"/>
          </a:xfrm>
          <a:prstGeom prst="parallelogram">
            <a:avLst>
              <a:gd name="adj" fmla="val 1008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34" name="평행 사변형 33">
            <a:extLst>
              <a:ext uri="{FF2B5EF4-FFF2-40B4-BE49-F238E27FC236}">
                <a16:creationId xmlns:a16="http://schemas.microsoft.com/office/drawing/2014/main" id="{B35AD8C9-1096-CFCF-0423-22259B4D5546}"/>
              </a:ext>
            </a:extLst>
          </p:cNvPr>
          <p:cNvSpPr/>
          <p:nvPr/>
        </p:nvSpPr>
        <p:spPr>
          <a:xfrm rot="16200000">
            <a:off x="3506452" y="4614838"/>
            <a:ext cx="87489" cy="78813"/>
          </a:xfrm>
          <a:prstGeom prst="parallelogram">
            <a:avLst>
              <a:gd name="adj" fmla="val 1008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35" name="평행 사변형 34">
            <a:extLst>
              <a:ext uri="{FF2B5EF4-FFF2-40B4-BE49-F238E27FC236}">
                <a16:creationId xmlns:a16="http://schemas.microsoft.com/office/drawing/2014/main" id="{1F51F153-9142-417D-E49A-7F787EB43682}"/>
              </a:ext>
            </a:extLst>
          </p:cNvPr>
          <p:cNvSpPr/>
          <p:nvPr/>
        </p:nvSpPr>
        <p:spPr>
          <a:xfrm rot="16200000">
            <a:off x="3343182" y="4681159"/>
            <a:ext cx="87489" cy="78813"/>
          </a:xfrm>
          <a:prstGeom prst="parallelogram">
            <a:avLst>
              <a:gd name="adj" fmla="val 1008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36" name="평행 사변형 35">
            <a:extLst>
              <a:ext uri="{FF2B5EF4-FFF2-40B4-BE49-F238E27FC236}">
                <a16:creationId xmlns:a16="http://schemas.microsoft.com/office/drawing/2014/main" id="{98BAFE3D-DB05-6CB0-CCF4-B6DFA28A0B16}"/>
              </a:ext>
            </a:extLst>
          </p:cNvPr>
          <p:cNvSpPr/>
          <p:nvPr/>
        </p:nvSpPr>
        <p:spPr>
          <a:xfrm rot="16200000">
            <a:off x="3343181" y="4783598"/>
            <a:ext cx="87489" cy="78813"/>
          </a:xfrm>
          <a:prstGeom prst="parallelogram">
            <a:avLst>
              <a:gd name="adj" fmla="val 1008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37" name="평행 사변형 36">
            <a:extLst>
              <a:ext uri="{FF2B5EF4-FFF2-40B4-BE49-F238E27FC236}">
                <a16:creationId xmlns:a16="http://schemas.microsoft.com/office/drawing/2014/main" id="{A853A7BA-ED4A-0AD6-5CC9-5DB9A1D618F2}"/>
              </a:ext>
            </a:extLst>
          </p:cNvPr>
          <p:cNvSpPr/>
          <p:nvPr/>
        </p:nvSpPr>
        <p:spPr>
          <a:xfrm rot="16200000">
            <a:off x="3421994" y="4709723"/>
            <a:ext cx="87489" cy="78813"/>
          </a:xfrm>
          <a:prstGeom prst="parallelogram">
            <a:avLst>
              <a:gd name="adj" fmla="val 1008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38" name="평행 사변형 37">
            <a:extLst>
              <a:ext uri="{FF2B5EF4-FFF2-40B4-BE49-F238E27FC236}">
                <a16:creationId xmlns:a16="http://schemas.microsoft.com/office/drawing/2014/main" id="{33394F1A-BEEB-7ECB-C977-14E96E7F355E}"/>
              </a:ext>
            </a:extLst>
          </p:cNvPr>
          <p:cNvSpPr/>
          <p:nvPr/>
        </p:nvSpPr>
        <p:spPr>
          <a:xfrm rot="16200000">
            <a:off x="3421994" y="4790405"/>
            <a:ext cx="87489" cy="78813"/>
          </a:xfrm>
          <a:prstGeom prst="parallelogram">
            <a:avLst>
              <a:gd name="adj" fmla="val 1008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39" name="평행 사변형 38">
            <a:extLst>
              <a:ext uri="{FF2B5EF4-FFF2-40B4-BE49-F238E27FC236}">
                <a16:creationId xmlns:a16="http://schemas.microsoft.com/office/drawing/2014/main" id="{A0021DDD-30F7-DFFD-716F-FD4A23994E91}"/>
              </a:ext>
            </a:extLst>
          </p:cNvPr>
          <p:cNvSpPr/>
          <p:nvPr/>
        </p:nvSpPr>
        <p:spPr>
          <a:xfrm rot="16200000">
            <a:off x="3506451" y="4709723"/>
            <a:ext cx="87489" cy="78813"/>
          </a:xfrm>
          <a:prstGeom prst="parallelogram">
            <a:avLst>
              <a:gd name="adj" fmla="val 1008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40" name="평행 사변형 39">
            <a:extLst>
              <a:ext uri="{FF2B5EF4-FFF2-40B4-BE49-F238E27FC236}">
                <a16:creationId xmlns:a16="http://schemas.microsoft.com/office/drawing/2014/main" id="{F8F86514-2FBD-96FF-0A2C-9BA52559E466}"/>
              </a:ext>
            </a:extLst>
          </p:cNvPr>
          <p:cNvSpPr/>
          <p:nvPr/>
        </p:nvSpPr>
        <p:spPr>
          <a:xfrm rot="16200000">
            <a:off x="3512313" y="4797459"/>
            <a:ext cx="87489" cy="78813"/>
          </a:xfrm>
          <a:prstGeom prst="parallelogram">
            <a:avLst>
              <a:gd name="adj" fmla="val 1008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7ECAED7-3797-8AA0-97FF-438B6DA58D51}"/>
                  </a:ext>
                </a:extLst>
              </p:cNvPr>
              <p:cNvSpPr txBox="1"/>
              <p:nvPr/>
            </p:nvSpPr>
            <p:spPr>
              <a:xfrm>
                <a:off x="4939820" y="4123644"/>
                <a:ext cx="2765777" cy="2083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altLang="ko-KR" sz="1400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𝑥𝑥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acc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altLang="ko-KR" sz="1400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ko-KR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sub>
                                    <m: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7ECAED7-3797-8AA0-97FF-438B6DA58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820" y="4123644"/>
                <a:ext cx="2765777" cy="20838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3EB9A4E0-2D6C-BD13-5F22-9D13DDA5EF86}"/>
              </a:ext>
            </a:extLst>
          </p:cNvPr>
          <p:cNvSpPr txBox="1"/>
          <p:nvPr/>
        </p:nvSpPr>
        <p:spPr>
          <a:xfrm>
            <a:off x="4511232" y="3754312"/>
            <a:ext cx="350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Gaussian Fitting of Each Beamlets</a:t>
            </a:r>
            <a:endParaRPr lang="ko-KR" alt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46F85A5-04AA-3F83-1CB9-CA0B855442D7}"/>
              </a:ext>
            </a:extLst>
          </p:cNvPr>
          <p:cNvSpPr txBox="1"/>
          <p:nvPr/>
        </p:nvSpPr>
        <p:spPr>
          <a:xfrm>
            <a:off x="8139288" y="3754312"/>
            <a:ext cx="3222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Gaussian Fitting of Recon. Data</a:t>
            </a:r>
            <a:endParaRPr lang="ko-KR" altLang="en-US" dirty="0"/>
          </a:p>
        </p:txBody>
      </p:sp>
      <p:pic>
        <p:nvPicPr>
          <p:cNvPr id="78" name="그림 77">
            <a:extLst>
              <a:ext uri="{FF2B5EF4-FFF2-40B4-BE49-F238E27FC236}">
                <a16:creationId xmlns:a16="http://schemas.microsoft.com/office/drawing/2014/main" id="{9FE32DFA-47CB-8C61-0450-677AC7F4285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9006"/>
          <a:stretch>
            <a:fillRect/>
          </a:stretch>
        </p:blipFill>
        <p:spPr>
          <a:xfrm>
            <a:off x="8134185" y="4504140"/>
            <a:ext cx="2765777" cy="725437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id="{D38680BC-19B2-71EB-2E80-29C75693B34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0755" r="2091"/>
          <a:stretch>
            <a:fillRect/>
          </a:stretch>
        </p:blipFill>
        <p:spPr>
          <a:xfrm>
            <a:off x="8335966" y="5247354"/>
            <a:ext cx="3856034" cy="725437"/>
          </a:xfrm>
          <a:prstGeom prst="rect">
            <a:avLst/>
          </a:prstGeom>
        </p:spPr>
      </p:pic>
      <p:sp>
        <p:nvSpPr>
          <p:cNvPr id="80" name="평행 사변형 79">
            <a:extLst>
              <a:ext uri="{FF2B5EF4-FFF2-40B4-BE49-F238E27FC236}">
                <a16:creationId xmlns:a16="http://schemas.microsoft.com/office/drawing/2014/main" id="{FFD3EA57-9E10-C5F5-D14E-0F2099EC7DB8}"/>
              </a:ext>
            </a:extLst>
          </p:cNvPr>
          <p:cNvSpPr/>
          <p:nvPr/>
        </p:nvSpPr>
        <p:spPr>
          <a:xfrm rot="16200000">
            <a:off x="1128650" y="4652203"/>
            <a:ext cx="137296" cy="121914"/>
          </a:xfrm>
          <a:prstGeom prst="parallelogram">
            <a:avLst>
              <a:gd name="adj" fmla="val 1008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81" name="평행 사변형 80">
            <a:extLst>
              <a:ext uri="{FF2B5EF4-FFF2-40B4-BE49-F238E27FC236}">
                <a16:creationId xmlns:a16="http://schemas.microsoft.com/office/drawing/2014/main" id="{7A20022F-E4F2-3E55-06D7-740E8CFBD01F}"/>
              </a:ext>
            </a:extLst>
          </p:cNvPr>
          <p:cNvSpPr/>
          <p:nvPr/>
        </p:nvSpPr>
        <p:spPr>
          <a:xfrm rot="16200000">
            <a:off x="1363827" y="4685581"/>
            <a:ext cx="137296" cy="121914"/>
          </a:xfrm>
          <a:prstGeom prst="parallelogram">
            <a:avLst>
              <a:gd name="adj" fmla="val 1008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82" name="평행 사변형 81">
            <a:extLst>
              <a:ext uri="{FF2B5EF4-FFF2-40B4-BE49-F238E27FC236}">
                <a16:creationId xmlns:a16="http://schemas.microsoft.com/office/drawing/2014/main" id="{E892A085-4D65-9086-7F98-980A9610F60E}"/>
              </a:ext>
            </a:extLst>
          </p:cNvPr>
          <p:cNvSpPr/>
          <p:nvPr/>
        </p:nvSpPr>
        <p:spPr>
          <a:xfrm rot="16200000">
            <a:off x="1599004" y="4725110"/>
            <a:ext cx="137296" cy="121914"/>
          </a:xfrm>
          <a:prstGeom prst="parallelogram">
            <a:avLst>
              <a:gd name="adj" fmla="val 1008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83" name="평행 사변형 82">
            <a:extLst>
              <a:ext uri="{FF2B5EF4-FFF2-40B4-BE49-F238E27FC236}">
                <a16:creationId xmlns:a16="http://schemas.microsoft.com/office/drawing/2014/main" id="{7B52145C-9F4F-1710-FF87-916FB8810F5C}"/>
              </a:ext>
            </a:extLst>
          </p:cNvPr>
          <p:cNvSpPr/>
          <p:nvPr/>
        </p:nvSpPr>
        <p:spPr>
          <a:xfrm rot="16200000">
            <a:off x="694960" y="4584048"/>
            <a:ext cx="137296" cy="121914"/>
          </a:xfrm>
          <a:prstGeom prst="parallelogram">
            <a:avLst>
              <a:gd name="adj" fmla="val 1008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84" name="평행 사변형 83">
            <a:extLst>
              <a:ext uri="{FF2B5EF4-FFF2-40B4-BE49-F238E27FC236}">
                <a16:creationId xmlns:a16="http://schemas.microsoft.com/office/drawing/2014/main" id="{D3F11F1D-A6BF-D9B1-CCCF-D0795522D541}"/>
              </a:ext>
            </a:extLst>
          </p:cNvPr>
          <p:cNvSpPr/>
          <p:nvPr/>
        </p:nvSpPr>
        <p:spPr>
          <a:xfrm rot="16200000">
            <a:off x="911805" y="4828415"/>
            <a:ext cx="137296" cy="121914"/>
          </a:xfrm>
          <a:prstGeom prst="parallelogram">
            <a:avLst>
              <a:gd name="adj" fmla="val 1008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85" name="평행 사변형 84">
            <a:extLst>
              <a:ext uri="{FF2B5EF4-FFF2-40B4-BE49-F238E27FC236}">
                <a16:creationId xmlns:a16="http://schemas.microsoft.com/office/drawing/2014/main" id="{652D8B10-E29C-A08F-D86F-09927E030FF9}"/>
              </a:ext>
            </a:extLst>
          </p:cNvPr>
          <p:cNvSpPr/>
          <p:nvPr/>
        </p:nvSpPr>
        <p:spPr>
          <a:xfrm rot="16200000">
            <a:off x="1128650" y="4861793"/>
            <a:ext cx="137296" cy="121914"/>
          </a:xfrm>
          <a:prstGeom prst="parallelogram">
            <a:avLst>
              <a:gd name="adj" fmla="val 1008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86" name="평행 사변형 85">
            <a:extLst>
              <a:ext uri="{FF2B5EF4-FFF2-40B4-BE49-F238E27FC236}">
                <a16:creationId xmlns:a16="http://schemas.microsoft.com/office/drawing/2014/main" id="{0DB66EA0-6B54-E125-74C8-A56B1DBBCC6C}"/>
              </a:ext>
            </a:extLst>
          </p:cNvPr>
          <p:cNvSpPr/>
          <p:nvPr/>
        </p:nvSpPr>
        <p:spPr>
          <a:xfrm rot="16200000">
            <a:off x="1363827" y="4895171"/>
            <a:ext cx="137296" cy="121914"/>
          </a:xfrm>
          <a:prstGeom prst="parallelogram">
            <a:avLst>
              <a:gd name="adj" fmla="val 1008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87" name="평행 사변형 86">
            <a:extLst>
              <a:ext uri="{FF2B5EF4-FFF2-40B4-BE49-F238E27FC236}">
                <a16:creationId xmlns:a16="http://schemas.microsoft.com/office/drawing/2014/main" id="{077BFF24-8691-83C0-B337-5B890D3AE7C2}"/>
              </a:ext>
            </a:extLst>
          </p:cNvPr>
          <p:cNvSpPr/>
          <p:nvPr/>
        </p:nvSpPr>
        <p:spPr>
          <a:xfrm rot="16200000">
            <a:off x="1599004" y="4934700"/>
            <a:ext cx="137296" cy="121914"/>
          </a:xfrm>
          <a:prstGeom prst="parallelogram">
            <a:avLst>
              <a:gd name="adj" fmla="val 1008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88" name="평행 사변형 87">
            <a:extLst>
              <a:ext uri="{FF2B5EF4-FFF2-40B4-BE49-F238E27FC236}">
                <a16:creationId xmlns:a16="http://schemas.microsoft.com/office/drawing/2014/main" id="{B6D993D6-969E-BD22-74BE-3C30EAAF2CAA}"/>
              </a:ext>
            </a:extLst>
          </p:cNvPr>
          <p:cNvSpPr/>
          <p:nvPr/>
        </p:nvSpPr>
        <p:spPr>
          <a:xfrm rot="16200000">
            <a:off x="694960" y="4793638"/>
            <a:ext cx="137296" cy="121914"/>
          </a:xfrm>
          <a:prstGeom prst="parallelogram">
            <a:avLst>
              <a:gd name="adj" fmla="val 1008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89" name="평행 사변형 88">
            <a:extLst>
              <a:ext uri="{FF2B5EF4-FFF2-40B4-BE49-F238E27FC236}">
                <a16:creationId xmlns:a16="http://schemas.microsoft.com/office/drawing/2014/main" id="{AFF3ABDB-3384-DEE7-4B10-BB77483D6AE6}"/>
              </a:ext>
            </a:extLst>
          </p:cNvPr>
          <p:cNvSpPr/>
          <p:nvPr/>
        </p:nvSpPr>
        <p:spPr>
          <a:xfrm rot="16200000">
            <a:off x="911805" y="5042419"/>
            <a:ext cx="137296" cy="121914"/>
          </a:xfrm>
          <a:prstGeom prst="parallelogram">
            <a:avLst>
              <a:gd name="adj" fmla="val 1008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90" name="평행 사변형 89">
            <a:extLst>
              <a:ext uri="{FF2B5EF4-FFF2-40B4-BE49-F238E27FC236}">
                <a16:creationId xmlns:a16="http://schemas.microsoft.com/office/drawing/2014/main" id="{0E87100B-0644-F7E8-3C19-7566332FE18C}"/>
              </a:ext>
            </a:extLst>
          </p:cNvPr>
          <p:cNvSpPr/>
          <p:nvPr/>
        </p:nvSpPr>
        <p:spPr>
          <a:xfrm rot="16200000">
            <a:off x="1128650" y="5075797"/>
            <a:ext cx="137296" cy="121914"/>
          </a:xfrm>
          <a:prstGeom prst="parallelogram">
            <a:avLst>
              <a:gd name="adj" fmla="val 10080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91" name="평행 사변형 90">
            <a:extLst>
              <a:ext uri="{FF2B5EF4-FFF2-40B4-BE49-F238E27FC236}">
                <a16:creationId xmlns:a16="http://schemas.microsoft.com/office/drawing/2014/main" id="{44AD769A-E330-391A-07E4-841250753BE3}"/>
              </a:ext>
            </a:extLst>
          </p:cNvPr>
          <p:cNvSpPr/>
          <p:nvPr/>
        </p:nvSpPr>
        <p:spPr>
          <a:xfrm rot="16200000">
            <a:off x="1363827" y="5109175"/>
            <a:ext cx="137296" cy="121914"/>
          </a:xfrm>
          <a:prstGeom prst="parallelogram">
            <a:avLst>
              <a:gd name="adj" fmla="val 1008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92" name="평행 사변형 91">
            <a:extLst>
              <a:ext uri="{FF2B5EF4-FFF2-40B4-BE49-F238E27FC236}">
                <a16:creationId xmlns:a16="http://schemas.microsoft.com/office/drawing/2014/main" id="{4FF0FBB9-6445-02F0-E21B-B134296287AF}"/>
              </a:ext>
            </a:extLst>
          </p:cNvPr>
          <p:cNvSpPr/>
          <p:nvPr/>
        </p:nvSpPr>
        <p:spPr>
          <a:xfrm rot="16200000">
            <a:off x="1599004" y="5148704"/>
            <a:ext cx="137296" cy="121914"/>
          </a:xfrm>
          <a:prstGeom prst="parallelogram">
            <a:avLst>
              <a:gd name="adj" fmla="val 1008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93" name="평행 사변형 92">
            <a:extLst>
              <a:ext uri="{FF2B5EF4-FFF2-40B4-BE49-F238E27FC236}">
                <a16:creationId xmlns:a16="http://schemas.microsoft.com/office/drawing/2014/main" id="{9E100331-1964-FE4A-E529-92A7B357C597}"/>
              </a:ext>
            </a:extLst>
          </p:cNvPr>
          <p:cNvSpPr/>
          <p:nvPr/>
        </p:nvSpPr>
        <p:spPr>
          <a:xfrm rot="16200000">
            <a:off x="694960" y="5007642"/>
            <a:ext cx="137296" cy="121914"/>
          </a:xfrm>
          <a:prstGeom prst="parallelogram">
            <a:avLst>
              <a:gd name="adj" fmla="val 1008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94" name="평행 사변형 93">
            <a:extLst>
              <a:ext uri="{FF2B5EF4-FFF2-40B4-BE49-F238E27FC236}">
                <a16:creationId xmlns:a16="http://schemas.microsoft.com/office/drawing/2014/main" id="{8559F5B5-CC4D-6425-B422-6E55B0D9848D}"/>
              </a:ext>
            </a:extLst>
          </p:cNvPr>
          <p:cNvSpPr/>
          <p:nvPr/>
        </p:nvSpPr>
        <p:spPr>
          <a:xfrm rot="16200000">
            <a:off x="911805" y="5256423"/>
            <a:ext cx="137296" cy="121914"/>
          </a:xfrm>
          <a:prstGeom prst="parallelogram">
            <a:avLst>
              <a:gd name="adj" fmla="val 10080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95" name="평행 사변형 94">
            <a:extLst>
              <a:ext uri="{FF2B5EF4-FFF2-40B4-BE49-F238E27FC236}">
                <a16:creationId xmlns:a16="http://schemas.microsoft.com/office/drawing/2014/main" id="{6A75058D-E87E-EBD9-DE02-D0C4A060FCCA}"/>
              </a:ext>
            </a:extLst>
          </p:cNvPr>
          <p:cNvSpPr/>
          <p:nvPr/>
        </p:nvSpPr>
        <p:spPr>
          <a:xfrm rot="16200000">
            <a:off x="1128650" y="5289801"/>
            <a:ext cx="137296" cy="121914"/>
          </a:xfrm>
          <a:prstGeom prst="parallelogram">
            <a:avLst>
              <a:gd name="adj" fmla="val 1008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96" name="평행 사변형 95">
            <a:extLst>
              <a:ext uri="{FF2B5EF4-FFF2-40B4-BE49-F238E27FC236}">
                <a16:creationId xmlns:a16="http://schemas.microsoft.com/office/drawing/2014/main" id="{2A82B272-2F0E-3C30-09E0-4843044199AE}"/>
              </a:ext>
            </a:extLst>
          </p:cNvPr>
          <p:cNvSpPr/>
          <p:nvPr/>
        </p:nvSpPr>
        <p:spPr>
          <a:xfrm rot="16200000">
            <a:off x="1363827" y="5323179"/>
            <a:ext cx="137296" cy="121914"/>
          </a:xfrm>
          <a:prstGeom prst="parallelogram">
            <a:avLst>
              <a:gd name="adj" fmla="val 1008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97" name="평행 사변형 96">
            <a:extLst>
              <a:ext uri="{FF2B5EF4-FFF2-40B4-BE49-F238E27FC236}">
                <a16:creationId xmlns:a16="http://schemas.microsoft.com/office/drawing/2014/main" id="{12237E56-BE07-C9D9-73BC-1C001E5A903A}"/>
              </a:ext>
            </a:extLst>
          </p:cNvPr>
          <p:cNvSpPr/>
          <p:nvPr/>
        </p:nvSpPr>
        <p:spPr>
          <a:xfrm rot="16200000">
            <a:off x="1599004" y="5362708"/>
            <a:ext cx="137296" cy="121914"/>
          </a:xfrm>
          <a:prstGeom prst="parallelogram">
            <a:avLst>
              <a:gd name="adj" fmla="val 1008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98" name="평행 사변형 97">
            <a:extLst>
              <a:ext uri="{FF2B5EF4-FFF2-40B4-BE49-F238E27FC236}">
                <a16:creationId xmlns:a16="http://schemas.microsoft.com/office/drawing/2014/main" id="{A18F491D-443A-D924-5D2F-98A1B17F567A}"/>
              </a:ext>
            </a:extLst>
          </p:cNvPr>
          <p:cNvSpPr/>
          <p:nvPr/>
        </p:nvSpPr>
        <p:spPr>
          <a:xfrm rot="16200000">
            <a:off x="694960" y="5221646"/>
            <a:ext cx="137296" cy="121914"/>
          </a:xfrm>
          <a:prstGeom prst="parallelogram">
            <a:avLst>
              <a:gd name="adj" fmla="val 1008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99" name="평행 사변형 98">
            <a:extLst>
              <a:ext uri="{FF2B5EF4-FFF2-40B4-BE49-F238E27FC236}">
                <a16:creationId xmlns:a16="http://schemas.microsoft.com/office/drawing/2014/main" id="{F77A60D0-BE46-25EB-5DFD-AF9D995C8F46}"/>
              </a:ext>
            </a:extLst>
          </p:cNvPr>
          <p:cNvSpPr/>
          <p:nvPr/>
        </p:nvSpPr>
        <p:spPr>
          <a:xfrm rot="16200000">
            <a:off x="911805" y="5465534"/>
            <a:ext cx="137296" cy="121914"/>
          </a:xfrm>
          <a:prstGeom prst="parallelogram">
            <a:avLst>
              <a:gd name="adj" fmla="val 1008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100" name="평행 사변형 99">
            <a:extLst>
              <a:ext uri="{FF2B5EF4-FFF2-40B4-BE49-F238E27FC236}">
                <a16:creationId xmlns:a16="http://schemas.microsoft.com/office/drawing/2014/main" id="{7967B672-2343-E00A-AA6D-0D7F23CFF33F}"/>
              </a:ext>
            </a:extLst>
          </p:cNvPr>
          <p:cNvSpPr/>
          <p:nvPr/>
        </p:nvSpPr>
        <p:spPr>
          <a:xfrm rot="16200000">
            <a:off x="1128650" y="5498912"/>
            <a:ext cx="137296" cy="121914"/>
          </a:xfrm>
          <a:prstGeom prst="parallelogram">
            <a:avLst>
              <a:gd name="adj" fmla="val 1008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101" name="평행 사변형 100">
            <a:extLst>
              <a:ext uri="{FF2B5EF4-FFF2-40B4-BE49-F238E27FC236}">
                <a16:creationId xmlns:a16="http://schemas.microsoft.com/office/drawing/2014/main" id="{004CADB9-5A09-1676-F314-ABBFC46909BF}"/>
              </a:ext>
            </a:extLst>
          </p:cNvPr>
          <p:cNvSpPr/>
          <p:nvPr/>
        </p:nvSpPr>
        <p:spPr>
          <a:xfrm rot="16200000">
            <a:off x="1363827" y="5532290"/>
            <a:ext cx="137296" cy="121914"/>
          </a:xfrm>
          <a:prstGeom prst="parallelogram">
            <a:avLst>
              <a:gd name="adj" fmla="val 1008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102" name="평행 사변형 101">
            <a:extLst>
              <a:ext uri="{FF2B5EF4-FFF2-40B4-BE49-F238E27FC236}">
                <a16:creationId xmlns:a16="http://schemas.microsoft.com/office/drawing/2014/main" id="{8135B0DA-A849-E55E-185B-513F069B24A2}"/>
              </a:ext>
            </a:extLst>
          </p:cNvPr>
          <p:cNvSpPr/>
          <p:nvPr/>
        </p:nvSpPr>
        <p:spPr>
          <a:xfrm rot="16200000">
            <a:off x="1599004" y="5571819"/>
            <a:ext cx="137296" cy="121914"/>
          </a:xfrm>
          <a:prstGeom prst="parallelogram">
            <a:avLst>
              <a:gd name="adj" fmla="val 1008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103" name="평행 사변형 102">
            <a:extLst>
              <a:ext uri="{FF2B5EF4-FFF2-40B4-BE49-F238E27FC236}">
                <a16:creationId xmlns:a16="http://schemas.microsoft.com/office/drawing/2014/main" id="{E637C71C-B792-E7A9-1DEE-85F4745C1DCC}"/>
              </a:ext>
            </a:extLst>
          </p:cNvPr>
          <p:cNvSpPr/>
          <p:nvPr/>
        </p:nvSpPr>
        <p:spPr>
          <a:xfrm rot="16200000">
            <a:off x="694960" y="5430757"/>
            <a:ext cx="137296" cy="121914"/>
          </a:xfrm>
          <a:prstGeom prst="parallelogram">
            <a:avLst>
              <a:gd name="adj" fmla="val 1008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104" name="평행 사변형 103">
            <a:extLst>
              <a:ext uri="{FF2B5EF4-FFF2-40B4-BE49-F238E27FC236}">
                <a16:creationId xmlns:a16="http://schemas.microsoft.com/office/drawing/2014/main" id="{73EA31B8-2F00-02B1-4F92-4AFCF688DA36}"/>
              </a:ext>
            </a:extLst>
          </p:cNvPr>
          <p:cNvSpPr/>
          <p:nvPr/>
        </p:nvSpPr>
        <p:spPr>
          <a:xfrm rot="16200000">
            <a:off x="907187" y="5686140"/>
            <a:ext cx="137296" cy="121914"/>
          </a:xfrm>
          <a:prstGeom prst="parallelogram">
            <a:avLst>
              <a:gd name="adj" fmla="val 1008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105" name="평행 사변형 104">
            <a:extLst>
              <a:ext uri="{FF2B5EF4-FFF2-40B4-BE49-F238E27FC236}">
                <a16:creationId xmlns:a16="http://schemas.microsoft.com/office/drawing/2014/main" id="{134772C9-98D0-0FEE-D944-0DF7CC162518}"/>
              </a:ext>
            </a:extLst>
          </p:cNvPr>
          <p:cNvSpPr/>
          <p:nvPr/>
        </p:nvSpPr>
        <p:spPr>
          <a:xfrm rot="16200000">
            <a:off x="1124032" y="5719518"/>
            <a:ext cx="137296" cy="121914"/>
          </a:xfrm>
          <a:prstGeom prst="parallelogram">
            <a:avLst>
              <a:gd name="adj" fmla="val 1008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106" name="평행 사변형 105">
            <a:extLst>
              <a:ext uri="{FF2B5EF4-FFF2-40B4-BE49-F238E27FC236}">
                <a16:creationId xmlns:a16="http://schemas.microsoft.com/office/drawing/2014/main" id="{475EB0AA-4D74-17AC-D0A6-E5985038571D}"/>
              </a:ext>
            </a:extLst>
          </p:cNvPr>
          <p:cNvSpPr/>
          <p:nvPr/>
        </p:nvSpPr>
        <p:spPr>
          <a:xfrm rot="16200000">
            <a:off x="1359209" y="5752896"/>
            <a:ext cx="137296" cy="121914"/>
          </a:xfrm>
          <a:prstGeom prst="parallelogram">
            <a:avLst>
              <a:gd name="adj" fmla="val 1008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107" name="평행 사변형 106">
            <a:extLst>
              <a:ext uri="{FF2B5EF4-FFF2-40B4-BE49-F238E27FC236}">
                <a16:creationId xmlns:a16="http://schemas.microsoft.com/office/drawing/2014/main" id="{6214C7AE-9F1F-1367-3042-BD768EA08746}"/>
              </a:ext>
            </a:extLst>
          </p:cNvPr>
          <p:cNvSpPr/>
          <p:nvPr/>
        </p:nvSpPr>
        <p:spPr>
          <a:xfrm rot="16200000">
            <a:off x="1594386" y="5792425"/>
            <a:ext cx="137296" cy="121914"/>
          </a:xfrm>
          <a:prstGeom prst="parallelogram">
            <a:avLst>
              <a:gd name="adj" fmla="val 1008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108" name="평행 사변형 107">
            <a:extLst>
              <a:ext uri="{FF2B5EF4-FFF2-40B4-BE49-F238E27FC236}">
                <a16:creationId xmlns:a16="http://schemas.microsoft.com/office/drawing/2014/main" id="{A1E5D5DA-AEBF-FDCC-559A-9B15561595A1}"/>
              </a:ext>
            </a:extLst>
          </p:cNvPr>
          <p:cNvSpPr/>
          <p:nvPr/>
        </p:nvSpPr>
        <p:spPr>
          <a:xfrm rot="16200000">
            <a:off x="690342" y="5651363"/>
            <a:ext cx="137296" cy="121914"/>
          </a:xfrm>
          <a:prstGeom prst="parallelogram">
            <a:avLst>
              <a:gd name="adj" fmla="val 1008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822D15E6-DAF3-2A07-C98A-3667FFD730CC}"/>
              </a:ext>
            </a:extLst>
          </p:cNvPr>
          <p:cNvCxnSpPr>
            <a:cxnSpLocks/>
          </p:cNvCxnSpPr>
          <p:nvPr/>
        </p:nvCxnSpPr>
        <p:spPr>
          <a:xfrm>
            <a:off x="358420" y="4598219"/>
            <a:ext cx="1938563" cy="24912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5AFC8E03-471D-92F6-C4C0-D33A3930B304}"/>
              </a:ext>
            </a:extLst>
          </p:cNvPr>
          <p:cNvCxnSpPr>
            <a:cxnSpLocks/>
          </p:cNvCxnSpPr>
          <p:nvPr/>
        </p:nvCxnSpPr>
        <p:spPr>
          <a:xfrm>
            <a:off x="972641" y="3998331"/>
            <a:ext cx="0" cy="2370667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26EB760A-F85B-B1BF-5052-601FB4B0760E}"/>
              </a:ext>
            </a:extLst>
          </p:cNvPr>
          <p:cNvCxnSpPr>
            <a:cxnSpLocks/>
          </p:cNvCxnSpPr>
          <p:nvPr/>
        </p:nvCxnSpPr>
        <p:spPr>
          <a:xfrm>
            <a:off x="972641" y="4677890"/>
            <a:ext cx="2503563" cy="705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자유형: 도형 113">
            <a:extLst>
              <a:ext uri="{FF2B5EF4-FFF2-40B4-BE49-F238E27FC236}">
                <a16:creationId xmlns:a16="http://schemas.microsoft.com/office/drawing/2014/main" id="{25AABF33-E90C-7397-C361-03E58D24D9D1}"/>
              </a:ext>
            </a:extLst>
          </p:cNvPr>
          <p:cNvSpPr/>
          <p:nvPr/>
        </p:nvSpPr>
        <p:spPr>
          <a:xfrm>
            <a:off x="739395" y="4346222"/>
            <a:ext cx="526631" cy="1766711"/>
          </a:xfrm>
          <a:custGeom>
            <a:avLst/>
            <a:gdLst>
              <a:gd name="csX0" fmla="*/ 434649 w 526631"/>
              <a:gd name="csY0" fmla="*/ 1766711 h 1766711"/>
              <a:gd name="csX1" fmla="*/ 445938 w 526631"/>
              <a:gd name="csY1" fmla="*/ 1303867 h 1766711"/>
              <a:gd name="csX2" fmla="*/ 27 w 526631"/>
              <a:gd name="csY2" fmla="*/ 897467 h 1766711"/>
              <a:gd name="csX3" fmla="*/ 468516 w 526631"/>
              <a:gd name="csY3" fmla="*/ 570089 h 1766711"/>
              <a:gd name="csX4" fmla="*/ 519316 w 526631"/>
              <a:gd name="csY4" fmla="*/ 0 h 1766711"/>
              <a:gd name="csX5" fmla="*/ 519316 w 526631"/>
              <a:gd name="csY5" fmla="*/ 0 h 1766711"/>
              <a:gd name="csX6" fmla="*/ 524961 w 526631"/>
              <a:gd name="csY6" fmla="*/ 5645 h 176671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526631" h="1766711">
                <a:moveTo>
                  <a:pt x="434649" y="1766711"/>
                </a:moveTo>
                <a:cubicBezTo>
                  <a:pt x="476512" y="1607726"/>
                  <a:pt x="518375" y="1448741"/>
                  <a:pt x="445938" y="1303867"/>
                </a:cubicBezTo>
                <a:cubicBezTo>
                  <a:pt x="373501" y="1158993"/>
                  <a:pt x="-3736" y="1019763"/>
                  <a:pt x="27" y="897467"/>
                </a:cubicBezTo>
                <a:cubicBezTo>
                  <a:pt x="3790" y="775171"/>
                  <a:pt x="381968" y="719667"/>
                  <a:pt x="468516" y="570089"/>
                </a:cubicBezTo>
                <a:cubicBezTo>
                  <a:pt x="555064" y="420511"/>
                  <a:pt x="519316" y="0"/>
                  <a:pt x="519316" y="0"/>
                </a:cubicBezTo>
                <a:lnTo>
                  <a:pt x="519316" y="0"/>
                </a:lnTo>
                <a:lnTo>
                  <a:pt x="524961" y="5645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자유형: 도형 114">
            <a:extLst>
              <a:ext uri="{FF2B5EF4-FFF2-40B4-BE49-F238E27FC236}">
                <a16:creationId xmlns:a16="http://schemas.microsoft.com/office/drawing/2014/main" id="{F57F3080-D4D4-0146-4BDB-0882851FC639}"/>
              </a:ext>
            </a:extLst>
          </p:cNvPr>
          <p:cNvSpPr/>
          <p:nvPr/>
        </p:nvSpPr>
        <p:spPr>
          <a:xfrm>
            <a:off x="570089" y="5236641"/>
            <a:ext cx="1322841" cy="249758"/>
          </a:xfrm>
          <a:custGeom>
            <a:avLst/>
            <a:gdLst>
              <a:gd name="csX0" fmla="*/ 0 w 1322841"/>
              <a:gd name="csY0" fmla="*/ 52203 h 249758"/>
              <a:gd name="csX1" fmla="*/ 231422 w 1322841"/>
              <a:gd name="csY1" fmla="*/ 69137 h 249758"/>
              <a:gd name="csX2" fmla="*/ 146755 w 1322841"/>
              <a:gd name="csY2" fmla="*/ 1403 h 249758"/>
              <a:gd name="csX3" fmla="*/ 739422 w 1322841"/>
              <a:gd name="csY3" fmla="*/ 142515 h 249758"/>
              <a:gd name="csX4" fmla="*/ 1264355 w 1322841"/>
              <a:gd name="csY4" fmla="*/ 238470 h 249758"/>
              <a:gd name="csX5" fmla="*/ 1286933 w 1322841"/>
              <a:gd name="csY5" fmla="*/ 244115 h 24975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1322841" h="249758">
                <a:moveTo>
                  <a:pt x="0" y="52203"/>
                </a:moveTo>
                <a:cubicBezTo>
                  <a:pt x="103481" y="64903"/>
                  <a:pt x="206963" y="77604"/>
                  <a:pt x="231422" y="69137"/>
                </a:cubicBezTo>
                <a:cubicBezTo>
                  <a:pt x="255881" y="60670"/>
                  <a:pt x="62088" y="-10827"/>
                  <a:pt x="146755" y="1403"/>
                </a:cubicBezTo>
                <a:cubicBezTo>
                  <a:pt x="231422" y="13633"/>
                  <a:pt x="553155" y="103004"/>
                  <a:pt x="739422" y="142515"/>
                </a:cubicBezTo>
                <a:cubicBezTo>
                  <a:pt x="925689" y="182026"/>
                  <a:pt x="1173103" y="221537"/>
                  <a:pt x="1264355" y="238470"/>
                </a:cubicBezTo>
                <a:cubicBezTo>
                  <a:pt x="1355607" y="255403"/>
                  <a:pt x="1321270" y="249759"/>
                  <a:pt x="1286933" y="24411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자유형: 도형 115">
            <a:extLst>
              <a:ext uri="{FF2B5EF4-FFF2-40B4-BE49-F238E27FC236}">
                <a16:creationId xmlns:a16="http://schemas.microsoft.com/office/drawing/2014/main" id="{3ECD0B24-098F-1554-4BDB-7535A134CC98}"/>
              </a:ext>
            </a:extLst>
          </p:cNvPr>
          <p:cNvSpPr/>
          <p:nvPr/>
        </p:nvSpPr>
        <p:spPr>
          <a:xfrm>
            <a:off x="3318469" y="4350419"/>
            <a:ext cx="217471" cy="670578"/>
          </a:xfrm>
          <a:custGeom>
            <a:avLst/>
            <a:gdLst>
              <a:gd name="csX0" fmla="*/ 434649 w 526631"/>
              <a:gd name="csY0" fmla="*/ 1766711 h 1766711"/>
              <a:gd name="csX1" fmla="*/ 445938 w 526631"/>
              <a:gd name="csY1" fmla="*/ 1303867 h 1766711"/>
              <a:gd name="csX2" fmla="*/ 27 w 526631"/>
              <a:gd name="csY2" fmla="*/ 897467 h 1766711"/>
              <a:gd name="csX3" fmla="*/ 468516 w 526631"/>
              <a:gd name="csY3" fmla="*/ 570089 h 1766711"/>
              <a:gd name="csX4" fmla="*/ 519316 w 526631"/>
              <a:gd name="csY4" fmla="*/ 0 h 1766711"/>
              <a:gd name="csX5" fmla="*/ 519316 w 526631"/>
              <a:gd name="csY5" fmla="*/ 0 h 1766711"/>
              <a:gd name="csX6" fmla="*/ 524961 w 526631"/>
              <a:gd name="csY6" fmla="*/ 5645 h 176671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526631" h="1766711">
                <a:moveTo>
                  <a:pt x="434649" y="1766711"/>
                </a:moveTo>
                <a:cubicBezTo>
                  <a:pt x="476512" y="1607726"/>
                  <a:pt x="518375" y="1448741"/>
                  <a:pt x="445938" y="1303867"/>
                </a:cubicBezTo>
                <a:cubicBezTo>
                  <a:pt x="373501" y="1158993"/>
                  <a:pt x="-3736" y="1019763"/>
                  <a:pt x="27" y="897467"/>
                </a:cubicBezTo>
                <a:cubicBezTo>
                  <a:pt x="3790" y="775171"/>
                  <a:pt x="381968" y="719667"/>
                  <a:pt x="468516" y="570089"/>
                </a:cubicBezTo>
                <a:cubicBezTo>
                  <a:pt x="555064" y="420511"/>
                  <a:pt x="519316" y="0"/>
                  <a:pt x="519316" y="0"/>
                </a:cubicBezTo>
                <a:lnTo>
                  <a:pt x="519316" y="0"/>
                </a:lnTo>
                <a:lnTo>
                  <a:pt x="524961" y="5645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자유형: 도형 116">
            <a:extLst>
              <a:ext uri="{FF2B5EF4-FFF2-40B4-BE49-F238E27FC236}">
                <a16:creationId xmlns:a16="http://schemas.microsoft.com/office/drawing/2014/main" id="{4DA2B02A-7663-1550-79E5-CB4099088F28}"/>
              </a:ext>
            </a:extLst>
          </p:cNvPr>
          <p:cNvSpPr/>
          <p:nvPr/>
        </p:nvSpPr>
        <p:spPr>
          <a:xfrm>
            <a:off x="3240461" y="4693170"/>
            <a:ext cx="546262" cy="94799"/>
          </a:xfrm>
          <a:custGeom>
            <a:avLst/>
            <a:gdLst>
              <a:gd name="csX0" fmla="*/ 0 w 1322841"/>
              <a:gd name="csY0" fmla="*/ 52203 h 249758"/>
              <a:gd name="csX1" fmla="*/ 231422 w 1322841"/>
              <a:gd name="csY1" fmla="*/ 69137 h 249758"/>
              <a:gd name="csX2" fmla="*/ 146755 w 1322841"/>
              <a:gd name="csY2" fmla="*/ 1403 h 249758"/>
              <a:gd name="csX3" fmla="*/ 739422 w 1322841"/>
              <a:gd name="csY3" fmla="*/ 142515 h 249758"/>
              <a:gd name="csX4" fmla="*/ 1264355 w 1322841"/>
              <a:gd name="csY4" fmla="*/ 238470 h 249758"/>
              <a:gd name="csX5" fmla="*/ 1286933 w 1322841"/>
              <a:gd name="csY5" fmla="*/ 244115 h 24975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1322841" h="249758">
                <a:moveTo>
                  <a:pt x="0" y="52203"/>
                </a:moveTo>
                <a:cubicBezTo>
                  <a:pt x="103481" y="64903"/>
                  <a:pt x="206963" y="77604"/>
                  <a:pt x="231422" y="69137"/>
                </a:cubicBezTo>
                <a:cubicBezTo>
                  <a:pt x="255881" y="60670"/>
                  <a:pt x="62088" y="-10827"/>
                  <a:pt x="146755" y="1403"/>
                </a:cubicBezTo>
                <a:cubicBezTo>
                  <a:pt x="231422" y="13633"/>
                  <a:pt x="553155" y="103004"/>
                  <a:pt x="739422" y="142515"/>
                </a:cubicBezTo>
                <a:cubicBezTo>
                  <a:pt x="925689" y="182026"/>
                  <a:pt x="1173103" y="221537"/>
                  <a:pt x="1264355" y="238470"/>
                </a:cubicBezTo>
                <a:cubicBezTo>
                  <a:pt x="1355607" y="255403"/>
                  <a:pt x="1321270" y="249759"/>
                  <a:pt x="1286933" y="24411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8" name="직선 연결선 117">
            <a:extLst>
              <a:ext uri="{FF2B5EF4-FFF2-40B4-BE49-F238E27FC236}">
                <a16:creationId xmlns:a16="http://schemas.microsoft.com/office/drawing/2014/main" id="{E9C24899-B31E-4AAB-2C0E-C23A09DB8DC6}"/>
              </a:ext>
            </a:extLst>
          </p:cNvPr>
          <p:cNvCxnSpPr>
            <a:cxnSpLocks/>
          </p:cNvCxnSpPr>
          <p:nvPr/>
        </p:nvCxnSpPr>
        <p:spPr>
          <a:xfrm flipH="1">
            <a:off x="8012512" y="3737416"/>
            <a:ext cx="7441" cy="2866584"/>
          </a:xfrm>
          <a:prstGeom prst="line">
            <a:avLst/>
          </a:prstGeom>
          <a:ln w="76200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직선 연결선 119">
            <a:extLst>
              <a:ext uri="{FF2B5EF4-FFF2-40B4-BE49-F238E27FC236}">
                <a16:creationId xmlns:a16="http://schemas.microsoft.com/office/drawing/2014/main" id="{D74F7192-2730-00BF-FECD-93BF262E4163}"/>
              </a:ext>
            </a:extLst>
          </p:cNvPr>
          <p:cNvCxnSpPr>
            <a:cxnSpLocks/>
          </p:cNvCxnSpPr>
          <p:nvPr/>
        </p:nvCxnSpPr>
        <p:spPr>
          <a:xfrm>
            <a:off x="156693" y="3637663"/>
            <a:ext cx="11905485" cy="28358"/>
          </a:xfrm>
          <a:prstGeom prst="line">
            <a:avLst/>
          </a:prstGeom>
          <a:ln w="76200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854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1AD03DB-C5A9-B270-EA0E-B1742B77E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394A20-5DF7-E850-7BE6-15503DD3668F}"/>
              </a:ext>
            </a:extLst>
          </p:cNvPr>
          <p:cNvSpPr txBox="1"/>
          <p:nvPr/>
        </p:nvSpPr>
        <p:spPr>
          <a:xfrm>
            <a:off x="156693" y="-40002"/>
            <a:ext cx="4468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4. Summary and Next Step</a:t>
            </a:r>
            <a:endParaRPr lang="ko-KR" alt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633211-7B0C-0CA9-18CA-67E3BA327170}"/>
              </a:ext>
            </a:extLst>
          </p:cNvPr>
          <p:cNvSpPr txBox="1"/>
          <p:nvPr/>
        </p:nvSpPr>
        <p:spPr>
          <a:xfrm>
            <a:off x="589844" y="812801"/>
            <a:ext cx="1101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Summary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26AA56-07A3-2235-B833-93CE4643A733}"/>
              </a:ext>
            </a:extLst>
          </p:cNvPr>
          <p:cNvSpPr txBox="1"/>
          <p:nvPr/>
        </p:nvSpPr>
        <p:spPr>
          <a:xfrm>
            <a:off x="589843" y="3644107"/>
            <a:ext cx="1101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Next Step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85C526-27AC-8F8C-84B4-9EC915C75005}"/>
              </a:ext>
            </a:extLst>
          </p:cNvPr>
          <p:cNvSpPr txBox="1"/>
          <p:nvPr/>
        </p:nvSpPr>
        <p:spPr>
          <a:xfrm>
            <a:off x="1145822" y="1234236"/>
            <a:ext cx="10905068" cy="2118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/>
              <a:t>Baseline VPP verification was performed under idealized conditions without space charge or x–y coupling.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/>
              <a:t>The conventional VPP method worked reasonably well for the relatively large-beam case.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/>
              <a:t>In the small-beam case, the conventional VPP method showed relatively large errors, especially in divergence-related quantities.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/>
              <a:t>The DVPP method showed improved reconstruction performance for the small-beam case.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23A9FB-04AF-E0D4-B82A-325D7AFEC590}"/>
              </a:ext>
            </a:extLst>
          </p:cNvPr>
          <p:cNvSpPr txBox="1"/>
          <p:nvPr/>
        </p:nvSpPr>
        <p:spPr>
          <a:xfrm>
            <a:off x="1145822" y="4071304"/>
            <a:ext cx="9849556" cy="1702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/>
              <a:t>Further analysis is required to understand the simulation results, including the appropriate number of macroparticles and the limitations of the conventional VPP method.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/>
              <a:t>Future studies will include space charge effects and coupled-beam cases.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/>
              <a:t>More realistic DVPP simulations based on </a:t>
            </a:r>
            <a:r>
              <a:rPr lang="en-US" altLang="ko-KR" dirty="0" err="1"/>
              <a:t>eLABs</a:t>
            </a:r>
            <a:r>
              <a:rPr lang="en-US" altLang="ko-KR" dirty="0"/>
              <a:t> conditions will be carried out.</a:t>
            </a:r>
          </a:p>
        </p:txBody>
      </p:sp>
    </p:spTree>
    <p:extLst>
      <p:ext uri="{BB962C8B-B14F-4D97-AF65-F5344CB8AC3E}">
        <p14:creationId xmlns:p14="http://schemas.microsoft.com/office/powerpoint/2010/main" val="3306283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BB2A391-7B78-BEF9-BDBF-CF37613E5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51DF1C-32D2-0132-8867-26B226C504D4}"/>
              </a:ext>
            </a:extLst>
          </p:cNvPr>
          <p:cNvSpPr txBox="1"/>
          <p:nvPr/>
        </p:nvSpPr>
        <p:spPr>
          <a:xfrm>
            <a:off x="182681" y="-63032"/>
            <a:ext cx="1588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Outline</a:t>
            </a:r>
            <a:endParaRPr lang="ko-KR" altLang="en-US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19914B-6227-9E50-E3A1-CED7FE22D5B4}"/>
              </a:ext>
            </a:extLst>
          </p:cNvPr>
          <p:cNvSpPr txBox="1"/>
          <p:nvPr/>
        </p:nvSpPr>
        <p:spPr>
          <a:xfrm>
            <a:off x="411744" y="627632"/>
            <a:ext cx="11368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1. Virtual Pepper Pot (VPP) study</a:t>
            </a:r>
            <a:endParaRPr lang="ko-KR" alt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33099D-95FA-754D-C2E9-29AF69D0CF08}"/>
              </a:ext>
            </a:extLst>
          </p:cNvPr>
          <p:cNvSpPr txBox="1"/>
          <p:nvPr/>
        </p:nvSpPr>
        <p:spPr>
          <a:xfrm>
            <a:off x="411744" y="2177030"/>
            <a:ext cx="11368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2. Simulation results with conventional VPP</a:t>
            </a:r>
            <a:endParaRPr lang="ko-KR" alt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654A6D-3B6B-3423-326F-48894358D54A}"/>
              </a:ext>
            </a:extLst>
          </p:cNvPr>
          <p:cNvSpPr txBox="1"/>
          <p:nvPr/>
        </p:nvSpPr>
        <p:spPr>
          <a:xfrm>
            <a:off x="411743" y="3805480"/>
            <a:ext cx="11368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3. Preliminary application of the Differential Slit Method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EABF63-A0FD-4953-81F2-B2D978B341D9}"/>
              </a:ext>
            </a:extLst>
          </p:cNvPr>
          <p:cNvSpPr txBox="1"/>
          <p:nvPr/>
        </p:nvSpPr>
        <p:spPr>
          <a:xfrm>
            <a:off x="411743" y="5648322"/>
            <a:ext cx="11368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4. Summary and Next steps</a:t>
            </a:r>
            <a:endParaRPr lang="ko-KR" alt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83E527-6ABA-8173-50E3-77DD1D3B58D4}"/>
              </a:ext>
            </a:extLst>
          </p:cNvPr>
          <p:cNvSpPr txBox="1"/>
          <p:nvPr/>
        </p:nvSpPr>
        <p:spPr>
          <a:xfrm>
            <a:off x="977127" y="991146"/>
            <a:ext cx="2626040" cy="726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Principle of VPP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Simulation conditions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AF8752-5DC4-9FC1-C517-7A388FE55351}"/>
              </a:ext>
            </a:extLst>
          </p:cNvPr>
          <p:cNvSpPr txBox="1"/>
          <p:nvPr/>
        </p:nvSpPr>
        <p:spPr>
          <a:xfrm>
            <a:off x="977127" y="2549206"/>
            <a:ext cx="2100255" cy="726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Large beam case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Small beam case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483346-BC1D-AB38-19AE-A04C0EB5BDF0}"/>
              </a:ext>
            </a:extLst>
          </p:cNvPr>
          <p:cNvSpPr txBox="1"/>
          <p:nvPr/>
        </p:nvSpPr>
        <p:spPr>
          <a:xfrm>
            <a:off x="977126" y="4174812"/>
            <a:ext cx="4230838" cy="10589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Concept of the Differential Slit Method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Reconstruction result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Comparison with conventional VPP</a:t>
            </a:r>
          </a:p>
        </p:txBody>
      </p:sp>
    </p:spTree>
    <p:extLst>
      <p:ext uri="{BB962C8B-B14F-4D97-AF65-F5344CB8AC3E}">
        <p14:creationId xmlns:p14="http://schemas.microsoft.com/office/powerpoint/2010/main" val="815948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4F4EA-ACF9-9620-2F08-E304F4A70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그림 59">
            <a:extLst>
              <a:ext uri="{FF2B5EF4-FFF2-40B4-BE49-F238E27FC236}">
                <a16:creationId xmlns:a16="http://schemas.microsoft.com/office/drawing/2014/main" id="{56DF7995-93D9-E963-AC9F-1C90A89CB9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838" t="53866" r="14683"/>
          <a:stretch>
            <a:fillRect/>
          </a:stretch>
        </p:blipFill>
        <p:spPr>
          <a:xfrm>
            <a:off x="9205403" y="4772637"/>
            <a:ext cx="1997525" cy="204621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7A1E8B3-B2D7-C0DF-534E-B9933DE854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347" t="12836" r="10210" b="8157"/>
          <a:stretch>
            <a:fillRect/>
          </a:stretch>
        </p:blipFill>
        <p:spPr>
          <a:xfrm>
            <a:off x="5028600" y="2039904"/>
            <a:ext cx="2122727" cy="1787467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EF46A75-33B4-CCCA-4F20-D758F7955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1291" y="6492875"/>
            <a:ext cx="2743200" cy="365125"/>
          </a:xfrm>
        </p:spPr>
        <p:txBody>
          <a:bodyPr/>
          <a:lstStyle/>
          <a:p>
            <a:fld id="{19FA1E96-DCC3-490F-93DF-8B1349E7CA48}" type="slidenum">
              <a:rPr lang="ko-KR" altLang="en-US" smtClean="0"/>
              <a:t>3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73C63E-52A0-CE8E-BAAC-AFD762312071}"/>
              </a:ext>
            </a:extLst>
          </p:cNvPr>
          <p:cNvSpPr txBox="1"/>
          <p:nvPr/>
        </p:nvSpPr>
        <p:spPr>
          <a:xfrm>
            <a:off x="156693" y="-40002"/>
            <a:ext cx="7244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1. Principle of the Virtual Pepper Pot (VPP)</a:t>
            </a:r>
            <a:endParaRPr lang="ko-KR" alt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894EA1-B5F7-E789-4108-C5D697184C79}"/>
              </a:ext>
            </a:extLst>
          </p:cNvPr>
          <p:cNvSpPr txBox="1"/>
          <p:nvPr/>
        </p:nvSpPr>
        <p:spPr>
          <a:xfrm>
            <a:off x="156693" y="485187"/>
            <a:ext cx="1456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/>
              <a:t>Motivation</a:t>
            </a:r>
            <a:endParaRPr lang="ko-KR" altLang="en-US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BD8779-6583-1AE8-1349-87E8CAAAD775}"/>
              </a:ext>
            </a:extLst>
          </p:cNvPr>
          <p:cNvSpPr txBox="1"/>
          <p:nvPr/>
        </p:nvSpPr>
        <p:spPr>
          <a:xfrm>
            <a:off x="401791" y="789483"/>
            <a:ext cx="5242752" cy="45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Limitation of conventional measurements</a:t>
            </a:r>
            <a:endParaRPr lang="ko-KR" altLang="en-US" dirty="0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F7F5C030-747C-A01E-1EB3-2894D1D50CCE}"/>
              </a:ext>
            </a:extLst>
          </p:cNvPr>
          <p:cNvGrpSpPr/>
          <p:nvPr/>
        </p:nvGrpSpPr>
        <p:grpSpPr>
          <a:xfrm>
            <a:off x="1051000" y="1405972"/>
            <a:ext cx="2813591" cy="369332"/>
            <a:chOff x="1051002" y="1660442"/>
            <a:chExt cx="2813591" cy="369332"/>
          </a:xfrm>
        </p:grpSpPr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A54E7D31-6200-50E6-86E9-214C9248C594}"/>
                </a:ext>
              </a:extLst>
            </p:cNvPr>
            <p:cNvSpPr/>
            <p:nvPr/>
          </p:nvSpPr>
          <p:spPr>
            <a:xfrm>
              <a:off x="1051002" y="1680639"/>
              <a:ext cx="2813591" cy="328938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D92567D-C93A-184A-B3E5-5E7A94019D7C}"/>
                </a:ext>
              </a:extLst>
            </p:cNvPr>
            <p:cNvSpPr txBox="1"/>
            <p:nvPr/>
          </p:nvSpPr>
          <p:spPr>
            <a:xfrm>
              <a:off x="1221016" y="1660442"/>
              <a:ext cx="24735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Multi slit measurement</a:t>
              </a:r>
              <a:endParaRPr lang="ko-KR" altLang="en-US" dirty="0"/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E037E1A0-388A-A9E5-CF22-F4789D45116C}"/>
              </a:ext>
            </a:extLst>
          </p:cNvPr>
          <p:cNvGrpSpPr/>
          <p:nvPr/>
        </p:nvGrpSpPr>
        <p:grpSpPr>
          <a:xfrm>
            <a:off x="4775665" y="1405972"/>
            <a:ext cx="2813591" cy="369332"/>
            <a:chOff x="4625036" y="1650067"/>
            <a:chExt cx="2813591" cy="369332"/>
          </a:xfrm>
        </p:grpSpPr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id="{FBF0D361-844D-6101-3E80-5DAEEC4EA61A}"/>
                </a:ext>
              </a:extLst>
            </p:cNvPr>
            <p:cNvSpPr/>
            <p:nvPr/>
          </p:nvSpPr>
          <p:spPr>
            <a:xfrm>
              <a:off x="4625036" y="1670264"/>
              <a:ext cx="2813591" cy="328938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3C0971E-F997-6ECA-E264-8135D00D3D2E}"/>
                </a:ext>
              </a:extLst>
            </p:cNvPr>
            <p:cNvSpPr txBox="1"/>
            <p:nvPr/>
          </p:nvSpPr>
          <p:spPr>
            <a:xfrm>
              <a:off x="4691400" y="1650067"/>
              <a:ext cx="2680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Pepper pot measurement</a:t>
              </a:r>
              <a:endParaRPr lang="ko-KR" altLang="en-US" dirty="0"/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0D194D35-E5D7-1B93-48B2-7476B79E54C8}"/>
              </a:ext>
            </a:extLst>
          </p:cNvPr>
          <p:cNvGrpSpPr/>
          <p:nvPr/>
        </p:nvGrpSpPr>
        <p:grpSpPr>
          <a:xfrm>
            <a:off x="8500329" y="1405972"/>
            <a:ext cx="2813591" cy="369332"/>
            <a:chOff x="8500331" y="1650067"/>
            <a:chExt cx="2813591" cy="369332"/>
          </a:xfrm>
        </p:grpSpPr>
        <p:sp>
          <p:nvSpPr>
            <p:cNvPr id="20" name="사각형: 둥근 모서리 19">
              <a:extLst>
                <a:ext uri="{FF2B5EF4-FFF2-40B4-BE49-F238E27FC236}">
                  <a16:creationId xmlns:a16="http://schemas.microsoft.com/office/drawing/2014/main" id="{E1B68ABA-9B52-A813-A643-497783130E76}"/>
                </a:ext>
              </a:extLst>
            </p:cNvPr>
            <p:cNvSpPr/>
            <p:nvPr/>
          </p:nvSpPr>
          <p:spPr>
            <a:xfrm>
              <a:off x="8500331" y="1670264"/>
              <a:ext cx="2813591" cy="328938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986579F-731D-A4DB-C506-A272ED5DFCBD}"/>
                </a:ext>
              </a:extLst>
            </p:cNvPr>
            <p:cNvSpPr txBox="1"/>
            <p:nvPr/>
          </p:nvSpPr>
          <p:spPr>
            <a:xfrm>
              <a:off x="8500331" y="1650067"/>
              <a:ext cx="2813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Virtual pepper pot method</a:t>
              </a:r>
              <a:endParaRPr lang="ko-KR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D6249B-5B7A-8B0C-47A3-849B3D80506F}"/>
                  </a:ext>
                </a:extLst>
              </p:cNvPr>
              <p:cNvSpPr txBox="1"/>
              <p:nvPr/>
            </p:nvSpPr>
            <p:spPr>
              <a:xfrm>
                <a:off x="1495842" y="2828010"/>
                <a:ext cx="2745880" cy="489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𝑥𝑥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D6249B-5B7A-8B0C-47A3-849B3D805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842" y="2828010"/>
                <a:ext cx="2745880" cy="4898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7719FF-5CEF-2EB7-786C-237ACE4C4393}"/>
                  </a:ext>
                </a:extLst>
              </p:cNvPr>
              <p:cNvSpPr txBox="1"/>
              <p:nvPr/>
            </p:nvSpPr>
            <p:spPr>
              <a:xfrm>
                <a:off x="116627" y="4852786"/>
                <a:ext cx="4085029" cy="1022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ko-KR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en-US" altLang="ko-KR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𝑥𝑥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𝑥𝑦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𝑦𝑥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𝑦𝑦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7719FF-5CEF-2EB7-786C-237ACE4C4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27" y="4852786"/>
                <a:ext cx="4085029" cy="10228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직사각형 11">
            <a:extLst>
              <a:ext uri="{FF2B5EF4-FFF2-40B4-BE49-F238E27FC236}">
                <a16:creationId xmlns:a16="http://schemas.microsoft.com/office/drawing/2014/main" id="{9E8BC8F5-BC57-F850-785C-45386A3730C6}"/>
              </a:ext>
            </a:extLst>
          </p:cNvPr>
          <p:cNvSpPr/>
          <p:nvPr/>
        </p:nvSpPr>
        <p:spPr>
          <a:xfrm>
            <a:off x="2456949" y="4904040"/>
            <a:ext cx="1607737" cy="49236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6A5F805-CE71-F0E9-6D58-E42B10ECF2E4}"/>
              </a:ext>
            </a:extLst>
          </p:cNvPr>
          <p:cNvSpPr/>
          <p:nvPr/>
        </p:nvSpPr>
        <p:spPr>
          <a:xfrm>
            <a:off x="809996" y="5396409"/>
            <a:ext cx="1607737" cy="49236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395465-C1D5-CAAB-80DE-1F8F9E977123}"/>
              </a:ext>
            </a:extLst>
          </p:cNvPr>
          <p:cNvSpPr txBox="1"/>
          <p:nvPr/>
        </p:nvSpPr>
        <p:spPr>
          <a:xfrm>
            <a:off x="747418" y="4143392"/>
            <a:ext cx="3676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Cannot provide coupling information</a:t>
            </a:r>
            <a:endParaRPr lang="ko-KR" altLang="en-US" sz="1600" dirty="0"/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5BE29D2C-D72C-8E6F-9FA9-DAB7EA7F0B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90" y="2086913"/>
            <a:ext cx="1129673" cy="197200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219BE4B-5235-DBBB-EFA9-1B7C3CD9CFD3}"/>
              </a:ext>
            </a:extLst>
          </p:cNvPr>
          <p:cNvSpPr txBox="1"/>
          <p:nvPr/>
        </p:nvSpPr>
        <p:spPr>
          <a:xfrm>
            <a:off x="4436485" y="1811759"/>
            <a:ext cx="3505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Full 4D phase space reconstruction</a:t>
            </a:r>
            <a:endParaRPr lang="ko-KR" altLang="en-US" sz="1600" dirty="0"/>
          </a:p>
        </p:txBody>
      </p:sp>
      <p:pic>
        <p:nvPicPr>
          <p:cNvPr id="29" name="그림 28" descr="텍스트, 스크린샷, 도표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B54039A-A461-B07F-5176-9C41F4FD47F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52495"/>
          <a:stretch>
            <a:fillRect/>
          </a:stretch>
        </p:blipFill>
        <p:spPr>
          <a:xfrm>
            <a:off x="4979709" y="4335143"/>
            <a:ext cx="2091099" cy="200026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8EE99FD8-916E-8608-CBBD-B93A68C9A3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12" b="52972"/>
          <a:stretch>
            <a:fillRect/>
          </a:stretch>
        </p:blipFill>
        <p:spPr>
          <a:xfrm>
            <a:off x="8587665" y="2605727"/>
            <a:ext cx="3004735" cy="20365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309D34-09BE-B97C-37D8-23814B17577E}"/>
              </a:ext>
            </a:extLst>
          </p:cNvPr>
          <p:cNvSpPr txBox="1"/>
          <p:nvPr/>
        </p:nvSpPr>
        <p:spPr>
          <a:xfrm>
            <a:off x="811893" y="1811759"/>
            <a:ext cx="3344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2D phase space reconstruction</a:t>
            </a:r>
            <a:endParaRPr lang="ko-KR" altLang="en-US" sz="1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37C4344-9122-B668-D79D-B8482940E040}"/>
              </a:ext>
            </a:extLst>
          </p:cNvPr>
          <p:cNvSpPr txBox="1"/>
          <p:nvPr/>
        </p:nvSpPr>
        <p:spPr>
          <a:xfrm>
            <a:off x="4661397" y="4022800"/>
            <a:ext cx="2987404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dirty="0"/>
              <a:t>Resolution-Signal trade-off</a:t>
            </a:r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FF6BE20F-78C8-3A6F-55AB-AE5BA15BB2CB}"/>
              </a:ext>
            </a:extLst>
          </p:cNvPr>
          <p:cNvCxnSpPr>
            <a:cxnSpLocks/>
          </p:cNvCxnSpPr>
          <p:nvPr/>
        </p:nvCxnSpPr>
        <p:spPr>
          <a:xfrm>
            <a:off x="8096138" y="1426169"/>
            <a:ext cx="0" cy="5343169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40C22771-ECE7-8DC1-BCC2-08C18493477F}"/>
              </a:ext>
            </a:extLst>
          </p:cNvPr>
          <p:cNvCxnSpPr>
            <a:cxnSpLocks/>
          </p:cNvCxnSpPr>
          <p:nvPr/>
        </p:nvCxnSpPr>
        <p:spPr>
          <a:xfrm>
            <a:off x="4355966" y="1426169"/>
            <a:ext cx="0" cy="5343169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2E025DD-E147-9D3C-9D63-FE6E519C815F}"/>
              </a:ext>
            </a:extLst>
          </p:cNvPr>
          <p:cNvSpPr txBox="1"/>
          <p:nvPr/>
        </p:nvSpPr>
        <p:spPr>
          <a:xfrm>
            <a:off x="4443358" y="6511075"/>
            <a:ext cx="3890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Small apertures ↔ Reduced signal (Low SNR)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EEDA4C0-2BFD-7EB1-02B2-69F95561507D}"/>
              </a:ext>
            </a:extLst>
          </p:cNvPr>
          <p:cNvSpPr txBox="1"/>
          <p:nvPr/>
        </p:nvSpPr>
        <p:spPr>
          <a:xfrm>
            <a:off x="4733580" y="6204852"/>
            <a:ext cx="2601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Dense holes ↔ Beamlet overlap</a:t>
            </a:r>
          </a:p>
        </p:txBody>
      </p:sp>
      <p:sp>
        <p:nvSpPr>
          <p:cNvPr id="58" name="화살표: 줄무늬가 있는 오른쪽 57">
            <a:extLst>
              <a:ext uri="{FF2B5EF4-FFF2-40B4-BE49-F238E27FC236}">
                <a16:creationId xmlns:a16="http://schemas.microsoft.com/office/drawing/2014/main" id="{C1FA6F6A-AB7B-CFE5-7F9D-BB26017C9885}"/>
              </a:ext>
            </a:extLst>
          </p:cNvPr>
          <p:cNvSpPr/>
          <p:nvPr/>
        </p:nvSpPr>
        <p:spPr>
          <a:xfrm rot="5400000">
            <a:off x="6030269" y="3800384"/>
            <a:ext cx="249659" cy="394538"/>
          </a:xfrm>
          <a:prstGeom prst="stripedRightArrow">
            <a:avLst>
              <a:gd name="adj1" fmla="val 52355"/>
              <a:gd name="adj2" fmla="val 4625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화살표: 줄무늬가 있는 오른쪽 58">
            <a:extLst>
              <a:ext uri="{FF2B5EF4-FFF2-40B4-BE49-F238E27FC236}">
                <a16:creationId xmlns:a16="http://schemas.microsoft.com/office/drawing/2014/main" id="{D7C0DA24-AC39-022A-FA07-F9853DDA5D82}"/>
              </a:ext>
            </a:extLst>
          </p:cNvPr>
          <p:cNvSpPr/>
          <p:nvPr/>
        </p:nvSpPr>
        <p:spPr>
          <a:xfrm rot="5400000">
            <a:off x="2332119" y="3789008"/>
            <a:ext cx="249659" cy="394538"/>
          </a:xfrm>
          <a:prstGeom prst="stripedRightArrow">
            <a:avLst>
              <a:gd name="adj1" fmla="val 52355"/>
              <a:gd name="adj2" fmla="val 4625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991C645-C670-78E0-6737-569D6C2036E7}"/>
              </a:ext>
            </a:extLst>
          </p:cNvPr>
          <p:cNvSpPr txBox="1"/>
          <p:nvPr/>
        </p:nvSpPr>
        <p:spPr>
          <a:xfrm>
            <a:off x="8176657" y="1819294"/>
            <a:ext cx="3826753" cy="656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Full 4D phase space reconstruction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Avoids physical Pepper pot limitations</a:t>
            </a:r>
          </a:p>
        </p:txBody>
      </p:sp>
    </p:spTree>
    <p:extLst>
      <p:ext uri="{BB962C8B-B14F-4D97-AF65-F5344CB8AC3E}">
        <p14:creationId xmlns:p14="http://schemas.microsoft.com/office/powerpoint/2010/main" val="3944028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6EF9D6F-46A9-952A-B520-251B5075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1291" y="6492875"/>
            <a:ext cx="2743200" cy="365125"/>
          </a:xfrm>
        </p:spPr>
        <p:txBody>
          <a:bodyPr/>
          <a:lstStyle/>
          <a:p>
            <a:fld id="{19FA1E96-DCC3-490F-93DF-8B1349E7CA48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C60F3D-074B-532B-AF89-5D1033F09564}"/>
              </a:ext>
            </a:extLst>
          </p:cNvPr>
          <p:cNvSpPr txBox="1"/>
          <p:nvPr/>
        </p:nvSpPr>
        <p:spPr>
          <a:xfrm>
            <a:off x="156693" y="487576"/>
            <a:ext cx="462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/>
              <a:t>What is the Virtual Pepper-Pot (VPP)?</a:t>
            </a:r>
            <a:endParaRPr lang="ko-KR" altLang="en-US" sz="2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D01207-4EB6-DAB8-16B6-C4CAC404850F}"/>
              </a:ext>
            </a:extLst>
          </p:cNvPr>
          <p:cNvSpPr txBox="1"/>
          <p:nvPr/>
        </p:nvSpPr>
        <p:spPr>
          <a:xfrm>
            <a:off x="408364" y="880025"/>
            <a:ext cx="5242752" cy="87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Full 4D phase space reconstruction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Generate pepper-pot like image using slit scan</a:t>
            </a:r>
            <a:endParaRPr lang="ko-KR" altLang="en-US" dirty="0"/>
          </a:p>
        </p:txBody>
      </p:sp>
      <p:pic>
        <p:nvPicPr>
          <p:cNvPr id="39" name="그림 38" descr="텍스트, 그래프, 라인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63C944E-E05C-F9B1-017E-223D30250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09" y="2070913"/>
            <a:ext cx="1960649" cy="1599477"/>
          </a:xfrm>
          <a:prstGeom prst="rect">
            <a:avLst/>
          </a:prstGeom>
        </p:spPr>
      </p:pic>
      <p:pic>
        <p:nvPicPr>
          <p:cNvPr id="40" name="그림 39" descr="텍스트, 그래프, 도표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3BBDC5F-4152-DED0-AF3E-ED636FEAF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09" y="3670390"/>
            <a:ext cx="1959330" cy="1598400"/>
          </a:xfrm>
          <a:prstGeom prst="rect">
            <a:avLst/>
          </a:prstGeom>
        </p:spPr>
      </p:pic>
      <p:pic>
        <p:nvPicPr>
          <p:cNvPr id="41" name="그림 40" descr="텍스트, 그래프, 도표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A5C22CC-E1E5-ECE0-5BEB-D2A5053C6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214" y="2506829"/>
            <a:ext cx="2966221" cy="2419812"/>
          </a:xfrm>
          <a:prstGeom prst="rect">
            <a:avLst/>
          </a:prstGeom>
        </p:spPr>
      </p:pic>
      <p:grpSp>
        <p:nvGrpSpPr>
          <p:cNvPr id="42" name="그룹 41">
            <a:extLst>
              <a:ext uri="{FF2B5EF4-FFF2-40B4-BE49-F238E27FC236}">
                <a16:creationId xmlns:a16="http://schemas.microsoft.com/office/drawing/2014/main" id="{5CD37F52-567E-AFD3-A955-2243F0315BBC}"/>
              </a:ext>
            </a:extLst>
          </p:cNvPr>
          <p:cNvGrpSpPr>
            <a:grpSpLocks noChangeAspect="1"/>
          </p:cNvGrpSpPr>
          <p:nvPr/>
        </p:nvGrpSpPr>
        <p:grpSpPr>
          <a:xfrm>
            <a:off x="8252101" y="2359318"/>
            <a:ext cx="3327860" cy="2714833"/>
            <a:chOff x="6829699" y="586235"/>
            <a:chExt cx="4782332" cy="3901376"/>
          </a:xfrm>
        </p:grpSpPr>
        <p:pic>
          <p:nvPicPr>
            <p:cNvPr id="43" name="그림 42" descr="텍스트, 스크린샷, 그래프, 도표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82390CF1-FD0D-EF5D-7B8B-BAFC28A00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29699" y="586235"/>
              <a:ext cx="4782332" cy="3901376"/>
            </a:xfrm>
            <a:prstGeom prst="rect">
              <a:avLst/>
            </a:prstGeom>
          </p:spPr>
        </p:pic>
        <p:sp>
          <p:nvSpPr>
            <p:cNvPr id="44" name="타원 43">
              <a:extLst>
                <a:ext uri="{FF2B5EF4-FFF2-40B4-BE49-F238E27FC236}">
                  <a16:creationId xmlns:a16="http://schemas.microsoft.com/office/drawing/2014/main" id="{9ABA24DA-F6BD-9A6E-7B34-2D1243D20C04}"/>
                </a:ext>
              </a:extLst>
            </p:cNvPr>
            <p:cNvSpPr>
              <a:spLocks/>
            </p:cNvSpPr>
            <p:nvPr/>
          </p:nvSpPr>
          <p:spPr>
            <a:xfrm>
              <a:off x="9030155" y="2543390"/>
              <a:ext cx="114297" cy="130176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45" name="연결선: 꺾임 44">
            <a:extLst>
              <a:ext uri="{FF2B5EF4-FFF2-40B4-BE49-F238E27FC236}">
                <a16:creationId xmlns:a16="http://schemas.microsoft.com/office/drawing/2014/main" id="{0CD93869-734F-0843-F9B8-E89A853B30A4}"/>
              </a:ext>
            </a:extLst>
          </p:cNvPr>
          <p:cNvCxnSpPr>
            <a:cxnSpLocks/>
            <a:stCxn id="39" idx="3"/>
            <a:endCxn id="40" idx="3"/>
          </p:cNvCxnSpPr>
          <p:nvPr/>
        </p:nvCxnSpPr>
        <p:spPr>
          <a:xfrm flipH="1">
            <a:off x="2496739" y="2870652"/>
            <a:ext cx="1319" cy="1598938"/>
          </a:xfrm>
          <a:prstGeom prst="bentConnector3">
            <a:avLst>
              <a:gd name="adj1" fmla="val -1733131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7EC2F8D1-06F7-63E3-CEAD-A9A93D674897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2723556" y="3670390"/>
            <a:ext cx="13226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화살표: 오른쪽 46">
            <a:extLst>
              <a:ext uri="{FF2B5EF4-FFF2-40B4-BE49-F238E27FC236}">
                <a16:creationId xmlns:a16="http://schemas.microsoft.com/office/drawing/2014/main" id="{9EFF9108-101A-5345-0405-D7BBF097E543}"/>
              </a:ext>
            </a:extLst>
          </p:cNvPr>
          <p:cNvSpPr/>
          <p:nvPr/>
        </p:nvSpPr>
        <p:spPr>
          <a:xfrm>
            <a:off x="7307015" y="3445984"/>
            <a:ext cx="759203" cy="4488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BBC6976-8CEF-D695-DE7C-576E3C77F30F}"/>
                  </a:ext>
                </a:extLst>
              </p:cNvPr>
              <p:cNvSpPr txBox="1"/>
              <p:nvPr/>
            </p:nvSpPr>
            <p:spPr>
              <a:xfrm>
                <a:off x="2834022" y="3510619"/>
                <a:ext cx="1110304" cy="125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</a:rPr>
                            <m:t>𝑉𝑃𝑃</m:t>
                          </m:r>
                        </m:sub>
                      </m:sSub>
                      <m:d>
                        <m:dPr>
                          <m:ctrlPr>
                            <a:rPr lang="en-US" altLang="ko-KR" sz="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ko-KR" sz="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sz="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8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ko-KR" sz="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sz="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ko-KR" sz="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bSup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altLang="ko-KR" sz="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sz="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altLang="ko-KR" sz="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p>
                          </m:sSubSup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BBC6976-8CEF-D695-DE7C-576E3C77F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022" y="3510619"/>
                <a:ext cx="1110304" cy="125227"/>
              </a:xfrm>
              <a:prstGeom prst="rect">
                <a:avLst/>
              </a:prstGeom>
              <a:blipFill>
                <a:blip r:embed="rId7"/>
                <a:stretch>
                  <a:fillRect l="-1648" r="-3297" b="-4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B5776FD7-2533-56A9-1364-91D2B14F978C}"/>
              </a:ext>
            </a:extLst>
          </p:cNvPr>
          <p:cNvSpPr txBox="1"/>
          <p:nvPr/>
        </p:nvSpPr>
        <p:spPr>
          <a:xfrm>
            <a:off x="2648886" y="3314438"/>
            <a:ext cx="15779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/>
              <a:t>Minimum Bit Principle</a:t>
            </a:r>
            <a:endParaRPr lang="ko-KR" altLang="en-US" sz="10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52CA8FE-A7B3-B637-2D41-4DC4F1E9BB6D}"/>
              </a:ext>
            </a:extLst>
          </p:cNvPr>
          <p:cNvSpPr txBox="1"/>
          <p:nvPr/>
        </p:nvSpPr>
        <p:spPr>
          <a:xfrm>
            <a:off x="1705381" y="5608643"/>
            <a:ext cx="1917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Measurement</a:t>
            </a:r>
            <a:endParaRPr lang="ko-KR" altLang="en-US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8FB5D0A-076A-21D8-46CC-E6619365D8E0}"/>
              </a:ext>
            </a:extLst>
          </p:cNvPr>
          <p:cNvSpPr txBox="1"/>
          <p:nvPr/>
        </p:nvSpPr>
        <p:spPr>
          <a:xfrm>
            <a:off x="4835510" y="5606331"/>
            <a:ext cx="1917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Analysis</a:t>
            </a:r>
            <a:endParaRPr lang="ko-KR" altLang="en-US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CA94F03-3ED5-3E78-D930-2D5708782F04}"/>
              </a:ext>
            </a:extLst>
          </p:cNvPr>
          <p:cNvSpPr txBox="1"/>
          <p:nvPr/>
        </p:nvSpPr>
        <p:spPr>
          <a:xfrm>
            <a:off x="1540042" y="5943626"/>
            <a:ext cx="2248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Slit Scan Measurement</a:t>
            </a:r>
            <a:endParaRPr lang="ko-KR" altLang="en-US" sz="16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5FABE03-ACAC-703B-0481-2AD94A2903A3}"/>
              </a:ext>
            </a:extLst>
          </p:cNvPr>
          <p:cNvSpPr txBox="1"/>
          <p:nvPr/>
        </p:nvSpPr>
        <p:spPr>
          <a:xfrm>
            <a:off x="4835510" y="5943626"/>
            <a:ext cx="1917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Pepper -Pot</a:t>
            </a:r>
            <a:endParaRPr lang="ko-KR" altLang="en-US" sz="1600" dirty="0"/>
          </a:p>
        </p:txBody>
      </p:sp>
      <p:sp>
        <p:nvSpPr>
          <p:cNvPr id="55" name="십자형 54">
            <a:extLst>
              <a:ext uri="{FF2B5EF4-FFF2-40B4-BE49-F238E27FC236}">
                <a16:creationId xmlns:a16="http://schemas.microsoft.com/office/drawing/2014/main" id="{13CC8889-2BA2-FE00-449C-A7CB87A8D7FE}"/>
              </a:ext>
            </a:extLst>
          </p:cNvPr>
          <p:cNvSpPr/>
          <p:nvPr/>
        </p:nvSpPr>
        <p:spPr>
          <a:xfrm>
            <a:off x="4263103" y="5790997"/>
            <a:ext cx="355393" cy="337295"/>
          </a:xfrm>
          <a:prstGeom prst="plus">
            <a:avLst>
              <a:gd name="adj" fmla="val 4110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같음 기호 55">
            <a:extLst>
              <a:ext uri="{FF2B5EF4-FFF2-40B4-BE49-F238E27FC236}">
                <a16:creationId xmlns:a16="http://schemas.microsoft.com/office/drawing/2014/main" id="{C056B655-4253-B4FC-0E8A-395FCE0A1593}"/>
              </a:ext>
            </a:extLst>
          </p:cNvPr>
          <p:cNvSpPr/>
          <p:nvPr/>
        </p:nvSpPr>
        <p:spPr>
          <a:xfrm>
            <a:off x="7223673" y="5833604"/>
            <a:ext cx="355393" cy="252081"/>
          </a:xfrm>
          <a:prstGeom prst="mathEqual">
            <a:avLst>
              <a:gd name="adj1" fmla="val 23520"/>
              <a:gd name="adj2" fmla="val 2881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8C58ABD-201E-852D-F6D9-26AE69559B6A}"/>
              </a:ext>
            </a:extLst>
          </p:cNvPr>
          <p:cNvSpPr txBox="1"/>
          <p:nvPr/>
        </p:nvSpPr>
        <p:spPr>
          <a:xfrm>
            <a:off x="8322120" y="5758960"/>
            <a:ext cx="2138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Virtual Pepper Pot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358471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D930A17-E49B-F0FF-F0DD-7AEC18D1A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157A9E-DC99-46B2-4377-85AC1D518D3B}"/>
              </a:ext>
            </a:extLst>
          </p:cNvPr>
          <p:cNvSpPr txBox="1"/>
          <p:nvPr/>
        </p:nvSpPr>
        <p:spPr>
          <a:xfrm>
            <a:off x="162033" y="406125"/>
            <a:ext cx="3965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1) VPP Beamlet Image Processing</a:t>
            </a:r>
            <a:endParaRPr lang="ko-KR" alt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886101-8F07-E164-C8C6-735011BF2DB6}"/>
              </a:ext>
            </a:extLst>
          </p:cNvPr>
          <p:cNvSpPr txBox="1"/>
          <p:nvPr/>
        </p:nvSpPr>
        <p:spPr>
          <a:xfrm>
            <a:off x="495974" y="926856"/>
            <a:ext cx="3446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/>
              <a:t>Minimum Bit Principle</a:t>
            </a:r>
            <a:endParaRPr lang="ko-KR" altLang="en-US" b="1" dirty="0"/>
          </a:p>
        </p:txBody>
      </p:sp>
      <p:sp>
        <p:nvSpPr>
          <p:cNvPr id="5" name="평행 사변형 4">
            <a:extLst>
              <a:ext uri="{FF2B5EF4-FFF2-40B4-BE49-F238E27FC236}">
                <a16:creationId xmlns:a16="http://schemas.microsoft.com/office/drawing/2014/main" id="{3A5EED91-56C4-E7ED-0050-D0BC92DE30B1}"/>
              </a:ext>
            </a:extLst>
          </p:cNvPr>
          <p:cNvSpPr/>
          <p:nvPr/>
        </p:nvSpPr>
        <p:spPr>
          <a:xfrm rot="16200000">
            <a:off x="6323191" y="295013"/>
            <a:ext cx="1161876" cy="1040212"/>
          </a:xfrm>
          <a:prstGeom prst="parallelogram">
            <a:avLst>
              <a:gd name="adj" fmla="val 10080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6" name="평행 사변형 5">
            <a:extLst>
              <a:ext uri="{FF2B5EF4-FFF2-40B4-BE49-F238E27FC236}">
                <a16:creationId xmlns:a16="http://schemas.microsoft.com/office/drawing/2014/main" id="{CB3CCAFA-07D1-D7C7-FD73-5CC8B748DCD5}"/>
              </a:ext>
            </a:extLst>
          </p:cNvPr>
          <p:cNvSpPr/>
          <p:nvPr/>
        </p:nvSpPr>
        <p:spPr>
          <a:xfrm rot="16200000">
            <a:off x="5360348" y="792963"/>
            <a:ext cx="1161876" cy="1040212"/>
          </a:xfrm>
          <a:prstGeom prst="parallelogram">
            <a:avLst>
              <a:gd name="adj" fmla="val 10080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D63B8A56-45DB-F733-2936-D963DA440DB0}"/>
              </a:ext>
            </a:extLst>
          </p:cNvPr>
          <p:cNvSpPr/>
          <p:nvPr/>
        </p:nvSpPr>
        <p:spPr>
          <a:xfrm>
            <a:off x="5710020" y="1187232"/>
            <a:ext cx="121641" cy="12583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평행 사변형 7">
            <a:extLst>
              <a:ext uri="{FF2B5EF4-FFF2-40B4-BE49-F238E27FC236}">
                <a16:creationId xmlns:a16="http://schemas.microsoft.com/office/drawing/2014/main" id="{55164C5B-4EE5-C2E3-18D2-36B6FE2E835A}"/>
              </a:ext>
            </a:extLst>
          </p:cNvPr>
          <p:cNvSpPr/>
          <p:nvPr/>
        </p:nvSpPr>
        <p:spPr>
          <a:xfrm rot="16200000">
            <a:off x="9741680" y="295013"/>
            <a:ext cx="1161876" cy="1040212"/>
          </a:xfrm>
          <a:prstGeom prst="parallelogram">
            <a:avLst>
              <a:gd name="adj" fmla="val 10080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B1EBD77C-CED3-67D1-EDD0-DDF70B1B5C95}"/>
              </a:ext>
            </a:extLst>
          </p:cNvPr>
          <p:cNvSpPr/>
          <p:nvPr/>
        </p:nvSpPr>
        <p:spPr>
          <a:xfrm rot="16200000">
            <a:off x="8778837" y="792963"/>
            <a:ext cx="1161876" cy="1040212"/>
          </a:xfrm>
          <a:prstGeom prst="parallelogram">
            <a:avLst>
              <a:gd name="adj" fmla="val 10080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C8332065-8133-7390-46D5-578F1BDA7D11}"/>
              </a:ext>
            </a:extLst>
          </p:cNvPr>
          <p:cNvSpPr/>
          <p:nvPr/>
        </p:nvSpPr>
        <p:spPr>
          <a:xfrm>
            <a:off x="9128509" y="1187232"/>
            <a:ext cx="121641" cy="12583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평행 사변형 10">
            <a:extLst>
              <a:ext uri="{FF2B5EF4-FFF2-40B4-BE49-F238E27FC236}">
                <a16:creationId xmlns:a16="http://schemas.microsoft.com/office/drawing/2014/main" id="{DA4CAC91-2065-721D-4045-9F584715CAED}"/>
              </a:ext>
            </a:extLst>
          </p:cNvPr>
          <p:cNvSpPr/>
          <p:nvPr/>
        </p:nvSpPr>
        <p:spPr>
          <a:xfrm rot="16200000">
            <a:off x="9262339" y="770510"/>
            <a:ext cx="194873" cy="929090"/>
          </a:xfrm>
          <a:prstGeom prst="parallelogram">
            <a:avLst>
              <a:gd name="adj" fmla="val 44117"/>
            </a:avLst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12" name="평행 사변형 11">
            <a:extLst>
              <a:ext uri="{FF2B5EF4-FFF2-40B4-BE49-F238E27FC236}">
                <a16:creationId xmlns:a16="http://schemas.microsoft.com/office/drawing/2014/main" id="{A0DCD1E6-A1AB-F35C-C554-5E3BF6CFCA1B}"/>
              </a:ext>
            </a:extLst>
          </p:cNvPr>
          <p:cNvSpPr/>
          <p:nvPr/>
        </p:nvSpPr>
        <p:spPr>
          <a:xfrm rot="16200000">
            <a:off x="8760028" y="1247185"/>
            <a:ext cx="868726" cy="131763"/>
          </a:xfrm>
          <a:prstGeom prst="parallelogram">
            <a:avLst>
              <a:gd name="adj" fmla="val 1008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F5F9A88B-26A3-7D29-649D-4B3B014B7123}"/>
              </a:ext>
            </a:extLst>
          </p:cNvPr>
          <p:cNvSpPr/>
          <p:nvPr/>
        </p:nvSpPr>
        <p:spPr>
          <a:xfrm rot="19895640">
            <a:off x="5505104" y="914666"/>
            <a:ext cx="723722" cy="835647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03BD88A9-E1C2-807B-7CE0-F082BF72F095}"/>
              </a:ext>
            </a:extLst>
          </p:cNvPr>
          <p:cNvSpPr/>
          <p:nvPr/>
        </p:nvSpPr>
        <p:spPr>
          <a:xfrm>
            <a:off x="5720506" y="998175"/>
            <a:ext cx="100668" cy="1058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1834DC3E-2CBC-2284-442E-804742E8A0E1}"/>
              </a:ext>
            </a:extLst>
          </p:cNvPr>
          <p:cNvSpPr/>
          <p:nvPr/>
        </p:nvSpPr>
        <p:spPr>
          <a:xfrm rot="19895640">
            <a:off x="8923593" y="914667"/>
            <a:ext cx="723722" cy="835647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EDB07BDD-9BFE-906E-48FB-FFF9D3A2367D}"/>
              </a:ext>
            </a:extLst>
          </p:cNvPr>
          <p:cNvSpPr/>
          <p:nvPr/>
        </p:nvSpPr>
        <p:spPr>
          <a:xfrm>
            <a:off x="9141179" y="987879"/>
            <a:ext cx="100668" cy="1058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평행 사변형 16">
            <a:extLst>
              <a:ext uri="{FF2B5EF4-FFF2-40B4-BE49-F238E27FC236}">
                <a16:creationId xmlns:a16="http://schemas.microsoft.com/office/drawing/2014/main" id="{C3847DB4-4340-4C17-78C4-7BF5C723848C}"/>
              </a:ext>
            </a:extLst>
          </p:cNvPr>
          <p:cNvSpPr/>
          <p:nvPr/>
        </p:nvSpPr>
        <p:spPr>
          <a:xfrm rot="16200000">
            <a:off x="10146236" y="687775"/>
            <a:ext cx="207094" cy="192581"/>
          </a:xfrm>
          <a:prstGeom prst="parallelogram">
            <a:avLst>
              <a:gd name="adj" fmla="val 10880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FDD31969-1A86-E04F-1F18-C134A9F8925F}"/>
              </a:ext>
            </a:extLst>
          </p:cNvPr>
          <p:cNvSpPr/>
          <p:nvPr/>
        </p:nvSpPr>
        <p:spPr>
          <a:xfrm>
            <a:off x="10204690" y="727567"/>
            <a:ext cx="100668" cy="1058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91C2139B-D1FE-8F15-AD6F-9576FF940B9E}"/>
              </a:ext>
            </a:extLst>
          </p:cNvPr>
          <p:cNvCxnSpPr>
            <a:cxnSpLocks/>
          </p:cNvCxnSpPr>
          <p:nvPr/>
        </p:nvCxnSpPr>
        <p:spPr>
          <a:xfrm flipV="1">
            <a:off x="9202976" y="792645"/>
            <a:ext cx="1040585" cy="235961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타원 19">
            <a:extLst>
              <a:ext uri="{FF2B5EF4-FFF2-40B4-BE49-F238E27FC236}">
                <a16:creationId xmlns:a16="http://schemas.microsoft.com/office/drawing/2014/main" id="{60EAF918-BF1C-9D31-AB7A-3DBA59596639}"/>
              </a:ext>
            </a:extLst>
          </p:cNvPr>
          <p:cNvSpPr/>
          <p:nvPr/>
        </p:nvSpPr>
        <p:spPr>
          <a:xfrm>
            <a:off x="6735003" y="695030"/>
            <a:ext cx="189937" cy="192581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E78A5BAE-D53C-62C0-DD3F-64CAD2F4F49E}"/>
              </a:ext>
            </a:extLst>
          </p:cNvPr>
          <p:cNvCxnSpPr>
            <a:cxnSpLocks/>
          </p:cNvCxnSpPr>
          <p:nvPr/>
        </p:nvCxnSpPr>
        <p:spPr>
          <a:xfrm flipV="1">
            <a:off x="5782303" y="802941"/>
            <a:ext cx="1040585" cy="235961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십자형 21">
            <a:extLst>
              <a:ext uri="{FF2B5EF4-FFF2-40B4-BE49-F238E27FC236}">
                <a16:creationId xmlns:a16="http://schemas.microsoft.com/office/drawing/2014/main" id="{67CFB6DF-57A1-2B79-5EB3-C1C672E9EAC4}"/>
              </a:ext>
            </a:extLst>
          </p:cNvPr>
          <p:cNvSpPr/>
          <p:nvPr/>
        </p:nvSpPr>
        <p:spPr>
          <a:xfrm rot="18757583">
            <a:off x="6212594" y="840111"/>
            <a:ext cx="180000" cy="180000"/>
          </a:xfrm>
          <a:prstGeom prst="plus">
            <a:avLst>
              <a:gd name="adj" fmla="val 46315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A79D1C-EB1C-41C9-BFC6-0D71978D38D0}"/>
              </a:ext>
            </a:extLst>
          </p:cNvPr>
          <p:cNvSpPr txBox="1"/>
          <p:nvPr/>
        </p:nvSpPr>
        <p:spPr>
          <a:xfrm>
            <a:off x="576347" y="2175645"/>
            <a:ext cx="10832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: Beamlets are constructed by </a:t>
            </a:r>
            <a:r>
              <a:rPr lang="en-US" altLang="ko-KR" sz="1600" b="1" dirty="0"/>
              <a:t>selecting the pixel-wise minimum intensity </a:t>
            </a:r>
            <a:r>
              <a:rPr lang="en-US" altLang="ko-KR" sz="1600" dirty="0"/>
              <a:t>between horizontal and vertical slit scans to avoid overestimation.</a:t>
            </a:r>
            <a:endParaRPr lang="ko-KR" alt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9E311FF-914E-DECE-F904-DB829D7DA7D8}"/>
                  </a:ext>
                </a:extLst>
              </p:cNvPr>
              <p:cNvSpPr txBox="1"/>
              <p:nvPr/>
            </p:nvSpPr>
            <p:spPr>
              <a:xfrm>
                <a:off x="1006275" y="1452515"/>
                <a:ext cx="2966221" cy="374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𝑉𝑃𝑃</m:t>
                          </m:r>
                        </m:sub>
                      </m:sSub>
                      <m:d>
                        <m:d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b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p>
                          </m:sSub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9E311FF-914E-DECE-F904-DB829D7DA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275" y="1452515"/>
                <a:ext cx="2966221" cy="374270"/>
              </a:xfrm>
              <a:prstGeom prst="rect">
                <a:avLst/>
              </a:prstGeom>
              <a:blipFill>
                <a:blip r:embed="rId2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DA1A314E-8447-7E11-4872-DD9B24F87522}"/>
              </a:ext>
            </a:extLst>
          </p:cNvPr>
          <p:cNvSpPr txBox="1"/>
          <p:nvPr/>
        </p:nvSpPr>
        <p:spPr>
          <a:xfrm>
            <a:off x="161409" y="3092094"/>
            <a:ext cx="3044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2) Reconstruction process</a:t>
            </a:r>
            <a:endParaRPr lang="ko-KR" altLang="en-US" sz="2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0309266-4146-D779-3D61-4445A96C0971}"/>
              </a:ext>
            </a:extLst>
          </p:cNvPr>
          <p:cNvSpPr txBox="1"/>
          <p:nvPr/>
        </p:nvSpPr>
        <p:spPr>
          <a:xfrm>
            <a:off x="495350" y="3646733"/>
            <a:ext cx="4891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/>
              <a:t>2D Gaussian Fitting of each beamlets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2EDB0D3-A085-95FB-2536-FD805FF22628}"/>
                  </a:ext>
                </a:extLst>
              </p:cNvPr>
              <p:cNvSpPr txBox="1"/>
              <p:nvPr/>
            </p:nvSpPr>
            <p:spPr>
              <a:xfrm>
                <a:off x="958699" y="4147568"/>
                <a:ext cx="4121898" cy="7200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⁡(−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2EDB0D3-A085-95FB-2536-FD805FF22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699" y="4147568"/>
                <a:ext cx="4121898" cy="7200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그림 63">
            <a:extLst>
              <a:ext uri="{FF2B5EF4-FFF2-40B4-BE49-F238E27FC236}">
                <a16:creationId xmlns:a16="http://schemas.microsoft.com/office/drawing/2014/main" id="{80408909-FB32-3D20-97A3-A517563FC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703" y="3042845"/>
            <a:ext cx="2835019" cy="2237049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3E540BA9-8999-EFEC-95A9-99FFB9AAA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6971" y="2957498"/>
            <a:ext cx="3847525" cy="2341765"/>
          </a:xfrm>
          <a:prstGeom prst="rect">
            <a:avLst/>
          </a:prstGeom>
        </p:spPr>
      </p:pic>
      <p:cxnSp>
        <p:nvCxnSpPr>
          <p:cNvPr id="68" name="직선 연결선 67">
            <a:extLst>
              <a:ext uri="{FF2B5EF4-FFF2-40B4-BE49-F238E27FC236}">
                <a16:creationId xmlns:a16="http://schemas.microsoft.com/office/drawing/2014/main" id="{086EF589-EE26-195F-9795-FEF10539C224}"/>
              </a:ext>
            </a:extLst>
          </p:cNvPr>
          <p:cNvCxnSpPr>
            <a:cxnSpLocks/>
          </p:cNvCxnSpPr>
          <p:nvPr/>
        </p:nvCxnSpPr>
        <p:spPr>
          <a:xfrm>
            <a:off x="6773906" y="4028021"/>
            <a:ext cx="592852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560915E-728D-D45E-CDF2-CC71F51108B3}"/>
                  </a:ext>
                </a:extLst>
              </p:cNvPr>
              <p:cNvSpPr txBox="1"/>
              <p:nvPr/>
            </p:nvSpPr>
            <p:spPr>
              <a:xfrm>
                <a:off x="7050236" y="4000017"/>
                <a:ext cx="268728" cy="2324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4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ko-KR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560915E-728D-D45E-CDF2-CC71F5110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236" y="4000017"/>
                <a:ext cx="268728" cy="232436"/>
              </a:xfrm>
              <a:prstGeom prst="rect">
                <a:avLst/>
              </a:prstGeom>
              <a:blipFill>
                <a:blip r:embed="rId6"/>
                <a:stretch>
                  <a:fillRect l="-40909" t="-26316" r="-9091" b="-368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1BB908A-BEE3-82A6-26B0-9805E807C636}"/>
                  </a:ext>
                </a:extLst>
              </p:cNvPr>
              <p:cNvSpPr txBox="1"/>
              <p:nvPr/>
            </p:nvSpPr>
            <p:spPr>
              <a:xfrm>
                <a:off x="10447481" y="4065462"/>
                <a:ext cx="257506" cy="2352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4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400" b="0" i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400" b="0" i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endParaRPr lang="ko-KR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1BB908A-BEE3-82A6-26B0-9805E807C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7481" y="4065462"/>
                <a:ext cx="257506" cy="235257"/>
              </a:xfrm>
              <a:prstGeom prst="rect">
                <a:avLst/>
              </a:prstGeom>
              <a:blipFill>
                <a:blip r:embed="rId7"/>
                <a:stretch>
                  <a:fillRect l="-42857" t="-26316" r="-14286" b="-368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33DC38E-35CF-54D9-BBFD-642C77A90A41}"/>
                  </a:ext>
                </a:extLst>
              </p:cNvPr>
              <p:cNvSpPr txBox="1"/>
              <p:nvPr/>
            </p:nvSpPr>
            <p:spPr>
              <a:xfrm>
                <a:off x="576347" y="5477727"/>
                <a:ext cx="10937679" cy="859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/>
                  <a:t>: 2D Gaussian fitting determines the beamlet peak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US" altLang="ko-KR" sz="1600" dirty="0"/>
                  <a:t>which is used together with slit center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ko-KR" altLang="en-US" sz="1600" dirty="0"/>
                  <a:t> </a:t>
                </a:r>
                <a:r>
                  <a:rPr lang="en-US" altLang="ko-KR" sz="1600" dirty="0"/>
                  <a:t>to compute the divergence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ko-KR" sz="20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>
                        <m:r>
                          <a:rPr lang="en-US" altLang="ko-KR" sz="20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ko-KR" sz="2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altLang="ko-KR" sz="2000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US" altLang="ko-KR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sz="2000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altLang="ko-KR" sz="20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b>
                        </m:sSub>
                      </m:den>
                    </m:f>
                  </m:oMath>
                </a14:m>
                <a:endParaRPr lang="ko-KR" altLang="en-US" sz="1600" b="1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33DC38E-35CF-54D9-BBFD-642C77A90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47" y="5477727"/>
                <a:ext cx="10937679" cy="859274"/>
              </a:xfrm>
              <a:prstGeom prst="rect">
                <a:avLst/>
              </a:prstGeom>
              <a:blipFill>
                <a:blip r:embed="rId8"/>
                <a:stretch>
                  <a:fillRect l="-334" t="-283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29DD77D-95BD-04A8-B46C-1A658F7811B1}"/>
                  </a:ext>
                </a:extLst>
              </p:cNvPr>
              <p:cNvSpPr txBox="1"/>
              <p:nvPr/>
            </p:nvSpPr>
            <p:spPr>
              <a:xfrm>
                <a:off x="2302561" y="5066922"/>
                <a:ext cx="1434174" cy="2660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29DD77D-95BD-04A8-B46C-1A658F781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561" y="5066922"/>
                <a:ext cx="1434174" cy="266035"/>
              </a:xfrm>
              <a:prstGeom prst="rect">
                <a:avLst/>
              </a:prstGeom>
              <a:blipFill>
                <a:blip r:embed="rId9"/>
                <a:stretch>
                  <a:fillRect l="-2979" r="-851" b="-272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그림 72">
            <a:extLst>
              <a:ext uri="{FF2B5EF4-FFF2-40B4-BE49-F238E27FC236}">
                <a16:creationId xmlns:a16="http://schemas.microsoft.com/office/drawing/2014/main" id="{191FE593-48F7-CC82-43AB-ECBE25AE14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85321" y="4147568"/>
            <a:ext cx="85125" cy="189896"/>
          </a:xfrm>
          <a:prstGeom prst="rect">
            <a:avLst/>
          </a:prstGeom>
        </p:spPr>
      </p:pic>
      <p:sp>
        <p:nvSpPr>
          <p:cNvPr id="75" name="십자형 74">
            <a:extLst>
              <a:ext uri="{FF2B5EF4-FFF2-40B4-BE49-F238E27FC236}">
                <a16:creationId xmlns:a16="http://schemas.microsoft.com/office/drawing/2014/main" id="{D93E4C7F-2C70-DBBC-0048-73AE3631AB7D}"/>
              </a:ext>
            </a:extLst>
          </p:cNvPr>
          <p:cNvSpPr/>
          <p:nvPr/>
        </p:nvSpPr>
        <p:spPr>
          <a:xfrm rot="18744553">
            <a:off x="10163288" y="3544050"/>
            <a:ext cx="129189" cy="130656"/>
          </a:xfrm>
          <a:prstGeom prst="plus">
            <a:avLst>
              <a:gd name="adj" fmla="val 3589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54BE9D9-5F9A-BAB4-0634-B92E314C8C08}"/>
              </a:ext>
            </a:extLst>
          </p:cNvPr>
          <p:cNvSpPr txBox="1"/>
          <p:nvPr/>
        </p:nvSpPr>
        <p:spPr>
          <a:xfrm>
            <a:off x="5866965" y="1900911"/>
            <a:ext cx="1027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Pepper Pot</a:t>
            </a:r>
            <a:endParaRPr lang="ko-KR" altLang="en-US" sz="12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F7B9EB2-FA0A-FCEB-B644-89025FD71D88}"/>
              </a:ext>
            </a:extLst>
          </p:cNvPr>
          <p:cNvSpPr txBox="1"/>
          <p:nvPr/>
        </p:nvSpPr>
        <p:spPr>
          <a:xfrm>
            <a:off x="9081553" y="1900911"/>
            <a:ext cx="1596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Virtual Pepper Pot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29236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19FB51A-BD89-B4D6-6448-51CCC2FC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6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D4B8C0-D031-E108-CD7F-263A28E2810F}"/>
              </a:ext>
            </a:extLst>
          </p:cNvPr>
          <p:cNvSpPr txBox="1"/>
          <p:nvPr/>
        </p:nvSpPr>
        <p:spPr>
          <a:xfrm>
            <a:off x="156693" y="-40002"/>
            <a:ext cx="3375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1. Simulation Setup</a:t>
            </a:r>
            <a:endParaRPr lang="ko-KR" altLang="en-US" sz="2800" b="1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198BD50-BA94-D8F4-EF6B-F5D09EB3AB2B}"/>
              </a:ext>
            </a:extLst>
          </p:cNvPr>
          <p:cNvGrpSpPr>
            <a:grpSpLocks noChangeAspect="1"/>
          </p:cNvGrpSpPr>
          <p:nvPr/>
        </p:nvGrpSpPr>
        <p:grpSpPr>
          <a:xfrm>
            <a:off x="3863388" y="372383"/>
            <a:ext cx="8098307" cy="2537917"/>
            <a:chOff x="5578553" y="238324"/>
            <a:chExt cx="6324442" cy="2099431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3212585F-F2C8-2D5A-099C-DDE6F12B19BB}"/>
                </a:ext>
              </a:extLst>
            </p:cNvPr>
            <p:cNvGrpSpPr/>
            <p:nvPr/>
          </p:nvGrpSpPr>
          <p:grpSpPr>
            <a:xfrm>
              <a:off x="5578553" y="298776"/>
              <a:ext cx="6324442" cy="2038979"/>
              <a:chOff x="2869767" y="26549645"/>
              <a:chExt cx="9424701" cy="3344860"/>
            </a:xfrm>
          </p:grpSpPr>
          <p:pic>
            <p:nvPicPr>
              <p:cNvPr id="8" name="그림 7" descr="텍스트, 도표, 평면도, 스크린샷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EE4FFD38-AFB8-37F4-A1BA-7D01F2440D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544" t="4014" r="1"/>
              <a:stretch>
                <a:fillRect/>
              </a:stretch>
            </p:blipFill>
            <p:spPr>
              <a:xfrm>
                <a:off x="2869767" y="26549645"/>
                <a:ext cx="9424701" cy="3138215"/>
              </a:xfrm>
              <a:prstGeom prst="snip2SameRect">
                <a:avLst/>
              </a:prstGeom>
            </p:spPr>
          </p:pic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B685C4F0-BD68-7EE0-9D43-CD69E97D222B}"/>
                  </a:ext>
                </a:extLst>
              </p:cNvPr>
              <p:cNvSpPr/>
              <p:nvPr/>
            </p:nvSpPr>
            <p:spPr>
              <a:xfrm>
                <a:off x="7842859" y="28947121"/>
                <a:ext cx="1092480" cy="9004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DF44FA62-D499-48FA-CEE5-F80493A508C6}"/>
                  </a:ext>
                </a:extLst>
              </p:cNvPr>
              <p:cNvSpPr/>
              <p:nvPr/>
            </p:nvSpPr>
            <p:spPr>
              <a:xfrm rot="20035068">
                <a:off x="8519268" y="29329933"/>
                <a:ext cx="536240" cy="5645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393F73AA-29D7-6104-F30A-745D354EED9F}"/>
                  </a:ext>
                </a:extLst>
              </p:cNvPr>
              <p:cNvSpPr/>
              <p:nvPr/>
            </p:nvSpPr>
            <p:spPr>
              <a:xfrm rot="21125597">
                <a:off x="7810268" y="28845619"/>
                <a:ext cx="326058" cy="5645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097AF377-329A-B8E7-A65B-1E4784F13219}"/>
                  </a:ext>
                </a:extLst>
              </p:cNvPr>
              <p:cNvSpPr/>
              <p:nvPr/>
            </p:nvSpPr>
            <p:spPr>
              <a:xfrm rot="21125597">
                <a:off x="7729404" y="29248876"/>
                <a:ext cx="326058" cy="5645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656A5DD3-AAF4-A3FB-58DD-793043E37092}"/>
                  </a:ext>
                </a:extLst>
              </p:cNvPr>
              <p:cNvSpPr/>
              <p:nvPr/>
            </p:nvSpPr>
            <p:spPr>
              <a:xfrm rot="21125597">
                <a:off x="6912362" y="29165510"/>
                <a:ext cx="562565" cy="5645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01459864-65B1-E5CB-DDBA-3AEA6333556E}"/>
                </a:ext>
              </a:extLst>
            </p:cNvPr>
            <p:cNvSpPr/>
            <p:nvPr/>
          </p:nvSpPr>
          <p:spPr>
            <a:xfrm>
              <a:off x="7719102" y="238324"/>
              <a:ext cx="4183893" cy="203199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EC4BA88-2335-D5C9-302F-E8CF1FE2AD3E}"/>
              </a:ext>
            </a:extLst>
          </p:cNvPr>
          <p:cNvGrpSpPr/>
          <p:nvPr/>
        </p:nvGrpSpPr>
        <p:grpSpPr>
          <a:xfrm>
            <a:off x="2540792" y="3066235"/>
            <a:ext cx="9577857" cy="2773828"/>
            <a:chOff x="1635563" y="3040767"/>
            <a:chExt cx="9304820" cy="3452108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043BEB9E-F5DA-E24D-2EBA-20EE6B8E9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5563" y="3040767"/>
              <a:ext cx="9304820" cy="3452108"/>
            </a:xfrm>
            <a:prstGeom prst="rect">
              <a:avLst/>
            </a:prstGeom>
          </p:spPr>
        </p:pic>
        <p:pic>
          <p:nvPicPr>
            <p:cNvPr id="17" name="그림 16" descr="라인, 도표, 그래프, 스크린샷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8C7E6FFA-6AE2-CAA2-AF46-61D5B94DB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94591" t="4889" r="1254" b="84192"/>
            <a:stretch>
              <a:fillRect/>
            </a:stretch>
          </p:blipFill>
          <p:spPr>
            <a:xfrm>
              <a:off x="10253814" y="3268601"/>
              <a:ext cx="605246" cy="505193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45727F6-C6F2-8E80-1BBC-88037E26FD3A}"/>
              </a:ext>
            </a:extLst>
          </p:cNvPr>
          <p:cNvSpPr txBox="1"/>
          <p:nvPr/>
        </p:nvSpPr>
        <p:spPr>
          <a:xfrm>
            <a:off x="9895371" y="6354614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Slit</a:t>
            </a:r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F42F80-B664-8DED-A550-3F51613DCEE7}"/>
              </a:ext>
            </a:extLst>
          </p:cNvPr>
          <p:cNvSpPr txBox="1"/>
          <p:nvPr/>
        </p:nvSpPr>
        <p:spPr>
          <a:xfrm>
            <a:off x="10397944" y="6353910"/>
            <a:ext cx="84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Screen</a:t>
            </a:r>
            <a:endParaRPr lang="ko-KR" altLang="en-US" dirty="0"/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3C846EC9-116B-6A97-B972-03F6F483A89A}"/>
              </a:ext>
            </a:extLst>
          </p:cNvPr>
          <p:cNvCxnSpPr>
            <a:cxnSpLocks/>
          </p:cNvCxnSpPr>
          <p:nvPr/>
        </p:nvCxnSpPr>
        <p:spPr>
          <a:xfrm flipH="1">
            <a:off x="2871819" y="2828783"/>
            <a:ext cx="3732494" cy="3955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87EF04CD-6F6F-3809-AB7C-2AB45CAF79D5}"/>
              </a:ext>
            </a:extLst>
          </p:cNvPr>
          <p:cNvCxnSpPr>
            <a:cxnSpLocks/>
          </p:cNvCxnSpPr>
          <p:nvPr/>
        </p:nvCxnSpPr>
        <p:spPr>
          <a:xfrm flipH="1" flipV="1">
            <a:off x="11970882" y="2828783"/>
            <a:ext cx="119713" cy="3955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2BD061DE-A875-5A17-917E-CDC27964CA88}"/>
              </a:ext>
            </a:extLst>
          </p:cNvPr>
          <p:cNvCxnSpPr>
            <a:cxnSpLocks/>
          </p:cNvCxnSpPr>
          <p:nvPr/>
        </p:nvCxnSpPr>
        <p:spPr>
          <a:xfrm flipV="1">
            <a:off x="10279141" y="5558167"/>
            <a:ext cx="0" cy="728333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직선 화살표 연결선 57">
            <a:extLst>
              <a:ext uri="{FF2B5EF4-FFF2-40B4-BE49-F238E27FC236}">
                <a16:creationId xmlns:a16="http://schemas.microsoft.com/office/drawing/2014/main" id="{6E40FC30-0E5B-0EB1-D662-4052740CEA79}"/>
              </a:ext>
            </a:extLst>
          </p:cNvPr>
          <p:cNvCxnSpPr/>
          <p:nvPr/>
        </p:nvCxnSpPr>
        <p:spPr>
          <a:xfrm>
            <a:off x="10298942" y="6151932"/>
            <a:ext cx="209656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3764495-33D7-BDCF-A83C-50BA49AB6EFE}"/>
                  </a:ext>
                </a:extLst>
              </p:cNvPr>
              <p:cNvSpPr txBox="1"/>
              <p:nvPr/>
            </p:nvSpPr>
            <p:spPr>
              <a:xfrm>
                <a:off x="10537330" y="6007428"/>
                <a:ext cx="299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</m:oMath>
                  </m:oMathPara>
                </a14:m>
                <a:endParaRPr lang="ko-KR" altLang="en-US" b="1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3764495-33D7-BDCF-A83C-50BA49AB6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7330" y="6007428"/>
                <a:ext cx="299697" cy="276999"/>
              </a:xfrm>
              <a:prstGeom prst="rect">
                <a:avLst/>
              </a:prstGeom>
              <a:blipFill>
                <a:blip r:embed="rId5"/>
                <a:stretch>
                  <a:fillRect l="-20408" r="-8163" b="-1956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직사각형 67">
            <a:extLst>
              <a:ext uri="{FF2B5EF4-FFF2-40B4-BE49-F238E27FC236}">
                <a16:creationId xmlns:a16="http://schemas.microsoft.com/office/drawing/2014/main" id="{8B798F7B-4FCE-B4FD-C333-C9A993B92753}"/>
              </a:ext>
            </a:extLst>
          </p:cNvPr>
          <p:cNvSpPr/>
          <p:nvPr/>
        </p:nvSpPr>
        <p:spPr>
          <a:xfrm>
            <a:off x="439545" y="3624236"/>
            <a:ext cx="1800000" cy="184008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32D81DC9-A25D-9D70-0CD5-FAF1DAB84027}"/>
              </a:ext>
            </a:extLst>
          </p:cNvPr>
          <p:cNvSpPr/>
          <p:nvPr/>
        </p:nvSpPr>
        <p:spPr>
          <a:xfrm rot="5400000">
            <a:off x="101568" y="4454530"/>
            <a:ext cx="1348866" cy="1968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5" name="직선 화살표 연결선 74">
            <a:extLst>
              <a:ext uri="{FF2B5EF4-FFF2-40B4-BE49-F238E27FC236}">
                <a16:creationId xmlns:a16="http://schemas.microsoft.com/office/drawing/2014/main" id="{F2C04C90-E9EA-2890-2242-0B114011C285}"/>
              </a:ext>
            </a:extLst>
          </p:cNvPr>
          <p:cNvCxnSpPr>
            <a:cxnSpLocks/>
          </p:cNvCxnSpPr>
          <p:nvPr/>
        </p:nvCxnSpPr>
        <p:spPr>
          <a:xfrm flipH="1">
            <a:off x="677568" y="4070939"/>
            <a:ext cx="196866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E534124-DFE3-DFBC-CED8-FC4D0F0D6075}"/>
                  </a:ext>
                </a:extLst>
              </p:cNvPr>
              <p:cNvSpPr txBox="1"/>
              <p:nvPr/>
            </p:nvSpPr>
            <p:spPr>
              <a:xfrm>
                <a:off x="458369" y="3932439"/>
                <a:ext cx="2003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ko-KR" altLang="en-US" b="1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E534124-DFE3-DFBC-CED8-FC4D0F0D6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69" y="3932439"/>
                <a:ext cx="200375" cy="276999"/>
              </a:xfrm>
              <a:prstGeom prst="rect">
                <a:avLst/>
              </a:prstGeom>
              <a:blipFill>
                <a:blip r:embed="rId6"/>
                <a:stretch>
                  <a:fillRect l="-30303" r="-30303" b="-108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9" name="표 78">
                <a:extLst>
                  <a:ext uri="{FF2B5EF4-FFF2-40B4-BE49-F238E27FC236}">
                    <a16:creationId xmlns:a16="http://schemas.microsoft.com/office/drawing/2014/main" id="{580A965C-5A2F-9CE4-6F7D-2D9FAB45FC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4930318"/>
                  </p:ext>
                </p:extLst>
              </p:nvPr>
            </p:nvGraphicFramePr>
            <p:xfrm>
              <a:off x="156693" y="942890"/>
              <a:ext cx="3865472" cy="1463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79622">
                      <a:extLst>
                        <a:ext uri="{9D8B030D-6E8A-4147-A177-3AD203B41FA5}">
                          <a16:colId xmlns:a16="http://schemas.microsoft.com/office/drawing/2014/main" val="681159093"/>
                        </a:ext>
                      </a:extLst>
                    </a:gridCol>
                    <a:gridCol w="1085850">
                      <a:extLst>
                        <a:ext uri="{9D8B030D-6E8A-4147-A177-3AD203B41FA5}">
                          <a16:colId xmlns:a16="http://schemas.microsoft.com/office/drawing/2014/main" val="3947805450"/>
                        </a:ext>
                      </a:extLst>
                    </a:gridCol>
                  </a:tblGrid>
                  <a:tr h="344819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dirty="0"/>
                            <a:t>Parameter</a:t>
                          </a:r>
                          <a:endParaRPr lang="ko-KR" altLang="en-US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dirty="0"/>
                            <a:t>Value</a:t>
                          </a:r>
                          <a:endParaRPr lang="ko-KR" altLang="en-US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5628436"/>
                      </a:ext>
                    </a:extLst>
                  </a:tr>
                  <a:tr h="344819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dirty="0"/>
                            <a:t>Slit to Screen distance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R" dirty="0"/>
                            <a:t>)</a:t>
                          </a:r>
                          <a:endParaRPr lang="ko-KR" altLang="en-US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110 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74621840"/>
                      </a:ext>
                    </a:extLst>
                  </a:tr>
                  <a:tr h="344819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dirty="0"/>
                            <a:t>Slit width (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r>
                            <a:rPr lang="en-US" altLang="ko-KR" dirty="0"/>
                            <a:t>)</a:t>
                          </a:r>
                          <a:endParaRPr lang="ko-KR" altLang="en-US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0.20 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09593659"/>
                      </a:ext>
                    </a:extLst>
                  </a:tr>
                  <a:tr h="344819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dirty="0"/>
                            <a:t>Slit spacing (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oMath>
                          </a14:m>
                          <a:r>
                            <a:rPr lang="en-US" altLang="ko-KR" dirty="0"/>
                            <a:t>)</a:t>
                          </a:r>
                          <a:endParaRPr lang="ko-KR" altLang="en-US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1.00 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411394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9" name="표 78">
                <a:extLst>
                  <a:ext uri="{FF2B5EF4-FFF2-40B4-BE49-F238E27FC236}">
                    <a16:creationId xmlns:a16="http://schemas.microsoft.com/office/drawing/2014/main" id="{580A965C-5A2F-9CE4-6F7D-2D9FAB45FC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4930318"/>
                  </p:ext>
                </p:extLst>
              </p:nvPr>
            </p:nvGraphicFramePr>
            <p:xfrm>
              <a:off x="156693" y="942890"/>
              <a:ext cx="3865472" cy="1463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79622">
                      <a:extLst>
                        <a:ext uri="{9D8B030D-6E8A-4147-A177-3AD203B41FA5}">
                          <a16:colId xmlns:a16="http://schemas.microsoft.com/office/drawing/2014/main" val="681159093"/>
                        </a:ext>
                      </a:extLst>
                    </a:gridCol>
                    <a:gridCol w="1085850">
                      <a:extLst>
                        <a:ext uri="{9D8B030D-6E8A-4147-A177-3AD203B41FA5}">
                          <a16:colId xmlns:a16="http://schemas.microsoft.com/office/drawing/2014/main" val="394780545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dirty="0"/>
                            <a:t>Parameter</a:t>
                          </a:r>
                          <a:endParaRPr lang="ko-KR" altLang="en-US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dirty="0"/>
                            <a:t>Value</a:t>
                          </a:r>
                          <a:endParaRPr lang="ko-KR" altLang="en-US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562843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19" t="-108197" r="-39387" b="-2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57303" t="-108197" r="-1124" b="-2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62184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19" t="-211667" r="-39387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57303" t="-211667" r="-1124" b="-1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959365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19" t="-311667" r="-39387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57303" t="-311667" r="-1124" b="-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113944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97" name="직선 화살표 연결선 96">
            <a:extLst>
              <a:ext uri="{FF2B5EF4-FFF2-40B4-BE49-F238E27FC236}">
                <a16:creationId xmlns:a16="http://schemas.microsoft.com/office/drawing/2014/main" id="{C1A84214-0691-8967-DED0-C135AA089DB3}"/>
              </a:ext>
            </a:extLst>
          </p:cNvPr>
          <p:cNvCxnSpPr>
            <a:cxnSpLocks/>
          </p:cNvCxnSpPr>
          <p:nvPr/>
        </p:nvCxnSpPr>
        <p:spPr>
          <a:xfrm flipV="1">
            <a:off x="10501391" y="5558167"/>
            <a:ext cx="0" cy="728333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CDF51603-4727-B82E-318D-B734189E1BD2}"/>
              </a:ext>
            </a:extLst>
          </p:cNvPr>
          <p:cNvSpPr txBox="1"/>
          <p:nvPr/>
        </p:nvSpPr>
        <p:spPr>
          <a:xfrm>
            <a:off x="1087713" y="322434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Slit</a:t>
            </a:r>
            <a:endParaRPr lang="ko-KR" altLang="en-US" b="1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EAE0910-BABB-F71B-DF8E-85FF71176CA9}"/>
              </a:ext>
            </a:extLst>
          </p:cNvPr>
          <p:cNvSpPr txBox="1"/>
          <p:nvPr/>
        </p:nvSpPr>
        <p:spPr>
          <a:xfrm>
            <a:off x="3999186" y="260795"/>
            <a:ext cx="2469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&lt;KOMAC BTS Layout&gt;</a:t>
            </a:r>
            <a:endParaRPr lang="ko-KR" altLang="en-US" b="1" dirty="0"/>
          </a:p>
        </p:txBody>
      </p:sp>
      <p:sp>
        <p:nvSpPr>
          <p:cNvPr id="108" name="직사각형 107">
            <a:extLst>
              <a:ext uri="{FF2B5EF4-FFF2-40B4-BE49-F238E27FC236}">
                <a16:creationId xmlns:a16="http://schemas.microsoft.com/office/drawing/2014/main" id="{858950CF-E5CB-A93A-FA9E-AF2D6F7A0DD7}"/>
              </a:ext>
            </a:extLst>
          </p:cNvPr>
          <p:cNvSpPr/>
          <p:nvPr/>
        </p:nvSpPr>
        <p:spPr>
          <a:xfrm rot="5400000">
            <a:off x="470000" y="4454530"/>
            <a:ext cx="1348866" cy="1968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6D3FD215-A4E3-D38C-AEF8-674B3AC80878}"/>
              </a:ext>
            </a:extLst>
          </p:cNvPr>
          <p:cNvSpPr/>
          <p:nvPr/>
        </p:nvSpPr>
        <p:spPr>
          <a:xfrm rot="5400000">
            <a:off x="838432" y="4454530"/>
            <a:ext cx="1348866" cy="1968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직사각형 109">
            <a:extLst>
              <a:ext uri="{FF2B5EF4-FFF2-40B4-BE49-F238E27FC236}">
                <a16:creationId xmlns:a16="http://schemas.microsoft.com/office/drawing/2014/main" id="{87340FA2-9644-B45F-6186-15B9906DB5D6}"/>
              </a:ext>
            </a:extLst>
          </p:cNvPr>
          <p:cNvSpPr/>
          <p:nvPr/>
        </p:nvSpPr>
        <p:spPr>
          <a:xfrm rot="5400000">
            <a:off x="1206864" y="4454530"/>
            <a:ext cx="1348866" cy="1968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1" name="직선 화살표 연결선 110">
            <a:extLst>
              <a:ext uri="{FF2B5EF4-FFF2-40B4-BE49-F238E27FC236}">
                <a16:creationId xmlns:a16="http://schemas.microsoft.com/office/drawing/2014/main" id="{232921B8-0F1C-951E-5F5B-CBE451D8713F}"/>
              </a:ext>
            </a:extLst>
          </p:cNvPr>
          <p:cNvCxnSpPr>
            <a:cxnSpLocks/>
          </p:cNvCxnSpPr>
          <p:nvPr/>
        </p:nvCxnSpPr>
        <p:spPr>
          <a:xfrm flipH="1">
            <a:off x="874434" y="5247035"/>
            <a:ext cx="196866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DC03CE69-2796-1C49-550E-7D73623C60E1}"/>
                  </a:ext>
                </a:extLst>
              </p:cNvPr>
              <p:cNvSpPr txBox="1"/>
              <p:nvPr/>
            </p:nvSpPr>
            <p:spPr>
              <a:xfrm>
                <a:off x="870925" y="5187317"/>
                <a:ext cx="20037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ko-KR" altLang="en-US" b="1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DC03CE69-2796-1C49-550E-7D73623C6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25" y="5187317"/>
                <a:ext cx="200375" cy="276999"/>
              </a:xfrm>
              <a:prstGeom prst="rect">
                <a:avLst/>
              </a:prstGeom>
              <a:blipFill>
                <a:blip r:embed="rId8"/>
                <a:stretch>
                  <a:fillRect l="-24242" r="-27273" b="-22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화살표: 오른쪽 112">
            <a:extLst>
              <a:ext uri="{FF2B5EF4-FFF2-40B4-BE49-F238E27FC236}">
                <a16:creationId xmlns:a16="http://schemas.microsoft.com/office/drawing/2014/main" id="{0BD6E9B1-AB33-6E1B-6B95-60EEDF003710}"/>
              </a:ext>
            </a:extLst>
          </p:cNvPr>
          <p:cNvSpPr/>
          <p:nvPr/>
        </p:nvSpPr>
        <p:spPr>
          <a:xfrm>
            <a:off x="733855" y="5558167"/>
            <a:ext cx="1211380" cy="985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058A712-0DAD-C3DF-DC31-E2D46CA68B28}"/>
              </a:ext>
            </a:extLst>
          </p:cNvPr>
          <p:cNvSpPr txBox="1"/>
          <p:nvPr/>
        </p:nvSpPr>
        <p:spPr>
          <a:xfrm>
            <a:off x="695242" y="5638096"/>
            <a:ext cx="1288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Slit moving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7468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88E8907-899F-23C8-A332-949281CC3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7</a:t>
            </a:fld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61B251DC-85BD-7BF3-9309-0A248FA07A02}"/>
              </a:ext>
            </a:extLst>
          </p:cNvPr>
          <p:cNvGrpSpPr>
            <a:grpSpLocks noChangeAspect="1"/>
          </p:cNvGrpSpPr>
          <p:nvPr/>
        </p:nvGrpSpPr>
        <p:grpSpPr>
          <a:xfrm>
            <a:off x="1349712" y="233759"/>
            <a:ext cx="9612812" cy="2878651"/>
            <a:chOff x="5578553" y="238324"/>
            <a:chExt cx="6324442" cy="2099431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69421813-688D-696E-B966-F291E0B0DF9A}"/>
                </a:ext>
              </a:extLst>
            </p:cNvPr>
            <p:cNvGrpSpPr/>
            <p:nvPr/>
          </p:nvGrpSpPr>
          <p:grpSpPr>
            <a:xfrm>
              <a:off x="5578553" y="298776"/>
              <a:ext cx="6324442" cy="2038979"/>
              <a:chOff x="2869767" y="26549645"/>
              <a:chExt cx="9424701" cy="3344860"/>
            </a:xfrm>
          </p:grpSpPr>
          <p:pic>
            <p:nvPicPr>
              <p:cNvPr id="6" name="그림 5" descr="텍스트, 도표, 평면도, 스크린샷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CD687BD9-BE5E-ACE9-4BBF-6E35AA26F4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544" t="4014" r="1"/>
              <a:stretch>
                <a:fillRect/>
              </a:stretch>
            </p:blipFill>
            <p:spPr>
              <a:xfrm>
                <a:off x="2869767" y="26549645"/>
                <a:ext cx="9424701" cy="3138215"/>
              </a:xfrm>
              <a:prstGeom prst="snip2SameRect">
                <a:avLst/>
              </a:prstGeom>
            </p:spPr>
          </p:pic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7E7137BF-F1C3-857F-CDA4-FA34075B1B6D}"/>
                  </a:ext>
                </a:extLst>
              </p:cNvPr>
              <p:cNvSpPr/>
              <p:nvPr/>
            </p:nvSpPr>
            <p:spPr>
              <a:xfrm>
                <a:off x="7842859" y="28947121"/>
                <a:ext cx="1092480" cy="9004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D4205E23-F4FF-2606-80F0-33F151E37548}"/>
                  </a:ext>
                </a:extLst>
              </p:cNvPr>
              <p:cNvSpPr/>
              <p:nvPr/>
            </p:nvSpPr>
            <p:spPr>
              <a:xfrm rot="20035068">
                <a:off x="8519268" y="29329933"/>
                <a:ext cx="536240" cy="5645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58C97682-D724-C427-90D6-0334458EAFC4}"/>
                  </a:ext>
                </a:extLst>
              </p:cNvPr>
              <p:cNvSpPr/>
              <p:nvPr/>
            </p:nvSpPr>
            <p:spPr>
              <a:xfrm rot="21125597">
                <a:off x="7810268" y="28845619"/>
                <a:ext cx="326058" cy="5645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238E5815-C6CE-0743-2C54-985420BE0A50}"/>
                  </a:ext>
                </a:extLst>
              </p:cNvPr>
              <p:cNvSpPr/>
              <p:nvPr/>
            </p:nvSpPr>
            <p:spPr>
              <a:xfrm rot="21125597">
                <a:off x="7729404" y="29248876"/>
                <a:ext cx="326058" cy="5645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D15F7225-F4A7-04D2-DD27-84BF104FA440}"/>
                  </a:ext>
                </a:extLst>
              </p:cNvPr>
              <p:cNvSpPr/>
              <p:nvPr/>
            </p:nvSpPr>
            <p:spPr>
              <a:xfrm rot="21125597">
                <a:off x="6912362" y="29165510"/>
                <a:ext cx="562565" cy="5645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843A5E13-1BCA-8795-A280-EF61A8AB255F}"/>
                </a:ext>
              </a:extLst>
            </p:cNvPr>
            <p:cNvSpPr/>
            <p:nvPr/>
          </p:nvSpPr>
          <p:spPr>
            <a:xfrm>
              <a:off x="7719102" y="238324"/>
              <a:ext cx="4183893" cy="203199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6476B97-6027-F0B5-0250-CD7D79490E01}"/>
              </a:ext>
            </a:extLst>
          </p:cNvPr>
          <p:cNvSpPr txBox="1"/>
          <p:nvPr/>
        </p:nvSpPr>
        <p:spPr>
          <a:xfrm>
            <a:off x="544043" y="3250181"/>
            <a:ext cx="2954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/>
              <a:t>Input Beam (After RFQ)</a:t>
            </a:r>
            <a:endParaRPr lang="ko-KR" altLang="en-US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E298E5-4BA8-15F6-6FC7-D57FED630DD1}"/>
              </a:ext>
            </a:extLst>
          </p:cNvPr>
          <p:cNvSpPr txBox="1"/>
          <p:nvPr/>
        </p:nvSpPr>
        <p:spPr>
          <a:xfrm>
            <a:off x="800100" y="3745590"/>
            <a:ext cx="5911850" cy="2118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Baseline verification with an uncoupled beam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Space Charge effect excluded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No x-y coupling in the input beam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Used to verify the basic VPP reconstruction procedure before extension to coupled beam case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표 13">
                <a:extLst>
                  <a:ext uri="{FF2B5EF4-FFF2-40B4-BE49-F238E27FC236}">
                    <a16:creationId xmlns:a16="http://schemas.microsoft.com/office/drawing/2014/main" id="{D0AAEF12-15DA-43A3-8797-9AEFB7009E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7075592"/>
                  </p:ext>
                </p:extLst>
              </p:nvPr>
            </p:nvGraphicFramePr>
            <p:xfrm>
              <a:off x="6879418" y="3591951"/>
              <a:ext cx="4402762" cy="261950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01381">
                      <a:extLst>
                        <a:ext uri="{9D8B030D-6E8A-4147-A177-3AD203B41FA5}">
                          <a16:colId xmlns:a16="http://schemas.microsoft.com/office/drawing/2014/main" val="3839104007"/>
                        </a:ext>
                      </a:extLst>
                    </a:gridCol>
                    <a:gridCol w="2201381">
                      <a:extLst>
                        <a:ext uri="{9D8B030D-6E8A-4147-A177-3AD203B41FA5}">
                          <a16:colId xmlns:a16="http://schemas.microsoft.com/office/drawing/2014/main" val="19545420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/>
                            <a:t>Parameter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/>
                            <a:t>Value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25314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/>
                            <a:t>Particle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/>
                            <a:t>Proton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24440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/>
                            <a:t>Energy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/>
                            <a:t>1 MeV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82852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/>
                            <a:t>Current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/>
                            <a:t>0 mA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71857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ko-K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altLang="ko-K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ko-K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8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ko-KR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0.16 </m:t>
                                </m:r>
                                <m:r>
                                  <a:rPr lang="en-US" altLang="ko-KR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n-US" altLang="ko-KR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ko-KR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𝑚𝑟𝑎𝑑</m:t>
                                </m:r>
                              </m:oMath>
                            </m:oMathPara>
                          </a14:m>
                          <a:endParaRPr lang="ko-KR" altLang="en-US" sz="1800" b="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84562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ko-K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altLang="ko-K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ko-K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8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ko-KR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0.16 </m:t>
                                </m:r>
                                <m:r>
                                  <a:rPr lang="en-US" altLang="ko-KR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n-US" altLang="ko-KR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ko-KR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𝑚𝑟𝑎𝑑</m:t>
                                </m:r>
                              </m:oMath>
                            </m:oMathPara>
                          </a14:m>
                          <a:endParaRPr lang="ko-KR" altLang="en-US" sz="1800" b="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00546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800" dirty="0"/>
                            <a:t># of Macroparticles</a:t>
                          </a:r>
                          <a:endParaRPr lang="ko-KR" altLang="en-US" sz="18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800" b="0" dirty="0"/>
                            <a:t>100,000</a:t>
                          </a:r>
                          <a:endParaRPr lang="ko-KR" altLang="en-US" sz="1800" b="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43446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표 13">
                <a:extLst>
                  <a:ext uri="{FF2B5EF4-FFF2-40B4-BE49-F238E27FC236}">
                    <a16:creationId xmlns:a16="http://schemas.microsoft.com/office/drawing/2014/main" id="{D0AAEF12-15DA-43A3-8797-9AEFB7009E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7075592"/>
                  </p:ext>
                </p:extLst>
              </p:nvPr>
            </p:nvGraphicFramePr>
            <p:xfrm>
              <a:off x="6879418" y="3591951"/>
              <a:ext cx="4402762" cy="261950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01381">
                      <a:extLst>
                        <a:ext uri="{9D8B030D-6E8A-4147-A177-3AD203B41FA5}">
                          <a16:colId xmlns:a16="http://schemas.microsoft.com/office/drawing/2014/main" val="3839104007"/>
                        </a:ext>
                      </a:extLst>
                    </a:gridCol>
                    <a:gridCol w="2201381">
                      <a:extLst>
                        <a:ext uri="{9D8B030D-6E8A-4147-A177-3AD203B41FA5}">
                          <a16:colId xmlns:a16="http://schemas.microsoft.com/office/drawing/2014/main" val="19545420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/>
                            <a:t>Parameter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/>
                            <a:t>Value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25314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/>
                            <a:t>Particle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/>
                            <a:t>Proton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24440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/>
                            <a:t>Energy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/>
                            <a:t>1 MeV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82852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/>
                            <a:t>Current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/>
                            <a:t>0 mA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7185752"/>
                      </a:ext>
                    </a:extLst>
                  </a:tr>
                  <a:tr h="37782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76" t="-395238" r="-100276" b="-2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554" t="-395238" r="-554" b="-2206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8456294"/>
                      </a:ext>
                    </a:extLst>
                  </a:tr>
                  <a:tr h="387477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76" t="-495238" r="-100276" b="-1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554" t="-495238" r="-554" b="-1206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00546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800" dirty="0"/>
                            <a:t># of Macroparticles</a:t>
                          </a:r>
                          <a:endParaRPr lang="ko-KR" altLang="en-US" sz="18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800" b="0" dirty="0"/>
                            <a:t>100,000</a:t>
                          </a:r>
                          <a:endParaRPr lang="ko-KR" altLang="en-US" sz="1800" b="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434467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92817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99D59E9-A4EE-DFEA-B759-266241378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3DB20A-D72A-5811-5B32-436E6D9BCF8B}"/>
              </a:ext>
            </a:extLst>
          </p:cNvPr>
          <p:cNvSpPr txBox="1"/>
          <p:nvPr/>
        </p:nvSpPr>
        <p:spPr>
          <a:xfrm>
            <a:off x="156693" y="-40002"/>
            <a:ext cx="476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2. Conventional VPP Results</a:t>
            </a:r>
            <a:endParaRPr lang="ko-KR" alt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698B77-AB32-E848-B481-612B4772D01B}"/>
              </a:ext>
            </a:extLst>
          </p:cNvPr>
          <p:cNvSpPr txBox="1"/>
          <p:nvPr/>
        </p:nvSpPr>
        <p:spPr>
          <a:xfrm>
            <a:off x="5324101" y="1067336"/>
            <a:ext cx="139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GT (Screen)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표 8">
                <a:extLst>
                  <a:ext uri="{FF2B5EF4-FFF2-40B4-BE49-F238E27FC236}">
                    <a16:creationId xmlns:a16="http://schemas.microsoft.com/office/drawing/2014/main" id="{E0872938-283A-99AC-E0FC-8DFD45F3C7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8772190"/>
                  </p:ext>
                </p:extLst>
              </p:nvPr>
            </p:nvGraphicFramePr>
            <p:xfrm>
              <a:off x="7753424" y="1101437"/>
              <a:ext cx="4281883" cy="29117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95627">
                      <a:extLst>
                        <a:ext uri="{9D8B030D-6E8A-4147-A177-3AD203B41FA5}">
                          <a16:colId xmlns:a16="http://schemas.microsoft.com/office/drawing/2014/main" val="963052917"/>
                        </a:ext>
                      </a:extLst>
                    </a:gridCol>
                    <a:gridCol w="1243128">
                      <a:extLst>
                        <a:ext uri="{9D8B030D-6E8A-4147-A177-3AD203B41FA5}">
                          <a16:colId xmlns:a16="http://schemas.microsoft.com/office/drawing/2014/main" val="2041417055"/>
                        </a:ext>
                      </a:extLst>
                    </a:gridCol>
                    <a:gridCol w="1243128">
                      <a:extLst>
                        <a:ext uri="{9D8B030D-6E8A-4147-A177-3AD203B41FA5}">
                          <a16:colId xmlns:a16="http://schemas.microsoft.com/office/drawing/2014/main" val="1093223263"/>
                        </a:ext>
                      </a:extLst>
                    </a:gridCol>
                  </a:tblGrid>
                  <a:tr h="284637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Parameters</a:t>
                          </a:r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Slit position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Recon. Error (%)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63657"/>
                      </a:ext>
                    </a:extLst>
                  </a:tr>
                  <a:tr h="284637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3.476494</m:t>
                                </m:r>
                              </m:oMath>
                            </m:oMathPara>
                          </a14:m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0.79 %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7396341"/>
                      </a:ext>
                    </a:extLst>
                  </a:tr>
                  <a:tr h="300972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3.523232</m:t>
                                </m:r>
                              </m:oMath>
                            </m:oMathPara>
                          </a14:m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dirty="0"/>
                            <a:t>2.23 %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5864060"/>
                      </a:ext>
                    </a:extLst>
                  </a:tr>
                  <a:tr h="284637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sSup>
                                  <m:sSup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ko-KR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𝑚𝑚</m:t>
                                        </m:r>
                                        <m:r>
                                          <a:rPr lang="en-US" altLang="ko-KR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altLang="ko-KR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𝑚𝑟𝑎𝑑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12.248726</m:t>
                                </m:r>
                              </m:oMath>
                            </m:oMathPara>
                          </a14:m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dirty="0"/>
                            <a:t>1.34 %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7666848"/>
                      </a:ext>
                    </a:extLst>
                  </a:tr>
                  <a:tr h="284637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1.691139</m:t>
                                </m:r>
                              </m:oMath>
                            </m:oMathPara>
                          </a14:m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10.24 %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680322"/>
                      </a:ext>
                    </a:extLst>
                  </a:tr>
                  <a:tr h="300972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4.753272</m:t>
                                </m:r>
                              </m:oMath>
                            </m:oMathPara>
                          </a14:m>
                          <a:endParaRPr lang="en-US" altLang="ko-KR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dirty="0">
                              <a:solidFill>
                                <a:schemeClr val="tx1"/>
                              </a:solidFill>
                            </a:rPr>
                            <a:t>11.68 %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378025"/>
                      </a:ext>
                    </a:extLst>
                  </a:tr>
                  <a:tr h="284637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3.133079</m:t>
                                </m:r>
                              </m:oMath>
                            </m:oMathPara>
                          </a14:m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10.00 %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8034217"/>
                      </a:ext>
                    </a:extLst>
                  </a:tr>
                  <a:tr h="300972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7.073228</m:t>
                                </m:r>
                              </m:oMath>
                            </m:oMathPara>
                          </a14:m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11.35 %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2065191"/>
                      </a:ext>
                    </a:extLst>
                  </a:tr>
                  <a:tr h="284637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2.424713</m:t>
                                </m:r>
                              </m:oMath>
                            </m:oMathPara>
                          </a14:m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5.64 %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7226557"/>
                      </a:ext>
                    </a:extLst>
                  </a:tr>
                  <a:tr h="300972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4.092296</m:t>
                                </m:r>
                              </m:oMath>
                            </m:oMathPara>
                          </a14:m>
                          <a:endParaRPr lang="en-US" altLang="ko-KR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dirty="0">
                              <a:solidFill>
                                <a:schemeClr val="tx1"/>
                              </a:solidFill>
                            </a:rPr>
                            <a:t>4.98%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005489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표 8">
                <a:extLst>
                  <a:ext uri="{FF2B5EF4-FFF2-40B4-BE49-F238E27FC236}">
                    <a16:creationId xmlns:a16="http://schemas.microsoft.com/office/drawing/2014/main" id="{E0872938-283A-99AC-E0FC-8DFD45F3C7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8772190"/>
                  </p:ext>
                </p:extLst>
              </p:nvPr>
            </p:nvGraphicFramePr>
            <p:xfrm>
              <a:off x="7753424" y="1101437"/>
              <a:ext cx="4281883" cy="29117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95627">
                      <a:extLst>
                        <a:ext uri="{9D8B030D-6E8A-4147-A177-3AD203B41FA5}">
                          <a16:colId xmlns:a16="http://schemas.microsoft.com/office/drawing/2014/main" val="963052917"/>
                        </a:ext>
                      </a:extLst>
                    </a:gridCol>
                    <a:gridCol w="1243128">
                      <a:extLst>
                        <a:ext uri="{9D8B030D-6E8A-4147-A177-3AD203B41FA5}">
                          <a16:colId xmlns:a16="http://schemas.microsoft.com/office/drawing/2014/main" val="2041417055"/>
                        </a:ext>
                      </a:extLst>
                    </a:gridCol>
                    <a:gridCol w="1243128">
                      <a:extLst>
                        <a:ext uri="{9D8B030D-6E8A-4147-A177-3AD203B41FA5}">
                          <a16:colId xmlns:a16="http://schemas.microsoft.com/office/drawing/2014/main" val="1093223263"/>
                        </a:ext>
                      </a:extLst>
                    </a:gridCol>
                  </a:tblGrid>
                  <a:tr h="284637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Parameters</a:t>
                          </a:r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Slit position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Recon. Error (%)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63657"/>
                      </a:ext>
                    </a:extLst>
                  </a:tr>
                  <a:tr h="284637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39" t="-102128" r="-139322" b="-829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4390" t="-102128" r="-100488" b="-829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0.79 %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7396341"/>
                      </a:ext>
                    </a:extLst>
                  </a:tr>
                  <a:tr h="30097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39" t="-193878" r="-139322" b="-695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4390" t="-193878" r="-100488" b="-695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dirty="0"/>
                            <a:t>2.23 %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5864060"/>
                      </a:ext>
                    </a:extLst>
                  </a:tr>
                  <a:tr h="284637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39" t="-306383" r="-139322" b="-625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4390" t="-306383" r="-100488" b="-625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dirty="0"/>
                            <a:t>1.34 %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7666848"/>
                      </a:ext>
                    </a:extLst>
                  </a:tr>
                  <a:tr h="284637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39" t="-406383" r="-139322" b="-525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4390" t="-406383" r="-100488" b="-525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10.24 %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680322"/>
                      </a:ext>
                    </a:extLst>
                  </a:tr>
                  <a:tr h="30097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39" t="-485714" r="-139322" b="-40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4390" t="-485714" r="-100488" b="-40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dirty="0">
                              <a:solidFill>
                                <a:schemeClr val="tx1"/>
                              </a:solidFill>
                            </a:rPr>
                            <a:t>11.68 %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378025"/>
                      </a:ext>
                    </a:extLst>
                  </a:tr>
                  <a:tr h="284637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39" t="-610638" r="-139322" b="-3212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4390" t="-610638" r="-100488" b="-3212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10.00 %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8034217"/>
                      </a:ext>
                    </a:extLst>
                  </a:tr>
                  <a:tr h="30097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39" t="-668000" r="-139322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4390" t="-668000" r="-100488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11.35 %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2065191"/>
                      </a:ext>
                    </a:extLst>
                  </a:tr>
                  <a:tr h="284637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39" t="-834783" r="-139322" b="-11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4390" t="-834783" r="-100488" b="-11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5.64 %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7226557"/>
                      </a:ext>
                    </a:extLst>
                  </a:tr>
                  <a:tr h="30097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39" t="-860000" r="-139322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4390" t="-860000" r="-100488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dirty="0">
                              <a:solidFill>
                                <a:schemeClr val="tx1"/>
                              </a:solidFill>
                            </a:rPr>
                            <a:t>4.98%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005489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DF1A90-9350-4094-BCD0-E3780F626307}"/>
                  </a:ext>
                </a:extLst>
              </p:cNvPr>
              <p:cNvSpPr txBox="1"/>
              <p:nvPr/>
            </p:nvSpPr>
            <p:spPr>
              <a:xfrm>
                <a:off x="7638968" y="4567122"/>
                <a:ext cx="4645263" cy="10346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10.95 %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10.71 %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10.71 %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8.53 %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9.71 %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9.37 %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9.37 %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8.53 %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DF1A90-9350-4094-BCD0-E3780F626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8968" y="4567122"/>
                <a:ext cx="4645263" cy="10346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그림 26">
            <a:extLst>
              <a:ext uri="{FF2B5EF4-FFF2-40B4-BE49-F238E27FC236}">
                <a16:creationId xmlns:a16="http://schemas.microsoft.com/office/drawing/2014/main" id="{01F56AE6-A170-D575-B8D8-752283D05D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61"/>
          <a:stretch>
            <a:fillRect/>
          </a:stretch>
        </p:blipFill>
        <p:spPr>
          <a:xfrm>
            <a:off x="84749" y="1643814"/>
            <a:ext cx="4253025" cy="3440629"/>
          </a:xfrm>
          <a:prstGeom prst="rect">
            <a:avLst/>
          </a:prstGeom>
        </p:spPr>
      </p:pic>
      <p:pic>
        <p:nvPicPr>
          <p:cNvPr id="28" name="그림 27" descr="텍스트, 도표, 그래프, 다채로움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2A2AB24-EC01-E9C7-5A91-C3374D55A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9863" y="2020786"/>
            <a:ext cx="3292987" cy="268638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F568FE0-40D4-3CAD-8F4C-A162A960C941}"/>
              </a:ext>
            </a:extLst>
          </p:cNvPr>
          <p:cNvSpPr txBox="1"/>
          <p:nvPr/>
        </p:nvSpPr>
        <p:spPr>
          <a:xfrm>
            <a:off x="1773926" y="1067336"/>
            <a:ext cx="101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GT (Slit)</a:t>
            </a:r>
            <a:endParaRPr lang="ko-KR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54FBF1-87CA-F510-FB0A-AC0F38278875}"/>
              </a:ext>
            </a:extLst>
          </p:cNvPr>
          <p:cNvSpPr txBox="1"/>
          <p:nvPr/>
        </p:nvSpPr>
        <p:spPr>
          <a:xfrm>
            <a:off x="156693" y="487576"/>
            <a:ext cx="2169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/>
              <a:t>Large Beam Case</a:t>
            </a:r>
            <a:endParaRPr lang="ko-KR" altLang="en-US" sz="2000" b="1" dirty="0"/>
          </a:p>
        </p:txBody>
      </p:sp>
      <p:sp>
        <p:nvSpPr>
          <p:cNvPr id="31" name="폭발: 8pt 30">
            <a:extLst>
              <a:ext uri="{FF2B5EF4-FFF2-40B4-BE49-F238E27FC236}">
                <a16:creationId xmlns:a16="http://schemas.microsoft.com/office/drawing/2014/main" id="{494A2388-D2AB-756D-4C56-EF175E5B3008}"/>
              </a:ext>
            </a:extLst>
          </p:cNvPr>
          <p:cNvSpPr/>
          <p:nvPr/>
        </p:nvSpPr>
        <p:spPr>
          <a:xfrm>
            <a:off x="10941576" y="112997"/>
            <a:ext cx="967926" cy="74044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6004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17592-58D2-A656-D325-B7DD15750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34301D6-0A3A-9C8F-51A2-0820449B3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052B89-0956-5780-CB15-606790A30965}"/>
              </a:ext>
            </a:extLst>
          </p:cNvPr>
          <p:cNvSpPr txBox="1"/>
          <p:nvPr/>
        </p:nvSpPr>
        <p:spPr>
          <a:xfrm>
            <a:off x="156693" y="-40002"/>
            <a:ext cx="476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2. Conventional VPP Results</a:t>
            </a:r>
            <a:endParaRPr lang="ko-KR" alt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표 8">
                <a:extLst>
                  <a:ext uri="{FF2B5EF4-FFF2-40B4-BE49-F238E27FC236}">
                    <a16:creationId xmlns:a16="http://schemas.microsoft.com/office/drawing/2014/main" id="{B9F924C4-BA9E-6A2C-81A1-A9121C79FD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2826596"/>
                  </p:ext>
                </p:extLst>
              </p:nvPr>
            </p:nvGraphicFramePr>
            <p:xfrm>
              <a:off x="7765540" y="1572472"/>
              <a:ext cx="4281883" cy="29117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95627">
                      <a:extLst>
                        <a:ext uri="{9D8B030D-6E8A-4147-A177-3AD203B41FA5}">
                          <a16:colId xmlns:a16="http://schemas.microsoft.com/office/drawing/2014/main" val="963052917"/>
                        </a:ext>
                      </a:extLst>
                    </a:gridCol>
                    <a:gridCol w="1243128">
                      <a:extLst>
                        <a:ext uri="{9D8B030D-6E8A-4147-A177-3AD203B41FA5}">
                          <a16:colId xmlns:a16="http://schemas.microsoft.com/office/drawing/2014/main" val="2041417055"/>
                        </a:ext>
                      </a:extLst>
                    </a:gridCol>
                    <a:gridCol w="1243128">
                      <a:extLst>
                        <a:ext uri="{9D8B030D-6E8A-4147-A177-3AD203B41FA5}">
                          <a16:colId xmlns:a16="http://schemas.microsoft.com/office/drawing/2014/main" val="1093223263"/>
                        </a:ext>
                      </a:extLst>
                    </a:gridCol>
                  </a:tblGrid>
                  <a:tr h="284637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Parameters</a:t>
                          </a:r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Slit position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Recon. Error (%)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63657"/>
                      </a:ext>
                    </a:extLst>
                  </a:tr>
                  <a:tr h="284637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3.480380</m:t>
                                </m:r>
                              </m:oMath>
                            </m:oMathPara>
                          </a14:m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5.30 %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7396341"/>
                      </a:ext>
                    </a:extLst>
                  </a:tr>
                  <a:tr h="300972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3.538207</m:t>
                                </m:r>
                              </m:oMath>
                            </m:oMathPara>
                          </a14:m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dirty="0"/>
                            <a:t>4.43 %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5864060"/>
                      </a:ext>
                    </a:extLst>
                  </a:tr>
                  <a:tr h="284637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sSup>
                                  <m:sSup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ko-KR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𝑚𝑚</m:t>
                                        </m:r>
                                        <m:r>
                                          <a:rPr lang="en-US" altLang="ko-KR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altLang="ko-KR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𝑚𝑟𝑎𝑑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12.314537</m:t>
                                </m:r>
                              </m:oMath>
                            </m:oMathPara>
                          </a14:m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dirty="0"/>
                            <a:t>9.51 %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7666848"/>
                      </a:ext>
                    </a:extLst>
                  </a:tr>
                  <a:tr h="284637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0.179365</m:t>
                                </m:r>
                              </m:oMath>
                            </m:oMathPara>
                          </a14:m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1.61 %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680322"/>
                      </a:ext>
                    </a:extLst>
                  </a:tr>
                  <a:tr h="300972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0.653130</m:t>
                                </m:r>
                              </m:oMath>
                            </m:oMathPara>
                          </a14:m>
                          <a:endParaRPr lang="en-US" altLang="ko-KR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1" dirty="0">
                              <a:solidFill>
                                <a:schemeClr val="tx1"/>
                              </a:solidFill>
                            </a:rPr>
                            <a:t>17.41 %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378025"/>
                      </a:ext>
                    </a:extLst>
                  </a:tr>
                  <a:tr h="284637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0.381971</m:t>
                                </m:r>
                              </m:oMath>
                            </m:oMathPara>
                          </a14:m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 dirty="0"/>
                            <a:t>62.29 %</a:t>
                          </a:r>
                          <a:endParaRPr lang="ko-KR" altLang="en-US" sz="12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8034217"/>
                      </a:ext>
                    </a:extLst>
                  </a:tr>
                  <a:tr h="300972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2.445865</m:t>
                                </m:r>
                              </m:oMath>
                            </m:oMathPara>
                          </a14:m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10.82 %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2065191"/>
                      </a:ext>
                    </a:extLst>
                  </a:tr>
                  <a:tr h="284637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0.790100</m:t>
                                </m:r>
                              </m:oMath>
                            </m:oMathPara>
                          </a14:m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3.47 %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7226557"/>
                      </a:ext>
                    </a:extLst>
                  </a:tr>
                  <a:tr h="300972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1.520168</m:t>
                                </m:r>
                              </m:oMath>
                            </m:oMathPara>
                          </a14:m>
                          <a:endParaRPr lang="en-US" altLang="ko-KR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dirty="0">
                              <a:solidFill>
                                <a:schemeClr val="tx1"/>
                              </a:solidFill>
                            </a:rPr>
                            <a:t>11.16%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005489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표 8">
                <a:extLst>
                  <a:ext uri="{FF2B5EF4-FFF2-40B4-BE49-F238E27FC236}">
                    <a16:creationId xmlns:a16="http://schemas.microsoft.com/office/drawing/2014/main" id="{B9F924C4-BA9E-6A2C-81A1-A9121C79FD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2826596"/>
                  </p:ext>
                </p:extLst>
              </p:nvPr>
            </p:nvGraphicFramePr>
            <p:xfrm>
              <a:off x="7765540" y="1572472"/>
              <a:ext cx="4281883" cy="29117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95627">
                      <a:extLst>
                        <a:ext uri="{9D8B030D-6E8A-4147-A177-3AD203B41FA5}">
                          <a16:colId xmlns:a16="http://schemas.microsoft.com/office/drawing/2014/main" val="963052917"/>
                        </a:ext>
                      </a:extLst>
                    </a:gridCol>
                    <a:gridCol w="1243128">
                      <a:extLst>
                        <a:ext uri="{9D8B030D-6E8A-4147-A177-3AD203B41FA5}">
                          <a16:colId xmlns:a16="http://schemas.microsoft.com/office/drawing/2014/main" val="2041417055"/>
                        </a:ext>
                      </a:extLst>
                    </a:gridCol>
                    <a:gridCol w="1243128">
                      <a:extLst>
                        <a:ext uri="{9D8B030D-6E8A-4147-A177-3AD203B41FA5}">
                          <a16:colId xmlns:a16="http://schemas.microsoft.com/office/drawing/2014/main" val="1093223263"/>
                        </a:ext>
                      </a:extLst>
                    </a:gridCol>
                  </a:tblGrid>
                  <a:tr h="284637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Parameters</a:t>
                          </a:r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Slit position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Recon. Error (%)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63657"/>
                      </a:ext>
                    </a:extLst>
                  </a:tr>
                  <a:tr h="284637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39" t="-102128" r="-139322" b="-829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4390" t="-102128" r="-100488" b="-829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5.30 %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7396341"/>
                      </a:ext>
                    </a:extLst>
                  </a:tr>
                  <a:tr h="30097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39" t="-193878" r="-139322" b="-695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4390" t="-193878" r="-100488" b="-695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dirty="0"/>
                            <a:t>4.43 %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5864060"/>
                      </a:ext>
                    </a:extLst>
                  </a:tr>
                  <a:tr h="284637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39" t="-306383" r="-139322" b="-625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4390" t="-306383" r="-100488" b="-625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dirty="0"/>
                            <a:t>9.51 %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7666848"/>
                      </a:ext>
                    </a:extLst>
                  </a:tr>
                  <a:tr h="284637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39" t="-406383" r="-139322" b="-525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4390" t="-406383" r="-100488" b="-525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1.61 %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680322"/>
                      </a:ext>
                    </a:extLst>
                  </a:tr>
                  <a:tr h="30097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39" t="-485714" r="-139322" b="-40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4390" t="-485714" r="-100488" b="-40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1" dirty="0">
                              <a:solidFill>
                                <a:schemeClr val="tx1"/>
                              </a:solidFill>
                            </a:rPr>
                            <a:t>17.41 %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378025"/>
                      </a:ext>
                    </a:extLst>
                  </a:tr>
                  <a:tr h="284637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39" t="-610638" r="-139322" b="-3212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4390" t="-610638" r="-100488" b="-3212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 dirty="0"/>
                            <a:t>62.29 %</a:t>
                          </a:r>
                          <a:endParaRPr lang="ko-KR" altLang="en-US" sz="12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8034217"/>
                      </a:ext>
                    </a:extLst>
                  </a:tr>
                  <a:tr h="30097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39" t="-668000" r="-139322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4390" t="-668000" r="-100488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10.82 %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2065191"/>
                      </a:ext>
                    </a:extLst>
                  </a:tr>
                  <a:tr h="284637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39" t="-834783" r="-139322" b="-11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4390" t="-834783" r="-100488" b="-11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3.47 %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7226557"/>
                      </a:ext>
                    </a:extLst>
                  </a:tr>
                  <a:tr h="30097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39" t="-860000" r="-139322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4390" t="-860000" r="-100488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dirty="0">
                              <a:solidFill>
                                <a:schemeClr val="tx1"/>
                              </a:solidFill>
                            </a:rPr>
                            <a:t>11.16%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005489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66A528F-E0CA-462C-4471-9F1E668E1522}"/>
                  </a:ext>
                </a:extLst>
              </p:cNvPr>
              <p:cNvSpPr txBox="1"/>
              <p:nvPr/>
            </p:nvSpPr>
            <p:spPr>
              <a:xfrm>
                <a:off x="6960620" y="5165827"/>
                <a:ext cx="4976360" cy="10346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6.82 %</m:t>
                                      </m:r>
                                    </m:e>
                                    <m:e>
                                      <m:r>
                                        <a:rPr lang="en-US" altLang="ko-KR" b="1" i="1" smtClean="0">
                                          <a:latin typeface="Cambria Math" panose="02040503050406030204" pitchFamily="18" charset="0"/>
                                        </a:rPr>
                                        <m:t>𝟓𝟑</m:t>
                                      </m:r>
                                      <m:r>
                                        <a:rPr lang="en-US" altLang="ko-KR" b="1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altLang="ko-KR" b="1" i="1" smtClean="0">
                                          <a:latin typeface="Cambria Math" panose="02040503050406030204" pitchFamily="18" charset="0"/>
                                        </a:rPr>
                                        <m:t>𝟕𝟎</m:t>
                                      </m:r>
                                      <m:r>
                                        <a:rPr lang="en-US" altLang="ko-KR" b="1" i="1" smtClean="0">
                                          <a:latin typeface="Cambria Math" panose="02040503050406030204" pitchFamily="18" charset="0"/>
                                        </a:rPr>
                                        <m:t> %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b="0" i="1">
                                          <a:latin typeface="Cambria Math" panose="02040503050406030204" pitchFamily="18" charset="0"/>
                                        </a:rPr>
                                        <m:t>53.70</m:t>
                                      </m:r>
                                      <m:r>
                                        <a:rPr lang="en-US" altLang="ko-KR" b="1" i="1" smtClean="0">
                                          <a:latin typeface="Cambria Math" panose="02040503050406030204" pitchFamily="18" charset="0"/>
                                        </a:rPr>
                                        <m:t>%</m:t>
                                      </m:r>
                                    </m:e>
                                    <m:e>
                                      <m:r>
                                        <a:rPr lang="en-US" altLang="ko-KR" b="1" i="1" smtClean="0">
                                          <a:latin typeface="Cambria Math" panose="02040503050406030204" pitchFamily="18" charset="0"/>
                                        </a:rPr>
                                        <m:t>𝟏𝟔</m:t>
                                      </m:r>
                                      <m:r>
                                        <a:rPr lang="en-US" altLang="ko-KR" b="1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altLang="ko-KR" b="1" i="1" smtClean="0">
                                          <a:latin typeface="Cambria Math" panose="02040503050406030204" pitchFamily="18" charset="0"/>
                                        </a:rPr>
                                        <m:t>𝟐𝟖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 %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b="1" i="1" smtClean="0">
                                          <a:latin typeface="Cambria Math" panose="02040503050406030204" pitchFamily="18" charset="0"/>
                                        </a:rPr>
                                        <m:t>𝟐𝟏</m:t>
                                      </m:r>
                                      <m:r>
                                        <a:rPr lang="en-US" altLang="ko-KR" b="1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altLang="ko-KR" b="1" i="1" smtClean="0">
                                          <a:latin typeface="Cambria Math" panose="02040503050406030204" pitchFamily="18" charset="0"/>
                                        </a:rPr>
                                        <m:t>𝟎𝟖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 %</m:t>
                                      </m:r>
                                    </m:e>
                                    <m:e>
                                      <m:r>
                                        <a:rPr lang="en-US" altLang="ko-KR" b="1" i="1" smtClean="0">
                                          <a:latin typeface="Cambria Math" panose="02040503050406030204" pitchFamily="18" charset="0"/>
                                        </a:rPr>
                                        <m:t>𝟏𝟒</m:t>
                                      </m:r>
                                      <m:r>
                                        <a:rPr lang="en-US" altLang="ko-KR" b="1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altLang="ko-KR" b="1" i="1" smtClean="0">
                                          <a:latin typeface="Cambria Math" panose="02040503050406030204" pitchFamily="18" charset="0"/>
                                        </a:rPr>
                                        <m:t>𝟕𝟎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 %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14.70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%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4.59 %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66A528F-E0CA-462C-4471-9F1E668E1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620" y="5165827"/>
                <a:ext cx="4976360" cy="10346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FA3ABB4-0204-7B8E-CB55-DF5BF2F5E1D7}"/>
              </a:ext>
            </a:extLst>
          </p:cNvPr>
          <p:cNvSpPr txBox="1"/>
          <p:nvPr/>
        </p:nvSpPr>
        <p:spPr>
          <a:xfrm>
            <a:off x="5111858" y="1387806"/>
            <a:ext cx="139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GT (Screen)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CA4B77-77CE-B55D-9771-7FDEDD852F72}"/>
              </a:ext>
            </a:extLst>
          </p:cNvPr>
          <p:cNvSpPr txBox="1"/>
          <p:nvPr/>
        </p:nvSpPr>
        <p:spPr>
          <a:xfrm>
            <a:off x="1640276" y="1387806"/>
            <a:ext cx="101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GT (Slit)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90B17E-0669-F0A5-A656-7CB34ECFDEA6}"/>
              </a:ext>
            </a:extLst>
          </p:cNvPr>
          <p:cNvSpPr txBox="1"/>
          <p:nvPr/>
        </p:nvSpPr>
        <p:spPr>
          <a:xfrm>
            <a:off x="156693" y="487576"/>
            <a:ext cx="2157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/>
              <a:t>Small Beam Case</a:t>
            </a:r>
            <a:endParaRPr lang="ko-KR" altLang="en-US" sz="2000" b="1" dirty="0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2D8B8B22-9E43-C19D-EC90-4523F1BF6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122" y="1792274"/>
            <a:ext cx="3604867" cy="297561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6D270E03-3F09-0994-C848-0D39A6593C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5744" y="1792273"/>
            <a:ext cx="3604869" cy="2975615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B44A4AC0-21A2-45B7-5306-BDBE30ED9B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261" y="5258693"/>
            <a:ext cx="3341378" cy="827567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D7551065-58DF-2909-0AA0-0A0B3D0893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3731" y="5018047"/>
            <a:ext cx="1848452" cy="147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51290"/>
      </p:ext>
    </p:extLst>
  </p:cSld>
  <p:clrMapOvr>
    <a:masterClrMapping/>
  </p:clrMapOvr>
</p:sld>
</file>

<file path=ppt/theme/theme1.xml><?xml version="1.0" encoding="utf-8"?>
<a:theme xmlns:a="http://schemas.openxmlformats.org/drawingml/2006/main" name="테마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사용자 지정 4">
      <a:majorFont>
        <a:latin typeface="Cambria"/>
        <a:ea typeface="맑은 고딕"/>
        <a:cs typeface=""/>
      </a:majorFont>
      <a:minorFont>
        <a:latin typeface="Cambria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테마1" id="{BBF6413B-AEB7-4851-9AC8-595B5000B932}" vid="{EC336A5A-E777-46BB-BC9F-9833FD64B1AC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985</TotalTime>
  <Words>928</Words>
  <Application>Microsoft Office PowerPoint</Application>
  <PresentationFormat>와이드스크린</PresentationFormat>
  <Paragraphs>267</Paragraphs>
  <Slides>15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0" baseType="lpstr">
      <vt:lpstr>맑은 고딕</vt:lpstr>
      <vt:lpstr>Arial</vt:lpstr>
      <vt:lpstr>Cambria</vt:lpstr>
      <vt:lpstr>Cambria Math</vt:lpstr>
      <vt:lpstr>테마1</vt:lpstr>
      <vt:lpstr>Study of the Virtual Pepper Pot and Preliminary Application of  the Differential Slit Method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최지영(첨단원자력공학부)</dc:creator>
  <cp:lastModifiedBy>최지영(첨단원자력공학부)</cp:lastModifiedBy>
  <cp:revision>3</cp:revision>
  <dcterms:created xsi:type="dcterms:W3CDTF">2026-04-02T08:57:55Z</dcterms:created>
  <dcterms:modified xsi:type="dcterms:W3CDTF">2026-04-03T01:24:28Z</dcterms:modified>
</cp:coreProperties>
</file>