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0" r:id="rId2"/>
    <p:sldId id="302" r:id="rId3"/>
    <p:sldId id="303" r:id="rId4"/>
    <p:sldId id="304" r:id="rId5"/>
    <p:sldId id="277" r:id="rId6"/>
    <p:sldId id="296" r:id="rId7"/>
    <p:sldId id="297" r:id="rId8"/>
    <p:sldId id="305" r:id="rId9"/>
    <p:sldId id="280" r:id="rId10"/>
    <p:sldId id="284" r:id="rId11"/>
    <p:sldId id="282" r:id="rId12"/>
    <p:sldId id="278" r:id="rId13"/>
    <p:sldId id="308" r:id="rId14"/>
    <p:sldId id="307" r:id="rId15"/>
    <p:sldId id="283" r:id="rId16"/>
    <p:sldId id="286" r:id="rId17"/>
    <p:sldId id="309" r:id="rId18"/>
    <p:sldId id="310" r:id="rId19"/>
    <p:sldId id="275" r:id="rId20"/>
    <p:sldId id="300" r:id="rId21"/>
    <p:sldId id="299" r:id="rId22"/>
    <p:sldId id="298" r:id="rId23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B9F"/>
    <a:srgbClr val="A7B6FF"/>
    <a:srgbClr val="001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1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A938-D598-4E7A-8B7B-3DA1E92783A5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9F65-1B87-4BB4-8DBF-934F4AEF2C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969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DD5E-E7B2-46DF-8AFF-D80A245078FE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63A8-9367-4B0B-85DE-6848ACDA8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96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FC7CAC-537E-C91A-C7D5-60B924E2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015D00-3510-7640-F07A-981ADA9B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80C198-042D-01A9-B2CE-5A1998BA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3E1642C-17DC-54C1-5B5E-191E77F95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numCol="1" anchor="ctr">
            <a:normAutofit/>
          </a:bodyPr>
          <a:lstStyle>
            <a:lvl1pPr algn="ctr">
              <a:defRPr/>
            </a:lvl1pPr>
          </a:lstStyle>
          <a:p>
            <a:r>
              <a:rPr lang="ko-KR" altLang="en-US" sz="3600" b="1" dirty="0"/>
              <a:t>제목 입력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F15413DE-D679-23DD-A8B5-76805828A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ko-KR" altLang="en-US" b="1" dirty="0"/>
              <a:t>부제목 입력</a:t>
            </a:r>
          </a:p>
        </p:txBody>
      </p:sp>
      <p:pic>
        <p:nvPicPr>
          <p:cNvPr id="15" name="그림 14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5BB9655-D685-FE1E-B28D-3A099AEDA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BD15A3-BF52-9E9F-99F1-01A03E6BE7AF}"/>
              </a:ext>
            </a:extLst>
          </p:cNvPr>
          <p:cNvSpPr/>
          <p:nvPr userDrawn="1"/>
        </p:nvSpPr>
        <p:spPr>
          <a:xfrm>
            <a:off x="0" y="967288"/>
            <a:ext cx="91449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805A618-9DF0-9394-8A01-891091BFE07E}"/>
              </a:ext>
            </a:extLst>
          </p:cNvPr>
          <p:cNvSpPr/>
          <p:nvPr userDrawn="1"/>
        </p:nvSpPr>
        <p:spPr>
          <a:xfrm>
            <a:off x="0" y="3389613"/>
            <a:ext cx="91449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4361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B4905-04E8-DA9A-2541-B0EF5B18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9FD664-83F6-54A0-0227-08D542E28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9DECCB-5DAF-67DA-BA2B-5F1576CC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7A604-FFDC-16A5-78B7-FB64FECC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7814E3-8936-2732-1A22-B0876288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1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A9A4CD-483A-A706-61A8-D6B15C209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1369E-3199-9F5D-3DB7-9AB733D9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D77D8-A2BD-493F-94A3-C52C4C3B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D6FACD-6524-F663-40BE-A5CD717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DC0864-3F8E-27B7-36F9-F68ED1AA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75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AEFF06-3179-8C63-8D31-38792FF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50395D-BCB5-F4AC-257E-19C6639A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CDBE61-3D9D-4E98-2364-65D5AEC2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7" name="그림 16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599E219-BE34-6197-7816-F4B735726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DB6FAF93-F412-3C51-9325-4AE4703C3857}"/>
              </a:ext>
            </a:extLst>
          </p:cNvPr>
          <p:cNvSpPr/>
          <p:nvPr userDrawn="1"/>
        </p:nvSpPr>
        <p:spPr>
          <a:xfrm>
            <a:off x="4613189" y="1287992"/>
            <a:ext cx="324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A550B1-1CA2-E4DD-2F07-370B9723C38B}"/>
              </a:ext>
            </a:extLst>
          </p:cNvPr>
          <p:cNvSpPr/>
          <p:nvPr userDrawn="1"/>
        </p:nvSpPr>
        <p:spPr>
          <a:xfrm>
            <a:off x="4613189" y="2337630"/>
            <a:ext cx="324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527821F-0138-8C29-C5A6-18628847CC90}"/>
              </a:ext>
            </a:extLst>
          </p:cNvPr>
          <p:cNvSpPr/>
          <p:nvPr userDrawn="1"/>
        </p:nvSpPr>
        <p:spPr>
          <a:xfrm>
            <a:off x="4613189" y="3429000"/>
            <a:ext cx="324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CE48C7-BC2F-65C3-68BB-90773C7911CA}"/>
              </a:ext>
            </a:extLst>
          </p:cNvPr>
          <p:cNvSpPr/>
          <p:nvPr userDrawn="1"/>
        </p:nvSpPr>
        <p:spPr>
          <a:xfrm>
            <a:off x="4613189" y="4445458"/>
            <a:ext cx="324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B465E82-563B-51FF-127B-8CC190220825}"/>
              </a:ext>
            </a:extLst>
          </p:cNvPr>
          <p:cNvSpPr/>
          <p:nvPr userDrawn="1"/>
        </p:nvSpPr>
        <p:spPr>
          <a:xfrm>
            <a:off x="0" y="0"/>
            <a:ext cx="91449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335C11-19D1-6CCE-C911-871AFACA3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356632"/>
            <a:ext cx="3510000" cy="648000"/>
          </a:xfrm>
        </p:spPr>
        <p:txBody>
          <a:bodyPr anchor="ctr"/>
          <a:lstStyle>
            <a:lvl1pPr>
              <a:buNone/>
              <a:defRPr sz="3600">
                <a:solidFill>
                  <a:srgbClr val="016B9F"/>
                </a:solidFill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3C0F598-E926-45BF-404C-16138E76B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700" y="1287992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C9C9A5DE-FBC3-27EC-49DD-672169E0C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700" y="2332261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EB31D10C-4FB1-B1C0-C24F-0EA26C289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1700" y="3429000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646F57FB-D230-E06E-14C8-8B55483BD9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700" y="4445458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8DD30-8FC9-A424-1FD1-5D7571FA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900" cy="504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3EF133-12AA-C993-5127-0BE00544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F00B0-2CA7-0ECF-0023-EA43BA85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883-A88A-4089-90BB-3AFE01A5B227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A4F84A-0856-FFDB-6DE3-EDAF7E78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FFD137-B98F-D94C-DCEB-FE90BF63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1265330" cy="365125"/>
          </a:xfrm>
        </p:spPr>
        <p:txBody>
          <a:bodyPr/>
          <a:lstStyle/>
          <a:p>
            <a:fld id="{AF26E4A9-C765-45FD-9D04-1CF45272D6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96349E-348F-F7E7-2B99-260903A944B3}"/>
              </a:ext>
            </a:extLst>
          </p:cNvPr>
          <p:cNvSpPr/>
          <p:nvPr userDrawn="1"/>
        </p:nvSpPr>
        <p:spPr>
          <a:xfrm>
            <a:off x="0" y="0"/>
            <a:ext cx="91449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8" name="그림 7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E59F585-4513-3306-BBB5-358F44D3B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66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41386-B8C2-BFC3-55E2-87F4BBD8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BA5C58-FF7B-C8F3-3920-0F769C94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F98803-88FB-B4E5-EB26-0D1316F8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67F69A-54DA-A18B-6A5D-706263F7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2E06B5-716A-7FDA-B498-54FF9F6F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701D69-37E5-D748-AEF2-C1A65B99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3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B36C93-36D0-6D7D-D183-DC8D213C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C08D7D-201C-BF75-749F-B8347196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188414-E791-FAA4-0224-1A7B45253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C5AC73C-942C-4D07-B29D-A799292F2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6301131-D07A-432A-64C7-E34884CA0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17234AE-FA66-3E1A-958A-16E85927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DA8E9C8-7185-FEA9-A599-CA63080A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AADD5F-75AD-AA01-1665-265161DE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8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32602-D0A7-4B1E-BF14-28777EAF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88EE8D-38CE-CFDA-DF23-EB2795F8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EB7FC4-1238-3694-13E2-D98C4B8F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8C8EB8F-D81B-FDC8-472A-BB4E941F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84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C8D556-F13F-9146-FF10-B423B52A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76D9522-DA01-645C-ED7B-72A0CC59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6A1D50-3C16-A1CF-2765-363A559E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4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11F98-F168-C995-9ED4-AE17B4D5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9255D7-ADEA-82A2-E60D-0473013A9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CC9F89-D5A7-3336-59C6-3ED6F8CFC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A5B0E2-5CC3-20DB-063E-335C1247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CD3FE7-4AE6-1EFE-773F-63854A4E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F774AB-52DF-F57E-0AAA-DBC1CF62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E8D7E-685C-3C2E-C509-D2509868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ABBBB1-5A3E-671A-7D53-6DCA7563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1F2AD2-226A-02BB-3386-1C59857B7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673706-2B5C-D4FE-BB6C-D0F19027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99F42-4E25-F0D7-49D8-9C946E85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815FBD-7DB7-0DAC-68CB-9B139FFD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43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CEB4D0B-0607-984B-D7EA-7BB54EB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C99155-0CD4-661B-0E23-6214C5B52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BAFCC-3F3F-3D6E-90AF-DAC309018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4D430-54BD-409F-8857-3285C5B2DFC2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C843E1-2E25-A252-0CAF-F0F192F98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C9E47-E60A-93FB-DEB7-AFD8EACE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1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image" Target="../media/image24.emf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8C7A02-E34C-5D2E-98FE-0BD817710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Capacitive Pick-up Type Beam Shape monitor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2E0B7A-724D-001A-E673-978D4D660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altLang="ko-KR" dirty="0"/>
              <a:t>2026. 03. 27 –</a:t>
            </a:r>
          </a:p>
          <a:p>
            <a:pPr marL="0" indent="0"/>
            <a:r>
              <a:rPr lang="ko-KR" altLang="en-US" dirty="0"/>
              <a:t>나창선</a:t>
            </a:r>
          </a:p>
        </p:txBody>
      </p:sp>
    </p:spTree>
    <p:extLst>
      <p:ext uri="{BB962C8B-B14F-4D97-AF65-F5344CB8AC3E}">
        <p14:creationId xmlns:p14="http://schemas.microsoft.com/office/powerpoint/2010/main" val="141447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66FA-C9EC-D1EA-9622-3C2F311B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F0F662-898F-BD53-86F7-A971897C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CST Simulation Result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40FC6103-2B53-83D3-AD01-D76F719A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55" y="1106335"/>
            <a:ext cx="4390819" cy="2709135"/>
          </a:xfrm>
          <a:prstGeom prst="rect">
            <a:avLst/>
          </a:prstGeom>
        </p:spPr>
      </p:pic>
      <p:graphicFrame>
        <p:nvGraphicFramePr>
          <p:cNvPr id="25" name="개체 24">
            <a:extLst>
              <a:ext uri="{FF2B5EF4-FFF2-40B4-BE49-F238E27FC236}">
                <a16:creationId xmlns:a16="http://schemas.microsoft.com/office/drawing/2014/main" id="{F3A2FC2F-06A6-70EA-B16A-84A2D05A5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273"/>
              </p:ext>
            </p:extLst>
          </p:nvPr>
        </p:nvGraphicFramePr>
        <p:xfrm>
          <a:off x="94867" y="768378"/>
          <a:ext cx="3617060" cy="278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319577" imgH="2559774" progId="Origin95.Graph">
                  <p:embed/>
                </p:oleObj>
              </mc:Choice>
              <mc:Fallback>
                <p:oleObj name="Graph" r:id="rId3" imgW="3319577" imgH="2559774" progId="Origin95.Graph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986503A0-4D72-8A28-A395-1A4EA0965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67" y="768378"/>
                        <a:ext cx="3617060" cy="278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64DA87-2492-EFB1-E7A0-CEAB03EF36FF}"/>
                  </a:ext>
                </a:extLst>
              </p:cNvPr>
              <p:cNvSpPr txBox="1"/>
              <p:nvPr/>
            </p:nvSpPr>
            <p:spPr>
              <a:xfrm>
                <a:off x="6109660" y="4668666"/>
                <a:ext cx="31334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dirty="0"/>
                  <a:t>Distribution: Gaussian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800" dirty="0"/>
                  <a:t>: </a:t>
                </a:r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m:rPr>
                        <m:nor/>
                      </m:rPr>
                      <a:rPr lang="ko-KR" altLang="en-US" sz="18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800" i="0">
                        <a:latin typeface="Cambria Math" panose="02040503050406030204" pitchFamily="18" charset="0"/>
                      </a:rPr>
                      <m:t>ns</m:t>
                    </m:r>
                    <m:r>
                      <m:rPr>
                        <m:nor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8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altLang="ko-KR"/>
                        <m:t>2 </m:t>
                      </m:r>
                      <m:r>
                        <m:rPr>
                          <m:nor/>
                        </m:rPr>
                        <a:rPr lang="en-US" altLang="ko-KR"/>
                        <m:t>pC</m:t>
                      </m:r>
                    </m:oMath>
                  </m:oMathPara>
                </a14:m>
                <a:br>
                  <a:rPr lang="en-US" altLang="ko-KR" sz="1800" dirty="0"/>
                </a:br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ko-KR" altLang="en-US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800" dirty="0"/>
                  <a:t> 0.1, 0.2, 0.3, 0.8, 1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64DA87-2492-EFB1-E7A0-CEAB03EF3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60" y="4668666"/>
                <a:ext cx="3133437" cy="1200329"/>
              </a:xfrm>
              <a:prstGeom prst="rect">
                <a:avLst/>
              </a:prstGeom>
              <a:blipFill>
                <a:blip r:embed="rId5"/>
                <a:stretch>
                  <a:fillRect l="-1556" t="-3046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개체 26">
            <a:extLst>
              <a:ext uri="{FF2B5EF4-FFF2-40B4-BE49-F238E27FC236}">
                <a16:creationId xmlns:a16="http://schemas.microsoft.com/office/drawing/2014/main" id="{2979F1EA-FC9B-F625-E861-D5E5CAC27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4317"/>
              </p:ext>
            </p:extLst>
          </p:nvPr>
        </p:nvGraphicFramePr>
        <p:xfrm>
          <a:off x="94865" y="3684705"/>
          <a:ext cx="3617062" cy="278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865" y="3684705"/>
                        <a:ext cx="3617062" cy="2788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>
            <a:extLst>
              <a:ext uri="{FF2B5EF4-FFF2-40B4-BE49-F238E27FC236}">
                <a16:creationId xmlns:a16="http://schemas.microsoft.com/office/drawing/2014/main" id="{D894558D-B10D-BFDC-681E-9782AC775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93570"/>
              </p:ext>
            </p:extLst>
          </p:nvPr>
        </p:nvGraphicFramePr>
        <p:xfrm>
          <a:off x="3034341" y="3684705"/>
          <a:ext cx="3552169" cy="273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319577" imgH="2559774" progId="Origin95.Graph">
                  <p:embed/>
                </p:oleObj>
              </mc:Choice>
              <mc:Fallback>
                <p:oleObj name="Graph" r:id="rId8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4341" y="3684705"/>
                        <a:ext cx="3552169" cy="2738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886A7B3-65AD-08FD-4DC4-03D59F1F56BE}"/>
              </a:ext>
            </a:extLst>
          </p:cNvPr>
          <p:cNvSpPr txBox="1"/>
          <p:nvPr/>
        </p:nvSpPr>
        <p:spPr>
          <a:xfrm>
            <a:off x="3650967" y="6263501"/>
            <a:ext cx="2053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CST </a:t>
            </a:r>
            <a:r>
              <a:rPr lang="ko-KR" altLang="en-US" sz="1800" dirty="0"/>
              <a:t>설계 </a:t>
            </a:r>
            <a:r>
              <a:rPr lang="en-US" altLang="ko-KR" dirty="0"/>
              <a:t>miss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49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BF6FD-F683-FBAA-3241-3E873FA07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A13FF2-AE4A-9D74-CD53-4D83F450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CST Simulation Result</a:t>
            </a:r>
            <a:endParaRPr lang="ko-KR" altLang="en-US" dirty="0"/>
          </a:p>
        </p:txBody>
      </p:sp>
      <p:graphicFrame>
        <p:nvGraphicFramePr>
          <p:cNvPr id="20" name="개체 19">
            <a:extLst>
              <a:ext uri="{FF2B5EF4-FFF2-40B4-BE49-F238E27FC236}">
                <a16:creationId xmlns:a16="http://schemas.microsoft.com/office/drawing/2014/main" id="{1740DC5B-5D32-EC91-5772-290FE91AE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50057"/>
              </p:ext>
            </p:extLst>
          </p:nvPr>
        </p:nvGraphicFramePr>
        <p:xfrm>
          <a:off x="1088572" y="729749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8572" y="729749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>
            <a:extLst>
              <a:ext uri="{FF2B5EF4-FFF2-40B4-BE49-F238E27FC236}">
                <a16:creationId xmlns:a16="http://schemas.microsoft.com/office/drawing/2014/main" id="{DA7BA9C7-2534-98DF-0223-127B74C4E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92959"/>
              </p:ext>
            </p:extLst>
          </p:nvPr>
        </p:nvGraphicFramePr>
        <p:xfrm>
          <a:off x="1088572" y="3378023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8572" y="3378023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>
            <a:extLst>
              <a:ext uri="{FF2B5EF4-FFF2-40B4-BE49-F238E27FC236}">
                <a16:creationId xmlns:a16="http://schemas.microsoft.com/office/drawing/2014/main" id="{D837B09A-D27D-73C5-0994-366F36C15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64485"/>
              </p:ext>
            </p:extLst>
          </p:nvPr>
        </p:nvGraphicFramePr>
        <p:xfrm>
          <a:off x="4252710" y="3378023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2710" y="3378023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5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947E-3E32-BBB4-19EA-FD44ABD4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8EB7C2-7F81-83C6-0F97-0A70EF97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Reconstruction Algorithm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81F32F-24B9-A1DC-CB39-7066DADBB061}"/>
                  </a:ext>
                </a:extLst>
              </p:cNvPr>
              <p:cNvSpPr txBox="1"/>
              <p:nvPr/>
            </p:nvSpPr>
            <p:spPr>
              <a:xfrm>
                <a:off x="172778" y="1004419"/>
                <a:ext cx="8747937" cy="4600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b="1" dirty="0" err="1"/>
                  <a:t>Motivation</a:t>
                </a:r>
                <a:r>
                  <a:rPr lang="ko-KR" altLang="en-US" b="1" dirty="0"/>
                  <a:t> </a:t>
                </a:r>
                <a:r>
                  <a:rPr lang="en-US" altLang="ko-KR" b="1" dirty="0"/>
                  <a:t>:</a:t>
                </a: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In non-relativistic beams, the longitudinal electric field extends along the beam direction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As a result, the signal measured by the CPU-BSM is longer and distorted compared to the actual bunch shape</a:t>
                </a:r>
                <a:r>
                  <a:rPr lang="ko-KR" altLang="en-US" dirty="0"/>
                  <a:t>.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b="1" dirty="0"/>
                  <a:t>Convolution model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measured signal </a:t>
                </a:r>
                <a:r>
                  <a:rPr lang="en-US" altLang="ko-KR" dirty="0" err="1"/>
                  <a:t>Q_im</a:t>
                </a:r>
                <a:r>
                  <a:rPr lang="en-US" altLang="ko-KR" dirty="0"/>
                  <a:t>(t) is expressed as the convolution of the actual bunch shape H(t) and the system response function G(t)</a:t>
                </a:r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key idea is to recover H(t) by deconvolving the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̃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81F32F-24B9-A1DC-CB39-7066DADBB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8" y="1004419"/>
                <a:ext cx="8747937" cy="4600940"/>
              </a:xfrm>
              <a:prstGeom prst="rect">
                <a:avLst/>
              </a:prstGeom>
              <a:blipFill>
                <a:blip r:embed="rId2"/>
                <a:stretch>
                  <a:fillRect l="-557" t="-795" r="-14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13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5BCE7A-B3CD-C739-E099-44D5A19D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C59BE-B135-7440-B425-B6F95B65F61D}"/>
              </a:ext>
            </a:extLst>
          </p:cNvPr>
          <p:cNvSpPr txBox="1"/>
          <p:nvPr/>
        </p:nvSpPr>
        <p:spPr>
          <a:xfrm>
            <a:off x="496390" y="923109"/>
            <a:ext cx="8569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 non-destructive diagnostic device is required to measure the longitudinal bunch length of ion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Capacitive pick-up type diagnostics are non-destructive, but the measured signal does not represent the actual bunch shape at low 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CPU-BSM improves signal transmission through impedance matching and structural optimization.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 reconstruction algorithm is used to recover the actual bunch shape from the distorted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CST simulation results show the signal distortion and confirm its dependence on β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9BA87D4-7819-5FF8-2376-E103DD7DA36C}"/>
              </a:ext>
            </a:extLst>
          </p:cNvPr>
          <p:cNvSpPr txBox="1">
            <a:spLocks/>
          </p:cNvSpPr>
          <p:nvPr/>
        </p:nvSpPr>
        <p:spPr>
          <a:xfrm>
            <a:off x="152400" y="3791016"/>
            <a:ext cx="91449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Future</a:t>
            </a:r>
            <a:r>
              <a:rPr lang="ko-KR" altLang="en-US" dirty="0"/>
              <a:t> </a:t>
            </a:r>
            <a:r>
              <a:rPr lang="en-US" altLang="ko-KR" dirty="0"/>
              <a:t>work.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B5194DA8-8BBE-EDE3-522E-67669277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53634"/>
            <a:ext cx="7886700" cy="108978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Impedance matching using a coaxial structure (in progress).</a:t>
            </a:r>
          </a:p>
          <a:p>
            <a:r>
              <a:rPr lang="en-US" altLang="ko-KR" sz="1800" dirty="0"/>
              <a:t>Optimization of impedance for a larger-diameter CPU-BSM structure.</a:t>
            </a:r>
          </a:p>
          <a:p>
            <a:r>
              <a:rPr lang="en-US" altLang="ko-KR" sz="1800" dirty="0"/>
              <a:t>reconstruction algorithm for a larger-diameter CPU-BSM structure.</a:t>
            </a:r>
          </a:p>
        </p:txBody>
      </p:sp>
    </p:spTree>
    <p:extLst>
      <p:ext uri="{BB962C8B-B14F-4D97-AF65-F5344CB8AC3E}">
        <p14:creationId xmlns:p14="http://schemas.microsoft.com/office/powerpoint/2010/main" val="283368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DE48-B464-4EE7-B383-10CED5F2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A279C2-C169-6CEB-6F2B-626CB848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 - CST simulation result</a:t>
            </a:r>
            <a:endParaRPr lang="ko-KR" altLang="en-US" dirty="0"/>
          </a:p>
        </p:txBody>
      </p:sp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101620F2-7A2D-375D-112B-1D497687C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25205"/>
              </p:ext>
            </p:extLst>
          </p:nvPr>
        </p:nvGraphicFramePr>
        <p:xfrm>
          <a:off x="626268" y="3701547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8" name="개체 7">
                        <a:extLst>
                          <a:ext uri="{FF2B5EF4-FFF2-40B4-BE49-F238E27FC236}">
                            <a16:creationId xmlns:a16="http://schemas.microsoft.com/office/drawing/2014/main" id="{101620F2-7A2D-375D-112B-1D497687CB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6268" y="3701547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7B92CCDB-BDB5-A6F3-1C24-EB89F04BDA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268" y="891511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7B92CCDB-BDB5-A6F3-1C24-EB89F04BD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268" y="891511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58D21659-CBC2-BA30-C294-E593231B4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70005"/>
              </p:ext>
            </p:extLst>
          </p:nvPr>
        </p:nvGraphicFramePr>
        <p:xfrm>
          <a:off x="4331367" y="891511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10" name="개체 9">
                        <a:extLst>
                          <a:ext uri="{FF2B5EF4-FFF2-40B4-BE49-F238E27FC236}">
                            <a16:creationId xmlns:a16="http://schemas.microsoft.com/office/drawing/2014/main" id="{58D21659-CBC2-BA30-C294-E593231B4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1367" y="891511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AC81B38C-6F72-487A-C4FE-EF581A71A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1368" y="3701548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319577" imgH="2559774" progId="Origin95.Graph">
                  <p:embed/>
                </p:oleObj>
              </mc:Choice>
              <mc:Fallback>
                <p:oleObj name="Graph" r:id="rId8" imgW="3319577" imgH="2559774" progId="Origin95.Graph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AC81B38C-6F72-487A-C4FE-EF581A71AC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1368" y="3701548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65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DE48-B464-4EE7-B383-10CED5F2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A279C2-C169-6CEB-6F2B-626CB848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 - CST simulation result</a:t>
            </a:r>
            <a:endParaRPr lang="ko-KR" altLang="en-US" dirty="0"/>
          </a:p>
        </p:txBody>
      </p:sp>
      <p:graphicFrame>
        <p:nvGraphicFramePr>
          <p:cNvPr id="12" name="개체 11">
            <a:extLst>
              <a:ext uri="{FF2B5EF4-FFF2-40B4-BE49-F238E27FC236}">
                <a16:creationId xmlns:a16="http://schemas.microsoft.com/office/drawing/2014/main" id="{27BF726F-9ED9-EE6C-4C39-F4CEE980E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51195"/>
              </p:ext>
            </p:extLst>
          </p:nvPr>
        </p:nvGraphicFramePr>
        <p:xfrm>
          <a:off x="0" y="86995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86995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A0BEF3F9-6091-92C8-8EE6-C92A879E2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76746"/>
              </p:ext>
            </p:extLst>
          </p:nvPr>
        </p:nvGraphicFramePr>
        <p:xfrm>
          <a:off x="3067969" y="3429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7969" y="3429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>
            <a:extLst>
              <a:ext uri="{FF2B5EF4-FFF2-40B4-BE49-F238E27FC236}">
                <a16:creationId xmlns:a16="http://schemas.microsoft.com/office/drawing/2014/main" id="{44CC3551-566F-8DD2-8F77-F33DAF8F9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45987"/>
              </p:ext>
            </p:extLst>
          </p:nvPr>
        </p:nvGraphicFramePr>
        <p:xfrm>
          <a:off x="3067969" y="86995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7969" y="86995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66C389A0-409D-EA22-BA16-E9577F131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206595"/>
              </p:ext>
            </p:extLst>
          </p:nvPr>
        </p:nvGraphicFramePr>
        <p:xfrm>
          <a:off x="5959703" y="86995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319577" imgH="2559774" progId="Origin95.Graph">
                  <p:embed/>
                </p:oleObj>
              </mc:Choice>
              <mc:Fallback>
                <p:oleObj name="Graph" r:id="rId8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9703" y="86995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>
            <a:extLst>
              <a:ext uri="{FF2B5EF4-FFF2-40B4-BE49-F238E27FC236}">
                <a16:creationId xmlns:a16="http://schemas.microsoft.com/office/drawing/2014/main" id="{BBB2EF53-1786-78A4-6B71-28E11FAED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91086"/>
              </p:ext>
            </p:extLst>
          </p:nvPr>
        </p:nvGraphicFramePr>
        <p:xfrm>
          <a:off x="0" y="3429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3319577" imgH="2559774" progId="Origin95.Graph">
                  <p:embed/>
                </p:oleObj>
              </mc:Choice>
              <mc:Fallback>
                <p:oleObj name="Graph" r:id="rId10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3429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>
            <a:extLst>
              <a:ext uri="{FF2B5EF4-FFF2-40B4-BE49-F238E27FC236}">
                <a16:creationId xmlns:a16="http://schemas.microsoft.com/office/drawing/2014/main" id="{9117695E-D0AC-C37A-5EE1-1162A7450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14856"/>
              </p:ext>
            </p:extLst>
          </p:nvPr>
        </p:nvGraphicFramePr>
        <p:xfrm>
          <a:off x="5959702" y="3429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3319577" imgH="2559774" progId="Origin95.Graph">
                  <p:embed/>
                </p:oleObj>
              </mc:Choice>
              <mc:Fallback>
                <p:oleObj name="Graph" r:id="rId12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9702" y="3429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43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B9C8-1946-109D-4753-5237991C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79037E-9E66-9409-BE24-B178A521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4F8A6B4-DB14-6465-3F76-F17504150F7B}"/>
              </a:ext>
            </a:extLst>
          </p:cNvPr>
          <p:cNvSpPr/>
          <p:nvPr/>
        </p:nvSpPr>
        <p:spPr>
          <a:xfrm>
            <a:off x="3708084" y="4136342"/>
            <a:ext cx="826943" cy="63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AB907D0-78EE-8BC3-0646-CE3DEC29B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95" y="1416907"/>
            <a:ext cx="5218628" cy="1896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34DE96-DDD7-78E1-A35E-7B61968E76D8}"/>
              </a:ext>
            </a:extLst>
          </p:cNvPr>
          <p:cNvSpPr txBox="1"/>
          <p:nvPr/>
        </p:nvSpPr>
        <p:spPr>
          <a:xfrm>
            <a:off x="124374" y="3582095"/>
            <a:ext cx="657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이온이 </a:t>
            </a:r>
            <a:r>
              <a:rPr lang="en-US" altLang="ko-KR" dirty="0"/>
              <a:t>material</a:t>
            </a:r>
            <a:r>
              <a:rPr lang="ko-KR" altLang="en-US" dirty="0"/>
              <a:t>에 부딪히면 에너지에 따라 침투 깊이가 달라지고 </a:t>
            </a:r>
            <a:r>
              <a:rPr lang="en-US" altLang="ko-KR" dirty="0"/>
              <a:t>material</a:t>
            </a:r>
            <a:r>
              <a:rPr lang="ko-KR" altLang="en-US" dirty="0"/>
              <a:t>에서 나오는 전자의 개수 도 달라짐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17D2E1-BCA7-043D-0AAD-04D0BF99F137}"/>
              </a:ext>
            </a:extLst>
          </p:cNvPr>
          <p:cNvSpPr txBox="1"/>
          <p:nvPr/>
        </p:nvSpPr>
        <p:spPr>
          <a:xfrm>
            <a:off x="124374" y="876454"/>
            <a:ext cx="657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Faraday</a:t>
            </a:r>
            <a:r>
              <a:rPr lang="ko-KR" altLang="en-US" dirty="0"/>
              <a:t> </a:t>
            </a:r>
            <a:r>
              <a:rPr lang="en-US" altLang="ko-KR" dirty="0"/>
              <a:t>cup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3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6345E9-9C7E-244B-5541-3887EC89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F1D1983-8295-FCB7-7CE4-EBD6BA98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28359"/>
            <a:ext cx="7886700" cy="36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6E5CCD-2528-F9AD-3E6A-A5DF9C1D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 – frequency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43603F-B1B5-82A1-CA58-2AAF178E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34" y="831793"/>
            <a:ext cx="2814555" cy="18591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6868E0B-DC92-B239-3007-5D68BEAB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797511"/>
            <a:ext cx="3304659" cy="1754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70DA2-D296-8333-4066-0C35FFB35B92}"/>
                  </a:ext>
                </a:extLst>
              </p:cNvPr>
              <p:cNvSpPr txBox="1"/>
              <p:nvPr/>
            </p:nvSpPr>
            <p:spPr>
              <a:xfrm>
                <a:off x="452846" y="3429000"/>
                <a:ext cx="371377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ko-KR" dirty="0"/>
                  <a:t>cut-off frequency (</a:t>
                </a:r>
                <a:r>
                  <a:rPr lang="ko-KR" altLang="en-US" dirty="0"/>
                  <a:t>최대 주파수</a:t>
                </a:r>
                <a:r>
                  <a:rPr lang="en-US" altLang="ko-KR" dirty="0"/>
                  <a:t>)</a:t>
                </a:r>
              </a:p>
              <a:p>
                <a:r>
                  <a:rPr lang="en-US" altLang="ko-KR" dirty="0"/>
                  <a:t>R: </a:t>
                </a:r>
                <a:r>
                  <a:rPr lang="ko-KR" altLang="en-US" dirty="0"/>
                  <a:t>임피던스 </a:t>
                </a:r>
                <a:r>
                  <a:rPr lang="en-US" altLang="ko-KR" dirty="0"/>
                  <a:t>(50 Ω </a:t>
                </a:r>
                <a:r>
                  <a:rPr lang="ko-KR" altLang="en-US" dirty="0"/>
                  <a:t>고정</a:t>
                </a:r>
                <a:r>
                  <a:rPr lang="en-US" altLang="ko-KR" dirty="0"/>
                  <a:t>)</a:t>
                </a:r>
              </a:p>
              <a:p>
                <a:r>
                  <a:rPr lang="en-US" altLang="ko-KR" dirty="0"/>
                  <a:t>C: </a:t>
                </a:r>
                <a:r>
                  <a:rPr lang="ko-KR" altLang="en-US" dirty="0" err="1"/>
                  <a:t>캐패시터</a:t>
                </a:r>
                <a:r>
                  <a:rPr lang="ko-KR" altLang="en-US" dirty="0"/>
                  <a:t> 용량</a:t>
                </a:r>
                <a:endParaRPr lang="en-US" altLang="ko-KR" dirty="0"/>
              </a:p>
              <a:p>
                <a:r>
                  <a:rPr lang="en-US" altLang="ko-KR" dirty="0"/>
                  <a:t>A: </a:t>
                </a:r>
                <a:r>
                  <a:rPr lang="ko-KR" altLang="en-US" dirty="0"/>
                  <a:t>전극 면적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1" dirty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ko-KR" dirty="0"/>
                  <a:t>: </a:t>
                </a:r>
                <a:r>
                  <a:rPr lang="ko-KR" altLang="en-US" dirty="0"/>
                  <a:t>전극 간격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ko-KR" altLang="en-US" dirty="0" err="1"/>
                  <a:t>유전률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(vacuum=1)</a:t>
                </a:r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70DA2-D296-8333-4066-0C35FFB35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6" y="3429000"/>
                <a:ext cx="3713774" cy="1754326"/>
              </a:xfrm>
              <a:prstGeom prst="rect">
                <a:avLst/>
              </a:prstGeom>
              <a:blipFill>
                <a:blip r:embed="rId4"/>
                <a:stretch>
                  <a:fillRect l="-1311" t="-2091" r="-656" b="-45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10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7AF33-C4F8-2E1E-0DB3-3F57BC97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5C5A8A-9B3C-9223-2275-2414B3CA1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3995" y="818140"/>
                <a:ext cx="7886700" cy="5221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sz="1600" dirty="0"/>
                  <a:t>Beam parameter</a:t>
                </a:r>
              </a:p>
              <a:p>
                <a:r>
                  <a:rPr lang="en-US" altLang="ko-KR" sz="1600" dirty="0"/>
                  <a:t>CPU-BSM</a:t>
                </a:r>
                <a:r>
                  <a:rPr lang="ko-KR" altLang="en-US" sz="1600" dirty="0"/>
                  <a:t>의 그린 함수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dirty="0"/>
                  <a:t>를 도출하고 설계의 타당성을 검토하는 데 사용되었습니다</a:t>
                </a:r>
                <a:r>
                  <a:rPr lang="en-US" altLang="ko-KR" sz="1600" dirty="0"/>
                  <a:t>.(4~6p)</a:t>
                </a:r>
              </a:p>
              <a:p>
                <a:r>
                  <a:rPr lang="ko-KR" altLang="en-US" sz="1600" dirty="0"/>
                  <a:t>분포 형태 </a:t>
                </a:r>
                <a:r>
                  <a:rPr lang="en-US" altLang="ko-KR" sz="1600" dirty="0"/>
                  <a:t>(Distribution): Gaussian (</a:t>
                </a:r>
                <a:r>
                  <a:rPr lang="ko-KR" altLang="en-US" sz="1600" dirty="0" err="1"/>
                  <a:t>종방향</a:t>
                </a:r>
                <a:r>
                  <a:rPr lang="en-US" altLang="ko-KR" sz="1600" dirty="0"/>
                  <a:t>)</a:t>
                </a:r>
                <a:br>
                  <a:rPr lang="en-US" altLang="ko-KR" sz="1600" dirty="0"/>
                </a:br>
                <a:r>
                  <a:rPr lang="ko-KR" altLang="en-US" sz="1600" dirty="0"/>
                  <a:t>번치 길이 </a:t>
                </a:r>
                <a:r>
                  <a:rPr lang="en-US" altLang="ko-KR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600" dirty="0"/>
                  <a:t>):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ns</m:t>
                    </m:r>
                    <m:r>
                      <m:rPr>
                        <m:nor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(Standard Deviation)</a:t>
                </a:r>
                <a:br>
                  <a:rPr lang="en-US" altLang="ko-KR" sz="1600" dirty="0"/>
                </a:br>
                <a:r>
                  <a:rPr lang="ko-KR" altLang="en-US" sz="1600" dirty="0"/>
                  <a:t>번치 전하량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ko-KR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sz="1600" dirty="0"/>
                  <a:t>(Picocoulomb)</a:t>
                </a:r>
                <a:br>
                  <a:rPr lang="en-US" altLang="ko-KR" sz="1600" dirty="0"/>
                </a:br>
                <a:r>
                  <a:rPr lang="ko-KR" altLang="en-US" sz="1600" dirty="0"/>
                  <a:t>상대론적 속도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ko-KR" alt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600" dirty="0"/>
                  <a:t> 0.1, 0.2, 0.3 (</a:t>
                </a:r>
                <a:r>
                  <a:rPr lang="ko-KR" altLang="en-US" sz="1600" dirty="0"/>
                  <a:t>세 가지 케이스에 대해 각각 수행</a:t>
                </a:r>
                <a:r>
                  <a:rPr lang="en-US" altLang="ko-KR" sz="1600" dirty="0"/>
                  <a:t>)</a:t>
                </a:r>
                <a:br>
                  <a:rPr lang="en-US" altLang="ko-KR" sz="1600" dirty="0"/>
                </a:br>
                <a:r>
                  <a:rPr lang="ko-KR" altLang="en-US" sz="1600" dirty="0"/>
                  <a:t>주요 주파수 대역</a:t>
                </a:r>
                <a:r>
                  <a:rPr lang="en-US" altLang="ko-KR" sz="1600" dirty="0"/>
                  <a:t>: </a:t>
                </a:r>
                <a:r>
                  <a:rPr lang="ko-KR" altLang="en-US" sz="1600" dirty="0"/>
                  <a:t>최대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4.1</m:t>
                    </m:r>
                    <m:r>
                      <m:rPr>
                        <m:nor/>
                      </m:rPr>
                      <a:rPr lang="ko-KR" altLang="en-US" sz="160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60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ko-KR" altLang="en-US" sz="1600" dirty="0"/>
                  <a:t>까지 </a:t>
                </a:r>
                <a:r>
                  <a:rPr lang="en-US" altLang="ko-KR" sz="1600" dirty="0"/>
                  <a:t>(</a:t>
                </a:r>
                <a:r>
                  <a:rPr lang="ko-KR" altLang="en-US" sz="1600" dirty="0"/>
                  <a:t>번치 길이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ko-KR" altLang="en-US" sz="1600" dirty="0"/>
                  <a:t>의 주파수 성분 </a:t>
                </a:r>
                <a:r>
                  <a:rPr lang="en-US" altLang="ko-KR" sz="1600" dirty="0"/>
                  <a:t>99%</a:t>
                </a:r>
                <a:r>
                  <a:rPr lang="ko-KR" altLang="en-US" sz="1600" dirty="0"/>
                  <a:t>를 포함하는 범위</a:t>
                </a:r>
                <a:r>
                  <a:rPr lang="en-US" altLang="ko-KR" sz="1600" dirty="0"/>
                  <a:t>)</a:t>
                </a:r>
              </a:p>
              <a:p>
                <a:r>
                  <a:rPr lang="ko-KR" altLang="en-US" sz="1600" dirty="0"/>
                  <a:t>실제 실험 환경에서의 빔 오프셋</a:t>
                </a:r>
                <a:r>
                  <a:rPr lang="en-US" altLang="ko-KR" sz="1600" dirty="0"/>
                  <a:t>(Beam Offset)</a:t>
                </a:r>
                <a:r>
                  <a:rPr lang="ko-KR" altLang="en-US" sz="1600" dirty="0"/>
                  <a:t>에 따른 측정 오차를 평가하기 위해 수행된 시뮬레이션</a:t>
                </a:r>
                <a:r>
                  <a:rPr lang="en-US" altLang="ko-KR" sz="1600" dirty="0"/>
                  <a:t>(11p)</a:t>
                </a:r>
              </a:p>
              <a:p>
                <a:r>
                  <a:rPr lang="ko-KR" altLang="en-US" sz="1600" dirty="0"/>
                  <a:t>분포 형태 </a:t>
                </a:r>
                <a:r>
                  <a:rPr lang="en-US" altLang="ko-KR" sz="1600" dirty="0"/>
                  <a:t>(Distribution): Gaussian (</a:t>
                </a:r>
                <a:r>
                  <a:rPr lang="ko-KR" altLang="en-US" sz="1600" dirty="0" err="1"/>
                  <a:t>종방향</a:t>
                </a:r>
                <a:r>
                  <a:rPr lang="en-US" altLang="ko-KR" sz="1600" dirty="0"/>
                  <a:t>)</a:t>
                </a:r>
                <a:br>
                  <a:rPr lang="en-US" altLang="ko-KR" sz="1600" dirty="0"/>
                </a:br>
                <a:r>
                  <a:rPr lang="ko-KR" altLang="en-US" sz="1600" dirty="0"/>
                  <a:t>번치 길이 </a:t>
                </a:r>
                <a:r>
                  <a:rPr lang="en-US" altLang="ko-KR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600" dirty="0"/>
                  <a:t>):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ko-KR" alt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ns</m:t>
                    </m:r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≈0.167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600" i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br>
                  <a:rPr lang="en-US" altLang="ko-KR" sz="1600" dirty="0"/>
                </a:br>
                <a:r>
                  <a:rPr lang="ko-KR" altLang="en-US" sz="1600" dirty="0"/>
                  <a:t>참고</a:t>
                </a:r>
                <a:r>
                  <a:rPr lang="en-US" altLang="ko-KR" sz="1600" dirty="0"/>
                  <a:t>: </a:t>
                </a:r>
                <a:r>
                  <a:rPr lang="ko-KR" altLang="en-US" sz="1600" dirty="0"/>
                  <a:t>실제 </a:t>
                </a:r>
                <a:r>
                  <a:rPr lang="en-US" altLang="ko-KR" sz="1600" dirty="0"/>
                  <a:t>RFT-30 </a:t>
                </a:r>
                <a:r>
                  <a:rPr lang="ko-KR" altLang="en-US" sz="1600" dirty="0"/>
                  <a:t>사이클로트론의 실험 환경과 유사하게 설정하기 위해 더 짧은 </a:t>
                </a:r>
                <a:r>
                  <a:rPr lang="ko-KR" altLang="en-US" sz="1600" dirty="0" err="1"/>
                  <a:t>번치를</a:t>
                </a:r>
                <a:r>
                  <a:rPr lang="ko-KR" altLang="en-US" sz="1600" dirty="0"/>
                  <a:t> 사용함</a:t>
                </a:r>
                <a:r>
                  <a:rPr lang="en-US" altLang="ko-KR" sz="1600" dirty="0"/>
                  <a:t>.</a:t>
                </a:r>
              </a:p>
              <a:p>
                <a:r>
                  <a:rPr lang="ko-KR" altLang="en-US" sz="1600" dirty="0"/>
                  <a:t>상대론적 속도 </a:t>
                </a:r>
                <a:r>
                  <a:rPr lang="en-US" altLang="ko-KR" sz="1600" dirty="0"/>
                  <a:t>(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1600" dirty="0"/>
                  <a:t>): 0.23 (</a:t>
                </a:r>
                <a:r>
                  <a:rPr lang="ko-KR" altLang="en-US" sz="1600" dirty="0"/>
                  <a:t>에너지 약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ko-KR" altLang="en-US" sz="160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60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ko-KR" altLang="en-US" sz="1600" dirty="0"/>
                  <a:t>의 양성자 빔</a:t>
                </a:r>
                <a:r>
                  <a:rPr lang="en-US" altLang="ko-KR" sz="1600" dirty="0"/>
                  <a:t>)</a:t>
                </a:r>
                <a:br>
                  <a:rPr lang="en-US" altLang="ko-KR" sz="1600" dirty="0"/>
                </a:br>
                <a:r>
                  <a:rPr lang="ko-KR" altLang="en-US" sz="1600" dirty="0"/>
                  <a:t>변수 </a:t>
                </a:r>
                <a:r>
                  <a:rPr lang="en-US" altLang="ko-KR" sz="1600" dirty="0"/>
                  <a:t>(Beam Offset): </a:t>
                </a:r>
                <a:br>
                  <a:rPr lang="en-US" altLang="ko-KR" sz="1600" dirty="0"/>
                </a:br>
                <a:r>
                  <a:rPr lang="en-US" altLang="ko-KR" sz="1600" dirty="0"/>
                  <a:t>x </a:t>
                </a:r>
                <a:r>
                  <a:rPr lang="ko-KR" altLang="en-US" sz="1600" dirty="0"/>
                  <a:t>방향 오프셋</a:t>
                </a:r>
                <a:r>
                  <a:rPr lang="en-US" altLang="ko-KR" sz="1600" dirty="0"/>
                  <a:t>(</a:t>
                </a:r>
                <a:r>
                  <a:rPr lang="ko-KR" altLang="en-US" sz="1600" dirty="0"/>
                  <a:t>수평</a:t>
                </a:r>
                <a:r>
                  <a:rPr lang="en-US" altLang="ko-KR" sz="1600" dirty="0"/>
                  <a:t>)</a:t>
                </a:r>
                <a:br>
                  <a:rPr lang="en-US" altLang="ko-KR" sz="1600" dirty="0"/>
                </a:br>
                <a:r>
                  <a:rPr lang="en-US" altLang="ko-KR" sz="1600" dirty="0"/>
                  <a:t>y </a:t>
                </a:r>
                <a:r>
                  <a:rPr lang="ko-KR" altLang="en-US" sz="1600" dirty="0"/>
                  <a:t>방향 오프셋 </a:t>
                </a:r>
                <a:r>
                  <a:rPr lang="en-US" altLang="ko-KR" sz="1600" dirty="0"/>
                  <a:t>(</a:t>
                </a:r>
                <a:r>
                  <a:rPr lang="ko-KR" altLang="en-US" sz="1600" dirty="0"/>
                  <a:t>커넥터 방향 및 반대 방향</a:t>
                </a:r>
                <a:r>
                  <a:rPr lang="en-US" altLang="ko-KR" sz="1600" dirty="0"/>
                  <a:t>)</a:t>
                </a:r>
              </a:p>
              <a:p>
                <a:r>
                  <a:rPr lang="ko-KR" altLang="en-US" sz="1600" dirty="0"/>
                  <a:t>이동 거리</a:t>
                </a:r>
                <a:r>
                  <a:rPr lang="en-US" altLang="ko-KR" sz="1600" dirty="0"/>
                  <a:t>: 1 mm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2 mm</a:t>
                </a:r>
                <a:r>
                  <a:rPr lang="ko-KR" altLang="en-US" sz="1600" dirty="0"/>
                  <a:t>등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5C5A8A-9B3C-9223-2275-2414B3CA1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995" y="818140"/>
                <a:ext cx="7886700" cy="5221720"/>
              </a:xfrm>
              <a:blipFill>
                <a:blip r:embed="rId2"/>
                <a:stretch>
                  <a:fillRect l="-309" t="-1284" r="-3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76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B221788-55D8-5814-0128-29DC695E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033" y="1253331"/>
            <a:ext cx="65759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EED93C3-F884-2467-20D9-5794ACA8D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5B4B24-C5E6-4EAE-8B5C-45991C52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\</a:t>
            </a:r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8E8B2CB-3B23-8438-C3AD-2B8813A1564D}"/>
              </a:ext>
            </a:extLst>
          </p:cNvPr>
          <p:cNvSpPr/>
          <p:nvPr/>
        </p:nvSpPr>
        <p:spPr>
          <a:xfrm>
            <a:off x="92364" y="3429000"/>
            <a:ext cx="7906328" cy="1653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176A311-D6AA-240B-4763-94ACF0F5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3808844"/>
            <a:ext cx="7906327" cy="822036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0280EA5-DE18-EE43-F7C5-B3FA5173E6B5}"/>
              </a:ext>
            </a:extLst>
          </p:cNvPr>
          <p:cNvCxnSpPr>
            <a:cxnSpLocks/>
          </p:cNvCxnSpPr>
          <p:nvPr/>
        </p:nvCxnSpPr>
        <p:spPr>
          <a:xfrm>
            <a:off x="1810328" y="4194462"/>
            <a:ext cx="474749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id="{B7ACFEC7-F874-B209-338D-706EE20B0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665910"/>
            <a:ext cx="4719781" cy="21551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3560B2F6-27CF-195F-6D4E-DC69B12BE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56" y="1495980"/>
            <a:ext cx="4960271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BDADD0-00A6-C5EB-9EB3-36707126C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D6B4D0F-30E1-F864-578A-EC9B62268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r="30624"/>
          <a:stretch>
            <a:fillRect/>
          </a:stretch>
        </p:blipFill>
        <p:spPr>
          <a:xfrm>
            <a:off x="93985" y="709000"/>
            <a:ext cx="5928123" cy="5928123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8772D4C-39E1-7E5C-09B7-CD5EC1B9D227}"/>
              </a:ext>
            </a:extLst>
          </p:cNvPr>
          <p:cNvCxnSpPr>
            <a:cxnSpLocks/>
          </p:cNvCxnSpPr>
          <p:nvPr/>
        </p:nvCxnSpPr>
        <p:spPr>
          <a:xfrm>
            <a:off x="5495636" y="2835563"/>
            <a:ext cx="0" cy="87745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81AEFE-DA85-C3B7-C755-7897518579AA}"/>
              </a:ext>
            </a:extLst>
          </p:cNvPr>
          <p:cNvCxnSpPr>
            <a:cxnSpLocks/>
          </p:cNvCxnSpPr>
          <p:nvPr/>
        </p:nvCxnSpPr>
        <p:spPr>
          <a:xfrm flipH="1">
            <a:off x="3574473" y="2835563"/>
            <a:ext cx="244763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A0EB2D3-4898-D643-07C5-A06BE8174832}"/>
              </a:ext>
            </a:extLst>
          </p:cNvPr>
          <p:cNvCxnSpPr>
            <a:cxnSpLocks/>
          </p:cNvCxnSpPr>
          <p:nvPr/>
        </p:nvCxnSpPr>
        <p:spPr>
          <a:xfrm flipH="1">
            <a:off x="3574473" y="3713018"/>
            <a:ext cx="244763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C7FF8A2-087F-475A-C220-4824503080AF}"/>
              </a:ext>
            </a:extLst>
          </p:cNvPr>
          <p:cNvCxnSpPr>
            <a:cxnSpLocks/>
          </p:cNvCxnSpPr>
          <p:nvPr/>
        </p:nvCxnSpPr>
        <p:spPr>
          <a:xfrm flipH="1">
            <a:off x="83127" y="2632363"/>
            <a:ext cx="238298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7FD5474-98EE-3ED6-2E3F-5371C6721652}"/>
              </a:ext>
            </a:extLst>
          </p:cNvPr>
          <p:cNvCxnSpPr>
            <a:cxnSpLocks/>
          </p:cNvCxnSpPr>
          <p:nvPr/>
        </p:nvCxnSpPr>
        <p:spPr>
          <a:xfrm flipH="1">
            <a:off x="83127" y="2835563"/>
            <a:ext cx="238298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1BFF72E-6A4A-8D2F-E9EE-ACC2088577BF}"/>
              </a:ext>
            </a:extLst>
          </p:cNvPr>
          <p:cNvCxnSpPr>
            <a:cxnSpLocks/>
          </p:cNvCxnSpPr>
          <p:nvPr/>
        </p:nvCxnSpPr>
        <p:spPr>
          <a:xfrm flipH="1">
            <a:off x="2170545" y="1699491"/>
            <a:ext cx="174567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19569A0-78AE-9245-0D0A-8CA10AF1ED8C}"/>
              </a:ext>
            </a:extLst>
          </p:cNvPr>
          <p:cNvCxnSpPr>
            <a:cxnSpLocks/>
          </p:cNvCxnSpPr>
          <p:nvPr/>
        </p:nvCxnSpPr>
        <p:spPr>
          <a:xfrm>
            <a:off x="2170545" y="1514764"/>
            <a:ext cx="0" cy="111759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7B2BA1D-6585-0790-07A7-23AF80F7671B}"/>
              </a:ext>
            </a:extLst>
          </p:cNvPr>
          <p:cNvCxnSpPr>
            <a:cxnSpLocks/>
          </p:cNvCxnSpPr>
          <p:nvPr/>
        </p:nvCxnSpPr>
        <p:spPr>
          <a:xfrm>
            <a:off x="3916218" y="1514764"/>
            <a:ext cx="0" cy="111759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21E702-3498-246B-69FC-C90FCB572EAF}"/>
              </a:ext>
            </a:extLst>
          </p:cNvPr>
          <p:cNvSpPr txBox="1"/>
          <p:nvPr/>
        </p:nvSpPr>
        <p:spPr>
          <a:xfrm>
            <a:off x="5506495" y="314498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3630CD-9385-7B3C-699A-7EF281BBFC62}"/>
              </a:ext>
            </a:extLst>
          </p:cNvPr>
          <p:cNvSpPr txBox="1"/>
          <p:nvPr/>
        </p:nvSpPr>
        <p:spPr>
          <a:xfrm>
            <a:off x="2873448" y="123779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8FE28-19C6-9815-21A0-51B64B0C74E9}"/>
              </a:ext>
            </a:extLst>
          </p:cNvPr>
          <p:cNvSpPr txBox="1"/>
          <p:nvPr/>
        </p:nvSpPr>
        <p:spPr>
          <a:xfrm>
            <a:off x="525848" y="254929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C0EB0-40E5-5DF9-46AC-B36FC4A883F0}"/>
                  </a:ext>
                </a:extLst>
              </p:cNvPr>
              <p:cNvSpPr txBox="1"/>
              <p:nvPr/>
            </p:nvSpPr>
            <p:spPr>
              <a:xfrm>
                <a:off x="1239555" y="3144982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ko-K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C0EB0-40E5-5DF9-46AC-B36FC4A8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555" y="3144982"/>
                <a:ext cx="474745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17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0945ABC-8945-B322-69DE-88BA55F7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E4C227-CA51-2757-F732-021E94BC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684D1B1-03B5-3145-E5FD-F473F4629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r="30220"/>
          <a:stretch>
            <a:fillRect/>
          </a:stretch>
        </p:blipFill>
        <p:spPr>
          <a:xfrm>
            <a:off x="220738" y="708024"/>
            <a:ext cx="5986098" cy="5986203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C98A733-223A-91E8-510C-40D66B0D8DF2}"/>
              </a:ext>
            </a:extLst>
          </p:cNvPr>
          <p:cNvCxnSpPr/>
          <p:nvPr/>
        </p:nvCxnSpPr>
        <p:spPr>
          <a:xfrm>
            <a:off x="5264727" y="2955636"/>
            <a:ext cx="0" cy="145934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7D528EB-5E68-1A18-E0B8-2674D23CEF43}"/>
              </a:ext>
            </a:extLst>
          </p:cNvPr>
          <p:cNvCxnSpPr>
            <a:cxnSpLocks/>
          </p:cNvCxnSpPr>
          <p:nvPr/>
        </p:nvCxnSpPr>
        <p:spPr>
          <a:xfrm flipH="1">
            <a:off x="3186545" y="2955636"/>
            <a:ext cx="302029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FB8A5E8-80D3-BD00-37D8-6B0B6001B1C6}"/>
              </a:ext>
            </a:extLst>
          </p:cNvPr>
          <p:cNvCxnSpPr>
            <a:cxnSpLocks/>
          </p:cNvCxnSpPr>
          <p:nvPr/>
        </p:nvCxnSpPr>
        <p:spPr>
          <a:xfrm flipH="1">
            <a:off x="3186545" y="4414982"/>
            <a:ext cx="302029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2138C3B-434A-EAF4-24EA-33301B7F0D9A}"/>
              </a:ext>
            </a:extLst>
          </p:cNvPr>
          <p:cNvCxnSpPr>
            <a:cxnSpLocks/>
          </p:cNvCxnSpPr>
          <p:nvPr/>
        </p:nvCxnSpPr>
        <p:spPr>
          <a:xfrm>
            <a:off x="673320" y="1847273"/>
            <a:ext cx="0" cy="371301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431CBF8B-5592-D812-3671-64E240371C5B}"/>
              </a:ext>
            </a:extLst>
          </p:cNvPr>
          <p:cNvCxnSpPr>
            <a:cxnSpLocks/>
          </p:cNvCxnSpPr>
          <p:nvPr/>
        </p:nvCxnSpPr>
        <p:spPr>
          <a:xfrm flipH="1">
            <a:off x="220738" y="1847273"/>
            <a:ext cx="302029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19B97D7E-E680-ED2C-5346-822FD538200D}"/>
              </a:ext>
            </a:extLst>
          </p:cNvPr>
          <p:cNvCxnSpPr>
            <a:cxnSpLocks/>
          </p:cNvCxnSpPr>
          <p:nvPr/>
        </p:nvCxnSpPr>
        <p:spPr>
          <a:xfrm flipH="1">
            <a:off x="220738" y="5560292"/>
            <a:ext cx="302029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D68025-0F0C-7825-3198-508A79F31866}"/>
              </a:ext>
            </a:extLst>
          </p:cNvPr>
          <p:cNvSpPr txBox="1"/>
          <p:nvPr/>
        </p:nvSpPr>
        <p:spPr>
          <a:xfrm>
            <a:off x="5264727" y="35006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4769D-BF75-F63D-854F-33CDF4B7E449}"/>
              </a:ext>
            </a:extLst>
          </p:cNvPr>
          <p:cNvSpPr txBox="1"/>
          <p:nvPr/>
        </p:nvSpPr>
        <p:spPr>
          <a:xfrm>
            <a:off x="294583" y="350064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5A6D40-DBDD-3FAF-4F2A-9BC27B16C2FE}"/>
                  </a:ext>
                </a:extLst>
              </p:cNvPr>
              <p:cNvSpPr txBox="1"/>
              <p:nvPr/>
            </p:nvSpPr>
            <p:spPr>
              <a:xfrm>
                <a:off x="2355747" y="2518805"/>
                <a:ext cx="1226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ko-KR" b="0" i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(</a:t>
                </a:r>
                <a:r>
                  <a:rPr lang="ko-KR" altLang="en-US" dirty="0"/>
                  <a:t>유전율</a:t>
                </a:r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5A6D40-DBDD-3FAF-4F2A-9BC27B16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47" y="2518805"/>
                <a:ext cx="1226554" cy="369332"/>
              </a:xfrm>
              <a:prstGeom prst="rect">
                <a:avLst/>
              </a:prstGeom>
              <a:blipFill>
                <a:blip r:embed="rId3"/>
                <a:stretch>
                  <a:fillRect t="-8197" r="-4455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1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8A7E34-98E3-D9C8-8BD4-526E7B3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Capacitive Pick-up Type Beam Shape monitor (CPU-BSM)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858CAC5-0F92-F0D9-FC28-B07C6AE3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25" y="1690200"/>
            <a:ext cx="3415663" cy="340288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9B90DDF-5D48-A658-650C-84D7AC76834D}"/>
              </a:ext>
            </a:extLst>
          </p:cNvPr>
          <p:cNvCxnSpPr>
            <a:cxnSpLocks/>
          </p:cNvCxnSpPr>
          <p:nvPr/>
        </p:nvCxnSpPr>
        <p:spPr>
          <a:xfrm flipH="1">
            <a:off x="304800" y="3138716"/>
            <a:ext cx="3902400" cy="13170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76E07F-0279-965C-48B0-5EB2B11A1BAA}"/>
              </a:ext>
            </a:extLst>
          </p:cNvPr>
          <p:cNvSpPr txBox="1"/>
          <p:nvPr/>
        </p:nvSpPr>
        <p:spPr>
          <a:xfrm>
            <a:off x="4572001" y="172084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 diagnostic device for measuring the longitudinal bunch shape of ion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bunch shape is inferred from the induced signal measured by a capacitive pick-up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Non-destructive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Simple structure and easy installation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44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FCF14B-6F48-7C11-1CCF-824E5944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Conventional Bunch Shape Measurement Methods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82B9289-C53D-3031-7DBD-D5ECC9A3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09" y="1053176"/>
            <a:ext cx="2754175" cy="138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95BC3-A6F4-91EB-1EBE-8D833EC7AA75}"/>
              </a:ext>
            </a:extLst>
          </p:cNvPr>
          <p:cNvSpPr txBox="1"/>
          <p:nvPr/>
        </p:nvSpPr>
        <p:spPr>
          <a:xfrm>
            <a:off x="6530070" y="2487115"/>
            <a:ext cx="2468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>
                <a:solidFill>
                  <a:schemeClr val="bg2">
                    <a:lumMod val="75000"/>
                  </a:schemeClr>
                </a:solidFill>
              </a:rPr>
              <a:t>특론</a:t>
            </a:r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ko-KR" altLang="en-US" sz="1100" dirty="0" err="1">
                <a:solidFill>
                  <a:schemeClr val="bg2">
                    <a:lumMod val="75000"/>
                  </a:schemeClr>
                </a:solidFill>
              </a:rPr>
              <a:t>빔진단</a:t>
            </a:r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bg2">
                    <a:lumMod val="75000"/>
                  </a:schemeClr>
                </a:solidFill>
              </a:rPr>
              <a:t>고주파 및 초전도 기술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7AB9B-1244-DD68-9762-B80F684FBA86}"/>
              </a:ext>
            </a:extLst>
          </p:cNvPr>
          <p:cNvSpPr txBox="1"/>
          <p:nvPr/>
        </p:nvSpPr>
        <p:spPr>
          <a:xfrm>
            <a:off x="5246909" y="640525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Fast</a:t>
            </a:r>
            <a:r>
              <a:rPr lang="ko-KR" altLang="en-US" dirty="0"/>
              <a:t> </a:t>
            </a:r>
            <a:r>
              <a:rPr lang="en-US" altLang="ko-KR" dirty="0"/>
              <a:t>Faraday</a:t>
            </a:r>
            <a:r>
              <a:rPr lang="ko-KR" altLang="en-US" dirty="0"/>
              <a:t> </a:t>
            </a:r>
            <a:r>
              <a:rPr lang="en-US" altLang="ko-KR" dirty="0"/>
              <a:t>Cup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5C312-B7C1-5A71-C65D-54A8077AEA87}"/>
              </a:ext>
            </a:extLst>
          </p:cNvPr>
          <p:cNvSpPr txBox="1"/>
          <p:nvPr/>
        </p:nvSpPr>
        <p:spPr>
          <a:xfrm>
            <a:off x="381143" y="640525"/>
            <a:ext cx="359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A</a:t>
            </a:r>
            <a:r>
              <a:rPr lang="ko-KR" altLang="en-US" dirty="0"/>
              <a:t>. </a:t>
            </a:r>
            <a:r>
              <a:rPr lang="ko-KR" altLang="en-US" dirty="0" err="1"/>
              <a:t>Feschenko</a:t>
            </a:r>
            <a:r>
              <a:rPr lang="en-US" altLang="ko-KR" dirty="0"/>
              <a:t>’s BSM (wire type)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899F591-CE68-A387-849F-66F751E1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7" y="932664"/>
            <a:ext cx="2304185" cy="16608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95835E-9290-DB44-C4E0-EAAB20723029}"/>
              </a:ext>
            </a:extLst>
          </p:cNvPr>
          <p:cNvSpPr txBox="1"/>
          <p:nvPr/>
        </p:nvSpPr>
        <p:spPr>
          <a:xfrm>
            <a:off x="1515918" y="2336194"/>
            <a:ext cx="3427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>
                <a:solidFill>
                  <a:schemeClr val="bg2">
                    <a:lumMod val="75000"/>
                  </a:schemeClr>
                </a:solidFill>
              </a:rPr>
              <a:t>Feschenko</a:t>
            </a:r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ko-KR" sz="1100" i="1" dirty="0">
                <a:solidFill>
                  <a:schemeClr val="bg2">
                    <a:lumMod val="75000"/>
                  </a:schemeClr>
                </a:solidFill>
              </a:rPr>
              <a:t>Bunch Shape Measurements</a:t>
            </a:r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</a:rPr>
              <a:t>, PAC 2001</a:t>
            </a:r>
            <a:endParaRPr lang="ko-KR" alt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5E872CA-05ED-FA36-DAF7-A0DDE5416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4" y="4077426"/>
            <a:ext cx="2352820" cy="20906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A5ABCD-AB90-1D3D-7B60-F53CE8D61601}"/>
              </a:ext>
            </a:extLst>
          </p:cNvPr>
          <p:cNvSpPr txBox="1"/>
          <p:nvPr/>
        </p:nvSpPr>
        <p:spPr>
          <a:xfrm>
            <a:off x="15172" y="6168035"/>
            <a:ext cx="23968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</a:rPr>
              <a:t>Zwicker et al., Non-invasive bunch shape monitor IBIC 2013</a:t>
            </a:r>
            <a:endParaRPr lang="ko-KR" alt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FB089D-B7A6-56BA-2160-FE2F810D76F3}"/>
              </a:ext>
            </a:extLst>
          </p:cNvPr>
          <p:cNvSpPr txBox="1"/>
          <p:nvPr/>
        </p:nvSpPr>
        <p:spPr>
          <a:xfrm>
            <a:off x="381143" y="3708094"/>
            <a:ext cx="2879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</a:t>
            </a:r>
            <a:r>
              <a:rPr lang="ko-KR" altLang="en-US" dirty="0" err="1"/>
              <a:t>esidual</a:t>
            </a:r>
            <a:r>
              <a:rPr lang="ko-KR" altLang="en-US" dirty="0"/>
              <a:t> </a:t>
            </a:r>
            <a:r>
              <a:rPr lang="en-US" altLang="ko-KR" dirty="0"/>
              <a:t>G</a:t>
            </a:r>
            <a:r>
              <a:rPr lang="ko-KR" altLang="en-US" dirty="0" err="1"/>
              <a:t>as</a:t>
            </a:r>
            <a:r>
              <a:rPr lang="ko-KR" altLang="en-US" dirty="0"/>
              <a:t> </a:t>
            </a:r>
            <a:r>
              <a:rPr lang="en-US" altLang="ko-KR" dirty="0"/>
              <a:t>BSM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43EFA-FC4A-4F13-BCC8-F76D947ABB53}"/>
              </a:ext>
            </a:extLst>
          </p:cNvPr>
          <p:cNvSpPr txBox="1"/>
          <p:nvPr/>
        </p:nvSpPr>
        <p:spPr>
          <a:xfrm>
            <a:off x="78454" y="2664086"/>
            <a:ext cx="4641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Measures</a:t>
            </a:r>
            <a:r>
              <a:rPr lang="ko-KR" altLang="en-US" dirty="0"/>
              <a:t> </a:t>
            </a:r>
            <a:r>
              <a:rPr lang="ko-KR" altLang="en-US" dirty="0" err="1"/>
              <a:t>the</a:t>
            </a:r>
            <a:r>
              <a:rPr lang="ko-KR" altLang="en-US" dirty="0"/>
              <a:t> </a:t>
            </a:r>
            <a:r>
              <a:rPr lang="ko-KR" altLang="en-US" dirty="0" err="1"/>
              <a:t>longitudinal</a:t>
            </a:r>
            <a:r>
              <a:rPr lang="ko-KR" altLang="en-US" dirty="0"/>
              <a:t> </a:t>
            </a:r>
            <a:r>
              <a:rPr lang="ko-KR" altLang="en-US" dirty="0" err="1"/>
              <a:t>bunch</a:t>
            </a:r>
            <a:r>
              <a:rPr lang="ko-KR" altLang="en-US" dirty="0"/>
              <a:t> </a:t>
            </a:r>
            <a:r>
              <a:rPr lang="ko-KR" altLang="en-US" dirty="0" err="1"/>
              <a:t>shape</a:t>
            </a:r>
            <a:r>
              <a:rPr lang="ko-KR" altLang="en-US" dirty="0"/>
              <a:t> </a:t>
            </a:r>
            <a:r>
              <a:rPr lang="ko-KR" altLang="en-US" dirty="0" err="1"/>
              <a:t>using</a:t>
            </a:r>
            <a:r>
              <a:rPr lang="ko-KR" altLang="en-US" dirty="0"/>
              <a:t> </a:t>
            </a:r>
            <a:r>
              <a:rPr lang="ko-KR" altLang="en-US" dirty="0" err="1"/>
              <a:t>secondary</a:t>
            </a:r>
            <a:r>
              <a:rPr lang="ko-KR" altLang="en-US" dirty="0"/>
              <a:t> </a:t>
            </a:r>
            <a:r>
              <a:rPr lang="ko-KR" altLang="en-US" dirty="0" err="1"/>
              <a:t>electrons</a:t>
            </a:r>
            <a:r>
              <a:rPr lang="ko-KR" altLang="en-US" dirty="0"/>
              <a:t> </a:t>
            </a:r>
            <a:r>
              <a:rPr lang="ko-KR" altLang="en-US" dirty="0" err="1"/>
              <a:t>emitted</a:t>
            </a:r>
            <a:r>
              <a:rPr lang="ko-KR" altLang="en-US" dirty="0"/>
              <a:t> </a:t>
            </a:r>
            <a:r>
              <a:rPr lang="ko-KR" altLang="en-US" dirty="0" err="1"/>
              <a:t>from</a:t>
            </a:r>
            <a:r>
              <a:rPr lang="ko-KR" altLang="en-US" dirty="0"/>
              <a:t> </a:t>
            </a:r>
            <a:r>
              <a:rPr lang="ko-KR" altLang="en-US" dirty="0" err="1"/>
              <a:t>a</a:t>
            </a:r>
            <a:r>
              <a:rPr lang="ko-KR" altLang="en-US" dirty="0"/>
              <a:t> </a:t>
            </a:r>
            <a:r>
              <a:rPr lang="ko-KR" altLang="en-US" dirty="0" err="1"/>
              <a:t>wire</a:t>
            </a:r>
            <a:r>
              <a:rPr lang="ko-KR" altLang="en-US" dirty="0"/>
              <a:t> </a:t>
            </a:r>
            <a:r>
              <a:rPr lang="ko-KR" altLang="en-US" dirty="0" err="1"/>
              <a:t>target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455D93-C10F-229F-12A0-DD92208E7F89}"/>
              </a:ext>
            </a:extLst>
          </p:cNvPr>
          <p:cNvSpPr txBox="1"/>
          <p:nvPr/>
        </p:nvSpPr>
        <p:spPr>
          <a:xfrm>
            <a:off x="4943886" y="2748725"/>
            <a:ext cx="40869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Direct</a:t>
            </a:r>
            <a:r>
              <a:rPr lang="ko-KR" altLang="en-US" dirty="0"/>
              <a:t> </a:t>
            </a:r>
            <a:r>
              <a:rPr lang="ko-KR" altLang="en-US" dirty="0" err="1"/>
              <a:t>measurement</a:t>
            </a:r>
            <a:r>
              <a:rPr lang="ko-KR" altLang="en-US" dirty="0"/>
              <a:t> of </a:t>
            </a:r>
            <a:r>
              <a:rPr lang="ko-KR" altLang="en-US" dirty="0" err="1"/>
              <a:t>the</a:t>
            </a:r>
            <a:r>
              <a:rPr lang="ko-KR" altLang="en-US" dirty="0"/>
              <a:t> </a:t>
            </a:r>
            <a:r>
              <a:rPr lang="ko-KR" altLang="en-US" dirty="0" err="1"/>
              <a:t>beam</a:t>
            </a:r>
            <a:r>
              <a:rPr lang="ko-KR" altLang="en-US" dirty="0"/>
              <a:t> </a:t>
            </a:r>
            <a:r>
              <a:rPr lang="ko-KR" altLang="en-US" dirty="0" err="1"/>
              <a:t>current</a:t>
            </a:r>
            <a:r>
              <a:rPr lang="ko-KR" altLang="en-US" dirty="0"/>
              <a:t> </a:t>
            </a:r>
            <a:r>
              <a:rPr lang="ko-KR" altLang="en-US" dirty="0" err="1"/>
              <a:t>using</a:t>
            </a:r>
            <a:r>
              <a:rPr lang="ko-KR" altLang="en-US" dirty="0"/>
              <a:t> </a:t>
            </a:r>
            <a:r>
              <a:rPr lang="ko-KR" altLang="en-US" dirty="0" err="1"/>
              <a:t>a</a:t>
            </a:r>
            <a:r>
              <a:rPr lang="ko-KR" altLang="en-US" dirty="0"/>
              <a:t> </a:t>
            </a:r>
            <a:r>
              <a:rPr lang="ko-KR" altLang="en-US" dirty="0" err="1"/>
              <a:t>conductive</a:t>
            </a:r>
            <a:r>
              <a:rPr lang="ko-KR" altLang="en-US" dirty="0"/>
              <a:t> </a:t>
            </a:r>
            <a:r>
              <a:rPr lang="ko-KR" altLang="en-US" dirty="0" err="1"/>
              <a:t>cup</a:t>
            </a:r>
            <a:r>
              <a:rPr lang="en-US" altLang="ko-KR" dirty="0"/>
              <a:t>.</a:t>
            </a:r>
            <a:r>
              <a:rPr lang="ko-KR" altLang="en-US" dirty="0"/>
              <a:t> (</a:t>
            </a:r>
            <a:r>
              <a:rPr lang="ko-KR" altLang="en-US" dirty="0" err="1"/>
              <a:t>destructive</a:t>
            </a:r>
            <a:r>
              <a:rPr lang="ko-KR" altLang="en-US" dirty="0"/>
              <a:t> </a:t>
            </a:r>
            <a:r>
              <a:rPr lang="ko-KR" altLang="en-US" dirty="0" err="1"/>
              <a:t>method</a:t>
            </a:r>
            <a:r>
              <a:rPr lang="ko-KR" alt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24458A-DE89-6877-3E52-887F7E01F8A7}"/>
              </a:ext>
            </a:extLst>
          </p:cNvPr>
          <p:cNvSpPr txBox="1"/>
          <p:nvPr/>
        </p:nvSpPr>
        <p:spPr>
          <a:xfrm>
            <a:off x="2623250" y="4199400"/>
            <a:ext cx="4641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Measures</a:t>
            </a:r>
            <a:r>
              <a:rPr lang="ko-KR" altLang="en-US" dirty="0"/>
              <a:t> </a:t>
            </a:r>
            <a:r>
              <a:rPr lang="ko-KR" altLang="en-US" dirty="0" err="1"/>
              <a:t>the</a:t>
            </a:r>
            <a:r>
              <a:rPr lang="ko-KR" altLang="en-US" dirty="0"/>
              <a:t> </a:t>
            </a:r>
            <a:r>
              <a:rPr lang="ko-KR" altLang="en-US" dirty="0" err="1"/>
              <a:t>bunch</a:t>
            </a:r>
            <a:r>
              <a:rPr lang="ko-KR" altLang="en-US" dirty="0"/>
              <a:t> </a:t>
            </a:r>
            <a:r>
              <a:rPr lang="ko-KR" altLang="en-US" dirty="0" err="1"/>
              <a:t>shape</a:t>
            </a:r>
            <a:r>
              <a:rPr lang="ko-KR" altLang="en-US" dirty="0"/>
              <a:t> </a:t>
            </a:r>
            <a:r>
              <a:rPr lang="ko-KR" altLang="en-US" dirty="0" err="1"/>
              <a:t>using</a:t>
            </a:r>
            <a:r>
              <a:rPr lang="ko-KR" altLang="en-US" dirty="0"/>
              <a:t> </a:t>
            </a:r>
            <a:r>
              <a:rPr lang="ko-KR" altLang="en-US" dirty="0" err="1"/>
              <a:t>secondary</a:t>
            </a:r>
            <a:r>
              <a:rPr lang="ko-KR" altLang="en-US" dirty="0"/>
              <a:t> </a:t>
            </a:r>
            <a:r>
              <a:rPr lang="ko-KR" altLang="en-US" dirty="0" err="1"/>
              <a:t>electrons</a:t>
            </a:r>
            <a:r>
              <a:rPr lang="ko-KR" altLang="en-US" dirty="0"/>
              <a:t> </a:t>
            </a:r>
            <a:r>
              <a:rPr lang="ko-KR" altLang="en-US" dirty="0" err="1"/>
              <a:t>generated</a:t>
            </a:r>
            <a:r>
              <a:rPr lang="ko-KR" altLang="en-US" dirty="0"/>
              <a:t> </a:t>
            </a:r>
            <a:r>
              <a:rPr lang="ko-KR" altLang="en-US" dirty="0" err="1"/>
              <a:t>by</a:t>
            </a:r>
            <a:r>
              <a:rPr lang="ko-KR" altLang="en-US" dirty="0"/>
              <a:t> </a:t>
            </a:r>
            <a:r>
              <a:rPr lang="ko-KR" altLang="en-US" dirty="0" err="1"/>
              <a:t>beam</a:t>
            </a:r>
            <a:r>
              <a:rPr lang="ko-KR" altLang="en-US" dirty="0"/>
              <a:t> </a:t>
            </a:r>
            <a:r>
              <a:rPr lang="ko-KR" altLang="en-US" dirty="0" err="1"/>
              <a:t>interaction</a:t>
            </a:r>
            <a:r>
              <a:rPr lang="ko-KR" altLang="en-US" dirty="0"/>
              <a:t> </a:t>
            </a:r>
            <a:r>
              <a:rPr lang="ko-KR" altLang="en-US" dirty="0" err="1"/>
              <a:t>with</a:t>
            </a:r>
            <a:r>
              <a:rPr lang="ko-KR" altLang="en-US" dirty="0"/>
              <a:t> </a:t>
            </a:r>
            <a:r>
              <a:rPr lang="ko-KR" altLang="en-US" dirty="0" err="1"/>
              <a:t>residual</a:t>
            </a:r>
            <a:r>
              <a:rPr lang="ko-KR" altLang="en-US" dirty="0"/>
              <a:t> </a:t>
            </a:r>
            <a:r>
              <a:rPr lang="ko-KR" altLang="en-US" dirty="0" err="1"/>
              <a:t>gas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36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BD43A-7168-D4AF-19EB-D646D7123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1A6079-B7AF-FB2A-CDDA-076B2FCB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Pick-up Type BPM</a:t>
            </a:r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E22F197A-0F92-D856-02EF-841932DA5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3" y="1819419"/>
            <a:ext cx="3550195" cy="2468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6D930-584F-6636-FCFD-D25B7F60D320}"/>
              </a:ext>
            </a:extLst>
          </p:cNvPr>
          <p:cNvSpPr txBox="1"/>
          <p:nvPr/>
        </p:nvSpPr>
        <p:spPr>
          <a:xfrm>
            <a:off x="3722254" y="6359143"/>
            <a:ext cx="464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</a:rPr>
              <a:t>Abdillah et al., “Bunch measurements with BPM,” IPAC 2022</a:t>
            </a:r>
            <a:endParaRPr lang="ko-KR" alt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1990C3-91A2-5EBC-DB79-F849139E42A1}"/>
                  </a:ext>
                </a:extLst>
              </p:cNvPr>
              <p:cNvSpPr txBox="1"/>
              <p:nvPr/>
            </p:nvSpPr>
            <p:spPr>
              <a:xfrm>
                <a:off x="4144225" y="1738520"/>
                <a:ext cx="4641272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dirty="0" err="1"/>
                  <a:t>In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non-relativistic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beams</a:t>
                </a:r>
                <a:r>
                  <a:rPr lang="ko-KR" altLang="en-US" dirty="0"/>
                  <a:t>, </a:t>
                </a:r>
                <a:r>
                  <a:rPr lang="ko-KR" altLang="en-US" dirty="0" err="1"/>
                  <a:t>the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longitudinal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electric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field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is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spatially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extended</a:t>
                </a:r>
                <a:r>
                  <a:rPr lang="ko-KR" altLang="en-US" dirty="0"/>
                  <a:t>, </a:t>
                </a:r>
                <a:r>
                  <a:rPr lang="ko-KR" altLang="en-US" dirty="0" err="1"/>
                  <a:t>leading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to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a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capacitive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pick-up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signal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that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is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longer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than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the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actual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bunch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shape</a:t>
                </a: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ko-K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dirty="0"/>
                  <a:t> , </a:t>
                </a:r>
                <a:r>
                  <a:rPr lang="en-US" altLang="ko-KR" dirty="0"/>
                  <a:t>accurate bunch shape measurement is possible.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altLang="ko-KR" dirty="0"/>
                  <a:t>,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significant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distortion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occurs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1990C3-91A2-5EBC-DB79-F849139E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25" y="1738520"/>
                <a:ext cx="4641272" cy="2862322"/>
              </a:xfrm>
              <a:prstGeom prst="rect">
                <a:avLst/>
              </a:prstGeom>
              <a:blipFill>
                <a:blip r:embed="rId3"/>
                <a:stretch>
                  <a:fillRect l="-920" t="-1064" b="-23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66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2817F-6ACE-978B-5E94-F61B1C85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Impedance Matching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BF28361-7A7C-59BF-C9F2-C23104C89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8145"/>
                <a:ext cx="8053742" cy="268085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ko-KR" sz="1800" dirty="0"/>
                  <a:t>Impedance </a:t>
                </a:r>
              </a:p>
              <a:p>
                <a:pPr marL="0" indent="0">
                  <a:buNone/>
                </a:pPr>
                <a:r>
                  <a:rPr lang="ko-KR" alt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altLang="ko-KR" sz="18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ko-KR" sz="1800" i="0" dirty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ko-KR" sz="1800" i="0" dirty="0"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ko-KR" sz="1800" dirty="0"/>
                  <a:t> , 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800" i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altLang="ko-KR" sz="1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800" i="0">
                        <a:latin typeface="Cambria Math" panose="02040503050406030204" pitchFamily="18" charset="0"/>
                      </a:rPr>
                      <m:t> </m:t>
                    </m:r>
                    <m:r>
                      <m:rPr>
                        <m:nor/>
                      </m:rPr>
                      <a:rPr lang="en-US" altLang="ko-KR" sz="1800" i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ko-KR" sz="1800" i="0">
                        <a:latin typeface="Cambria Math" panose="02040503050406030204" pitchFamily="18" charset="0"/>
                      </a:rPr>
                      <m:t> + </m:t>
                    </m:r>
                    <m:r>
                      <m:rPr>
                        <m:nor/>
                      </m:rPr>
                      <a:rPr lang="en-US" altLang="ko-KR" sz="1800" i="0">
                        <a:latin typeface="Cambria Math" panose="02040503050406030204" pitchFamily="18" charset="0"/>
                      </a:rPr>
                      <m:t>jωL</m:t>
                    </m:r>
                    <m:r>
                      <m:rPr>
                        <m:nor/>
                      </m:rPr>
                      <a:rPr lang="en-US" altLang="ko-KR" sz="1800" i="0">
                        <a:latin typeface="Cambria Math" panose="02040503050406030204" pitchFamily="18" charset="0"/>
                      </a:rPr>
                      <m:t> + </m:t>
                    </m:r>
                    <m:f>
                      <m:fPr>
                        <m:ctrlPr>
                          <a:rPr lang="en-US" altLang="ko-KR" sz="1800" i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ko-KR" sz="1800" i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ko-KR" sz="1800" i="0">
                            <a:latin typeface="Cambria Math" panose="02040503050406030204" pitchFamily="18" charset="0"/>
                          </a:rPr>
                          <m:t> </m:t>
                        </m:r>
                        <m:r>
                          <m:rPr>
                            <m:nor/>
                          </m:rPr>
                          <a:rPr lang="en-US" altLang="ko-KR" sz="1800" i="0">
                            <a:latin typeface="Cambria Math" panose="02040503050406030204" pitchFamily="18" charset="0"/>
                          </a:rPr>
                          <m:t>ωC</m:t>
                        </m:r>
                      </m:den>
                    </m:f>
                  </m:oMath>
                </a14:m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Characteristic impedance</a:t>
                </a:r>
              </a:p>
              <a:p>
                <a:r>
                  <a:rPr lang="en-US" altLang="ko-KR" sz="1800" dirty="0"/>
                  <a:t>impedance matching ensures compatibility between components</a:t>
                </a:r>
              </a:p>
              <a:p>
                <a:r>
                  <a:rPr lang="en-US" altLang="ko-KR" sz="1800" dirty="0"/>
                  <a:t>In RF systems, the characteristic impedance is typically matched to 50 Ω</a:t>
                </a:r>
              </a:p>
              <a:p>
                <a:r>
                  <a:rPr lang="en-US" altLang="ko-KR" sz="1800" dirty="0"/>
                  <a:t>The characteristic impedance depends on the geometry rather than the material.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BF28361-7A7C-59BF-C9F2-C23104C89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8145"/>
                <a:ext cx="8053742" cy="2680855"/>
              </a:xfrm>
              <a:blipFill>
                <a:blip r:embed="rId2"/>
                <a:stretch>
                  <a:fillRect l="-454" t="-2955" b="-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C7AF5CDA-5106-713E-C52A-8D597AA88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9" y="3767186"/>
            <a:ext cx="3389956" cy="154794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298FDFB-B156-D81B-77C8-CDB29C537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255" y="3767186"/>
            <a:ext cx="4251137" cy="15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2ABE-A1A7-C83C-72DF-CC5F77A8C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059D11-E7A0-5C89-B721-0D4ED007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Impedance Matching – Characteristic Impedance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B310DB-2230-0CC3-8C7A-E7EF9951C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r="32644"/>
          <a:stretch>
            <a:fillRect/>
          </a:stretch>
        </p:blipFill>
        <p:spPr>
          <a:xfrm>
            <a:off x="3549015" y="981446"/>
            <a:ext cx="1663241" cy="16632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55CF61C-EA7C-1530-1A65-CD6E44F46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r="27695"/>
          <a:stretch>
            <a:fillRect/>
          </a:stretch>
        </p:blipFill>
        <p:spPr>
          <a:xfrm>
            <a:off x="3897666" y="3607668"/>
            <a:ext cx="1805782" cy="1805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8523D-7475-6A62-ED96-30F8E0B35036}"/>
              </a:ext>
            </a:extLst>
          </p:cNvPr>
          <p:cNvSpPr txBox="1"/>
          <p:nvPr/>
        </p:nvSpPr>
        <p:spPr>
          <a:xfrm>
            <a:off x="3549015" y="546525"/>
            <a:ext cx="6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Coax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C2A89-D675-F205-D789-15036BA07E69}"/>
              </a:ext>
            </a:extLst>
          </p:cNvPr>
          <p:cNvSpPr txBox="1"/>
          <p:nvPr/>
        </p:nvSpPr>
        <p:spPr>
          <a:xfrm>
            <a:off x="3895392" y="3200319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Microstrip</a:t>
            </a:r>
            <a:endParaRPr lang="ko-KR" altLang="en-US" dirty="0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6075147B-219E-F139-00EC-4F47386ED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802" y="967827"/>
            <a:ext cx="1760797" cy="1757218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9940711C-00D8-BBDC-0BA9-B3B98DFA9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156" y="3616514"/>
            <a:ext cx="1762637" cy="175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37C323-0A8F-E288-08B3-2928C99A3E1F}"/>
                  </a:ext>
                </a:extLst>
              </p:cNvPr>
              <p:cNvSpPr txBox="1"/>
              <p:nvPr/>
            </p:nvSpPr>
            <p:spPr>
              <a:xfrm>
                <a:off x="3549015" y="5503947"/>
                <a:ext cx="4013856" cy="1032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l-GR" altLang="ko-KR"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l-GR" altLang="ko-KR"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+1.393+0.667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+1.444)]</m:t>
                                </m:r>
                              </m:den>
                            </m:f>
                          </m:e>
                        </m:eqArr>
                        <m:f>
                          <m:fPr>
                            <m:type m:val="noBar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37C323-0A8F-E288-08B3-2928C99A3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015" y="5503947"/>
                <a:ext cx="4013856" cy="1032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BBECA0-C818-6AF3-3D29-C7DA9DE96D5D}"/>
                  </a:ext>
                </a:extLst>
              </p:cNvPr>
              <p:cNvSpPr txBox="1"/>
              <p:nvPr/>
            </p:nvSpPr>
            <p:spPr>
              <a:xfrm>
                <a:off x="7326309" y="1765416"/>
                <a:ext cx="1549400" cy="69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ko-KR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BBECA0-C818-6AF3-3D29-C7DA9DE9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09" y="1765416"/>
                <a:ext cx="1549400" cy="6994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그림 34">
            <a:extLst>
              <a:ext uri="{FF2B5EF4-FFF2-40B4-BE49-F238E27FC236}">
                <a16:creationId xmlns:a16="http://schemas.microsoft.com/office/drawing/2014/main" id="{1116A0DB-4B30-B559-2F3C-5ED6D97EC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26" y="1957350"/>
            <a:ext cx="3313028" cy="3300635"/>
          </a:xfrm>
          <a:prstGeom prst="rect">
            <a:avLst/>
          </a:prstGeom>
        </p:spPr>
      </p:pic>
      <p:sp>
        <p:nvSpPr>
          <p:cNvPr id="36" name="타원 35">
            <a:extLst>
              <a:ext uri="{FF2B5EF4-FFF2-40B4-BE49-F238E27FC236}">
                <a16:creationId xmlns:a16="http://schemas.microsoft.com/office/drawing/2014/main" id="{53AD4A5B-740A-DD45-968E-D6FDA7F71DBE}"/>
              </a:ext>
            </a:extLst>
          </p:cNvPr>
          <p:cNvSpPr/>
          <p:nvPr/>
        </p:nvSpPr>
        <p:spPr>
          <a:xfrm>
            <a:off x="2262909" y="2115127"/>
            <a:ext cx="369455" cy="9421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DC231D5A-53D8-C2C8-9992-8B94F5A36EE5}"/>
              </a:ext>
            </a:extLst>
          </p:cNvPr>
          <p:cNvCxnSpPr>
            <a:stCxn id="36" idx="6"/>
          </p:cNvCxnSpPr>
          <p:nvPr/>
        </p:nvCxnSpPr>
        <p:spPr>
          <a:xfrm flipV="1">
            <a:off x="2632364" y="2179782"/>
            <a:ext cx="808190" cy="4064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타원 38">
            <a:extLst>
              <a:ext uri="{FF2B5EF4-FFF2-40B4-BE49-F238E27FC236}">
                <a16:creationId xmlns:a16="http://schemas.microsoft.com/office/drawing/2014/main" id="{4E645E3D-AEA7-4809-FD22-4C9A3B35C0EA}"/>
              </a:ext>
            </a:extLst>
          </p:cNvPr>
          <p:cNvSpPr/>
          <p:nvPr/>
        </p:nvSpPr>
        <p:spPr>
          <a:xfrm>
            <a:off x="2243974" y="3800765"/>
            <a:ext cx="637771" cy="406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2423A4A6-A617-3B1E-38BE-60DA3B094E04}"/>
              </a:ext>
            </a:extLst>
          </p:cNvPr>
          <p:cNvCxnSpPr>
            <a:cxnSpLocks/>
          </p:cNvCxnSpPr>
          <p:nvPr/>
        </p:nvCxnSpPr>
        <p:spPr>
          <a:xfrm>
            <a:off x="2793606" y="4125283"/>
            <a:ext cx="1003352" cy="5390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1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C62EC0-BBB4-2327-30E2-ABA51A15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Impedance Matching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A7D3302-4FF5-A6B6-1545-05090380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4" y="992818"/>
            <a:ext cx="4824765" cy="22768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0B6D0E6-E7C1-F145-F294-773F8D1A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1" y="3429000"/>
            <a:ext cx="5039930" cy="3129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B4F5B6-E3B1-34F3-4D2A-E28ADCF85475}"/>
                  </a:ext>
                </a:extLst>
              </p:cNvPr>
              <p:cNvSpPr txBox="1"/>
              <p:nvPr/>
            </p:nvSpPr>
            <p:spPr>
              <a:xfrm>
                <a:off x="5163126" y="5319484"/>
                <a:ext cx="39808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/>
                  <a:t>S-parameter</a:t>
                </a:r>
                <a:endParaRPr lang="en-US" altLang="ko-KR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ko-KR" sz="1400" dirty="0"/>
                  <a:t>: transmission coefficient between ports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B4F5B6-E3B1-34F3-4D2A-E28ADCF8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26" y="5319484"/>
                <a:ext cx="3980873" cy="523220"/>
              </a:xfrm>
              <a:prstGeom prst="rect">
                <a:avLst/>
              </a:prstGeom>
              <a:blipFill>
                <a:blip r:embed="rId4"/>
                <a:stretch>
                  <a:fillRect l="-459" t="-3529" b="-117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C702CEB-5476-087C-BE86-136071923807}"/>
              </a:ext>
            </a:extLst>
          </p:cNvPr>
          <p:cNvSpPr txBox="1">
            <a:spLocks/>
          </p:cNvSpPr>
          <p:nvPr/>
        </p:nvSpPr>
        <p:spPr>
          <a:xfrm>
            <a:off x="5163127" y="924670"/>
            <a:ext cx="3980873" cy="2224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Beam guard</a:t>
            </a:r>
          </a:p>
          <a:p>
            <a:r>
              <a:rPr lang="en-US" altLang="ko-KR" sz="1800" dirty="0"/>
              <a:t>Due to the influence of the beam guard, standard microstrip-based impedance calculations cannot be directly applied</a:t>
            </a:r>
          </a:p>
          <a:p>
            <a:r>
              <a:rPr lang="en-US" altLang="ko-KR" sz="1800" dirty="0"/>
              <a:t>Evaluated using CST simulations.</a:t>
            </a:r>
            <a:endParaRPr lang="ko-KR" alt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523A-F0B0-4940-675C-7212B920F80E}"/>
              </a:ext>
            </a:extLst>
          </p:cNvPr>
          <p:cNvSpPr txBox="1"/>
          <p:nvPr/>
        </p:nvSpPr>
        <p:spPr>
          <a:xfrm>
            <a:off x="5154098" y="3721824"/>
            <a:ext cx="3980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Matching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Impedance matching between the pick-up ring and the coaxial structure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93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E0151-0CC8-05E1-1A80-38AC9A0FA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33978F-5231-2E34-6C6D-CA567418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CST Simulation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D0ADA4-AF2B-0E74-58C0-0B468695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4" y="1219201"/>
            <a:ext cx="5328805" cy="4957762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Simulations were performed using a non-optimized structure.</a:t>
            </a:r>
          </a:p>
          <a:p>
            <a:endParaRPr lang="en-US" altLang="ko-KR" sz="2000" dirty="0"/>
          </a:p>
          <a:p>
            <a:r>
              <a:rPr lang="en-US" altLang="ko-KR" sz="2000" dirty="0"/>
              <a:t>The beam parameters were set to match those used in the reference study.</a:t>
            </a:r>
          </a:p>
          <a:p>
            <a:endParaRPr lang="en-US" altLang="ko-KR" sz="2000" dirty="0"/>
          </a:p>
          <a:p>
            <a:r>
              <a:rPr lang="en-US" altLang="ko-KR" sz="2000" dirty="0"/>
              <a:t>For β = 1, the measured signal closely follows the input distribution.</a:t>
            </a:r>
          </a:p>
          <a:p>
            <a:endParaRPr lang="en-US" altLang="ko-KR" sz="2000" dirty="0"/>
          </a:p>
          <a:p>
            <a:r>
              <a:rPr lang="en-US" altLang="ko-KR" sz="2000" dirty="0"/>
              <a:t>β decreases, the measured signal becomes increasingly broadened compared to the input bunch.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3D06095-245F-5C81-347B-9CB75F12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2" b="6882"/>
          <a:stretch>
            <a:fillRect/>
          </a:stretch>
        </p:blipFill>
        <p:spPr>
          <a:xfrm>
            <a:off x="171945" y="4034566"/>
            <a:ext cx="2479381" cy="247938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67D5490-3B49-B503-8A31-CE5DC9959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r="1941"/>
          <a:stretch>
            <a:fillRect/>
          </a:stretch>
        </p:blipFill>
        <p:spPr>
          <a:xfrm>
            <a:off x="170415" y="1110977"/>
            <a:ext cx="2479381" cy="24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0210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19699</TotalTime>
  <Words>886</Words>
  <Application>Microsoft Office PowerPoint</Application>
  <PresentationFormat>화면 슬라이드 쇼(4:3)</PresentationFormat>
  <Paragraphs>113</Paragraphs>
  <Slides>22</Slides>
  <Notes>0</Notes>
  <HiddenSlides>4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Cambria Math</vt:lpstr>
      <vt:lpstr>디자인 사용자 지정</vt:lpstr>
      <vt:lpstr>Graph</vt:lpstr>
      <vt:lpstr>Capacitive Pick-up Type Beam Shape monitor</vt:lpstr>
      <vt:lpstr>PowerPoint 프레젠테이션</vt:lpstr>
      <vt:lpstr>Capacitive Pick-up Type Beam Shape monitor (CPU-BSM)</vt:lpstr>
      <vt:lpstr>Conventional Bunch Shape Measurement Methods</vt:lpstr>
      <vt:lpstr>Pick-up Type BPM</vt:lpstr>
      <vt:lpstr>Impedance Matching</vt:lpstr>
      <vt:lpstr>Impedance Matching – Characteristic Impedance</vt:lpstr>
      <vt:lpstr>Impedance Matching</vt:lpstr>
      <vt:lpstr>CST Simulation</vt:lpstr>
      <vt:lpstr>CST Simulation Result</vt:lpstr>
      <vt:lpstr>CST Simulation Result</vt:lpstr>
      <vt:lpstr>Reconstruction Algorithm</vt:lpstr>
      <vt:lpstr>Summary</vt:lpstr>
      <vt:lpstr>Appendix - CST simulation result</vt:lpstr>
      <vt:lpstr>Appendix - CST simulation result</vt:lpstr>
      <vt:lpstr>Appendix</vt:lpstr>
      <vt:lpstr>Appendix</vt:lpstr>
      <vt:lpstr>Appendix – frequency</vt:lpstr>
      <vt:lpstr>PowerPoint 프레젠테이션</vt:lpstr>
      <vt:lpstr>\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10A2 Sampling &amp; Transport</dc:title>
  <dc:creator>HR-PES</dc:creator>
  <cp:lastModifiedBy>나창선(첨단원자력공학부)</cp:lastModifiedBy>
  <cp:revision>64</cp:revision>
  <cp:lastPrinted>2025-07-21T04:37:54Z</cp:lastPrinted>
  <dcterms:created xsi:type="dcterms:W3CDTF">2025-07-21T00:51:44Z</dcterms:created>
  <dcterms:modified xsi:type="dcterms:W3CDTF">2026-03-27T01:17:31Z</dcterms:modified>
</cp:coreProperties>
</file>