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4"/>
  </p:notesMasterIdLst>
  <p:sldIdLst>
    <p:sldId id="273" r:id="rId2"/>
    <p:sldId id="598" r:id="rId3"/>
    <p:sldId id="597" r:id="rId4"/>
    <p:sldId id="578" r:id="rId5"/>
    <p:sldId id="599" r:id="rId6"/>
    <p:sldId id="614" r:id="rId7"/>
    <p:sldId id="600" r:id="rId8"/>
    <p:sldId id="596" r:id="rId9"/>
    <p:sldId id="601" r:id="rId10"/>
    <p:sldId id="602" r:id="rId11"/>
    <p:sldId id="605" r:id="rId12"/>
    <p:sldId id="603" r:id="rId13"/>
    <p:sldId id="606" r:id="rId14"/>
    <p:sldId id="615" r:id="rId15"/>
    <p:sldId id="607" r:id="rId16"/>
    <p:sldId id="610" r:id="rId17"/>
    <p:sldId id="612" r:id="rId18"/>
    <p:sldId id="613" r:id="rId19"/>
    <p:sldId id="608" r:id="rId20"/>
    <p:sldId id="616" r:id="rId21"/>
    <p:sldId id="617" r:id="rId22"/>
    <p:sldId id="276" r:id="rId23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EF2"/>
    <a:srgbClr val="996633"/>
    <a:srgbClr val="8C8C40"/>
    <a:srgbClr val="A64026"/>
    <a:srgbClr val="2E2EB1"/>
    <a:srgbClr val="FFFFFF"/>
    <a:srgbClr val="E6EAEE"/>
    <a:srgbClr val="FF0000"/>
    <a:srgbClr val="FF4F4F"/>
    <a:srgbClr val="AD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3" autoAdjust="0"/>
    <p:restoredTop sz="96624" autoAdjust="0"/>
  </p:normalViewPr>
  <p:slideViewPr>
    <p:cSldViewPr snapToGrid="0">
      <p:cViewPr>
        <p:scale>
          <a:sx n="125" d="100"/>
          <a:sy n="125" d="100"/>
        </p:scale>
        <p:origin x="2070" y="7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652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07BB-C91B-DAC1-C8EF-463E602BA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7794A1-4933-91B3-3154-880D3D7D3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3D6B60-29B7-1B78-ED4C-F4F99538C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9655B7-8B6B-8B10-57B3-36B72DFCF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11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C3148-565C-B203-6D93-6BB520A7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2045C0-3B8E-93EF-2A42-81CE1EACC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E6908-AC7E-B5CD-3B10-DD34DA82B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CE8D52-A999-C898-70F5-56CDD92A2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3F2E2-4D2A-4EF6-8925-E1F7692B181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12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8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3" r:id="rId13"/>
    <p:sldLayoutId id="2147483675" r:id="rId14"/>
    <p:sldLayoutId id="2147483694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033" y="1536329"/>
            <a:ext cx="10093929" cy="1195655"/>
          </a:xfrm>
        </p:spPr>
        <p:txBody>
          <a:bodyPr>
            <a:noAutofit/>
          </a:bodyPr>
          <a:lstStyle/>
          <a:p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EUV INJECTION ORGANIZE</a:t>
            </a:r>
            <a:endParaRPr lang="ko-K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2026-03-27, Pohang, South 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C7B13-E352-C9B2-ADA5-AECBAC78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3789B-2140-05D7-5DEF-55AF51CCE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NLK injection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F35AC5F1-D63D-A501-0EAF-09F33AE6276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496206-D43A-5AEF-83AA-0D884D0075FF}"/>
                  </a:ext>
                </a:extLst>
              </p:cNvPr>
              <p:cNvSpPr txBox="1"/>
              <p:nvPr/>
            </p:nvSpPr>
            <p:spPr>
              <a:xfrm>
                <a:off x="516942" y="960282"/>
                <a:ext cx="1124833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Kick strength scan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Kick angle varies from </a:t>
                </a:r>
                <a14:m>
                  <m:oMath xmlns:m="http://schemas.openxmlformats.org/officeDocument/2006/math">
                    <m:r>
                      <a:rPr lang="en-US" altLang="ko-KR" sz="16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160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−10 </m:t>
                    </m:r>
                    <m:r>
                      <m:rPr>
                        <m:sty m:val="p"/>
                      </m:rPr>
                      <a:rPr lang="en-US" altLang="ko-KR" sz="1600" i="0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mrad</m:t>
                    </m:r>
                    <m:r>
                      <a:rPr lang="en-US" altLang="ko-KR" sz="16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,−40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mrad</m:t>
                    </m:r>
                    <m:r>
                      <a:rPr lang="en-US" altLang="ko-KR" sz="16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offset is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−2.4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 of injected beam at NLK position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−7.5 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mm</m:t>
                        </m:r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,5.1617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mrad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Kick-angle = -41 </a:t>
                </a:r>
                <a:r>
                  <a:rPr lang="en-US" altLang="ko-KR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mrad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after one NLK is 0.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496206-D43A-5AEF-83AA-0D884D007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960282"/>
                <a:ext cx="11248338" cy="1631216"/>
              </a:xfrm>
              <a:prstGeom prst="rect">
                <a:avLst/>
              </a:prstGeom>
              <a:blipFill>
                <a:blip r:embed="rId2"/>
                <a:stretch>
                  <a:fillRect l="-379" t="-22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6186B97-38FD-5304-075E-3A9839A9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2939" y="2651883"/>
            <a:ext cx="5105504" cy="337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257D4-3925-C78A-895C-B3278CB3C813}"/>
              </a:ext>
            </a:extLst>
          </p:cNvPr>
          <p:cNvSpPr txBox="1"/>
          <p:nvPr/>
        </p:nvSpPr>
        <p:spPr>
          <a:xfrm>
            <a:off x="5400531" y="2347776"/>
            <a:ext cx="306205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Kick-angle: [-39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-42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D3A9CE6-FF1B-6B31-7F6A-6FCCA5371896}"/>
              </a:ext>
            </a:extLst>
          </p:cNvPr>
          <p:cNvCxnSpPr>
            <a:cxnSpLocks/>
          </p:cNvCxnSpPr>
          <p:nvPr/>
        </p:nvCxnSpPr>
        <p:spPr>
          <a:xfrm flipH="1">
            <a:off x="2498942" y="2525284"/>
            <a:ext cx="2793305" cy="3099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CA1105-8AE4-AE3C-DDE4-1B33400B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50355" y="2825781"/>
            <a:ext cx="4734990" cy="31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82985D-5F5B-3D8E-A643-A1DC6847FD83}"/>
              </a:ext>
            </a:extLst>
          </p:cNvPr>
          <p:cNvSpPr txBox="1"/>
          <p:nvPr/>
        </p:nvSpPr>
        <p:spPr>
          <a:xfrm>
            <a:off x="6591247" y="5942550"/>
            <a:ext cx="34532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kick-angle = -39.6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7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9F580-6AE4-8543-5484-DD2A7E8E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460900-D65E-4BB0-AE4F-E00EA3AC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NLK injection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09F6929-016A-B7BC-563F-9B09C782E98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919CC-88BA-1CF6-E265-69D0B6B60FD6}"/>
              </a:ext>
            </a:extLst>
          </p:cNvPr>
          <p:cNvSpPr txBox="1"/>
          <p:nvPr/>
        </p:nvSpPr>
        <p:spPr>
          <a:xfrm>
            <a:off x="516942" y="960282"/>
            <a:ext cx="1124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Injection result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7886220-480C-4CAF-43E8-FF4DB4B7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16942" y="1356045"/>
            <a:ext cx="5324475" cy="41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D35F173B-FC3D-7823-D8F2-EEE30DE89169}"/>
              </a:ext>
            </a:extLst>
          </p:cNvPr>
          <p:cNvSpPr/>
          <p:nvPr/>
        </p:nvSpPr>
        <p:spPr>
          <a:xfrm rot="10233427">
            <a:off x="1994634" y="2131430"/>
            <a:ext cx="148030" cy="1249166"/>
          </a:xfrm>
          <a:prstGeom prst="upArrow">
            <a:avLst>
              <a:gd name="adj1" fmla="val 50000"/>
              <a:gd name="adj2" fmla="val 90077"/>
            </a:avLst>
          </a:prstGeom>
          <a:solidFill>
            <a:srgbClr val="A6402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위쪽 6">
            <a:extLst>
              <a:ext uri="{FF2B5EF4-FFF2-40B4-BE49-F238E27FC236}">
                <a16:creationId xmlns:a16="http://schemas.microsoft.com/office/drawing/2014/main" id="{E5A391FF-711D-C46D-A6D9-641779C7ADEF}"/>
              </a:ext>
            </a:extLst>
          </p:cNvPr>
          <p:cNvSpPr/>
          <p:nvPr/>
        </p:nvSpPr>
        <p:spPr>
          <a:xfrm rot="10310378">
            <a:off x="2401034" y="3617330"/>
            <a:ext cx="148030" cy="341620"/>
          </a:xfrm>
          <a:prstGeom prst="upArrow">
            <a:avLst>
              <a:gd name="adj1" fmla="val 50000"/>
              <a:gd name="adj2" fmla="val 90077"/>
            </a:avLst>
          </a:prstGeom>
          <a:solidFill>
            <a:srgbClr val="99663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위쪽 8">
            <a:extLst>
              <a:ext uri="{FF2B5EF4-FFF2-40B4-BE49-F238E27FC236}">
                <a16:creationId xmlns:a16="http://schemas.microsoft.com/office/drawing/2014/main" id="{600E548A-9046-9A64-66BE-AEEBEA315E98}"/>
              </a:ext>
            </a:extLst>
          </p:cNvPr>
          <p:cNvSpPr/>
          <p:nvPr/>
        </p:nvSpPr>
        <p:spPr>
          <a:xfrm rot="10800000">
            <a:off x="5123422" y="3384373"/>
            <a:ext cx="86382" cy="130077"/>
          </a:xfrm>
          <a:prstGeom prst="upArrow">
            <a:avLst>
              <a:gd name="adj1" fmla="val 50000"/>
              <a:gd name="adj2" fmla="val 90077"/>
            </a:avLst>
          </a:prstGeom>
          <a:solidFill>
            <a:srgbClr val="8C8C4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58C0D-1536-3863-555C-14A03DBBDEF9}"/>
              </a:ext>
            </a:extLst>
          </p:cNvPr>
          <p:cNvSpPr txBox="1"/>
          <p:nvPr/>
        </p:nvSpPr>
        <p:spPr>
          <a:xfrm>
            <a:off x="2129170" y="270279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0</a:t>
            </a:r>
            <a:r>
              <a:rPr lang="en-US" altLang="ko-KR" baseline="30000" dirty="0">
                <a:solidFill>
                  <a:srgbClr val="C00000"/>
                </a:solidFill>
              </a:rPr>
              <a:t>th</a:t>
            </a:r>
            <a:r>
              <a:rPr lang="en-US" altLang="ko-KR" dirty="0">
                <a:solidFill>
                  <a:srgbClr val="C00000"/>
                </a:solidFill>
              </a:rPr>
              <a:t> turn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2F8B1-747F-FFF8-12EA-24ED0B525FC5}"/>
              </a:ext>
            </a:extLst>
          </p:cNvPr>
          <p:cNvSpPr txBox="1"/>
          <p:nvPr/>
        </p:nvSpPr>
        <p:spPr>
          <a:xfrm>
            <a:off x="2610660" y="3724070"/>
            <a:ext cx="86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996633"/>
                </a:solidFill>
              </a:rPr>
              <a:t>1</a:t>
            </a:r>
            <a:r>
              <a:rPr lang="en-US" altLang="ko-KR" baseline="30000" dirty="0">
                <a:solidFill>
                  <a:srgbClr val="996633"/>
                </a:solidFill>
              </a:rPr>
              <a:t>st</a:t>
            </a:r>
            <a:r>
              <a:rPr lang="en-US" altLang="ko-KR" dirty="0">
                <a:solidFill>
                  <a:srgbClr val="996633"/>
                </a:solidFill>
              </a:rPr>
              <a:t> turn</a:t>
            </a:r>
            <a:endParaRPr lang="ko-KR" altLang="en-US" dirty="0">
              <a:solidFill>
                <a:srgbClr val="99663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73C26-F644-26DB-425A-6C9D6EC8313D}"/>
              </a:ext>
            </a:extLst>
          </p:cNvPr>
          <p:cNvSpPr txBox="1"/>
          <p:nvPr/>
        </p:nvSpPr>
        <p:spPr>
          <a:xfrm>
            <a:off x="4619254" y="29964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8C8C40"/>
                </a:solidFill>
              </a:rPr>
              <a:t>2</a:t>
            </a:r>
            <a:r>
              <a:rPr lang="en-US" altLang="ko-KR" baseline="30000" dirty="0">
                <a:solidFill>
                  <a:srgbClr val="8C8C40"/>
                </a:solidFill>
              </a:rPr>
              <a:t>nd</a:t>
            </a:r>
            <a:r>
              <a:rPr lang="en-US" altLang="ko-KR" dirty="0">
                <a:solidFill>
                  <a:srgbClr val="8C8C40"/>
                </a:solidFill>
              </a:rPr>
              <a:t> turn</a:t>
            </a:r>
            <a:endParaRPr lang="ko-KR" altLang="en-US" dirty="0">
              <a:solidFill>
                <a:srgbClr val="8C8C40"/>
              </a:solidFill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37F5DA2-BE71-AC57-C17D-659470BA1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33676" y="1348556"/>
            <a:ext cx="5419078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BF49-EFF9-3D39-47D5-8F76EC6B4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F4B9B8-A22D-DD85-3988-A0CBAAA7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NLK main issue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CD15693-A139-3661-3382-3F55E4E395C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B3794C-5D3F-EACC-9A75-2B0645B529D0}"/>
                  </a:ext>
                </a:extLst>
              </p:cNvPr>
              <p:cNvSpPr txBox="1"/>
              <p:nvPr/>
            </p:nvSpPr>
            <p:spPr>
              <a:xfrm>
                <a:off x="516942" y="960282"/>
                <a:ext cx="11248338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Stored beam is lost when the NLK pulse is applied.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This suggests that the closed orbit at the NLK does not pass through the magnetic center.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Assuming a stabilized closed orbit after 1 s, we simulated stored-beam loss caused by NLK misalignment.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Simulation setting : </a:t>
                </a:r>
              </a:p>
              <a:p>
                <a:pPr lvl="1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:1.23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nm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rad</m:t>
                    </m:r>
                  </m:oMath>
                </a14:m>
                <a:br>
                  <a:rPr lang="en-US" altLang="ko-KR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NLK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misalignment : [-3, 3] mm in x-y direction</a:t>
                </a:r>
                <a:b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Coupling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=5% </m:t>
                    </m:r>
                  </m:oMath>
                </a14:m>
                <a:b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Centroid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0,0,0,0,0,0</m:t>
                        </m:r>
                      </m:e>
                    </m:d>
                  </m:oMath>
                </a14:m>
                <a:br>
                  <a:rPr lang="en-US" altLang="ko-KR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Turn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10,</m:t>
                    </m:r>
                  </m:oMath>
                </a14:m>
                <a:b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Macroparticle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b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Time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offset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=−0.48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μs</m:t>
                    </m:r>
                  </m:oMath>
                </a14:m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Kick</m:t>
                    </m:r>
                    <m:r>
                      <a: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angle</m:t>
                    </m:r>
                    <m:r>
                      <a: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=39.6 </m:t>
                    </m:r>
                    <m:r>
                      <m:rPr>
                        <m:sty m:val="p"/>
                      </m:rPr>
                      <a:rPr lang="en-US" altLang="ko-KR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mrad</m:t>
                    </m:r>
                  </m:oMath>
                </a14:m>
                <a:b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:r>
                  <a:rPr lang="en-US" altLang="ko-KR" sz="1600" b="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Change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Dx</m:t>
                        </m:r>
                        <m: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Dy</m:t>
                        </m:r>
                      </m:e>
                    </m:d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of</m:t>
                    </m:r>
                    <m: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NLK</m:t>
                    </m:r>
                  </m:oMath>
                </a14:m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Results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Misalignment above ~1 mm can cause stored-beam loss.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Vertical misalignment has little effect on beam survival.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Mitigation: generate a local bump with correctors around the NLK.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B3794C-5D3F-EACC-9A75-2B0645B52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960282"/>
                <a:ext cx="11248338" cy="5355312"/>
              </a:xfrm>
              <a:prstGeom prst="rect">
                <a:avLst/>
              </a:prstGeom>
              <a:blipFill>
                <a:blip r:embed="rId2"/>
                <a:stretch>
                  <a:fillRect l="-488" t="-342" b="-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>
            <a:extLst>
              <a:ext uri="{FF2B5EF4-FFF2-40B4-BE49-F238E27FC236}">
                <a16:creationId xmlns:a16="http://schemas.microsoft.com/office/drawing/2014/main" id="{323E41FC-4BA3-0BA4-344C-9A96E6D8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87" y="1705047"/>
            <a:ext cx="67818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2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B42D4-EB93-157E-2428-5C71A3484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8EA035-EB6A-849B-5BC5-4A7D7C29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Local bump at NLK position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8A1A0E9-438B-F4B5-E527-BC82B19F5F6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6965AE-3D7C-4DA7-26A5-6367469571E5}"/>
                  </a:ext>
                </a:extLst>
              </p:cNvPr>
              <p:cNvSpPr txBox="1"/>
              <p:nvPr/>
            </p:nvSpPr>
            <p:spPr>
              <a:xfrm>
                <a:off x="516942" y="960282"/>
                <a:ext cx="1124833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Four magnet bump</a:t>
                </a: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NLK 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위치에서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horizontal 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방향으로의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misalignment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를 상쇄</a:t>
                </a: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→(−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𝑑𝑥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,0)</m:t>
                    </m:r>
                  </m:oMath>
                </a14:m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으로 바꾸기 위해 총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4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개의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Corrector </a:t>
                </a:r>
                <a:r>
                  <a:rPr lang="ko-KR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필요</a:t>
                </a:r>
                <a:endPara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6965AE-3D7C-4DA7-26A5-636746957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960282"/>
                <a:ext cx="11248338" cy="1107996"/>
              </a:xfrm>
              <a:prstGeom prst="rect">
                <a:avLst/>
              </a:prstGeom>
              <a:blipFill>
                <a:blip r:embed="rId2"/>
                <a:stretch>
                  <a:fillRect l="-488" t="-3315" b="-6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56AF0BE-7ABE-D5CE-6E70-41C623EA8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17" y="2415220"/>
            <a:ext cx="8169869" cy="2027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F07347-DE2C-CE86-F63A-1652CC0C4E28}"/>
                  </a:ext>
                </a:extLst>
              </p:cNvPr>
              <p:cNvSpPr txBox="1"/>
              <p:nvPr/>
            </p:nvSpPr>
            <p:spPr>
              <a:xfrm>
                <a:off x="4157170" y="4514438"/>
                <a:ext cx="3830344" cy="227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Sup>
                        <m:sSubSup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Sup>
                        <m:sSubSup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2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ko-KR" sz="1200" b="0" i="1" smtClean="0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altLang="ko-KR" sz="12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F07347-DE2C-CE86-F63A-1652CC0C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70" y="4514438"/>
                <a:ext cx="3830344" cy="2274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6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03169-A098-4492-C4D2-D2D86A372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654D6A-5727-5B6A-2C13-7DAAF3BE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Local bump at NLK position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5C841A5-C6D6-1C62-41D7-639617B6F0C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AD099-3BB6-EFA5-A29C-A02025E406A2}"/>
              </a:ext>
            </a:extLst>
          </p:cNvPr>
          <p:cNvSpPr txBox="1"/>
          <p:nvPr/>
        </p:nvSpPr>
        <p:spPr>
          <a:xfrm>
            <a:off x="516942" y="941582"/>
            <a:ext cx="11248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NLK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로부터 가장 가까운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개의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Corrector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를 사용함</a:t>
            </a:r>
            <a:b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(Corrector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는 </a:t>
            </a:r>
            <a:r>
              <a:rPr lang="en-US" altLang="ko-K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Sextupole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에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Trim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되어 있음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BAC7B3E-01CD-537B-327F-DF26D3D5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22185" y="2138801"/>
            <a:ext cx="6902997" cy="296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1E889DF-F172-0EDB-4421-AD7EF8A7491D}"/>
              </a:ext>
            </a:extLst>
          </p:cNvPr>
          <p:cNvCxnSpPr/>
          <p:nvPr/>
        </p:nvCxnSpPr>
        <p:spPr>
          <a:xfrm flipH="1">
            <a:off x="2289219" y="2168074"/>
            <a:ext cx="115455" cy="365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5BC6B03-D680-E060-5782-8773AC7DD761}"/>
              </a:ext>
            </a:extLst>
          </p:cNvPr>
          <p:cNvCxnSpPr>
            <a:cxnSpLocks/>
          </p:cNvCxnSpPr>
          <p:nvPr/>
        </p:nvCxnSpPr>
        <p:spPr>
          <a:xfrm flipH="1">
            <a:off x="2353945" y="2154311"/>
            <a:ext cx="887256" cy="378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4AEFC5-C55E-2AB2-9C38-4DEA5C589A42}"/>
              </a:ext>
            </a:extLst>
          </p:cNvPr>
          <p:cNvSpPr txBox="1"/>
          <p:nvPr/>
        </p:nvSpPr>
        <p:spPr>
          <a:xfrm>
            <a:off x="2038205" y="1846534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R_CH01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F05FB610-559E-F32A-D0CD-FAEF656EFD1E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987204" y="1809497"/>
            <a:ext cx="228960" cy="7236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111E3B-4DCE-0419-1CFF-149FE4CD7859}"/>
              </a:ext>
            </a:extLst>
          </p:cNvPr>
          <p:cNvSpPr txBox="1"/>
          <p:nvPr/>
        </p:nvSpPr>
        <p:spPr>
          <a:xfrm>
            <a:off x="1706518" y="144016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</a:rPr>
              <a:t>NLK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C420F-CF63-F156-9B01-CEDBE38BCAF1}"/>
              </a:ext>
            </a:extLst>
          </p:cNvPr>
          <p:cNvSpPr txBox="1"/>
          <p:nvPr/>
        </p:nvSpPr>
        <p:spPr>
          <a:xfrm>
            <a:off x="2961854" y="1846534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R_CH02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E934E4D-D12A-F7F6-5C3B-5D6AC348F25B}"/>
              </a:ext>
            </a:extLst>
          </p:cNvPr>
          <p:cNvCxnSpPr>
            <a:cxnSpLocks/>
          </p:cNvCxnSpPr>
          <p:nvPr/>
        </p:nvCxnSpPr>
        <p:spPr>
          <a:xfrm>
            <a:off x="869836" y="2168074"/>
            <a:ext cx="911898" cy="365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172CB22-E654-4F77-010A-61952770C8E9}"/>
              </a:ext>
            </a:extLst>
          </p:cNvPr>
          <p:cNvCxnSpPr>
            <a:cxnSpLocks/>
          </p:cNvCxnSpPr>
          <p:nvPr/>
        </p:nvCxnSpPr>
        <p:spPr>
          <a:xfrm>
            <a:off x="1706518" y="2154311"/>
            <a:ext cx="126510" cy="378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E154C8-8E89-0CA6-755B-FACFDC5A5969}"/>
              </a:ext>
            </a:extLst>
          </p:cNvPr>
          <p:cNvSpPr txBox="1"/>
          <p:nvPr/>
        </p:nvSpPr>
        <p:spPr>
          <a:xfrm>
            <a:off x="320040" y="1846534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R_CH47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14338-A9FF-A157-1777-2A961DAA1F4F}"/>
              </a:ext>
            </a:extLst>
          </p:cNvPr>
          <p:cNvSpPr txBox="1"/>
          <p:nvPr/>
        </p:nvSpPr>
        <p:spPr>
          <a:xfrm>
            <a:off x="1168010" y="1846534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R_CH48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19CD8E7F-FC08-D8B2-8B5C-F32F09194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76605"/>
              </p:ext>
            </p:extLst>
          </p:nvPr>
        </p:nvGraphicFramePr>
        <p:xfrm>
          <a:off x="3489471" y="5194378"/>
          <a:ext cx="298752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099">
                  <a:extLst>
                    <a:ext uri="{9D8B030D-6E8A-4147-A177-3AD203B41FA5}">
                      <a16:colId xmlns:a16="http://schemas.microsoft.com/office/drawing/2014/main" val="276271983"/>
                    </a:ext>
                  </a:extLst>
                </a:gridCol>
                <a:gridCol w="1312430">
                  <a:extLst>
                    <a:ext uri="{9D8B030D-6E8A-4147-A177-3AD203B41FA5}">
                      <a16:colId xmlns:a16="http://schemas.microsoft.com/office/drawing/2014/main" val="2729367274"/>
                    </a:ext>
                  </a:extLst>
                </a:gridCol>
              </a:tblGrid>
              <a:tr h="27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name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[</a:t>
                      </a:r>
                      <a:r>
                        <a:rPr lang="en-US" altLang="ko-KR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743681"/>
                  </a:ext>
                </a:extLst>
              </a:tr>
              <a:tr h="27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R_CH47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68391"/>
                  </a:ext>
                </a:extLst>
              </a:tr>
              <a:tr h="2935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R_CH48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-1.062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426144"/>
                  </a:ext>
                </a:extLst>
              </a:tr>
              <a:tr h="27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R_CH01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-1.062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843941"/>
                  </a:ext>
                </a:extLst>
              </a:tr>
              <a:tr h="276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R_CH02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</a:t>
                      </a:r>
                      <a:endParaRPr lang="ko-KR" alt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4245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C763E4F-1F4E-FAE5-3AE8-F579032477A5}"/>
              </a:ext>
            </a:extLst>
          </p:cNvPr>
          <p:cNvSpPr txBox="1"/>
          <p:nvPr/>
        </p:nvSpPr>
        <p:spPr>
          <a:xfrm>
            <a:off x="975989" y="5817878"/>
            <a:ext cx="19858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1 mm local bump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C2D4531-E397-BF25-7652-6BE7DA39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58" y="2178367"/>
            <a:ext cx="2786611" cy="2447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0280A9-2696-F7CA-64C3-248E0B3AEB42}"/>
              </a:ext>
            </a:extLst>
          </p:cNvPr>
          <p:cNvSpPr txBox="1"/>
          <p:nvPr/>
        </p:nvSpPr>
        <p:spPr>
          <a:xfrm>
            <a:off x="7690658" y="1444038"/>
            <a:ext cx="3074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EUV </a:t>
            </a:r>
            <a:r>
              <a:rPr lang="en-US" altLang="ko-K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Sextupole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78C3806-ED50-C0C9-6A8F-AA55D795375C}"/>
              </a:ext>
            </a:extLst>
          </p:cNvPr>
          <p:cNvCxnSpPr>
            <a:cxnSpLocks/>
          </p:cNvCxnSpPr>
          <p:nvPr/>
        </p:nvCxnSpPr>
        <p:spPr>
          <a:xfrm flipV="1">
            <a:off x="8355574" y="4346041"/>
            <a:ext cx="655972" cy="1127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FB119C-5CCC-0D27-DA33-0FCCAA5435AB}"/>
              </a:ext>
            </a:extLst>
          </p:cNvPr>
          <p:cNvSpPr txBox="1"/>
          <p:nvPr/>
        </p:nvSpPr>
        <p:spPr>
          <a:xfrm>
            <a:off x="7843386" y="5540879"/>
            <a:ext cx="9285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263504-8958-32B0-1F37-E418B28D6242}"/>
              </a:ext>
            </a:extLst>
          </p:cNvPr>
          <p:cNvSpPr txBox="1"/>
          <p:nvPr/>
        </p:nvSpPr>
        <p:spPr>
          <a:xfrm>
            <a:off x="9558171" y="4837539"/>
            <a:ext cx="19099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Horizontal Corrector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C278EF8-F891-B2EE-1588-2C1025834993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9505150" y="4259716"/>
            <a:ext cx="1007994" cy="577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1691C2C-8D10-7035-C4AC-72F4B5B5DEDA}"/>
              </a:ext>
            </a:extLst>
          </p:cNvPr>
          <p:cNvSpPr txBox="1"/>
          <p:nvPr/>
        </p:nvSpPr>
        <p:spPr>
          <a:xfrm>
            <a:off x="10221893" y="4259716"/>
            <a:ext cx="1650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Vertical Corrector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99FA6342-070B-F7A8-19CA-CD36CE3BA677}"/>
              </a:ext>
            </a:extLst>
          </p:cNvPr>
          <p:cNvCxnSpPr>
            <a:cxnSpLocks/>
          </p:cNvCxnSpPr>
          <p:nvPr/>
        </p:nvCxnSpPr>
        <p:spPr>
          <a:xfrm flipH="1" flipV="1">
            <a:off x="10038933" y="3693805"/>
            <a:ext cx="1007994" cy="577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05D8A7-B958-42E3-D326-2EA312D8CCFA}"/>
              </a:ext>
            </a:extLst>
          </p:cNvPr>
          <p:cNvSpPr txBox="1"/>
          <p:nvPr/>
        </p:nvSpPr>
        <p:spPr>
          <a:xfrm>
            <a:off x="10098183" y="1850104"/>
            <a:ext cx="10445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Skew Quad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C5BC979B-A2D5-4F62-12AA-09EC0F81DC72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9405664" y="2127103"/>
            <a:ext cx="1214810" cy="600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4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A9978-4ADA-EEAB-1039-9FDC8D24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39D97-8384-2BD8-AA11-7573B9EC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Simulation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A98C557-DFA2-3F0C-2942-6AAB7AC5674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BEA15-3AD3-5350-B085-D93E182DC52A}"/>
              </a:ext>
            </a:extLst>
          </p:cNvPr>
          <p:cNvSpPr txBox="1"/>
          <p:nvPr/>
        </p:nvSpPr>
        <p:spPr>
          <a:xfrm>
            <a:off x="516942" y="960282"/>
            <a:ext cx="11248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Simulation method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Set Correctors 47 and 02 to the theoretical kicks.</a:t>
            </a: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Adjust Correctors 48 and 01 so that the initial angle becomes x′ = 0.</a:t>
            </a: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If the local bump at the NLK differs from the target, rescale all corrector kicks.</a:t>
            </a: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Repeat until convergence (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tol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x = 1e-6,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tol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x′ = 1e-7).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56F224D-02DC-35BF-C0AE-3A3AC3A40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12246"/>
              </p:ext>
            </p:extLst>
          </p:nvPr>
        </p:nvGraphicFramePr>
        <p:xfrm>
          <a:off x="769621" y="2641733"/>
          <a:ext cx="3954779" cy="157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379">
                  <a:extLst>
                    <a:ext uri="{9D8B030D-6E8A-4147-A177-3AD203B41FA5}">
                      <a16:colId xmlns:a16="http://schemas.microsoft.com/office/drawing/2014/main" val="27627198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72936727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980707200"/>
                    </a:ext>
                  </a:extLst>
                </a:gridCol>
              </a:tblGrid>
              <a:tr h="312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name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value [</a:t>
                      </a:r>
                      <a:r>
                        <a:rPr lang="en-US" altLang="ko-KR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value [</a:t>
                      </a:r>
                      <a:r>
                        <a:rPr lang="en-US" altLang="ko-KR" sz="1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</a:t>
                      </a:r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743681"/>
                  </a:ext>
                </a:extLst>
              </a:tr>
              <a:tr h="312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R_CH47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2.2190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68391"/>
                  </a:ext>
                </a:extLst>
              </a:tr>
              <a:tr h="331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R_CH48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-1.062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-1.0471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426144"/>
                  </a:ext>
                </a:extLst>
              </a:tr>
              <a:tr h="312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R_CH01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-1.062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-1.0471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843941"/>
                  </a:ext>
                </a:extLst>
              </a:tr>
              <a:tr h="3120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R_CH02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2.2190</a:t>
                      </a:r>
                      <a:endParaRPr lang="ko-KR" alt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16" marR="77316" marT="38658" marB="3865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942459"/>
                  </a:ext>
                </a:extLst>
              </a:tr>
            </a:tbl>
          </a:graphicData>
        </a:graphic>
      </p:graphicFrame>
      <p:pic>
        <p:nvPicPr>
          <p:cNvPr id="7172" name="Picture 4">
            <a:extLst>
              <a:ext uri="{FF2B5EF4-FFF2-40B4-BE49-F238E27FC236}">
                <a16:creationId xmlns:a16="http://schemas.microsoft.com/office/drawing/2014/main" id="{11A19D88-E2C3-6A0D-6328-7E8EA80F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67" y="2440877"/>
            <a:ext cx="6450012" cy="21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E3D706A0-3226-3DD2-F43A-EBC17408A25A}"/>
              </a:ext>
            </a:extLst>
          </p:cNvPr>
          <p:cNvSpPr/>
          <p:nvPr/>
        </p:nvSpPr>
        <p:spPr>
          <a:xfrm>
            <a:off x="6925627" y="2597333"/>
            <a:ext cx="428625" cy="409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A421AAB-8595-A8FF-2BA2-C24D498CF24B}"/>
              </a:ext>
            </a:extLst>
          </p:cNvPr>
          <p:cNvSpPr/>
          <p:nvPr/>
        </p:nvSpPr>
        <p:spPr>
          <a:xfrm>
            <a:off x="5306060" y="2597333"/>
            <a:ext cx="428625" cy="409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D7A8EFA-540A-BCF7-2E15-B5BB6FB7295B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2324100" y="2946927"/>
            <a:ext cx="3044731" cy="14491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612EA5C-E3FF-1839-5F0A-8963B63ED888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6316308" y="3006908"/>
            <a:ext cx="823632" cy="1400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TextBox 7168">
            <a:extLst>
              <a:ext uri="{FF2B5EF4-FFF2-40B4-BE49-F238E27FC236}">
                <a16:creationId xmlns:a16="http://schemas.microsoft.com/office/drawing/2014/main" id="{E11AC745-9E53-CC65-1031-0342E6D66DB9}"/>
              </a:ext>
            </a:extLst>
          </p:cNvPr>
          <p:cNvSpPr txBox="1"/>
          <p:nvPr/>
        </p:nvSpPr>
        <p:spPr>
          <a:xfrm>
            <a:off x="-614008" y="4407236"/>
            <a:ext cx="4085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w/o local bump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TextBox 7170">
                <a:extLst>
                  <a:ext uri="{FF2B5EF4-FFF2-40B4-BE49-F238E27FC236}">
                    <a16:creationId xmlns:a16="http://schemas.microsoft.com/office/drawing/2014/main" id="{09A66818-D02A-3C48-4184-96F9142B8402}"/>
                  </a:ext>
                </a:extLst>
              </p:cNvPr>
              <p:cNvSpPr txBox="1"/>
              <p:nvPr/>
            </p:nvSpPr>
            <p:spPr>
              <a:xfrm>
                <a:off x="9194430" y="5563144"/>
                <a:ext cx="2159370" cy="341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Turn</a:t>
                </a:r>
              </a:p>
            </p:txBody>
          </p:sp>
        </mc:Choice>
        <mc:Fallback xmlns="">
          <p:sp>
            <p:nvSpPr>
              <p:cNvPr id="7171" name="TextBox 7170">
                <a:extLst>
                  <a:ext uri="{FF2B5EF4-FFF2-40B4-BE49-F238E27FC236}">
                    <a16:creationId xmlns:a16="http://schemas.microsoft.com/office/drawing/2014/main" id="{09A66818-D02A-3C48-4184-96F9142B8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430" y="5563144"/>
                <a:ext cx="2159370" cy="341376"/>
              </a:xfrm>
              <a:prstGeom prst="rect">
                <a:avLst/>
              </a:prstGeom>
              <a:blipFill>
                <a:blip r:embed="rId4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5" name="Picture 6">
            <a:extLst>
              <a:ext uri="{FF2B5EF4-FFF2-40B4-BE49-F238E27FC236}">
                <a16:creationId xmlns:a16="http://schemas.microsoft.com/office/drawing/2014/main" id="{107CAD13-A771-2F3F-C01B-74A9EEB1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576513"/>
            <a:ext cx="2639966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E40400D-DB74-C56C-A37F-45B0D719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24" y="4576513"/>
            <a:ext cx="2738279" cy="2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8C6C2-D523-8830-4BC3-18EDFF44F2A6}"/>
              </a:ext>
            </a:extLst>
          </p:cNvPr>
          <p:cNvSpPr txBox="1"/>
          <p:nvPr/>
        </p:nvSpPr>
        <p:spPr>
          <a:xfrm>
            <a:off x="4281717" y="4407236"/>
            <a:ext cx="4085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 local bump</a:t>
            </a:r>
          </a:p>
        </p:txBody>
      </p:sp>
    </p:spTree>
    <p:extLst>
      <p:ext uri="{BB962C8B-B14F-4D97-AF65-F5344CB8AC3E}">
        <p14:creationId xmlns:p14="http://schemas.microsoft.com/office/powerpoint/2010/main" val="354250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1BEEE-649F-6050-F044-76F1134E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24F16-43B1-9F95-2378-DC8C1A4C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Local bump + NLK misalignment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5CEF97E-1CA7-CC5D-72C1-DC187211DDB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15C64-A294-9A1B-8045-7CB686ABBCB8}"/>
              </a:ext>
            </a:extLst>
          </p:cNvPr>
          <p:cNvSpPr txBox="1"/>
          <p:nvPr/>
        </p:nvSpPr>
        <p:spPr>
          <a:xfrm>
            <a:off x="516941" y="669431"/>
            <a:ext cx="11410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Simulation method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 mm local bump on + NLK on, assuming a stored beam</a:t>
            </a: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Local bump off + injection scheme, with kick-angle optimization (-30 to -50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 mm local bump on + injection scheme, with kick-angle optimization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A4243A8-2189-1C54-BF23-A91D4127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1" y="2112367"/>
            <a:ext cx="6034551" cy="32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5E2F70-0AD4-229B-E745-450E2C8F412E}"/>
              </a:ext>
            </a:extLst>
          </p:cNvPr>
          <p:cNvSpPr txBox="1"/>
          <p:nvPr/>
        </p:nvSpPr>
        <p:spPr>
          <a:xfrm>
            <a:off x="603760" y="17661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ko-KR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32B56D6-DD5B-459C-4149-EE850CC5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15" y="1546940"/>
            <a:ext cx="3309937" cy="24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873E7DB-7122-3ACE-DAF1-903230D5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15" y="4083948"/>
            <a:ext cx="3309939" cy="24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EA925-1CAD-3A71-65F7-6C6A310294B2}"/>
              </a:ext>
            </a:extLst>
          </p:cNvPr>
          <p:cNvSpPr txBox="1"/>
          <p:nvPr/>
        </p:nvSpPr>
        <p:spPr>
          <a:xfrm>
            <a:off x="5121644" y="1769455"/>
            <a:ext cx="3827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Misalignment = [0,0]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3B661-75E9-3379-782E-A454BE14439C}"/>
              </a:ext>
            </a:extLst>
          </p:cNvPr>
          <p:cNvSpPr txBox="1"/>
          <p:nvPr/>
        </p:nvSpPr>
        <p:spPr>
          <a:xfrm>
            <a:off x="5121644" y="4523602"/>
            <a:ext cx="3827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Misalignment = [1,0]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5194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36FA-0795-ACF9-503A-F130E0379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32690F-1D8B-E2EE-E121-4090F9B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2nd simulation analysis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7896D67-7ABC-8FFA-9715-ABFE404A742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2E364-1421-5169-69C1-0C08EA5CA980}"/>
              </a:ext>
            </a:extLst>
          </p:cNvPr>
          <p:cNvSpPr txBox="1"/>
          <p:nvPr/>
        </p:nvSpPr>
        <p:spPr>
          <a:xfrm>
            <a:off x="516942" y="669431"/>
            <a:ext cx="11248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bump off + Injection scheme (Kick angle optimize)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0E6A1E-AA10-8F05-9786-2A7700F75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35202" y="1179445"/>
            <a:ext cx="5007507" cy="36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1BDEC3-9AC8-234F-B3C1-AC265061F2B5}"/>
                  </a:ext>
                </a:extLst>
              </p:cNvPr>
              <p:cNvSpPr txBox="1"/>
              <p:nvPr/>
            </p:nvSpPr>
            <p:spPr>
              <a:xfrm>
                <a:off x="5509100" y="1881724"/>
                <a:ext cx="62915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Negative NLK misalignment brings the NLK closer to the injected beam,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requiring a larger kick angle.</a:t>
                </a:r>
                <a:b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The residual NLK pulse after injection then gives the stored beam an additional kick, which can lead to beam loss.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1BDEC3-9AC8-234F-B3C1-AC265061F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00" y="1881724"/>
                <a:ext cx="6291580" cy="954107"/>
              </a:xfrm>
              <a:prstGeom prst="rect">
                <a:avLst/>
              </a:prstGeom>
              <a:blipFill>
                <a:blip r:embed="rId3"/>
                <a:stretch>
                  <a:fillRect l="-194" t="-1282" b="-5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>
            <a:extLst>
              <a:ext uri="{FF2B5EF4-FFF2-40B4-BE49-F238E27FC236}">
                <a16:creationId xmlns:a16="http://schemas.microsoft.com/office/drawing/2014/main" id="{D3B50028-0130-5045-629E-F8C48F75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575547" y="2921898"/>
            <a:ext cx="2462212" cy="18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269C74-A006-9AC8-B5A3-9B02CCF9546A}"/>
              </a:ext>
            </a:extLst>
          </p:cNvPr>
          <p:cNvSpPr txBox="1"/>
          <p:nvPr/>
        </p:nvSpPr>
        <p:spPr>
          <a:xfrm>
            <a:off x="4775321" y="3404172"/>
            <a:ext cx="3827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Misalignment = [0,0], </a:t>
            </a:r>
            <a:b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kick angle = 39.6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ko-KR" altLang="en-US" sz="12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8F98044-84EA-4851-1BDB-BBD67455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575548" y="4875687"/>
            <a:ext cx="2462211" cy="18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E1FA4C-3299-FDA3-34F4-D36C6A2236FB}"/>
              </a:ext>
            </a:extLst>
          </p:cNvPr>
          <p:cNvSpPr txBox="1"/>
          <p:nvPr/>
        </p:nvSpPr>
        <p:spPr>
          <a:xfrm>
            <a:off x="4775322" y="5357961"/>
            <a:ext cx="3827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Misalignment = [1,0], </a:t>
            </a:r>
            <a:b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kick angle = 30.4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552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15567-DEC1-A384-BC94-9404AA8A7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8A431-2B26-D555-D084-DE0D0460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3nd simulation analysis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D700DF7-9EE2-1505-BFA9-00C020E1CC55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2E022-D7C0-FE07-E826-840A94B4B872}"/>
              </a:ext>
            </a:extLst>
          </p:cNvPr>
          <p:cNvSpPr txBox="1"/>
          <p:nvPr/>
        </p:nvSpPr>
        <p:spPr>
          <a:xfrm>
            <a:off x="516942" y="669431"/>
            <a:ext cx="11248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 Local bump on + Injection scheme (Kick angle optimize)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7E9983-7364-62EF-F8DE-4A39A680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45596" y="1893802"/>
            <a:ext cx="4549559" cy="32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B65FB-BE78-1674-AE84-F55A06AB8D71}"/>
              </a:ext>
            </a:extLst>
          </p:cNvPr>
          <p:cNvSpPr txBox="1"/>
          <p:nvPr/>
        </p:nvSpPr>
        <p:spPr>
          <a:xfrm>
            <a:off x="5010150" y="1110620"/>
            <a:ext cx="68008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Compared with the case without a local bump, the injection efficiency is slightly reduced, because the local bump increases the distance between the NLK and the injection trajectory.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• Bunch oscillation around the local bump (~1 mm) is also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actual commissioning, however, the exact optics functions are not known, so the practical implementation of this approach requires further consideration.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8C933928-5BD1-C13C-7D04-0519EDC5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41850" y="2591704"/>
            <a:ext cx="3406922" cy="25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AC766-2ED0-E29F-1AC7-0B0AF455F976}"/>
              </a:ext>
            </a:extLst>
          </p:cNvPr>
          <p:cNvSpPr txBox="1"/>
          <p:nvPr/>
        </p:nvSpPr>
        <p:spPr>
          <a:xfrm>
            <a:off x="4431580" y="5128435"/>
            <a:ext cx="3827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Local bump off, Kick angle=30.4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endParaRPr lang="ko-KR" altLang="en-US" sz="1200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4FE94EC7-A199-5FE2-D377-C80EDF82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220821" y="2592936"/>
            <a:ext cx="3406922" cy="25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D3EC05-FD0F-A5C4-AE82-A6197BF53D86}"/>
              </a:ext>
            </a:extLst>
          </p:cNvPr>
          <p:cNvSpPr txBox="1"/>
          <p:nvPr/>
        </p:nvSpPr>
        <p:spPr>
          <a:xfrm>
            <a:off x="8010551" y="5128435"/>
            <a:ext cx="3827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Local bump on, Kick angle=32.4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262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0629-3379-5015-31C3-C9F10C1B0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270F0F-F7C1-0304-4C9D-439F74F9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Commissioning Simulation Study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DB7E7E2-C293-0162-4A63-A962EE20FDF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5F94C-A85E-E09F-D86F-C1B2C2E82377}"/>
              </a:ext>
            </a:extLst>
          </p:cNvPr>
          <p:cNvSpPr txBox="1"/>
          <p:nvPr/>
        </p:nvSpPr>
        <p:spPr>
          <a:xfrm>
            <a:off x="516942" y="960282"/>
            <a:ext cx="107162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SC (Simulated Commissioning)</a:t>
            </a:r>
            <a:endParaRPr lang="en-US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full machine state cannot be known directly because of machine errors and limited diagnostics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Therefore, commissioning must rely on limited measurement data to recover the machine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SC is the simulation framework that reproduces realistic accelerator operation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SC toolbox separates physical machine parameters from operator control parameters and connects them through transfer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It creates a virtual machine with realistic errors and simulates measurement and correction procedures to test recovery of the target optics and beam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SC was originally developed in MATLAB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en-US" altLang="ko-K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Goal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Development of a realistic PAL-EUV machine model using 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Matching the simulation to measured machine data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8195" name="Picture 3" descr="fig workflow">
            <a:extLst>
              <a:ext uri="{FF2B5EF4-FFF2-40B4-BE49-F238E27FC236}">
                <a16:creationId xmlns:a16="http://schemas.microsoft.com/office/drawing/2014/main" id="{51C90E0E-FD7B-AECD-AF9F-D91F3ECB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1" y="4421102"/>
            <a:ext cx="7283450" cy="23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86E1B64-274B-D23B-161E-D6000D4675F6}"/>
              </a:ext>
            </a:extLst>
          </p:cNvPr>
          <p:cNvCxnSpPr>
            <a:cxnSpLocks/>
          </p:cNvCxnSpPr>
          <p:nvPr/>
        </p:nvCxnSpPr>
        <p:spPr>
          <a:xfrm flipV="1">
            <a:off x="1689100" y="5213090"/>
            <a:ext cx="544221" cy="317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BAFE4-2459-CF27-752A-994BC539F2EC}"/>
                  </a:ext>
                </a:extLst>
              </p:cNvPr>
              <p:cNvSpPr txBox="1"/>
              <p:nvPr/>
            </p:nvSpPr>
            <p:spPr>
              <a:xfrm>
                <a:off x="340732" y="5530850"/>
                <a:ext cx="2146008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Magnet misalignment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Calibration error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BPM offset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Field error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EBAFE4-2459-CF27-752A-994BC539F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32" y="5530850"/>
                <a:ext cx="2146008" cy="1169551"/>
              </a:xfrm>
              <a:prstGeom prst="rect">
                <a:avLst/>
              </a:prstGeom>
              <a:blipFill>
                <a:blip r:embed="rId3"/>
                <a:stretch>
                  <a:fillRect t="-5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964BF4-6CE2-D31C-3171-6FC138604F72}"/>
                  </a:ext>
                </a:extLst>
              </p:cNvPr>
              <p:cNvSpPr txBox="1"/>
              <p:nvPr/>
            </p:nvSpPr>
            <p:spPr>
              <a:xfrm>
                <a:off x="9515831" y="5530850"/>
                <a:ext cx="214600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Orbit correction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Tune correction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Optics correction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BBA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LOCO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964BF4-6CE2-D31C-3171-6FC13860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31" y="5530850"/>
                <a:ext cx="2146008" cy="1384995"/>
              </a:xfrm>
              <a:prstGeom prst="rect">
                <a:avLst/>
              </a:prstGeom>
              <a:blipFill>
                <a:blip r:embed="rId4"/>
                <a:stretch>
                  <a:fillRect t="-4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72706AC-9F5D-8D56-220F-58D87C85AEE7}"/>
              </a:ext>
            </a:extLst>
          </p:cNvPr>
          <p:cNvCxnSpPr>
            <a:cxnSpLocks/>
          </p:cNvCxnSpPr>
          <p:nvPr/>
        </p:nvCxnSpPr>
        <p:spPr>
          <a:xfrm flipH="1">
            <a:off x="9302750" y="6115625"/>
            <a:ext cx="466500" cy="189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2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9C551-CBE3-3591-87F8-19BC4B17A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8AC6A-24A8-72D1-7EFB-2C8F2A8E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PAL-EUV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5B6A9118-8305-AD19-526C-62DCB0B187A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B4705B-DE96-6CF9-4976-8AB60F294159}"/>
              </a:ext>
            </a:extLst>
          </p:cNvPr>
          <p:cNvSpPr txBox="1"/>
          <p:nvPr/>
        </p:nvSpPr>
        <p:spPr>
          <a:xfrm>
            <a:off x="516941" y="668015"/>
            <a:ext cx="362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PAL-EUV storage ring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FC6369C-D96D-AB04-BDA8-20BFB3360C5A}"/>
              </a:ext>
            </a:extLst>
          </p:cNvPr>
          <p:cNvGrpSpPr/>
          <p:nvPr/>
        </p:nvGrpSpPr>
        <p:grpSpPr>
          <a:xfrm>
            <a:off x="128472" y="1185596"/>
            <a:ext cx="7263160" cy="4219690"/>
            <a:chOff x="1062037" y="475421"/>
            <a:chExt cx="10215563" cy="5692016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8200613-81F2-9507-7801-F3C207D4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037" y="475421"/>
              <a:ext cx="10215563" cy="5692016"/>
            </a:xfrm>
            <a:prstGeom prst="rect">
              <a:avLst/>
            </a:prstGeom>
          </p:spPr>
        </p:pic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3B10D71-76C1-BE10-4FF2-BB5CB9F19E91}"/>
                </a:ext>
              </a:extLst>
            </p:cNvPr>
            <p:cNvCxnSpPr/>
            <p:nvPr/>
          </p:nvCxnSpPr>
          <p:spPr>
            <a:xfrm>
              <a:off x="4912457" y="1743026"/>
              <a:ext cx="153133" cy="87874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199880C2-CE7E-400A-4C7A-BA3B2A945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827790"/>
                  </p:ext>
                </p:extLst>
              </p:nvPr>
            </p:nvGraphicFramePr>
            <p:xfrm>
              <a:off x="6902150" y="1185596"/>
              <a:ext cx="4847537" cy="3964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38044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0.0104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Emittance_x (nm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1.16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403247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(1e-4)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3.82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RF voltage (kV)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250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loss per turn (keV)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1.</m:t>
                                </m:r>
                                <m:r>
                                  <a:rPr lang="en-US" altLang="ko-KR" sz="1200" b="0" i="1" baseline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699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140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7.152/3.043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altLang="ko-KR" sz="1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altLang="ko-KR" sz="1200" b="1" i="1" smtClean="0">
                                        <a:latin typeface="Cambria Math" panose="02040503050406030204" pitchFamily="18" charset="0"/>
                                      </a:rPr>
                                      <m:t>% </m:t>
                                    </m:r>
                                    <m:r>
                                      <a:rPr lang="en-US" altLang="ko-KR" sz="1200" b="1" i="0" smtClean="0">
                                        <a:latin typeface="Cambria Math" panose="02040503050406030204" pitchFamily="18" charset="0"/>
                                      </a:rPr>
                                      <m:t>𝐂𝐨𝐮𝐩𝐥𝐢𝐧𝐠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ps</m:t>
                                  </m:r>
                                </m:e>
                              </m:d>
                            </m:oMath>
                          </a14:m>
                          <a:endParaRPr lang="ko-KR" altLang="en-US" sz="1200" b="0" i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9.6 </m:t>
                                </m:r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2.88 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</a:rPr>
                                      <m:t>mm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damping time x/y/z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ms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0.7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56.7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49.0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natural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−10.66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82414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natural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−16.71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840708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090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176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199880C2-CE7E-400A-4C7A-BA3B2A9458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4827790"/>
                  </p:ext>
                </p:extLst>
              </p:nvPr>
            </p:nvGraphicFramePr>
            <p:xfrm>
              <a:off x="6902150" y="1185596"/>
              <a:ext cx="4847537" cy="3964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38044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76471" r="-512" b="-16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268571" r="-512" b="-15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368571" r="-512" b="-14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" t="-482353" r="-97037" b="-13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482353" r="-512" b="-13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403247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(1e-4)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565714" r="-512" b="-12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RF voltage (kV)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685294" r="-512" b="-116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1571728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loss per turn (keV)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762857" r="-512" b="-10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9418260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862857" r="-512" b="-9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02301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Harmonic number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991176" r="-512" b="-86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17845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" t="-1060000" r="-97037" b="-7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060000" r="-512" b="-7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Life time (h)</a:t>
                          </a:r>
                          <a:endParaRPr lang="ko-KR" altLang="en-US" sz="12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194118" r="-512" b="-65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8472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" t="-1257143" r="-97037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257143" r="-512" b="-5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7786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" t="-1357143" r="-97037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357143" r="-512" b="-4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natural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416667" r="-512" b="-3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882414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natural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560000" r="-512" b="-23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840708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613889" r="-512" b="-1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090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3836" t="-1762857" r="-512" b="-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176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B4A536-7741-5D09-9C66-A444B48C2DFB}"/>
              </a:ext>
            </a:extLst>
          </p:cNvPr>
          <p:cNvSpPr txBox="1"/>
          <p:nvPr/>
        </p:nvSpPr>
        <p:spPr>
          <a:xfrm>
            <a:off x="516942" y="5475111"/>
            <a:ext cx="1111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LINAC: 20 MeV Photocathode Injector, Repetition rate 0.5 Hz, Pulse length 5 (3-6) </a:t>
            </a:r>
            <a:r>
              <a:rPr kumimoji="0" lang="en-US" altLang="ko-KR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ps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Booster: 20–400 MeV, Two-Cell Symmetric Lattice, Circumference 22.2 m</a:t>
            </a:r>
          </a:p>
          <a:p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Storage Ring: 400 MeV, 5BA Lattice with Fixed-Gap Undulator and Nonlinear Kicker Injection</a:t>
            </a:r>
            <a:endParaRPr kumimoji="0" lang="en-US" altLang="ko-K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4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76D3D-8A2C-F632-F4DA-97D6E0A1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D4EED-4D9E-5458-6F53-81AE05CF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EUV SC test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A5483FE-FA39-52ED-57DB-66C6B9AB6A2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A274F-E409-1CB2-ED85-E10B5707D1BB}"/>
              </a:ext>
            </a:extLst>
          </p:cNvPr>
          <p:cNvSpPr txBox="1"/>
          <p:nvPr/>
        </p:nvSpPr>
        <p:spPr>
          <a:xfrm>
            <a:off x="516941" y="960282"/>
            <a:ext cx="1071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Correction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2B3EE74-ECD5-EB2B-4A17-A81AAF434317}"/>
              </a:ext>
            </a:extLst>
          </p:cNvPr>
          <p:cNvSpPr/>
          <p:nvPr/>
        </p:nvSpPr>
        <p:spPr>
          <a:xfrm>
            <a:off x="516941" y="1494472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registration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F98FC18-1143-C6AE-4B5D-3CFB6D37672E}"/>
              </a:ext>
            </a:extLst>
          </p:cNvPr>
          <p:cNvSpPr/>
          <p:nvPr/>
        </p:nvSpPr>
        <p:spPr>
          <a:xfrm>
            <a:off x="2730856" y="1494472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random error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BC7617D-DAFB-0078-B848-22885FBEAD12}"/>
              </a:ext>
            </a:extLst>
          </p:cNvPr>
          <p:cNvSpPr/>
          <p:nvPr/>
        </p:nvSpPr>
        <p:spPr>
          <a:xfrm>
            <a:off x="4944771" y="1494472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off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&amp;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C3D1F4A-72AE-3FC0-632C-6D7FB73E022E}"/>
              </a:ext>
            </a:extLst>
          </p:cNvPr>
          <p:cNvSpPr/>
          <p:nvPr/>
        </p:nvSpPr>
        <p:spPr>
          <a:xfrm>
            <a:off x="7158686" y="1494472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1-turn/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2-turn trajectory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19D9FBE-91C2-DA69-C637-67744E6D0C46}"/>
              </a:ext>
            </a:extLst>
          </p:cNvPr>
          <p:cNvSpPr/>
          <p:nvPr/>
        </p:nvSpPr>
        <p:spPr>
          <a:xfrm>
            <a:off x="9372600" y="1494472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ramp-up in 10 steps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41824FE5-154B-2A33-595A-685C2E35BE09}"/>
              </a:ext>
            </a:extLst>
          </p:cNvPr>
          <p:cNvSpPr/>
          <p:nvPr/>
        </p:nvSpPr>
        <p:spPr>
          <a:xfrm>
            <a:off x="692202" y="2318174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correction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(frequency &amp; phase)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41963E91-D3A5-C8A9-99E4-FEE94869FA3A}"/>
              </a:ext>
            </a:extLst>
          </p:cNvPr>
          <p:cNvSpPr/>
          <p:nvPr/>
        </p:nvSpPr>
        <p:spPr>
          <a:xfrm>
            <a:off x="2906117" y="2318174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 correction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77AC746-CDF2-1B84-088A-D7F76A831701}"/>
              </a:ext>
            </a:extLst>
          </p:cNvPr>
          <p:cNvSpPr/>
          <p:nvPr/>
        </p:nvSpPr>
        <p:spPr>
          <a:xfrm>
            <a:off x="5120032" y="2318174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 BBA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E4A7E011-6EEC-58BF-7E24-DD1D0C4AB169}"/>
              </a:ext>
            </a:extLst>
          </p:cNvPr>
          <p:cNvSpPr/>
          <p:nvPr/>
        </p:nvSpPr>
        <p:spPr>
          <a:xfrm>
            <a:off x="7333947" y="2318174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5598CBBD-6241-E95D-7645-16BCD4115C45}"/>
              </a:ext>
            </a:extLst>
          </p:cNvPr>
          <p:cNvSpPr/>
          <p:nvPr/>
        </p:nvSpPr>
        <p:spPr>
          <a:xfrm>
            <a:off x="9547860" y="2318174"/>
            <a:ext cx="1965960" cy="701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F53E3D13-CF5E-F580-DF76-C1EAC3663451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482901" y="184499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9BEF8A9-75D1-7EFA-8376-FCA8DD707361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4696816" y="184499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6FA79EF-201F-3F5A-2C32-D92116DD2D32}"/>
              </a:ext>
            </a:extLst>
          </p:cNvPr>
          <p:cNvCxnSpPr>
            <a:cxnSpLocks/>
          </p:cNvCxnSpPr>
          <p:nvPr/>
        </p:nvCxnSpPr>
        <p:spPr>
          <a:xfrm>
            <a:off x="6910731" y="184499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BE7FB0CE-20A9-CF56-0596-55303223C422}"/>
              </a:ext>
            </a:extLst>
          </p:cNvPr>
          <p:cNvCxnSpPr>
            <a:cxnSpLocks/>
          </p:cNvCxnSpPr>
          <p:nvPr/>
        </p:nvCxnSpPr>
        <p:spPr>
          <a:xfrm>
            <a:off x="9124646" y="184499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0C9E20A-2B93-7ABE-5670-E90BB636E361}"/>
              </a:ext>
            </a:extLst>
          </p:cNvPr>
          <p:cNvCxnSpPr/>
          <p:nvPr/>
        </p:nvCxnSpPr>
        <p:spPr>
          <a:xfrm>
            <a:off x="2658161" y="266795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404466D-FB31-C8BF-074B-1EE2641795F2}"/>
              </a:ext>
            </a:extLst>
          </p:cNvPr>
          <p:cNvCxnSpPr>
            <a:cxnSpLocks/>
          </p:cNvCxnSpPr>
          <p:nvPr/>
        </p:nvCxnSpPr>
        <p:spPr>
          <a:xfrm>
            <a:off x="4872076" y="266795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FB3AB7B-9046-1C90-B1D9-C1BDE89037B3}"/>
              </a:ext>
            </a:extLst>
          </p:cNvPr>
          <p:cNvCxnSpPr>
            <a:cxnSpLocks/>
          </p:cNvCxnSpPr>
          <p:nvPr/>
        </p:nvCxnSpPr>
        <p:spPr>
          <a:xfrm>
            <a:off x="7085991" y="266795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FA0AC79-05C2-1761-20AD-08090CF6903C}"/>
              </a:ext>
            </a:extLst>
          </p:cNvPr>
          <p:cNvCxnSpPr>
            <a:cxnSpLocks/>
          </p:cNvCxnSpPr>
          <p:nvPr/>
        </p:nvCxnSpPr>
        <p:spPr>
          <a:xfrm>
            <a:off x="9299906" y="266795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직선 화살표 연결선 8191">
            <a:extLst>
              <a:ext uri="{FF2B5EF4-FFF2-40B4-BE49-F238E27FC236}">
                <a16:creationId xmlns:a16="http://schemas.microsoft.com/office/drawing/2014/main" id="{1F450243-9A9B-E4FC-6373-192ADEBE7C7F}"/>
              </a:ext>
            </a:extLst>
          </p:cNvPr>
          <p:cNvCxnSpPr/>
          <p:nvPr/>
        </p:nvCxnSpPr>
        <p:spPr>
          <a:xfrm>
            <a:off x="444246" y="2667952"/>
            <a:ext cx="247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4" name="직선 연결선 8193">
            <a:extLst>
              <a:ext uri="{FF2B5EF4-FFF2-40B4-BE49-F238E27FC236}">
                <a16:creationId xmlns:a16="http://schemas.microsoft.com/office/drawing/2014/main" id="{B03534F3-9976-0863-7C9A-8C3EDA3F2FFB}"/>
              </a:ext>
            </a:extLst>
          </p:cNvPr>
          <p:cNvCxnSpPr>
            <a:stCxn id="15" idx="3"/>
          </p:cNvCxnSpPr>
          <p:nvPr/>
        </p:nvCxnSpPr>
        <p:spPr>
          <a:xfrm>
            <a:off x="11338560" y="1844992"/>
            <a:ext cx="1752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8196">
            <a:extLst>
              <a:ext uri="{FF2B5EF4-FFF2-40B4-BE49-F238E27FC236}">
                <a16:creationId xmlns:a16="http://schemas.microsoft.com/office/drawing/2014/main" id="{D2D5F22B-7416-63C2-8CA0-A1AFF1FAA930}"/>
              </a:ext>
            </a:extLst>
          </p:cNvPr>
          <p:cNvSpPr txBox="1"/>
          <p:nvPr/>
        </p:nvSpPr>
        <p:spPr>
          <a:xfrm>
            <a:off x="-537993" y="3490912"/>
            <a:ext cx="3742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Ideal lattice</a:t>
            </a:r>
          </a:p>
        </p:txBody>
      </p:sp>
      <p:sp>
        <p:nvSpPr>
          <p:cNvPr id="8198" name="TextBox 8197">
            <a:extLst>
              <a:ext uri="{FF2B5EF4-FFF2-40B4-BE49-F238E27FC236}">
                <a16:creationId xmlns:a16="http://schemas.microsoft.com/office/drawing/2014/main" id="{EF513520-7AE5-C469-B8BD-ACA90D8E14D6}"/>
              </a:ext>
            </a:extLst>
          </p:cNvPr>
          <p:cNvSpPr txBox="1"/>
          <p:nvPr/>
        </p:nvSpPr>
        <p:spPr>
          <a:xfrm>
            <a:off x="1851181" y="3490912"/>
            <a:ext cx="3742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Apply error</a:t>
            </a:r>
          </a:p>
        </p:txBody>
      </p:sp>
      <p:sp>
        <p:nvSpPr>
          <p:cNvPr id="8199" name="TextBox 8198">
            <a:extLst>
              <a:ext uri="{FF2B5EF4-FFF2-40B4-BE49-F238E27FC236}">
                <a16:creationId xmlns:a16="http://schemas.microsoft.com/office/drawing/2014/main" id="{FB030D8E-109B-06D8-F3B9-B26DF58F7644}"/>
              </a:ext>
            </a:extLst>
          </p:cNvPr>
          <p:cNvSpPr txBox="1"/>
          <p:nvPr/>
        </p:nvSpPr>
        <p:spPr>
          <a:xfrm>
            <a:off x="4261006" y="3490912"/>
            <a:ext cx="3742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Trajectory correction</a:t>
            </a:r>
          </a:p>
        </p:txBody>
      </p:sp>
      <p:sp>
        <p:nvSpPr>
          <p:cNvPr id="8200" name="TextBox 8199">
            <a:extLst>
              <a:ext uri="{FF2B5EF4-FFF2-40B4-BE49-F238E27FC236}">
                <a16:creationId xmlns:a16="http://schemas.microsoft.com/office/drawing/2014/main" id="{8C2B766E-2431-D395-CBA8-9BB0398C3064}"/>
              </a:ext>
            </a:extLst>
          </p:cNvPr>
          <p:cNvSpPr txBox="1"/>
          <p:nvPr/>
        </p:nvSpPr>
        <p:spPr>
          <a:xfrm>
            <a:off x="6670831" y="3490912"/>
            <a:ext cx="3742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Orbit correction</a:t>
            </a:r>
          </a:p>
        </p:txBody>
      </p:sp>
      <p:sp>
        <p:nvSpPr>
          <p:cNvPr id="8201" name="TextBox 8200">
            <a:extLst>
              <a:ext uri="{FF2B5EF4-FFF2-40B4-BE49-F238E27FC236}">
                <a16:creationId xmlns:a16="http://schemas.microsoft.com/office/drawing/2014/main" id="{EC002DB9-53B7-7825-FF70-A0938CAA1E49}"/>
              </a:ext>
            </a:extLst>
          </p:cNvPr>
          <p:cNvSpPr txBox="1"/>
          <p:nvPr/>
        </p:nvSpPr>
        <p:spPr>
          <a:xfrm>
            <a:off x="9080656" y="3490912"/>
            <a:ext cx="3742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LOCO</a:t>
            </a:r>
          </a:p>
        </p:txBody>
      </p:sp>
      <p:pic>
        <p:nvPicPr>
          <p:cNvPr id="8205" name="그림 8204">
            <a:extLst>
              <a:ext uri="{FF2B5EF4-FFF2-40B4-BE49-F238E27FC236}">
                <a16:creationId xmlns:a16="http://schemas.microsoft.com/office/drawing/2014/main" id="{2EE043A6-819E-9A0C-EBF3-AA67021C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577" y="3893213"/>
            <a:ext cx="2299148" cy="1834867"/>
          </a:xfrm>
          <a:prstGeom prst="rect">
            <a:avLst/>
          </a:prstGeom>
        </p:spPr>
      </p:pic>
      <p:pic>
        <p:nvPicPr>
          <p:cNvPr id="8206" name="그림 8205">
            <a:extLst>
              <a:ext uri="{FF2B5EF4-FFF2-40B4-BE49-F238E27FC236}">
                <a16:creationId xmlns:a16="http://schemas.microsoft.com/office/drawing/2014/main" id="{547B62E2-4590-5D60-FA26-B9FE5004B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2752" y="3895659"/>
            <a:ext cx="2299148" cy="1829975"/>
          </a:xfrm>
          <a:prstGeom prst="rect">
            <a:avLst/>
          </a:prstGeom>
        </p:spPr>
      </p:pic>
      <p:pic>
        <p:nvPicPr>
          <p:cNvPr id="8207" name="그림 8206">
            <a:extLst>
              <a:ext uri="{FF2B5EF4-FFF2-40B4-BE49-F238E27FC236}">
                <a16:creationId xmlns:a16="http://schemas.microsoft.com/office/drawing/2014/main" id="{6197C63A-9C9B-35A1-7FBD-B49C40407C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572927" y="3895127"/>
            <a:ext cx="2299148" cy="1831039"/>
          </a:xfrm>
          <a:prstGeom prst="rect">
            <a:avLst/>
          </a:prstGeom>
        </p:spPr>
      </p:pic>
      <p:pic>
        <p:nvPicPr>
          <p:cNvPr id="8208" name="그림 8207">
            <a:extLst>
              <a:ext uri="{FF2B5EF4-FFF2-40B4-BE49-F238E27FC236}">
                <a16:creationId xmlns:a16="http://schemas.microsoft.com/office/drawing/2014/main" id="{5F15AF62-96E2-BB91-18F7-DB207F3B0F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3753" y="3894039"/>
            <a:ext cx="2299148" cy="1833214"/>
          </a:xfrm>
          <a:prstGeom prst="rect">
            <a:avLst/>
          </a:prstGeom>
        </p:spPr>
      </p:pic>
      <p:pic>
        <p:nvPicPr>
          <p:cNvPr id="8209" name="그림 8208">
            <a:extLst>
              <a:ext uri="{FF2B5EF4-FFF2-40B4-BE49-F238E27FC236}">
                <a16:creationId xmlns:a16="http://schemas.microsoft.com/office/drawing/2014/main" id="{E34E08F8-F9F7-ACB2-5005-623F9D0528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02401" y="3894039"/>
            <a:ext cx="2299148" cy="1833214"/>
          </a:xfrm>
          <a:prstGeom prst="rect">
            <a:avLst/>
          </a:prstGeom>
        </p:spPr>
      </p:pic>
      <p:cxnSp>
        <p:nvCxnSpPr>
          <p:cNvPr id="8219" name="직선 화살표 연결선 8218">
            <a:extLst>
              <a:ext uri="{FF2B5EF4-FFF2-40B4-BE49-F238E27FC236}">
                <a16:creationId xmlns:a16="http://schemas.microsoft.com/office/drawing/2014/main" id="{FB7B3E24-0768-3C53-C42F-6E593D49867E}"/>
              </a:ext>
            </a:extLst>
          </p:cNvPr>
          <p:cNvCxnSpPr>
            <a:cxnSpLocks/>
          </p:cNvCxnSpPr>
          <p:nvPr/>
        </p:nvCxnSpPr>
        <p:spPr>
          <a:xfrm>
            <a:off x="7559040" y="1015168"/>
            <a:ext cx="1708149" cy="812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1" name="TextBox 8220">
            <a:extLst>
              <a:ext uri="{FF2B5EF4-FFF2-40B4-BE49-F238E27FC236}">
                <a16:creationId xmlns:a16="http://schemas.microsoft.com/office/drawing/2014/main" id="{6B1B9B13-487E-4AED-10C5-D538ABA68117}"/>
              </a:ext>
            </a:extLst>
          </p:cNvPr>
          <p:cNvSpPr txBox="1"/>
          <p:nvPr/>
        </p:nvSpPr>
        <p:spPr>
          <a:xfrm>
            <a:off x="3974391" y="756359"/>
            <a:ext cx="3470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Real commissioning status</a:t>
            </a:r>
          </a:p>
        </p:txBody>
      </p:sp>
      <p:sp>
        <p:nvSpPr>
          <p:cNvPr id="8226" name="TextBox 8225">
            <a:extLst>
              <a:ext uri="{FF2B5EF4-FFF2-40B4-BE49-F238E27FC236}">
                <a16:creationId xmlns:a16="http://schemas.microsoft.com/office/drawing/2014/main" id="{86DCA803-7FE8-3FAF-F4E0-7FE670D491E3}"/>
              </a:ext>
            </a:extLst>
          </p:cNvPr>
          <p:cNvSpPr txBox="1"/>
          <p:nvPr/>
        </p:nvSpPr>
        <p:spPr>
          <a:xfrm>
            <a:off x="475946" y="6029109"/>
            <a:ext cx="6682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Further study needed</a:t>
            </a:r>
          </a:p>
        </p:txBody>
      </p:sp>
    </p:spTree>
    <p:extLst>
      <p:ext uri="{BB962C8B-B14F-4D97-AF65-F5344CB8AC3E}">
        <p14:creationId xmlns:p14="http://schemas.microsoft.com/office/powerpoint/2010/main" val="256195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42137-D6A7-D1C5-7B04-03C3AC7E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4A50B-AA02-FAA1-648B-A9FEAB34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5223439F-2A21-8B07-D55F-6B0B12F5B57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86BC1-3FD3-CAFA-4E7E-1F5A7397E9E3}"/>
              </a:ext>
            </a:extLst>
          </p:cNvPr>
          <p:cNvSpPr txBox="1"/>
          <p:nvPr/>
        </p:nvSpPr>
        <p:spPr>
          <a:xfrm>
            <a:off x="516941" y="960282"/>
            <a:ext cx="10716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Characterization of the PAL-EUV lattice and DA optimization through simple tune scans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NLK injection study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: a local bump is a possible solution, but accurate optics verification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Study of the SC: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Tool for optics verification based on measured machine data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5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344FD-B2E6-E0B9-DC6C-A3B4A706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F4EB0-AFDF-1077-8D09-AAF7A582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PAL-EUV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AE6FA9A0-049E-5226-6218-AB2375A00D2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B43292-9B89-BE0F-A7A5-15B50F9B927F}"/>
              </a:ext>
            </a:extLst>
          </p:cNvPr>
          <p:cNvSpPr txBox="1"/>
          <p:nvPr/>
        </p:nvSpPr>
        <p:spPr>
          <a:xfrm>
            <a:off x="516941" y="668015"/>
            <a:ext cx="362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PAL-EUV Twiss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90991CE-94C3-6E6C-B6CB-0F5517CA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63241" y="1415015"/>
            <a:ext cx="5779521" cy="286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BD9060-C77C-5A22-D05F-BE6068E73E02}"/>
              </a:ext>
            </a:extLst>
          </p:cNvPr>
          <p:cNvSpPr txBox="1"/>
          <p:nvPr/>
        </p:nvSpPr>
        <p:spPr>
          <a:xfrm>
            <a:off x="516941" y="1068125"/>
            <a:ext cx="143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1B081D-CFCC-6AB6-EAFC-4AC52801CE3F}"/>
                  </a:ext>
                </a:extLst>
              </p:cNvPr>
              <p:cNvSpPr txBox="1"/>
              <p:nvPr/>
            </p:nvSpPr>
            <p:spPr>
              <a:xfrm>
                <a:off x="516941" y="4414414"/>
                <a:ext cx="6150558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Storage ring structure: 5BA (2-fold symmetry)</a:t>
                </a:r>
              </a:p>
              <a:p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	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High-beta: Off-axis injection + RF cavity station</a:t>
                </a:r>
              </a:p>
              <a:p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	Low-beta: ID for high brightness EUV</a:t>
                </a:r>
              </a:p>
              <a:p>
                <a:endPara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Injection scheme: x~=-7.5 mm off axis injection with NLK</a:t>
                </a:r>
              </a:p>
              <a:p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Pulse fall</a:t>
                </a:r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-time (~0.5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μs</m:t>
                    </m:r>
                  </m:oMath>
                </a14:m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, revolution time ~0.12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μs</m:t>
                    </m:r>
                  </m:oMath>
                </a14:m>
                <a:r>
                  <a:rPr lang="en-US" altLang="ko-K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)</a:t>
                </a:r>
                <a:endPara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1B081D-CFCC-6AB6-EAFC-4AC52801C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4414414"/>
                <a:ext cx="6150558" cy="1723549"/>
              </a:xfrm>
              <a:prstGeom prst="rect">
                <a:avLst/>
              </a:prstGeom>
              <a:blipFill>
                <a:blip r:embed="rId3"/>
                <a:stretch>
                  <a:fillRect l="-892" t="-1767" b="-45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6" name="Picture 6">
            <a:extLst>
              <a:ext uri="{FF2B5EF4-FFF2-40B4-BE49-F238E27FC236}">
                <a16:creationId xmlns:a16="http://schemas.microsoft.com/office/drawing/2014/main" id="{34E88378-D46E-279C-2EE9-54593CD8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873326" y="4279890"/>
            <a:ext cx="2464865" cy="17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6C9491B7-A2C2-5F4A-D2B9-997E6F86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9360970" y="4279890"/>
            <a:ext cx="2505405" cy="17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A3675254-8420-9FD7-9A69-6301D535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59" y="1628043"/>
            <a:ext cx="4057863" cy="21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B76129F-D880-398E-2B98-7F243ADAB576}"/>
              </a:ext>
            </a:extLst>
          </p:cNvPr>
          <p:cNvSpPr/>
          <p:nvPr/>
        </p:nvSpPr>
        <p:spPr>
          <a:xfrm>
            <a:off x="6723983" y="1272540"/>
            <a:ext cx="5228414" cy="5125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B1F2E-E02E-E4DC-52BB-740E53D0B089}"/>
              </a:ext>
            </a:extLst>
          </p:cNvPr>
          <p:cNvSpPr txBox="1"/>
          <p:nvPr/>
        </p:nvSpPr>
        <p:spPr>
          <a:xfrm>
            <a:off x="6941906" y="1138016"/>
            <a:ext cx="93615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/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NLK field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2A73A-542B-E94A-2F2F-1C3B89D6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99F9CB-2595-C576-01F6-45B78400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ko-K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with real physical aperture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18D1A7BC-D4AB-6307-74A5-599BCC698A7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D9419FE-4A39-1E4F-F2D3-95716A92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2" y="1536920"/>
            <a:ext cx="4861600" cy="36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2345D47-AD8B-A3FE-BF93-5BBE122E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68" y="1536920"/>
            <a:ext cx="4861600" cy="36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D9E43D-9623-5416-FD31-AE5A3401F375}"/>
                  </a:ext>
                </a:extLst>
              </p:cNvPr>
              <p:cNvSpPr txBox="1"/>
              <p:nvPr/>
            </p:nvSpPr>
            <p:spPr>
              <a:xfrm>
                <a:off x="516942" y="5266655"/>
                <a:ext cx="111108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Vacuum chamber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0" dirty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altLang="ko-KR" b="0" i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ko-KR" b="0" i="0" dirty="0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r>
                  <a:rPr lang="en-US" altLang="ko-KR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altLang="ko-KR" b="0" i="1" smtClean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altLang="ko-KR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mm)</a:t>
                </a:r>
                <a:endPara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  <a:p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Undulator </a:t>
                </a:r>
                <a14:m>
                  <m:oMath xmlns:m="http://schemas.openxmlformats.org/officeDocument/2006/math">
                    <m:r>
                      <a:rPr kumimoji="0" lang="en-US" altLang="ko-KR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Small</a:t>
                </a:r>
                <a:r>
                  <a:rPr kumimoji="0" lang="en-US" altLang="ko-KR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y aperture (</a:t>
                </a:r>
                <a14:m>
                  <m:oMath xmlns:m="http://schemas.openxmlformats.org/officeDocument/2006/math">
                    <m:r>
                      <a:rPr kumimoji="0" lang="en-US" altLang="ko-KR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±4</m:t>
                    </m:r>
                  </m:oMath>
                </a14:m>
                <a:r>
                  <a:rPr kumimoji="0" lang="en-US" altLang="ko-KR" b="0" i="0" u="none" strike="noStrike" kern="1200" cap="none" spc="0" normalizeH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mm)</a:t>
                </a:r>
              </a:p>
              <a:p>
                <a:r>
                  <a:rPr lang="en-US" altLang="ko-KR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…</a:t>
                </a:r>
                <a:endPara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D9E43D-9623-5416-FD31-AE5A3401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5266655"/>
                <a:ext cx="11110801" cy="923330"/>
              </a:xfrm>
              <a:prstGeom prst="rect">
                <a:avLst/>
              </a:prstGeom>
              <a:blipFill>
                <a:blip r:embed="rId4"/>
                <a:stretch>
                  <a:fillRect l="-494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DA92256-564D-E587-7611-349903791B1D}"/>
              </a:ext>
            </a:extLst>
          </p:cNvPr>
          <p:cNvSpPr txBox="1"/>
          <p:nvPr/>
        </p:nvSpPr>
        <p:spPr>
          <a:xfrm>
            <a:off x="516941" y="668015"/>
            <a:ext cx="362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Aperture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9E051A-6FC4-201E-AD76-4E6F8EAF6FF1}"/>
              </a:ext>
            </a:extLst>
          </p:cNvPr>
          <p:cNvSpPr txBox="1"/>
          <p:nvPr/>
        </p:nvSpPr>
        <p:spPr>
          <a:xfrm>
            <a:off x="1485271" y="1136810"/>
            <a:ext cx="362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X-axis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EC929-3F51-945E-B69D-17858F0E4CF5}"/>
              </a:ext>
            </a:extLst>
          </p:cNvPr>
          <p:cNvSpPr txBox="1"/>
          <p:nvPr/>
        </p:nvSpPr>
        <p:spPr>
          <a:xfrm>
            <a:off x="6748947" y="1136810"/>
            <a:ext cx="362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Y-axis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4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66A51-228C-18EB-4BD0-A0B1CDE4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4E7DAC-30B5-F08D-B6F0-ACE69890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PAL-EUV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334ACB7-444E-1435-E629-BC46AE32D20A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6B86BE-FB94-08E3-9E19-489AB86796B0}"/>
              </a:ext>
            </a:extLst>
          </p:cNvPr>
          <p:cNvSpPr txBox="1"/>
          <p:nvPr/>
        </p:nvSpPr>
        <p:spPr>
          <a:xfrm>
            <a:off x="516941" y="668015"/>
            <a:ext cx="920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 analysis (w/o Physical aperture)/ DA analysis(w Physical aperture)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0C8C92C-81E6-8831-8D88-43BF0B4E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38176" y="1453648"/>
            <a:ext cx="5246104" cy="39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D912E-C304-5D0F-9F7D-57D03D97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534416" y="1453648"/>
            <a:ext cx="5246104" cy="39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051AB2-CE61-39B2-B27D-D852AD03B172}"/>
              </a:ext>
            </a:extLst>
          </p:cNvPr>
          <p:cNvSpPr txBox="1"/>
          <p:nvPr/>
        </p:nvSpPr>
        <p:spPr>
          <a:xfrm>
            <a:off x="4792779" y="1115094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vs </a:t>
            </a:r>
            <a:r>
              <a:rPr lang="en-US" altLang="ko-K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0A635-EBFE-D7C7-583A-6A944E34B7D5}"/>
              </a:ext>
            </a:extLst>
          </p:cNvPr>
          <p:cNvSpPr txBox="1"/>
          <p:nvPr/>
        </p:nvSpPr>
        <p:spPr>
          <a:xfrm>
            <a:off x="-648880" y="1115094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vs y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1AA52-B58F-A8E1-8FAF-CD3C12190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FE60038-256A-965C-6159-14347BD2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-11582" y="1738407"/>
            <a:ext cx="4103424" cy="33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C4C354C-3FE7-C83F-6E3C-DD7C9A69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PAL-EUV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64CF16C-5157-700F-F99B-2660B318A3A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814C69-7A2A-7FE5-4CF2-ECEB1D2BC34B}"/>
              </a:ext>
            </a:extLst>
          </p:cNvPr>
          <p:cNvSpPr txBox="1"/>
          <p:nvPr/>
        </p:nvSpPr>
        <p:spPr>
          <a:xfrm>
            <a:off x="516941" y="668015"/>
            <a:ext cx="920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FMA analysis (w/o Physical aperture)/ DA analysis(w Physical aperture)</a:t>
            </a: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3D16B-B3F7-1C65-D019-E6215B515181}"/>
              </a:ext>
            </a:extLst>
          </p:cNvPr>
          <p:cNvSpPr txBox="1"/>
          <p:nvPr/>
        </p:nvSpPr>
        <p:spPr>
          <a:xfrm>
            <a:off x="226609" y="1399853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 scan (total 14 Family)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38205BD-D0B1-2600-E8C6-9A76AB39F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39092"/>
              </p:ext>
            </p:extLst>
          </p:nvPr>
        </p:nvGraphicFramePr>
        <p:xfrm>
          <a:off x="8167683" y="1821092"/>
          <a:ext cx="3293081" cy="384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011">
                  <a:extLst>
                    <a:ext uri="{9D8B030D-6E8A-4147-A177-3AD203B41FA5}">
                      <a16:colId xmlns:a16="http://schemas.microsoft.com/office/drawing/2014/main" val="1062419592"/>
                    </a:ext>
                  </a:extLst>
                </a:gridCol>
                <a:gridCol w="1084535">
                  <a:extLst>
                    <a:ext uri="{9D8B030D-6E8A-4147-A177-3AD203B41FA5}">
                      <a16:colId xmlns:a16="http://schemas.microsoft.com/office/drawing/2014/main" val="5064132"/>
                    </a:ext>
                  </a:extLst>
                </a:gridCol>
                <a:gridCol w="1084535">
                  <a:extLst>
                    <a:ext uri="{9D8B030D-6E8A-4147-A177-3AD203B41FA5}">
                      <a16:colId xmlns:a16="http://schemas.microsoft.com/office/drawing/2014/main" val="807064268"/>
                    </a:ext>
                  </a:extLst>
                </a:gridCol>
              </a:tblGrid>
              <a:tr h="4174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74589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Q0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14.815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14.802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66242"/>
                  </a:ext>
                </a:extLst>
              </a:tr>
              <a:tr h="2469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-6.4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-6.430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71784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2.7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2.669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64381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20.175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20.160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03247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Q3B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21.275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21.266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73756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17.605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17.602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71728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Q4B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17.405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17.403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418260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17.405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17.403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23016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Q4D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17.605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17.602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17845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Q5A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19.995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19.986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04852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Q5B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20.825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20.810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31746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7.776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7.738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08701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QUB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-16.18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-16.212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89455"/>
                  </a:ext>
                </a:extLst>
              </a:tr>
              <a:tr h="245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QUC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200" dirty="0"/>
                        <a:t>23.74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23.729</a:t>
                      </a:r>
                      <a:endParaRPr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43760"/>
                  </a:ext>
                </a:extLst>
              </a:tr>
            </a:tbl>
          </a:graphicData>
        </a:graphic>
      </p:graphicFrame>
      <p:pic>
        <p:nvPicPr>
          <p:cNvPr id="14" name="Picture 4">
            <a:extLst>
              <a:ext uri="{FF2B5EF4-FFF2-40B4-BE49-F238E27FC236}">
                <a16:creationId xmlns:a16="http://schemas.microsoft.com/office/drawing/2014/main" id="{277BC893-CDC4-1334-4779-2E63D11F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344016" y="4078973"/>
            <a:ext cx="3117426" cy="22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90B37B64-AAB1-9F03-EA64-B8DB1428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344016" y="1374174"/>
            <a:ext cx="3117426" cy="22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3DF571-ABA2-2826-B9FE-D948B02E8319}"/>
              </a:ext>
            </a:extLst>
          </p:cNvPr>
          <p:cNvSpPr txBox="1"/>
          <p:nvPr/>
        </p:nvSpPr>
        <p:spPr>
          <a:xfrm>
            <a:off x="4258821" y="1021416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DA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AEC0D8-266D-FA65-2CDB-1800C9D6B08A}"/>
              </a:ext>
            </a:extLst>
          </p:cNvPr>
          <p:cNvSpPr txBox="1"/>
          <p:nvPr/>
        </p:nvSpPr>
        <p:spPr>
          <a:xfrm>
            <a:off x="4258821" y="3687508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DA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F2A1B5-67F6-CEEE-4ACF-8785D20001E1}"/>
              </a:ext>
            </a:extLst>
          </p:cNvPr>
          <p:cNvSpPr txBox="1"/>
          <p:nvPr/>
        </p:nvSpPr>
        <p:spPr>
          <a:xfrm>
            <a:off x="8000702" y="1482538"/>
            <a:ext cx="3627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Tune scan result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4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DCE4-C8EC-38C7-7E31-8E8B273B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E93E27-318D-5EAC-0153-9C2DC0B1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Optimal result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6ADA0C6-98F0-FB70-E801-4CC6925FD01C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B583542-7BF1-0D40-8A8F-0CE30EC9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40" y="1203961"/>
            <a:ext cx="5514215" cy="32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35D12A38-ED4E-4EC9-EEEF-452242E24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77720"/>
                  </p:ext>
                </p:extLst>
              </p:nvPr>
            </p:nvGraphicFramePr>
            <p:xfrm>
              <a:off x="6561823" y="1546598"/>
              <a:ext cx="4847537" cy="227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38044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0.0104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sz="120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Emittance_x (nm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</m:oMath>
                          </a14:m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265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403247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(1e-4)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1142726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3.96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7.13/3.09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Radiation damping time x/y/z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ms</m:t>
                                  </m:r>
                                </m:e>
                              </m:d>
                            </m:oMath>
                          </a14:m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8.7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53.4</m:t>
                                </m:r>
                                <m:r>
                                  <a:rPr lang="en-US" altLang="ko-KR" sz="12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r>
                                  <a:rPr lang="en-US" altLang="ko-KR" sz="1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46.7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090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2.32</m:t>
                                </m:r>
                              </m:oMath>
                            </m:oMathPara>
                          </a14:m>
                          <a:endParaRPr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176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35D12A38-ED4E-4EC9-EEEF-452242E249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77720"/>
                  </p:ext>
                </p:extLst>
              </p:nvPr>
            </p:nvGraphicFramePr>
            <p:xfrm>
              <a:off x="6561823" y="1546598"/>
              <a:ext cx="4847537" cy="22704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67094">
                      <a:extLst>
                        <a:ext uri="{9D8B030D-6E8A-4147-A177-3AD203B41FA5}">
                          <a16:colId xmlns:a16="http://schemas.microsoft.com/office/drawing/2014/main" val="1062419592"/>
                        </a:ext>
                      </a:extLst>
                    </a:gridCol>
                    <a:gridCol w="2380443">
                      <a:extLst>
                        <a:ext uri="{9D8B030D-6E8A-4147-A177-3AD203B41FA5}">
                          <a16:colId xmlns:a16="http://schemas.microsoft.com/office/drawing/2014/main" val="5064132"/>
                        </a:ext>
                      </a:extLst>
                    </a:gridCol>
                  </a:tblGrid>
                  <a:tr h="35851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074589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Circumference (m)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171429" r="-512" b="-8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3766242"/>
                      </a:ext>
                    </a:extLst>
                  </a:tr>
                  <a:tr h="21209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271429" r="-512" b="-7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9671784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(MeV)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382353" r="-512" b="-65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3764381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7" t="-468571" r="-97037" b="-5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468571" r="-512" b="-5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6403247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Energy spread (1e-4)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568571" r="-512" b="-4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7173756"/>
                      </a:ext>
                    </a:extLst>
                  </a:tr>
                  <a:tr h="21039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7" t="-688235" r="-97037" b="-3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688235" r="-512" b="-3470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2404852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7" t="-744444" r="-97037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744444" r="-512" b="-2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4447674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X,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868571" r="-512" b="-13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20900"/>
                      </a:ext>
                    </a:extLst>
                  </a:tr>
                  <a:tr h="21595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Chromaticity Y, corrected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836" t="-941667" r="-512" b="-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93176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490F9A-DECC-3EBF-09AA-467959E85E04}"/>
                  </a:ext>
                </a:extLst>
              </p:cNvPr>
              <p:cNvSpPr txBox="1"/>
              <p:nvPr/>
            </p:nvSpPr>
            <p:spPr>
              <a:xfrm>
                <a:off x="516942" y="4695648"/>
                <a:ext cx="11545518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kumimoji="0" lang="en-US" altLang="ko-KR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≈</m:t>
                    </m:r>
                    <m:sSub>
                      <m:sSubPr>
                        <m:ctrlP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kumimoji="0" lang="en-US" altLang="ko-K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, which may lead to a differential coupling resonance.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The emittance increases by ~10% compared to the original cell, because enhanced </a:t>
                </a:r>
                <a14:m>
                  <m:oMath xmlns:m="http://schemas.openxmlformats.org/officeDocument/2006/math">
                    <m:r>
                      <a:rPr kumimoji="0" lang="en-US" altLang="ko-KR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 in the bending sections.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An error study is being carried out for the proposed lattice.</a:t>
                </a:r>
                <a:endParaRPr kumimoji="0" lang="en-US" altLang="ko-K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490F9A-DECC-3EBF-09AA-467959E8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4695648"/>
                <a:ext cx="11545518" cy="945259"/>
              </a:xfrm>
              <a:prstGeom prst="rect">
                <a:avLst/>
              </a:prstGeom>
              <a:blipFill>
                <a:blip r:embed="rId5"/>
                <a:stretch>
                  <a:fillRect l="-370" t="-3226" r="-950"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18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04CC7-FBFF-D8D1-6B5A-7D315FA81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A3467F-F59C-D4FE-DFE8-FA6AA0D0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DA with error (Misalignment/Tilt/Strength)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64933D3-DD53-A802-EF35-C4C79B1D5F3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28A7B-10B0-D7C9-FE4D-CB492BAE51A5}"/>
              </a:ext>
            </a:extLst>
          </p:cNvPr>
          <p:cNvSpPr txBox="1"/>
          <p:nvPr/>
        </p:nvSpPr>
        <p:spPr>
          <a:xfrm>
            <a:off x="579474" y="928304"/>
            <a:ext cx="368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Number of Error seed: 50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CF82435-D698-2DB5-55B2-5922AF92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547346" y="781114"/>
            <a:ext cx="4425217" cy="32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131904F7-ED79-768B-A393-B16E77B5F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21903"/>
                  </p:ext>
                </p:extLst>
              </p:nvPr>
            </p:nvGraphicFramePr>
            <p:xfrm>
              <a:off x="516942" y="1457562"/>
              <a:ext cx="572383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0698">
                      <a:extLst>
                        <a:ext uri="{9D8B030D-6E8A-4147-A177-3AD203B41FA5}">
                          <a16:colId xmlns:a16="http://schemas.microsoft.com/office/drawing/2014/main" val="276271983"/>
                        </a:ext>
                      </a:extLst>
                    </a:gridCol>
                    <a:gridCol w="1135343">
                      <a:extLst>
                        <a:ext uri="{9D8B030D-6E8A-4147-A177-3AD203B41FA5}">
                          <a16:colId xmlns:a16="http://schemas.microsoft.com/office/drawing/2014/main" val="2729367274"/>
                        </a:ext>
                      </a:extLst>
                    </a:gridCol>
                    <a:gridCol w="1127796">
                      <a:extLst>
                        <a:ext uri="{9D8B030D-6E8A-4147-A177-3AD203B41FA5}">
                          <a16:colId xmlns:a16="http://schemas.microsoft.com/office/drawing/2014/main" val="29631200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1743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Magnet align/Roll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μm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6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μrad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[15,100]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9768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Dipole fractional strength error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02426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Quadrupole fractional strength error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76843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131904F7-ED79-768B-A393-B16E77B5F4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21903"/>
                  </p:ext>
                </p:extLst>
              </p:nvPr>
            </p:nvGraphicFramePr>
            <p:xfrm>
              <a:off x="516942" y="1457562"/>
              <a:ext cx="5723837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60698">
                      <a:extLst>
                        <a:ext uri="{9D8B030D-6E8A-4147-A177-3AD203B41FA5}">
                          <a16:colId xmlns:a16="http://schemas.microsoft.com/office/drawing/2014/main" val="276271983"/>
                        </a:ext>
                      </a:extLst>
                    </a:gridCol>
                    <a:gridCol w="1135343">
                      <a:extLst>
                        <a:ext uri="{9D8B030D-6E8A-4147-A177-3AD203B41FA5}">
                          <a16:colId xmlns:a16="http://schemas.microsoft.com/office/drawing/2014/main" val="2729367274"/>
                        </a:ext>
                      </a:extLst>
                    </a:gridCol>
                    <a:gridCol w="1127796">
                      <a:extLst>
                        <a:ext uri="{9D8B030D-6E8A-4147-A177-3AD203B41FA5}">
                          <a16:colId xmlns:a16="http://schemas.microsoft.com/office/drawing/2014/main" val="29631200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717436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Magnet align/Roll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3743" t="-104918" r="-99465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[15,100]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99768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Dipole fractional strength error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3743" t="-204918" r="-99465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108" t="-204918" r="-541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24261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1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Quadrupole fractional strength error</a:t>
                          </a:r>
                          <a:endParaRPr lang="ko-KR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3743" t="-304918" r="-99465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8108" t="-304918" r="-541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68439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B5F17D3-AFB8-E05F-7D18-D479EBBD8043}"/>
              </a:ext>
            </a:extLst>
          </p:cNvPr>
          <p:cNvSpPr txBox="1"/>
          <p:nvPr/>
        </p:nvSpPr>
        <p:spPr>
          <a:xfrm>
            <a:off x="516942" y="3543462"/>
            <a:ext cx="6042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Error of Corrector &amp; BPM x is neglected 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(No correction)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Need to prepare an error-seed set tailored to PAL-EUV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For this error seed, an injection offset down to −7.5 mm appears 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Now change to injection simulations that explicitly include the NLK kick.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B8B18887-9256-EC54-5999-488A9D64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14" y="4071539"/>
            <a:ext cx="3366279" cy="26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9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F58B-10D7-E756-6985-C0E28BD02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D808E8-4752-5343-2CBA-CD9A6B28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NLK injection</a:t>
            </a:r>
            <a:endParaRPr lang="ko-KR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E8E6DC8-8400-BC6A-0B0A-F6862EEEE0D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6E140-2CDB-5FE2-9F49-0B2DE54BB762}"/>
              </a:ext>
            </a:extLst>
          </p:cNvPr>
          <p:cNvSpPr txBox="1"/>
          <p:nvPr/>
        </p:nvSpPr>
        <p:spPr>
          <a:xfrm>
            <a:off x="516942" y="960282"/>
            <a:ext cx="11248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NLK injection study is ongoing — initial feasibility check as follows: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Performed single-particle tracking to verify survival for an injected beam at −7.5 mm.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particle does not survive beyond ~4 turns in tracking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Main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After one turn, the particle shifts from −7.5 mm to around −6 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At this location, it receives an additional negative NLK kick, resulting in approximately 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′)→(−6 mm,−5 </a:t>
            </a:r>
            <a:r>
              <a:rPr lang="en-US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mrad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This trajectory hits the aperture and is lost.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Current mitigation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Retune the NLK kick strength to leave a small residual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′ after the first injection.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Then remove 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𝑥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′ over the next 2 turns and conduct parameter scan on the kick strength.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93BDC88-344D-A0B6-41EF-6DC6D277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02985" y="3146709"/>
            <a:ext cx="3366484" cy="25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92FC3166-D160-2F39-08C2-2919BAC4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44" y="3146709"/>
            <a:ext cx="3366484" cy="25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ED008AD-BF5C-9AC5-BDFB-DD60668E42FD}"/>
              </a:ext>
            </a:extLst>
          </p:cNvPr>
          <p:cNvCxnSpPr>
            <a:cxnSpLocks/>
          </p:cNvCxnSpPr>
          <p:nvPr/>
        </p:nvCxnSpPr>
        <p:spPr>
          <a:xfrm flipH="1" flipV="1">
            <a:off x="9162526" y="4168140"/>
            <a:ext cx="388620" cy="7467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674B5F-7B84-D3A2-CB73-D9EF76CD76D0}"/>
              </a:ext>
            </a:extLst>
          </p:cNvPr>
          <p:cNvSpPr txBox="1"/>
          <p:nvPr/>
        </p:nvSpPr>
        <p:spPr>
          <a:xfrm>
            <a:off x="9093963" y="4902528"/>
            <a:ext cx="12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NLK end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EE53194-99A9-D5D9-0A7C-EDC79070C97C}"/>
              </a:ext>
            </a:extLst>
          </p:cNvPr>
          <p:cNvCxnSpPr>
            <a:cxnSpLocks/>
          </p:cNvCxnSpPr>
          <p:nvPr/>
        </p:nvCxnSpPr>
        <p:spPr>
          <a:xfrm>
            <a:off x="11364706" y="3703320"/>
            <a:ext cx="568800" cy="5715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AF9F44-3766-2BE0-5998-A1A8790B8037}"/>
              </a:ext>
            </a:extLst>
          </p:cNvPr>
          <p:cNvSpPr txBox="1"/>
          <p:nvPr/>
        </p:nvSpPr>
        <p:spPr>
          <a:xfrm>
            <a:off x="10404983" y="334768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r>
              <a:rPr lang="en-US" altLang="ko-KR" dirty="0"/>
              <a:t> NLK end</a:t>
            </a:r>
            <a:endParaRPr lang="ko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00A3AB0-DFC7-A4CD-397D-A696DB11E989}"/>
              </a:ext>
            </a:extLst>
          </p:cNvPr>
          <p:cNvCxnSpPr>
            <a:cxnSpLocks/>
          </p:cNvCxnSpPr>
          <p:nvPr/>
        </p:nvCxnSpPr>
        <p:spPr>
          <a:xfrm flipH="1" flipV="1">
            <a:off x="5734370" y="4483702"/>
            <a:ext cx="334436" cy="3854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D9F17E-711F-7C9A-4FAF-E97AA05538D2}"/>
              </a:ext>
            </a:extLst>
          </p:cNvPr>
          <p:cNvSpPr txBox="1"/>
          <p:nvPr/>
        </p:nvSpPr>
        <p:spPr>
          <a:xfrm>
            <a:off x="6008610" y="4801654"/>
            <a:ext cx="124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NLK end</a:t>
            </a:r>
            <a:endParaRPr lang="ko-KR" altLang="en-US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02AB224-8C20-DAAF-4D8E-2AA8D30CDA6A}"/>
              </a:ext>
            </a:extLst>
          </p:cNvPr>
          <p:cNvCxnSpPr>
            <a:cxnSpLocks/>
          </p:cNvCxnSpPr>
          <p:nvPr/>
        </p:nvCxnSpPr>
        <p:spPr>
          <a:xfrm>
            <a:off x="7936550" y="3787112"/>
            <a:ext cx="568800" cy="5715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D70F625-3F0A-8FE0-70C5-1B3FD1B5D5C9}"/>
              </a:ext>
            </a:extLst>
          </p:cNvPr>
          <p:cNvSpPr txBox="1"/>
          <p:nvPr/>
        </p:nvSpPr>
        <p:spPr>
          <a:xfrm>
            <a:off x="6976827" y="3431473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r>
              <a:rPr lang="en-US" altLang="ko-KR" dirty="0"/>
              <a:t> NLK end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320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210345</TotalTime>
  <Words>1689</Words>
  <Application>Microsoft Office PowerPoint</Application>
  <PresentationFormat>와이드스크린</PresentationFormat>
  <Paragraphs>384</Paragraphs>
  <Slides>22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HelveticaNeue-Bold</vt:lpstr>
      <vt:lpstr>맑은 고딕</vt:lpstr>
      <vt:lpstr>Arial</vt:lpstr>
      <vt:lpstr>Calibri</vt:lpstr>
      <vt:lpstr>Calibri Light</vt:lpstr>
      <vt:lpstr>Cambria Math</vt:lpstr>
      <vt:lpstr>Wingdings</vt:lpstr>
      <vt:lpstr>Office 2013 - 2022 테마</vt:lpstr>
      <vt:lpstr>EUV INJECTION ORGANIZE</vt:lpstr>
      <vt:lpstr>PAL-EUV</vt:lpstr>
      <vt:lpstr>PAL-EUV</vt:lpstr>
      <vt:lpstr>DA with real physical aperture</vt:lpstr>
      <vt:lpstr>PAL-EUV</vt:lpstr>
      <vt:lpstr>PAL-EUV</vt:lpstr>
      <vt:lpstr>Optimal result</vt:lpstr>
      <vt:lpstr>DA with error (Misalignment/Tilt/Strength)</vt:lpstr>
      <vt:lpstr>NLK injection</vt:lpstr>
      <vt:lpstr>NLK injection</vt:lpstr>
      <vt:lpstr>NLK injection</vt:lpstr>
      <vt:lpstr>NLK main issue</vt:lpstr>
      <vt:lpstr>Local bump at NLK position</vt:lpstr>
      <vt:lpstr>Local bump at NLK position</vt:lpstr>
      <vt:lpstr>Simulation result</vt:lpstr>
      <vt:lpstr>Local bump + NLK misalignment</vt:lpstr>
      <vt:lpstr>2nd simulation analysis</vt:lpstr>
      <vt:lpstr>3nd simulation analysis</vt:lpstr>
      <vt:lpstr>Commissioning Simulation Study</vt:lpstr>
      <vt:lpstr>EUV SC test</vt:lpstr>
      <vt:lpstr>Summary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154</cp:revision>
  <cp:lastPrinted>2024-12-11T05:34:46Z</cp:lastPrinted>
  <dcterms:created xsi:type="dcterms:W3CDTF">2023-05-12T02:11:01Z</dcterms:created>
  <dcterms:modified xsi:type="dcterms:W3CDTF">2026-03-27T01:25:08Z</dcterms:modified>
</cp:coreProperties>
</file>