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0" r:id="rId2"/>
    <p:sldId id="274" r:id="rId3"/>
    <p:sldId id="275" r:id="rId4"/>
    <p:sldId id="276" r:id="rId5"/>
    <p:sldId id="290" r:id="rId6"/>
    <p:sldId id="292" r:id="rId7"/>
    <p:sldId id="282" r:id="rId8"/>
    <p:sldId id="295" r:id="rId9"/>
    <p:sldId id="296" r:id="rId10"/>
    <p:sldId id="298" r:id="rId11"/>
    <p:sldId id="300" r:id="rId12"/>
    <p:sldId id="302" r:id="rId13"/>
    <p:sldId id="297" r:id="rId14"/>
    <p:sldId id="301" r:id="rId15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A0"/>
    <a:srgbClr val="016B9F"/>
    <a:srgbClr val="A7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6634" autoAdjust="0"/>
  </p:normalViewPr>
  <p:slideViewPr>
    <p:cSldViewPr snapToGrid="0" showGuides="1">
      <p:cViewPr varScale="1">
        <p:scale>
          <a:sx n="65" d="100"/>
          <a:sy n="65" d="100"/>
        </p:scale>
        <p:origin x="9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A938-D598-4E7A-8B7B-3DA1E92783A5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E9F65-1B87-4BB4-8DBF-934F4AEF2C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969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DD5E-E7B2-46DF-8AFF-D80A245078FE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463A8-9367-4B0B-85DE-6848ACDA8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296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오늘 발표는 </a:t>
            </a:r>
            <a:r>
              <a:rPr lang="en-US" altLang="ko-KR" dirty="0"/>
              <a:t>low energy hadron accelerator</a:t>
            </a:r>
            <a:r>
              <a:rPr lang="ko-KR" altLang="en-US" dirty="0"/>
              <a:t>에서 </a:t>
            </a:r>
            <a:r>
              <a:rPr lang="en-US" altLang="ko-KR" dirty="0"/>
              <a:t>BPM</a:t>
            </a:r>
            <a:r>
              <a:rPr lang="ko-KR" altLang="en-US" dirty="0"/>
              <a:t>을 이용해 </a:t>
            </a:r>
            <a:r>
              <a:rPr lang="en-US" altLang="ko-KR" dirty="0"/>
              <a:t>longitudinal bunch length</a:t>
            </a:r>
            <a:r>
              <a:rPr lang="ko-KR" altLang="en-US" dirty="0"/>
              <a:t>를 측정하는 방법에 대한 내용입니다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특히 </a:t>
            </a:r>
            <a:r>
              <a:rPr lang="en-US" altLang="ko-KR" dirty="0"/>
              <a:t>harmonic level </a:t>
            </a:r>
            <a:r>
              <a:rPr lang="ko-KR" altLang="en-US" dirty="0"/>
              <a:t>차이를 이용해 </a:t>
            </a:r>
            <a:r>
              <a:rPr lang="en-US" altLang="ko-KR" dirty="0"/>
              <a:t>bunch length</a:t>
            </a:r>
            <a:r>
              <a:rPr lang="ko-KR" altLang="en-US" dirty="0"/>
              <a:t>를 추정하는 접근을 다룹니다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463A8-9367-4B0B-85DE-6848ACDA81A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18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463A8-9367-4B0B-85DE-6848ACDA81A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51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Beam</a:t>
            </a:r>
            <a:r>
              <a:rPr lang="ko-KR" altLang="en-US" dirty="0"/>
              <a:t> </a:t>
            </a:r>
            <a:r>
              <a:rPr lang="en-US" altLang="ko-KR" dirty="0"/>
              <a:t>current</a:t>
            </a:r>
            <a:r>
              <a:rPr lang="ko-KR" altLang="en-US" dirty="0"/>
              <a:t> 는 </a:t>
            </a:r>
            <a:r>
              <a:rPr lang="en-US" altLang="ko-KR" dirty="0"/>
              <a:t>periodic signal </a:t>
            </a:r>
            <a:r>
              <a:rPr lang="ko-KR" altLang="en-US" dirty="0"/>
              <a:t>임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푸리에 급수로 표현 가능 </a:t>
            </a:r>
            <a:r>
              <a:rPr lang="en-US" altLang="ko-KR" dirty="0">
                <a:sym typeface="Wingdings" panose="05000000000000000000" pitchFamily="2" charset="2"/>
              </a:rPr>
              <a:t> harmonic</a:t>
            </a:r>
            <a:r>
              <a:rPr lang="ko-KR" altLang="en-US" dirty="0">
                <a:sym typeface="Wingdings" panose="05000000000000000000" pitchFamily="2" charset="2"/>
              </a:rPr>
              <a:t> 성분 존재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button BPM</a:t>
            </a:r>
            <a:r>
              <a:rPr lang="ko-KR" altLang="en-US" dirty="0"/>
              <a:t>을 이용하여 </a:t>
            </a:r>
            <a:r>
              <a:rPr lang="en-US" altLang="ko-KR" dirty="0"/>
              <a:t>longitudinal bunch length</a:t>
            </a:r>
            <a:r>
              <a:rPr lang="ko-KR" altLang="en-US" dirty="0"/>
              <a:t>를 측정해보자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BPM output signal</a:t>
            </a:r>
            <a:r>
              <a:rPr lang="ko-KR" altLang="en-US" dirty="0"/>
              <a:t>의 </a:t>
            </a:r>
            <a:r>
              <a:rPr lang="en-US" altLang="ko-KR" dirty="0"/>
              <a:t>harmonic</a:t>
            </a:r>
            <a:r>
              <a:rPr lang="ko-KR" altLang="en-US" dirty="0"/>
              <a:t>들을 보고</a:t>
            </a:r>
            <a:r>
              <a:rPr lang="en-US" altLang="ko-KR" dirty="0"/>
              <a:t>, </a:t>
            </a:r>
            <a:r>
              <a:rPr lang="ko-KR" altLang="en-US" dirty="0"/>
              <a:t>그 차이로부터 </a:t>
            </a:r>
            <a:r>
              <a:rPr lang="en-US" altLang="ko-KR" dirty="0"/>
              <a:t>bunch length</a:t>
            </a:r>
            <a:r>
              <a:rPr lang="ko-KR" altLang="en-US" dirty="0"/>
              <a:t>를 추정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463A8-9367-4B0B-85DE-6848ACDA81A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66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ϕn</a:t>
            </a:r>
            <a:r>
              <a:rPr lang="ko-KR" altLang="en-US" dirty="0"/>
              <a:t>는</a:t>
            </a:r>
            <a:br>
              <a:rPr lang="ko-KR" altLang="en-US" dirty="0"/>
            </a:br>
            <a:r>
              <a:rPr lang="ko-KR" altLang="en-US" b="1" dirty="0"/>
              <a:t>시간적으로 그 </a:t>
            </a:r>
            <a:r>
              <a:rPr lang="en-US" altLang="ko-KR" b="1" dirty="0"/>
              <a:t>harmonic</a:t>
            </a:r>
            <a:r>
              <a:rPr lang="ko-KR" altLang="en-US" b="1" dirty="0"/>
              <a:t>가 어디서 </a:t>
            </a:r>
            <a:r>
              <a:rPr lang="ko-KR" altLang="en-US" b="1" dirty="0" err="1"/>
              <a:t>시작하느냐</a:t>
            </a:r>
            <a:r>
              <a:rPr lang="ko-KR" altLang="en-US" dirty="0" err="1"/>
              <a:t>를</a:t>
            </a:r>
            <a:r>
              <a:rPr lang="ko-KR" altLang="en-US" dirty="0"/>
              <a:t> 나타내는 위상</a:t>
            </a:r>
            <a:br>
              <a:rPr lang="en-US" altLang="ko-KR" dirty="0"/>
            </a:br>
            <a:r>
              <a:rPr lang="ko-KR" altLang="en-US" dirty="0" err="1"/>
              <a:t>번치는</a:t>
            </a:r>
            <a:r>
              <a:rPr lang="ko-KR" altLang="en-US" dirty="0"/>
              <a:t> </a:t>
            </a:r>
            <a:r>
              <a:rPr lang="ko-KR" altLang="en-US" dirty="0" err="1"/>
              <a:t>가우시안으로</a:t>
            </a:r>
            <a:r>
              <a:rPr lang="ko-KR" altLang="en-US" dirty="0"/>
              <a:t> 가정</a:t>
            </a:r>
            <a:r>
              <a:rPr lang="en-US" altLang="ko-KR" dirty="0"/>
              <a:t>(beam shape</a:t>
            </a:r>
            <a:r>
              <a:rPr lang="ko-KR" altLang="en-US" dirty="0"/>
              <a:t>를 측정하는 것이 목적이 아니라 </a:t>
            </a:r>
            <a:r>
              <a:rPr lang="en-US" altLang="ko-KR" dirty="0"/>
              <a:t>bunch length</a:t>
            </a:r>
            <a:r>
              <a:rPr lang="ko-KR" altLang="en-US" dirty="0"/>
              <a:t>를 </a:t>
            </a:r>
            <a:r>
              <a:rPr lang="ko-KR" altLang="en-US" dirty="0" err="1"/>
              <a:t>측정하는것이</a:t>
            </a:r>
            <a:r>
              <a:rPr lang="ko-KR" altLang="en-US" dirty="0"/>
              <a:t> 목적이기 때문에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Beam current</a:t>
            </a:r>
            <a:r>
              <a:rPr lang="ko-KR" altLang="en-US" dirty="0"/>
              <a:t>는 아래와 같이 표현할 수 있다</a:t>
            </a:r>
            <a:r>
              <a:rPr lang="en-US" altLang="ko-KR" dirty="0"/>
              <a:t>. </a:t>
            </a:r>
            <a:r>
              <a:rPr lang="ko-KR" altLang="en-US" dirty="0" err="1"/>
              <a:t>종방향</a:t>
            </a:r>
            <a:r>
              <a:rPr lang="en-US" altLang="ko-KR" dirty="0"/>
              <a:t>, </a:t>
            </a:r>
            <a:r>
              <a:rPr lang="ko-KR" altLang="en-US" dirty="0"/>
              <a:t>횡방향 모두 </a:t>
            </a:r>
            <a:r>
              <a:rPr lang="ko-KR" altLang="en-US" dirty="0" err="1"/>
              <a:t>가우시안으로</a:t>
            </a:r>
            <a:r>
              <a:rPr lang="ko-KR" altLang="en-US" dirty="0"/>
              <a:t> 가정함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463A8-9367-4B0B-85DE-6848ACDA81A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81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벽 전체에 분포한 </a:t>
            </a:r>
            <a:r>
              <a:rPr lang="en-US" altLang="ko-KR" dirty="0"/>
              <a:t>current density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463A8-9367-4B0B-85DE-6848ACDA81A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87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식</a:t>
            </a:r>
            <a:r>
              <a:rPr lang="en-US" altLang="ko-KR" dirty="0"/>
              <a:t>(3): </a:t>
            </a:r>
            <a:r>
              <a:rPr lang="ko-KR" altLang="en-US" dirty="0"/>
              <a:t>원통 벽 전체의 </a:t>
            </a:r>
            <a:r>
              <a:rPr lang="en-US" altLang="ko-KR" dirty="0"/>
              <a:t>wall image current density </a:t>
            </a:r>
            <a:r>
              <a:rPr lang="ko-KR" altLang="en-US" dirty="0"/>
              <a:t>분포 </a:t>
            </a:r>
            <a:br>
              <a:rPr lang="en-US" altLang="ko-KR" dirty="0"/>
            </a:br>
            <a:r>
              <a:rPr lang="ko-KR" altLang="en-US" dirty="0"/>
              <a:t>식</a:t>
            </a:r>
            <a:r>
              <a:rPr lang="en-US" altLang="ko-KR" dirty="0"/>
              <a:t>(4): </a:t>
            </a:r>
            <a:r>
              <a:rPr lang="ko-KR" altLang="en-US" dirty="0"/>
              <a:t>그 분포를 </a:t>
            </a:r>
            <a:r>
              <a:rPr lang="ko-KR" altLang="en-US" b="1" dirty="0"/>
              <a:t>오른쪽 버튼 전극의 각도 구간에 대해 적분한 </a:t>
            </a:r>
            <a:r>
              <a:rPr lang="en-US" altLang="ko-KR" b="1" dirty="0"/>
              <a:t>n</a:t>
            </a:r>
            <a:r>
              <a:rPr lang="ko-KR" altLang="en-US" b="1" dirty="0"/>
              <a:t>번째 </a:t>
            </a:r>
            <a:r>
              <a:rPr lang="en-US" altLang="ko-KR" b="1" dirty="0"/>
              <a:t>harmonic current</a:t>
            </a:r>
          </a:p>
          <a:p>
            <a:r>
              <a:rPr lang="ko-KR" altLang="en-US" dirty="0"/>
              <a:t>벽 둘레를 따라 어떤 모양으로 분포하는가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463A8-9367-4B0B-85DE-6848ACDA81A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41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463A8-9367-4B0B-85DE-6848ACDA81A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08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463A8-9367-4B0B-85DE-6848ACDA81A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98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FC7CAC-537E-C91A-C7D5-60B924E2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015D00-3510-7640-F07A-981ADA9B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80C198-042D-01A9-B2CE-5A1998BA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3E1642C-17DC-54C1-5B5E-191E77F954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numCol="1" anchor="ctr">
            <a:normAutofit/>
          </a:bodyPr>
          <a:lstStyle>
            <a:lvl1pPr algn="ctr">
              <a:defRPr/>
            </a:lvl1pPr>
          </a:lstStyle>
          <a:p>
            <a:r>
              <a:rPr lang="ko-KR" altLang="en-US" sz="3600" b="1" dirty="0"/>
              <a:t>제목 입력</a:t>
            </a: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F15413DE-D679-23DD-A8B5-76805828A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ko-KR" altLang="en-US" b="1" dirty="0"/>
              <a:t>부제목 입력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4BD15A3-BF52-9E9F-99F1-01A03E6BE7AF}"/>
              </a:ext>
            </a:extLst>
          </p:cNvPr>
          <p:cNvSpPr/>
          <p:nvPr userDrawn="1"/>
        </p:nvSpPr>
        <p:spPr>
          <a:xfrm>
            <a:off x="0" y="967288"/>
            <a:ext cx="9144900" cy="126000"/>
          </a:xfrm>
          <a:prstGeom prst="rect">
            <a:avLst/>
          </a:prstGeom>
          <a:solidFill>
            <a:srgbClr val="001CA0"/>
          </a:solidFill>
          <a:ln>
            <a:solidFill>
              <a:srgbClr val="001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805A618-9DF0-9394-8A01-891091BFE07E}"/>
              </a:ext>
            </a:extLst>
          </p:cNvPr>
          <p:cNvSpPr/>
          <p:nvPr userDrawn="1"/>
        </p:nvSpPr>
        <p:spPr>
          <a:xfrm>
            <a:off x="0" y="3389613"/>
            <a:ext cx="9144900" cy="126000"/>
          </a:xfrm>
          <a:prstGeom prst="rect">
            <a:avLst/>
          </a:prstGeom>
          <a:solidFill>
            <a:srgbClr val="001CA0"/>
          </a:solidFill>
          <a:ln>
            <a:solidFill>
              <a:srgbClr val="001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43616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B4905-04E8-DA9A-2541-B0EF5B18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9FD664-83F6-54A0-0227-08D542E28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9DECCB-5DAF-67DA-BA2B-5F1576CC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7A604-FFDC-16A5-78B7-FB64FECC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7814E3-8936-2732-1A22-B0876288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1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DA9A4CD-483A-A706-61A8-D6B15C209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81369E-3199-9F5D-3DB7-9AB733D99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9D77D8-A2BD-493F-94A3-C52C4C3B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D6FACD-6524-F663-40BE-A5CD7177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DC0864-3F8E-27B7-36F9-F68ED1AA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75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AEFF06-3179-8C63-8D31-38792FF2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50395D-BCB5-F4AC-257E-19C6639A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CDBE61-3D9D-4E98-2364-65D5AEC2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B6FAF93-F412-3C51-9325-4AE4703C3857}"/>
              </a:ext>
            </a:extLst>
          </p:cNvPr>
          <p:cNvSpPr/>
          <p:nvPr userDrawn="1"/>
        </p:nvSpPr>
        <p:spPr>
          <a:xfrm>
            <a:off x="4613189" y="1287992"/>
            <a:ext cx="32400" cy="838800"/>
          </a:xfrm>
          <a:prstGeom prst="rect">
            <a:avLst/>
          </a:prstGeom>
          <a:solidFill>
            <a:srgbClr val="001CA0"/>
          </a:solidFill>
          <a:ln>
            <a:solidFill>
              <a:srgbClr val="001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CA550B1-1CA2-E4DD-2F07-370B9723C38B}"/>
              </a:ext>
            </a:extLst>
          </p:cNvPr>
          <p:cNvSpPr/>
          <p:nvPr userDrawn="1"/>
        </p:nvSpPr>
        <p:spPr>
          <a:xfrm>
            <a:off x="4613189" y="2337630"/>
            <a:ext cx="32400" cy="838800"/>
          </a:xfrm>
          <a:prstGeom prst="rect">
            <a:avLst/>
          </a:prstGeom>
          <a:solidFill>
            <a:srgbClr val="001CA0"/>
          </a:solidFill>
          <a:ln>
            <a:solidFill>
              <a:srgbClr val="001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527821F-0138-8C29-C5A6-18628847CC90}"/>
              </a:ext>
            </a:extLst>
          </p:cNvPr>
          <p:cNvSpPr/>
          <p:nvPr userDrawn="1"/>
        </p:nvSpPr>
        <p:spPr>
          <a:xfrm>
            <a:off x="4613189" y="3429000"/>
            <a:ext cx="32400" cy="838800"/>
          </a:xfrm>
          <a:prstGeom prst="rect">
            <a:avLst/>
          </a:prstGeom>
          <a:solidFill>
            <a:srgbClr val="001CA0"/>
          </a:solidFill>
          <a:ln>
            <a:solidFill>
              <a:srgbClr val="001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6CE48C7-BC2F-65C3-68BB-90773C7911CA}"/>
              </a:ext>
            </a:extLst>
          </p:cNvPr>
          <p:cNvSpPr/>
          <p:nvPr userDrawn="1"/>
        </p:nvSpPr>
        <p:spPr>
          <a:xfrm>
            <a:off x="4613189" y="4445458"/>
            <a:ext cx="32400" cy="838800"/>
          </a:xfrm>
          <a:prstGeom prst="rect">
            <a:avLst/>
          </a:prstGeom>
          <a:solidFill>
            <a:srgbClr val="001CA0"/>
          </a:solidFill>
          <a:ln>
            <a:solidFill>
              <a:srgbClr val="001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B465E82-563B-51FF-127B-8CC190220825}"/>
              </a:ext>
            </a:extLst>
          </p:cNvPr>
          <p:cNvSpPr/>
          <p:nvPr userDrawn="1"/>
        </p:nvSpPr>
        <p:spPr>
          <a:xfrm>
            <a:off x="0" y="0"/>
            <a:ext cx="9144900" cy="126000"/>
          </a:xfrm>
          <a:prstGeom prst="rect">
            <a:avLst/>
          </a:prstGeom>
          <a:solidFill>
            <a:srgbClr val="001CA0"/>
          </a:solidFill>
          <a:ln>
            <a:solidFill>
              <a:srgbClr val="001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335C11-19D1-6CCE-C911-871AFACA33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00" y="1356632"/>
            <a:ext cx="3510000" cy="648000"/>
          </a:xfrm>
        </p:spPr>
        <p:txBody>
          <a:bodyPr anchor="ctr"/>
          <a:lstStyle>
            <a:lvl1pPr>
              <a:buNone/>
              <a:defRPr sz="3600">
                <a:solidFill>
                  <a:srgbClr val="001CA0"/>
                </a:solidFill>
              </a:defRPr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D3C0F598-E926-45BF-404C-16138E76B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1700" y="1287992"/>
            <a:ext cx="2700000" cy="838800"/>
          </a:xfrm>
        </p:spPr>
        <p:txBody>
          <a:bodyPr anchor="ctr"/>
          <a:lstStyle>
            <a:lvl1pPr>
              <a:buNone/>
              <a:defRPr sz="1800">
                <a:solidFill>
                  <a:srgbClr val="001CA0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항목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C9C9A5DE-FBC3-27EC-49DD-672169E0C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1700" y="2332261"/>
            <a:ext cx="2700000" cy="838800"/>
          </a:xfrm>
        </p:spPr>
        <p:txBody>
          <a:bodyPr anchor="ctr"/>
          <a:lstStyle>
            <a:lvl1pPr>
              <a:buNone/>
              <a:defRPr sz="1800">
                <a:solidFill>
                  <a:srgbClr val="001CA0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항목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2" name="텍스트 개체 틀 8">
            <a:extLst>
              <a:ext uri="{FF2B5EF4-FFF2-40B4-BE49-F238E27FC236}">
                <a16:creationId xmlns:a16="http://schemas.microsoft.com/office/drawing/2014/main" id="{EB31D10C-4FB1-B1C0-C24F-0EA26C289C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1700" y="3429000"/>
            <a:ext cx="2700000" cy="838800"/>
          </a:xfrm>
        </p:spPr>
        <p:txBody>
          <a:bodyPr anchor="ctr"/>
          <a:lstStyle>
            <a:lvl1pPr>
              <a:buNone/>
              <a:defRPr sz="1800">
                <a:solidFill>
                  <a:srgbClr val="001CA0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항목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646F57FB-D230-E06E-14C8-8B55483BD9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700" y="4445458"/>
            <a:ext cx="2700000" cy="838800"/>
          </a:xfrm>
        </p:spPr>
        <p:txBody>
          <a:bodyPr anchor="ctr"/>
          <a:lstStyle>
            <a:lvl1pPr>
              <a:buNone/>
              <a:defRPr sz="1800">
                <a:solidFill>
                  <a:srgbClr val="001CA0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항목</a:t>
            </a:r>
            <a:r>
              <a:rPr lang="en-US" altLang="ko-KR" dirty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9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C8DD30-8FC9-A424-1FD1-5D7571FA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9144900" cy="504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3EF133-12AA-C993-5127-0BE005440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F00B0-2CA7-0ECF-0023-EA43BA85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6883-A88A-4089-90BB-3AFE01A5B227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A4F84A-0856-FFDB-6DE3-EDAF7E78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FFD137-B98F-D94C-DCEB-FE90BF63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1265330" cy="365125"/>
          </a:xfrm>
        </p:spPr>
        <p:txBody>
          <a:bodyPr/>
          <a:lstStyle/>
          <a:p>
            <a:fld id="{AF26E4A9-C765-45FD-9D04-1CF45272D6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096349E-348F-F7E7-2B99-260903A944B3}"/>
              </a:ext>
            </a:extLst>
          </p:cNvPr>
          <p:cNvSpPr/>
          <p:nvPr userDrawn="1"/>
        </p:nvSpPr>
        <p:spPr>
          <a:xfrm>
            <a:off x="0" y="0"/>
            <a:ext cx="9144900" cy="126000"/>
          </a:xfrm>
          <a:prstGeom prst="rect">
            <a:avLst/>
          </a:prstGeom>
          <a:solidFill>
            <a:srgbClr val="001CA0"/>
          </a:solidFill>
          <a:ln>
            <a:solidFill>
              <a:srgbClr val="001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12660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741386-B8C2-BFC3-55E2-87F4BBD8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BA5C58-FF7B-C8F3-3920-0F769C945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8F98803-88FB-B4E5-EB26-0D1316F86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67F69A-54DA-A18B-6A5D-706263F7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2E06B5-716A-7FDA-B498-54FF9F6F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701D69-37E5-D748-AEF2-C1A65B99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36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B36C93-36D0-6D7D-D183-DC8D213C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C08D7D-201C-BF75-749F-B8347196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4188414-E791-FAA4-0224-1A7B45253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C5AC73C-942C-4D07-B29D-A799292F2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6301131-D07A-432A-64C7-E34884CA0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17234AE-FA66-3E1A-958A-16E85927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DA8E9C8-7185-FEA9-A599-CA63080A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AADD5F-75AD-AA01-1665-265161DE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81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32602-D0A7-4B1E-BF14-28777EAF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488EE8D-38CE-CFDA-DF23-EB2795F8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0EB7FC4-1238-3694-13E2-D98C4B8F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8C8EB8F-D81B-FDC8-472A-BB4E941F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84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FC8D556-F13F-9146-FF10-B423B52A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76D9522-DA01-645C-ED7B-72A0CC59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6A1D50-3C16-A1CF-2765-363A559E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48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611F98-F168-C995-9ED4-AE17B4D5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9255D7-ADEA-82A2-E60D-0473013A9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7CC9F89-D5A7-3336-59C6-3ED6F8CFC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A5B0E2-5CC3-20DB-063E-335C1247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CD3FE7-4AE6-1EFE-773F-63854A4E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F774AB-52DF-F57E-0AAA-DBC1CF62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FE8D7E-685C-3C2E-C509-D2509868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ABBBB1-5A3E-671A-7D53-6DCA75637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1F2AD2-226A-02BB-3386-1C59857B7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673706-2B5C-D4FE-BB6C-D0F19027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99F42-4E25-F0D7-49D8-9C946E85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815FBD-7DB7-0DAC-68CB-9B139FFD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43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CEB4D0B-0607-984B-D7EA-7BB54EB5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C99155-0CD4-661B-0E23-6214C5B52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5BAFCC-3F3F-3D6E-90AF-DAC309018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74D430-54BD-409F-8857-3285C5B2DFC2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C843E1-2E25-A252-0CAF-F0F192F98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6C9E47-E60A-93FB-DEB7-AFD8EACE6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10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022E0B7A-724D-001A-E673-978D4D660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altLang="ko-KR" dirty="0"/>
              <a:t>2026. 04. 03 –</a:t>
            </a:r>
          </a:p>
          <a:p>
            <a:pPr marL="0" indent="0"/>
            <a:r>
              <a:rPr lang="ko-KR" altLang="en-US" dirty="0"/>
              <a:t>나창선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B11829-3972-DE8C-0FBC-00A08461E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176"/>
            <a:ext cx="9144000" cy="2004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4B8E6-49B0-A6B3-24D6-3358CE1CE860}"/>
              </a:ext>
            </a:extLst>
          </p:cNvPr>
          <p:cNvSpPr txBox="1"/>
          <p:nvPr/>
        </p:nvSpPr>
        <p:spPr>
          <a:xfrm>
            <a:off x="0" y="535768"/>
            <a:ext cx="458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/>
              <a:t>46</a:t>
            </a:r>
            <a:r>
              <a:rPr lang="en-US" altLang="ko-KR" sz="1800" b="1" baseline="30000" dirty="0"/>
              <a:t>th</a:t>
            </a:r>
            <a:r>
              <a:rPr lang="en-US" altLang="ko-KR" sz="1800" b="1" dirty="0"/>
              <a:t> JKPS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447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C8D423-BB1E-6544-E81E-2F8D0AB3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실험 결과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DBDB759-F48B-172F-1826-07088BA3A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94" y="934497"/>
            <a:ext cx="5299632" cy="3722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01EDE7-8B19-5427-4948-1C0991800959}"/>
              </a:ext>
            </a:extLst>
          </p:cNvPr>
          <p:cNvSpPr txBox="1"/>
          <p:nvPr/>
        </p:nvSpPr>
        <p:spPr>
          <a:xfrm>
            <a:off x="377096" y="5724287"/>
            <a:ext cx="876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Rebuncher</a:t>
            </a:r>
            <a:r>
              <a:rPr lang="en-US" altLang="ko-KR" dirty="0"/>
              <a:t> </a:t>
            </a:r>
            <a:r>
              <a:rPr lang="ko-KR" altLang="en-US" dirty="0"/>
              <a:t>를 조절해서 </a:t>
            </a:r>
            <a:r>
              <a:rPr lang="en-US" altLang="ko-KR" dirty="0"/>
              <a:t>bunch length </a:t>
            </a:r>
            <a:r>
              <a:rPr lang="ko-KR" altLang="en-US" dirty="0"/>
              <a:t>를 조절함</a:t>
            </a:r>
            <a:endParaRPr lang="en-US" altLang="ko-KR" dirty="0"/>
          </a:p>
          <a:p>
            <a:r>
              <a:rPr lang="ko-KR" altLang="en-US" dirty="0"/>
              <a:t>이 때 </a:t>
            </a:r>
            <a:r>
              <a:rPr lang="en-US" altLang="ko-KR" dirty="0" err="1"/>
              <a:t>TraceWin</a:t>
            </a:r>
            <a:r>
              <a:rPr lang="en-US" altLang="ko-KR" dirty="0"/>
              <a:t> </a:t>
            </a:r>
            <a:r>
              <a:rPr lang="ko-KR" altLang="en-US" dirty="0"/>
              <a:t>으로 </a:t>
            </a:r>
            <a:r>
              <a:rPr lang="en-US" altLang="ko-KR" dirty="0"/>
              <a:t>simulation </a:t>
            </a:r>
            <a:r>
              <a:rPr lang="ko-KR" altLang="en-US" dirty="0"/>
              <a:t>한 데이터</a:t>
            </a:r>
            <a:r>
              <a:rPr lang="en-US" altLang="ko-KR" dirty="0"/>
              <a:t>(</a:t>
            </a:r>
            <a:r>
              <a:rPr lang="ko-KR" altLang="en-US" dirty="0"/>
              <a:t>보라색</a:t>
            </a:r>
            <a:r>
              <a:rPr lang="en-US" altLang="ko-KR" dirty="0"/>
              <a:t>)</a:t>
            </a:r>
            <a:r>
              <a:rPr lang="ko-KR" altLang="en-US" dirty="0"/>
              <a:t>과 </a:t>
            </a:r>
            <a:r>
              <a:rPr lang="en-US" altLang="ko-KR" dirty="0"/>
              <a:t>H1,H3</a:t>
            </a:r>
            <a:r>
              <a:rPr lang="ko-KR" altLang="en-US" dirty="0"/>
              <a:t>의 비교 데이터가 가장 잘 맞는 걸 알 수 있었음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B0E6FA4-6818-2B4D-90D1-53FDC44F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78" y="4651285"/>
            <a:ext cx="4623817" cy="9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9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5CB8B1-83A7-03F8-3F0B-ACDA2BE5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173F45B-FB94-3BB5-0DB4-E5A2E37F0F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860983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/>
                  <a:t>This document relates a theoretical study allowing the measurement of beam longitudinal length in</a:t>
                </a:r>
                <a:r>
                  <a:rPr lang="ko-KR" altLang="en-US" sz="2400" dirty="0"/>
                  <a:t> </a:t>
                </a:r>
                <a:r>
                  <a:rPr lang="en-US" altLang="ko-KR" sz="2400" dirty="0"/>
                  <a:t>low-</a:t>
                </a:r>
                <a:r>
                  <a:rPr lang="ko-KR" altLang="en-US" sz="2400" dirty="0"/>
                  <a:t> </a:t>
                </a:r>
                <a14:m>
                  <m:oMath xmlns:m="http://schemas.openxmlformats.org/officeDocument/2006/math">
                    <m:r>
                      <a:rPr lang="ko-KR" altLang="en-US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2400" dirty="0"/>
                  <a:t> with BPM.</a:t>
                </a:r>
              </a:p>
              <a:p>
                <a:r>
                  <a:rPr lang="en-US" altLang="ko-KR" sz="2400" dirty="0"/>
                  <a:t>Experimental results showed that H1–H3 was in the best agreement with the simulation..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173F45B-FB94-3BB5-0DB4-E5A2E37F0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60983"/>
                <a:ext cx="7886700" cy="4351338"/>
              </a:xfrm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593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F18C01-77ED-0561-ABEF-89844497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342EA8-C544-028C-D729-A022733C07EE}"/>
                  </a:ext>
                </a:extLst>
              </p:cNvPr>
              <p:cNvSpPr txBox="1"/>
              <p:nvPr/>
            </p:nvSpPr>
            <p:spPr>
              <a:xfrm>
                <a:off x="0" y="2086706"/>
                <a:ext cx="8802355" cy="2442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ko-KR" altLang="en-US" i="0">
                              <a:latin typeface="Cambria Math" panose="02040503050406030204" pitchFamily="18" charset="0"/>
                            </a:rPr>
                            <m:t>dBm</m:t>
                          </m:r>
                        </m:e>
                      </m:d>
                      <m:r>
                        <a:rPr lang="ko-KR" altLang="en-US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func>
                            <m:func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d>
                        <m:dPr>
                          <m:endChr m:val="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func>
                                        <m:func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ko-KR" altLang="en-US" i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𝐹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nor/>
                                                        </m:rPr>
                                                        <a:rPr lang="ko-KR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acc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𝑅𝐶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  <m:rad>
                                        <m:radPr>
                                          <m:degHide m:val="on"/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acc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𝑛𝑔𝐷</m:t>
                                              </m:r>
                                            </m:num>
                                            <m:den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den>
                                  </m:f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func>
                                        <m:func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ko-KR" altLang="en-US" i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𝑛𝑔𝐷</m:t>
                                              </m:r>
                                            </m:num>
                                            <m:den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den>
                                  </m:f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ko-KR" altLang="en-US" i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𝑛𝑔𝐷</m:t>
                                              </m:r>
                                            </m:num>
                                            <m:den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den>
                                  </m:f>
                                  <m:d>
                                    <m:d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  <m:sup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𝐷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ko-KR" altLang="en-US" i="1">
                          <a:latin typeface="Cambria Math" panose="02040503050406030204" pitchFamily="18" charset="0"/>
                        </a:rPr>
                        <m:t> </m:t>
                      </m:r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342EA8-C544-028C-D729-A022733C0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86706"/>
                <a:ext cx="8802355" cy="2442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타원 4">
            <a:extLst>
              <a:ext uri="{FF2B5EF4-FFF2-40B4-BE49-F238E27FC236}">
                <a16:creationId xmlns:a16="http://schemas.microsoft.com/office/drawing/2014/main" id="{39EC9B3F-2C9C-64CB-5B5D-A95B4468CAAD}"/>
              </a:ext>
            </a:extLst>
          </p:cNvPr>
          <p:cNvSpPr/>
          <p:nvPr/>
        </p:nvSpPr>
        <p:spPr>
          <a:xfrm>
            <a:off x="4226767" y="2267339"/>
            <a:ext cx="597160" cy="429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1B9CC-6C78-4E82-C8EF-011D60DBB0D3}"/>
              </a:ext>
            </a:extLst>
          </p:cNvPr>
          <p:cNvSpPr txBox="1"/>
          <p:nvPr/>
        </p:nvSpPr>
        <p:spPr>
          <a:xfrm>
            <a:off x="5001208" y="1147665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V=IR</a:t>
            </a:r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F0C58CA-25FC-2BFC-E4EC-5F088C7FD54C}"/>
              </a:ext>
            </a:extLst>
          </p:cNvPr>
          <p:cNvSpPr/>
          <p:nvPr/>
        </p:nvSpPr>
        <p:spPr>
          <a:xfrm>
            <a:off x="3545633" y="2183364"/>
            <a:ext cx="681134" cy="5971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6E81DA28-F269-9396-D088-7E88785AC83B}"/>
              </a:ext>
            </a:extLst>
          </p:cNvPr>
          <p:cNvCxnSpPr>
            <a:stCxn id="5" idx="0"/>
            <a:endCxn id="6" idx="2"/>
          </p:cNvCxnSpPr>
          <p:nvPr/>
        </p:nvCxnSpPr>
        <p:spPr>
          <a:xfrm flipV="1">
            <a:off x="4525347" y="1516997"/>
            <a:ext cx="823873" cy="7503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1C749F8-578B-08B7-9F6A-FA0482017B3D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3069771" y="1268963"/>
            <a:ext cx="816429" cy="914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E4C5358-6274-1C14-E9A9-17C03E1B205E}"/>
              </a:ext>
            </a:extLst>
          </p:cNvPr>
          <p:cNvSpPr txBox="1"/>
          <p:nvPr/>
        </p:nvSpPr>
        <p:spPr>
          <a:xfrm>
            <a:off x="2715208" y="970384"/>
            <a:ext cx="134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Electrode</a:t>
            </a:r>
            <a:r>
              <a:rPr lang="ko-KR" altLang="en-US" dirty="0"/>
              <a:t> </a:t>
            </a:r>
            <a:r>
              <a:rPr lang="en-US" altLang="ko-KR" dirty="0"/>
              <a:t>L</a:t>
            </a:r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584CECD-BE9F-5547-8BEB-8C64C1EC22A9}"/>
              </a:ext>
            </a:extLst>
          </p:cNvPr>
          <p:cNvSpPr/>
          <p:nvPr/>
        </p:nvSpPr>
        <p:spPr>
          <a:xfrm>
            <a:off x="2808478" y="2696547"/>
            <a:ext cx="1950133" cy="5971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707C444-5B90-FC03-0E48-FD9CE3FAFD70}"/>
              </a:ext>
            </a:extLst>
          </p:cNvPr>
          <p:cNvCxnSpPr>
            <a:cxnSpLocks/>
          </p:cNvCxnSpPr>
          <p:nvPr/>
        </p:nvCxnSpPr>
        <p:spPr>
          <a:xfrm flipH="1" flipV="1">
            <a:off x="1884784" y="1500023"/>
            <a:ext cx="1236324" cy="1253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62B236-9808-68BF-8A52-8D6CAE1DA949}"/>
              </a:ext>
            </a:extLst>
          </p:cNvPr>
          <p:cNvSpPr txBox="1"/>
          <p:nvPr/>
        </p:nvSpPr>
        <p:spPr>
          <a:xfrm>
            <a:off x="1212997" y="1145718"/>
            <a:ext cx="92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RC</a:t>
            </a:r>
            <a:r>
              <a:rPr lang="ko-KR" altLang="en-US" dirty="0"/>
              <a:t>회로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F96EB1BA-415F-CCC3-6A06-19A4375E4EC0}"/>
              </a:ext>
            </a:extLst>
          </p:cNvPr>
          <p:cNvSpPr/>
          <p:nvPr/>
        </p:nvSpPr>
        <p:spPr>
          <a:xfrm>
            <a:off x="5495766" y="2538469"/>
            <a:ext cx="1539516" cy="429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C6934B9-9A4F-3162-6E1D-3564A2FF2F71}"/>
              </a:ext>
            </a:extLst>
          </p:cNvPr>
          <p:cNvCxnSpPr/>
          <p:nvPr/>
        </p:nvCxnSpPr>
        <p:spPr>
          <a:xfrm flipV="1">
            <a:off x="6251914" y="1808193"/>
            <a:ext cx="823873" cy="7503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4E2FB71-04CF-B16F-9E5D-BB44C3B07013}"/>
              </a:ext>
            </a:extLst>
          </p:cNvPr>
          <p:cNvSpPr txBox="1"/>
          <p:nvPr/>
        </p:nvSpPr>
        <p:spPr>
          <a:xfrm>
            <a:off x="6663850" y="1381675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Bunch</a:t>
            </a:r>
            <a:r>
              <a:rPr lang="ko-KR" altLang="en-US" dirty="0"/>
              <a:t> </a:t>
            </a:r>
            <a:r>
              <a:rPr lang="en-US" altLang="ko-KR" dirty="0"/>
              <a:t>length</a:t>
            </a:r>
            <a:endParaRPr lang="ko-KR" altLang="en-US" dirty="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6DCE6F51-A3EA-A10A-D2E6-70CAD69F91A7}"/>
              </a:ext>
            </a:extLst>
          </p:cNvPr>
          <p:cNvSpPr/>
          <p:nvPr/>
        </p:nvSpPr>
        <p:spPr>
          <a:xfrm>
            <a:off x="549096" y="3473487"/>
            <a:ext cx="1539516" cy="10552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0AED1F9-E975-0F7D-17B5-A6EEC876D07E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1078826" y="4528721"/>
            <a:ext cx="451394" cy="10136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5D9B3AB-23C2-6F1C-A7E2-A6620C9813E4}"/>
              </a:ext>
            </a:extLst>
          </p:cNvPr>
          <p:cNvSpPr txBox="1"/>
          <p:nvPr/>
        </p:nvSpPr>
        <p:spPr>
          <a:xfrm>
            <a:off x="479751" y="5542384"/>
            <a:ext cx="119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geometry</a:t>
            </a:r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9892255-3630-31C5-6507-1F20EF781515}"/>
              </a:ext>
            </a:extLst>
          </p:cNvPr>
          <p:cNvSpPr/>
          <p:nvPr/>
        </p:nvSpPr>
        <p:spPr>
          <a:xfrm>
            <a:off x="2031017" y="3209730"/>
            <a:ext cx="2195749" cy="1147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2468A82-20DF-ABED-2E48-3568A9ECAF84}"/>
              </a:ext>
            </a:extLst>
          </p:cNvPr>
          <p:cNvCxnSpPr/>
          <p:nvPr/>
        </p:nvCxnSpPr>
        <p:spPr>
          <a:xfrm>
            <a:off x="3452327" y="4357396"/>
            <a:ext cx="186612" cy="9050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7558B99-FA41-CDA0-E2E9-E8FE697C7030}"/>
              </a:ext>
            </a:extLst>
          </p:cNvPr>
          <p:cNvSpPr txBox="1"/>
          <p:nvPr/>
        </p:nvSpPr>
        <p:spPr>
          <a:xfrm>
            <a:off x="2400091" y="5219705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Beam position</a:t>
            </a:r>
            <a:endParaRPr lang="ko-KR" altLang="en-US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C41529CC-815F-5C29-AA48-0FACCC79A1C6}"/>
              </a:ext>
            </a:extLst>
          </p:cNvPr>
          <p:cNvSpPr/>
          <p:nvPr/>
        </p:nvSpPr>
        <p:spPr>
          <a:xfrm>
            <a:off x="4397891" y="3283230"/>
            <a:ext cx="3281202" cy="1426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6265F1D0-4B7E-C4ED-060C-203DEF992EB9}"/>
              </a:ext>
            </a:extLst>
          </p:cNvPr>
          <p:cNvCxnSpPr/>
          <p:nvPr/>
        </p:nvCxnSpPr>
        <p:spPr>
          <a:xfrm>
            <a:off x="6531429" y="4709354"/>
            <a:ext cx="544358" cy="553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044C0F-5777-B0CB-5CD0-17DE7E0E0047}"/>
                  </a:ext>
                </a:extLst>
              </p:cNvPr>
              <p:cNvSpPr txBox="1"/>
              <p:nvPr/>
            </p:nvSpPr>
            <p:spPr>
              <a:xfrm>
                <a:off x="6088228" y="692018"/>
                <a:ext cx="3376246" cy="722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acc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044C0F-5777-B0CB-5CD0-17DE7E0E0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228" y="692018"/>
                <a:ext cx="3376246" cy="722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A519E98-6700-F45E-1E27-9BF4276BA548}"/>
              </a:ext>
            </a:extLst>
          </p:cNvPr>
          <p:cNvSpPr txBox="1"/>
          <p:nvPr/>
        </p:nvSpPr>
        <p:spPr>
          <a:xfrm>
            <a:off x="5370210" y="5337110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Beam position, beam size</a:t>
            </a:r>
            <a:r>
              <a:rPr lang="ko-KR" altLang="en-US" dirty="0"/>
              <a:t>의 </a:t>
            </a:r>
            <a:r>
              <a:rPr lang="en-US" altLang="ko-KR" dirty="0"/>
              <a:t>2</a:t>
            </a:r>
            <a:r>
              <a:rPr lang="ko-KR" altLang="en-US" dirty="0" err="1"/>
              <a:t>차항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073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568A5D-449C-8ABC-BE76-5F0354D0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실제</a:t>
            </a:r>
            <a:r>
              <a:rPr lang="en-US" altLang="ko-KR" dirty="0"/>
              <a:t> </a:t>
            </a:r>
            <a:r>
              <a:rPr lang="ko-KR" altLang="en-US" dirty="0"/>
              <a:t>실험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0B3A8FC-E37A-A142-687C-5CF586673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5" y="1494734"/>
            <a:ext cx="5706271" cy="20481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B3E571-134E-BD5F-1C9A-6733C053D6F5}"/>
                  </a:ext>
                </a:extLst>
              </p:cNvPr>
              <p:cNvSpPr txBox="1"/>
              <p:nvPr/>
            </p:nvSpPr>
            <p:spPr>
              <a:xfrm>
                <a:off x="268793" y="1125402"/>
                <a:ext cx="46373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ko-KR" baseline="-25000" dirty="0"/>
                  <a:t>t </a:t>
                </a:r>
                <a:r>
                  <a:rPr lang="ko-KR" altLang="en-US" dirty="0"/>
                  <a:t>가</a:t>
                </a:r>
                <a:r>
                  <a:rPr lang="en-US" altLang="ko-KR" dirty="0"/>
                  <a:t> </a:t>
                </a:r>
                <a:r>
                  <a:rPr lang="ko-KR" altLang="en-US" dirty="0" err="1"/>
                  <a:t>안들어간</a:t>
                </a:r>
                <a:r>
                  <a:rPr lang="ko-KR" altLang="en-US" dirty="0"/>
                  <a:t> 다른 항들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B3E571-134E-BD5F-1C9A-6733C053D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93" y="1125402"/>
                <a:ext cx="4637314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25F1349-9E41-4997-64EB-8CF09A40FB11}"/>
              </a:ext>
            </a:extLst>
          </p:cNvPr>
          <p:cNvSpPr txBox="1"/>
          <p:nvPr/>
        </p:nvSpPr>
        <p:spPr>
          <a:xfrm>
            <a:off x="522514" y="3742204"/>
            <a:ext cx="791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번째 항은 꽤 큰 영향 미침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ko-KR" altLang="en-US" dirty="0"/>
              <a:t>번째 항은 약간의 보정</a:t>
            </a:r>
            <a:r>
              <a:rPr lang="en-US" altLang="ko-KR" dirty="0"/>
              <a:t>, 3</a:t>
            </a:r>
            <a:r>
              <a:rPr lang="ko-KR" altLang="en-US" dirty="0"/>
              <a:t>번째 항은 무시 가능</a:t>
            </a:r>
          </a:p>
        </p:txBody>
      </p:sp>
    </p:spTree>
    <p:extLst>
      <p:ext uri="{BB962C8B-B14F-4D97-AF65-F5344CB8AC3E}">
        <p14:creationId xmlns:p14="http://schemas.microsoft.com/office/powerpoint/2010/main" val="322867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C67FD1-7DA2-75F7-9EEC-BCA90178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The image depicts a waveform with a single sine wave, indicating a simple alternating current (AC) signal over time.&#10;&#10;AI 생성 콘텐츠는 정확하지 않을 수 있습니다.">
            <a:extLst>
              <a:ext uri="{FF2B5EF4-FFF2-40B4-BE49-F238E27FC236}">
                <a16:creationId xmlns:a16="http://schemas.microsoft.com/office/drawing/2014/main" id="{AAF3C618-F688-B7C6-DBB6-D6C8C311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11" y="1194615"/>
            <a:ext cx="4744112" cy="2695951"/>
          </a:xfrm>
          <a:prstGeom prst="rect">
            <a:avLst/>
          </a:prstGeom>
        </p:spPr>
      </p:pic>
      <p:pic>
        <p:nvPicPr>
          <p:cNvPr id="9" name="그림 8" descr="The image depicts a signal graph with noise superimposed, illustrating amplitude and frequency.&#10;&#10;AI 생성 콘텐츠는 정확하지 않을 수 있습니다.">
            <a:extLst>
              <a:ext uri="{FF2B5EF4-FFF2-40B4-BE49-F238E27FC236}">
                <a16:creationId xmlns:a16="http://schemas.microsoft.com/office/drawing/2014/main" id="{DD5DB602-FE2C-E3A3-AB2C-FB9A2EBA9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11" y="4044576"/>
            <a:ext cx="4763165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2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47AF33-C4F8-2E1E-0DB3-3F57BC97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왜 </a:t>
            </a:r>
            <a:r>
              <a:rPr lang="en-US" altLang="ko-KR" dirty="0"/>
              <a:t>BPM</a:t>
            </a:r>
            <a:r>
              <a:rPr lang="ko-KR" altLang="en-US" dirty="0"/>
              <a:t>으로 번치 길이 측정이 필요한가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7EC94-0521-450F-A51B-F427FEE0AD9B}"/>
              </a:ext>
            </a:extLst>
          </p:cNvPr>
          <p:cNvSpPr txBox="1"/>
          <p:nvPr/>
        </p:nvSpPr>
        <p:spPr>
          <a:xfrm>
            <a:off x="444396" y="847158"/>
            <a:ext cx="8048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기존에는 </a:t>
            </a:r>
            <a:r>
              <a:rPr lang="en-US" altLang="ko-KR" dirty="0"/>
              <a:t>Wire scanner, bunch shape monitor </a:t>
            </a:r>
            <a:r>
              <a:rPr lang="ko-KR" altLang="en-US" dirty="0"/>
              <a:t>같은 빔을 건드리는 진단장치를 사용했었다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논문에서는 </a:t>
            </a:r>
            <a:r>
              <a:rPr lang="en-US" altLang="ko-KR" dirty="0"/>
              <a:t>Superconducting part</a:t>
            </a:r>
            <a:r>
              <a:rPr lang="ko-KR" altLang="en-US" dirty="0"/>
              <a:t>에서는 오염의 위험이 있기 때문에 빔을 건드는 진단 장치는 사용에 제한이 있다고 한다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기존의 </a:t>
            </a:r>
            <a:r>
              <a:rPr lang="en-US" altLang="ko-KR" dirty="0"/>
              <a:t>BSM</a:t>
            </a:r>
            <a:r>
              <a:rPr lang="ko-KR" altLang="en-US" dirty="0"/>
              <a:t>은 </a:t>
            </a:r>
            <a:r>
              <a:rPr lang="en-US" altLang="ko-KR" dirty="0"/>
              <a:t>low-beta</a:t>
            </a:r>
            <a:r>
              <a:rPr lang="ko-KR" altLang="en-US" dirty="0"/>
              <a:t>에서는 어울리지 않는 방법이다</a:t>
            </a:r>
            <a:r>
              <a:rPr lang="en-US" altLang="ko-KR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0EC857-CA61-91FC-3F8F-EB0535BD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6" y="2319598"/>
            <a:ext cx="4823209" cy="181540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D83C681-2F10-3E7F-1BC3-51CA20AB1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84" y="4874481"/>
            <a:ext cx="5295481" cy="1477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2FF50F-FA2D-F458-7BAE-46D2E2CBC5E8}"/>
              </a:ext>
            </a:extLst>
          </p:cNvPr>
          <p:cNvSpPr txBox="1"/>
          <p:nvPr/>
        </p:nvSpPr>
        <p:spPr>
          <a:xfrm>
            <a:off x="444396" y="4210349"/>
            <a:ext cx="770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빔이 지나가면 생기는 </a:t>
            </a:r>
            <a:r>
              <a:rPr lang="en-US" altLang="ko-KR" dirty="0"/>
              <a:t>image charge</a:t>
            </a:r>
            <a:r>
              <a:rPr lang="ko-KR" altLang="en-US" dirty="0"/>
              <a:t>를 표현한 그림</a:t>
            </a:r>
            <a:br>
              <a:rPr lang="en-US" altLang="ko-KR" dirty="0"/>
            </a:br>
            <a:r>
              <a:rPr lang="ko-KR" altLang="en-US" dirty="0"/>
              <a:t>빔이 지나가면 동일한 크기의 반대방향 </a:t>
            </a:r>
            <a:r>
              <a:rPr lang="en-US" altLang="ko-KR" dirty="0"/>
              <a:t>wall image current</a:t>
            </a:r>
            <a:r>
              <a:rPr lang="ko-KR" altLang="en-US" dirty="0"/>
              <a:t>가 유도됩니다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8F95B-06A8-6768-268C-D1DC32CEF782}"/>
              </a:ext>
            </a:extLst>
          </p:cNvPr>
          <p:cNvSpPr txBox="1"/>
          <p:nvPr/>
        </p:nvSpPr>
        <p:spPr>
          <a:xfrm>
            <a:off x="0" y="6352143"/>
            <a:ext cx="9570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Low-beta</a:t>
            </a:r>
            <a:r>
              <a:rPr lang="ko-KR" altLang="en-US" dirty="0"/>
              <a:t>에선 전기장이 </a:t>
            </a:r>
            <a:r>
              <a:rPr lang="ko-KR" altLang="en-US" dirty="0" err="1"/>
              <a:t>퍼지는걸</a:t>
            </a:r>
            <a:r>
              <a:rPr lang="ko-KR" altLang="en-US" dirty="0"/>
              <a:t> 보여주는 그림</a:t>
            </a:r>
            <a:endParaRPr lang="en-US" altLang="ko-KR" dirty="0"/>
          </a:p>
          <a:p>
            <a:r>
              <a:rPr lang="en-US" altLang="ko-KR" dirty="0"/>
              <a:t>Beta</a:t>
            </a:r>
            <a:r>
              <a:rPr lang="ko-KR" altLang="en-US" dirty="0"/>
              <a:t>가 작으면 </a:t>
            </a:r>
            <a:r>
              <a:rPr lang="en-US" altLang="ko-KR" dirty="0"/>
              <a:t>longitudinal field</a:t>
            </a:r>
            <a:r>
              <a:rPr lang="ko-KR" altLang="en-US" dirty="0"/>
              <a:t>가 퍼져서 측정 신호가 실제 </a:t>
            </a:r>
            <a:r>
              <a:rPr lang="en-US" altLang="ko-KR" dirty="0"/>
              <a:t>bunch shape</a:t>
            </a:r>
            <a:r>
              <a:rPr lang="ko-KR" altLang="en-US" dirty="0"/>
              <a:t>를 반영하지 못함</a:t>
            </a:r>
          </a:p>
        </p:txBody>
      </p:sp>
    </p:spTree>
    <p:extLst>
      <p:ext uri="{BB962C8B-B14F-4D97-AF65-F5344CB8AC3E}">
        <p14:creationId xmlns:p14="http://schemas.microsoft.com/office/powerpoint/2010/main" val="275365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7D8AA7-27D8-B79D-D6DB-E65B203B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사용되는 </a:t>
            </a:r>
            <a:r>
              <a:rPr lang="en-US" altLang="ko-KR" dirty="0"/>
              <a:t>BPM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A58B95D-5594-F1A9-134D-E4C375707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99" y="1282091"/>
            <a:ext cx="5808595" cy="4051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9F9BA-B56D-A6AC-25DA-6F2D49AC5F3A}"/>
              </a:ext>
            </a:extLst>
          </p:cNvPr>
          <p:cNvSpPr txBox="1"/>
          <p:nvPr/>
        </p:nvSpPr>
        <p:spPr>
          <a:xfrm>
            <a:off x="559941" y="5755810"/>
            <a:ext cx="385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D:</a:t>
            </a:r>
            <a:r>
              <a:rPr lang="ko-KR" altLang="en-US" dirty="0"/>
              <a:t> </a:t>
            </a:r>
            <a:r>
              <a:rPr lang="en-US" altLang="ko-KR" dirty="0"/>
              <a:t>BPM</a:t>
            </a:r>
            <a:r>
              <a:rPr lang="ko-KR" altLang="en-US" dirty="0"/>
              <a:t> 직경</a:t>
            </a:r>
            <a:endParaRPr lang="en-US" altLang="ko-KR" dirty="0"/>
          </a:p>
          <a:p>
            <a:r>
              <a:rPr lang="en-US" altLang="ko-KR" dirty="0"/>
              <a:t>L:</a:t>
            </a:r>
            <a:r>
              <a:rPr lang="ko-KR" altLang="en-US" dirty="0"/>
              <a:t> </a:t>
            </a:r>
            <a:r>
              <a:rPr lang="en-US" altLang="ko-KR" dirty="0"/>
              <a:t>button </a:t>
            </a:r>
            <a:r>
              <a:rPr lang="ko-KR" altLang="en-US" dirty="0"/>
              <a:t>의</a:t>
            </a:r>
            <a:r>
              <a:rPr lang="en-US" altLang="ko-KR" dirty="0"/>
              <a:t> longitudinal </a:t>
            </a:r>
            <a:r>
              <a:rPr lang="ko-KR" altLang="en-US" dirty="0"/>
              <a:t>방향 길이</a:t>
            </a:r>
            <a:endParaRPr lang="en-US" altLang="ko-KR" dirty="0"/>
          </a:p>
          <a:p>
            <a:r>
              <a:rPr lang="el-GR" altLang="ko-KR" dirty="0"/>
              <a:t>α</a:t>
            </a:r>
            <a:r>
              <a:rPr lang="en-US" altLang="ko-KR" dirty="0"/>
              <a:t>: BPM angular width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14689-EE45-739F-799C-1BC0692733A5}"/>
              </a:ext>
            </a:extLst>
          </p:cNvPr>
          <p:cNvSpPr txBox="1"/>
          <p:nvPr/>
        </p:nvSpPr>
        <p:spPr>
          <a:xfrm>
            <a:off x="791110" y="832207"/>
            <a:ext cx="490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BPM</a:t>
            </a:r>
            <a:r>
              <a:rPr lang="ko-KR" altLang="en-US" dirty="0"/>
              <a:t>을 이용하여 </a:t>
            </a:r>
            <a:r>
              <a:rPr lang="en-US" altLang="ko-KR" dirty="0"/>
              <a:t>bunch length</a:t>
            </a:r>
            <a:r>
              <a:rPr lang="ko-KR" altLang="en-US" dirty="0"/>
              <a:t>를 측정해보자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FBF69-7463-E2FF-5C48-10BD86F44707}"/>
              </a:ext>
            </a:extLst>
          </p:cNvPr>
          <p:cNvSpPr txBox="1"/>
          <p:nvPr/>
        </p:nvSpPr>
        <p:spPr>
          <a:xfrm>
            <a:off x="2248678" y="2134601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D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1B2A7-CE89-3097-CE65-F1CD12276EC8}"/>
              </a:ext>
            </a:extLst>
          </p:cNvPr>
          <p:cNvSpPr txBox="1"/>
          <p:nvPr/>
        </p:nvSpPr>
        <p:spPr>
          <a:xfrm>
            <a:off x="4891320" y="41481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L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0156B-B47C-8840-3ED9-A7394D721BD6}"/>
              </a:ext>
            </a:extLst>
          </p:cNvPr>
          <p:cNvSpPr txBox="1"/>
          <p:nvPr/>
        </p:nvSpPr>
        <p:spPr>
          <a:xfrm>
            <a:off x="4862288" y="3153989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sz="1400" b="1" dirty="0">
                <a:solidFill>
                  <a:srgbClr val="FF0000"/>
                </a:solidFill>
              </a:rPr>
              <a:t>α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5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6C93AC-C5FC-B50F-4DF3-2AB1823C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Bunch</a:t>
            </a:r>
            <a:r>
              <a:rPr lang="ko-KR" altLang="en-US" dirty="0"/>
              <a:t>에 대한 표현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17EA22-884D-46FC-8EFB-CABC0FC85520}"/>
                  </a:ext>
                </a:extLst>
              </p:cNvPr>
              <p:cNvSpPr txBox="1"/>
              <p:nvPr/>
            </p:nvSpPr>
            <p:spPr>
              <a:xfrm>
                <a:off x="5667967" y="4529814"/>
                <a:ext cx="347603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ko-KR" dirty="0" err="1">
                    <a:latin typeface="Arial" panose="020B0604020202020204" pitchFamily="34" charset="0"/>
                  </a:rPr>
                  <a:t>I</a:t>
                </a:r>
                <a:r>
                  <a:rPr lang="ko-KR" altLang="ko-KR" baseline="-25000" dirty="0" err="1">
                    <a:latin typeface="Arial" panose="020B0604020202020204" pitchFamily="34" charset="0"/>
                  </a:rPr>
                  <a:t>b</a:t>
                </a:r>
                <a:r>
                  <a:rPr lang="en-US" altLang="ko-KR" dirty="0">
                    <a:latin typeface="Arial" panose="020B0604020202020204" pitchFamily="34" charset="0"/>
                  </a:rPr>
                  <a:t>(t): beam current</a:t>
                </a:r>
                <a:endParaRPr lang="en-US" altLang="ko-KR" dirty="0"/>
              </a:p>
              <a:p>
                <a:pPr lv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dirty="0"/>
                  <a:t>⟨</a:t>
                </a:r>
                <a:r>
                  <a:rPr lang="ko-KR" altLang="ko-KR" dirty="0" err="1">
                    <a:latin typeface="Arial" panose="020B0604020202020204" pitchFamily="34" charset="0"/>
                  </a:rPr>
                  <a:t>I</a:t>
                </a:r>
                <a:r>
                  <a:rPr lang="ko-KR" altLang="ko-KR" baseline="-25000" dirty="0" err="1">
                    <a:latin typeface="Arial" panose="020B0604020202020204" pitchFamily="34" charset="0"/>
                  </a:rPr>
                  <a:t>b</a:t>
                </a:r>
                <a:r>
                  <a:rPr lang="ko-KR" altLang="ko-KR" dirty="0">
                    <a:latin typeface="Arial" panose="020B0604020202020204" pitchFamily="34" charset="0"/>
                  </a:rPr>
                  <a:t>⟩: </a:t>
                </a:r>
                <a:r>
                  <a:rPr lang="ko-KR" altLang="ko-KR" dirty="0" err="1">
                    <a:latin typeface="Arial" panose="020B0604020202020204" pitchFamily="34" charset="0"/>
                  </a:rPr>
                  <a:t>average</a:t>
                </a:r>
                <a:r>
                  <a:rPr lang="en-US" altLang="ko-KR" dirty="0">
                    <a:latin typeface="Arial" panose="020B0604020202020204" pitchFamily="34" charset="0"/>
                  </a:rPr>
                  <a:t> DC</a:t>
                </a:r>
                <a:r>
                  <a:rPr lang="ko-KR" altLang="ko-KR" dirty="0">
                    <a:latin typeface="Arial" panose="020B0604020202020204" pitchFamily="34" charset="0"/>
                  </a:rPr>
                  <a:t> </a:t>
                </a:r>
                <a:r>
                  <a:rPr lang="ko-KR" altLang="ko-KR" dirty="0" err="1">
                    <a:latin typeface="Arial" panose="020B0604020202020204" pitchFamily="34" charset="0"/>
                  </a:rPr>
                  <a:t>current</a:t>
                </a:r>
                <a:r>
                  <a:rPr lang="ko-KR" altLang="ko-KR" dirty="0">
                    <a:latin typeface="Arial" panose="020B0604020202020204" pitchFamily="34" charset="0"/>
                  </a:rPr>
                  <a:t> </a:t>
                </a:r>
              </a:p>
              <a:p>
                <a:pPr lv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ko-KR" dirty="0" err="1">
                    <a:latin typeface="Arial" panose="020B0604020202020204" pitchFamily="34" charset="0"/>
                  </a:rPr>
                  <a:t>A</a:t>
                </a:r>
                <a:r>
                  <a:rPr lang="ko-KR" altLang="ko-KR" baseline="-25000" dirty="0" err="1">
                    <a:latin typeface="Arial" panose="020B0604020202020204" pitchFamily="34" charset="0"/>
                  </a:rPr>
                  <a:t>n</a:t>
                </a:r>
                <a:r>
                  <a:rPr lang="ko-KR" altLang="ko-KR" dirty="0">
                    <a:latin typeface="Arial" panose="020B0604020202020204" pitchFamily="34" charset="0"/>
                  </a:rPr>
                  <a:t>: </a:t>
                </a:r>
                <a:r>
                  <a:rPr lang="en-US" altLang="ko-KR" dirty="0">
                    <a:latin typeface="Arial" panose="020B0604020202020204" pitchFamily="34" charset="0"/>
                  </a:rPr>
                  <a:t>bunch shape </a:t>
                </a:r>
                <a:r>
                  <a:rPr lang="ko-KR" altLang="ko-KR" dirty="0" err="1">
                    <a:latin typeface="Arial" panose="020B0604020202020204" pitchFamily="34" charset="0"/>
                  </a:rPr>
                  <a:t>form</a:t>
                </a:r>
                <a:r>
                  <a:rPr lang="ko-KR" altLang="ko-KR" dirty="0">
                    <a:latin typeface="Arial" panose="020B0604020202020204" pitchFamily="34" charset="0"/>
                  </a:rPr>
                  <a:t> </a:t>
                </a:r>
                <a:r>
                  <a:rPr lang="ko-KR" altLang="ko-KR" dirty="0" err="1">
                    <a:latin typeface="Arial" panose="020B0604020202020204" pitchFamily="34" charset="0"/>
                  </a:rPr>
                  <a:t>factor</a:t>
                </a:r>
                <a:r>
                  <a:rPr lang="ko-KR" altLang="ko-KR" dirty="0">
                    <a:latin typeface="Arial" panose="020B0604020202020204" pitchFamily="34" charset="0"/>
                  </a:rPr>
                  <a:t> </a:t>
                </a:r>
              </a:p>
              <a:p>
                <a:pPr lv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ko-KR" dirty="0" err="1">
                    <a:latin typeface="Arial" panose="020B0604020202020204" pitchFamily="34" charset="0"/>
                  </a:rPr>
                  <a:t>F</a:t>
                </a:r>
                <a:r>
                  <a:rPr lang="ko-KR" altLang="ko-KR" baseline="-25000" dirty="0" err="1">
                    <a:latin typeface="Arial" panose="020B0604020202020204" pitchFamily="34" charset="0"/>
                  </a:rPr>
                  <a:t>acc</a:t>
                </a:r>
                <a:r>
                  <a:rPr lang="ko-KR" altLang="ko-KR" dirty="0">
                    <a:latin typeface="Arial" panose="020B0604020202020204" pitchFamily="34" charset="0"/>
                  </a:rPr>
                  <a:t>: </a:t>
                </a:r>
                <a:r>
                  <a:rPr lang="ko-KR" altLang="ko-KR" dirty="0" err="1">
                    <a:latin typeface="Arial" panose="020B0604020202020204" pitchFamily="34" charset="0"/>
                  </a:rPr>
                  <a:t>bunching</a:t>
                </a:r>
                <a:r>
                  <a:rPr lang="ko-KR" altLang="ko-KR" dirty="0">
                    <a:latin typeface="Arial" panose="020B0604020202020204" pitchFamily="34" charset="0"/>
                  </a:rPr>
                  <a:t> </a:t>
                </a:r>
                <a:r>
                  <a:rPr lang="ko-KR" altLang="ko-KR" dirty="0" err="1">
                    <a:latin typeface="Arial" panose="020B0604020202020204" pitchFamily="34" charset="0"/>
                  </a:rPr>
                  <a:t>frequency</a:t>
                </a:r>
                <a:endParaRPr lang="en-US" altLang="ko-KR" dirty="0">
                  <a:latin typeface="Arial" panose="020B0604020202020204" pitchFamily="34" charset="0"/>
                </a:endParaRPr>
              </a:p>
              <a:p>
                <a:pPr lv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ko-KR" dirty="0">
                    <a:latin typeface="Arial" panose="020B0604020202020204" pitchFamily="34" charset="0"/>
                  </a:rPr>
                  <a:t>n: </a:t>
                </a:r>
                <a:r>
                  <a:rPr lang="ko-KR" altLang="ko-KR" dirty="0" err="1">
                    <a:latin typeface="Arial" panose="020B0604020202020204" pitchFamily="34" charset="0"/>
                  </a:rPr>
                  <a:t>harmonic</a:t>
                </a:r>
                <a:r>
                  <a:rPr lang="ko-KR" altLang="ko-KR" dirty="0">
                    <a:latin typeface="Arial" panose="020B0604020202020204" pitchFamily="34" charset="0"/>
                  </a:rPr>
                  <a:t> </a:t>
                </a:r>
                <a:r>
                  <a:rPr lang="ko-KR" altLang="ko-KR" dirty="0" err="1">
                    <a:latin typeface="Arial" panose="020B0604020202020204" pitchFamily="34" charset="0"/>
                  </a:rPr>
                  <a:t>number</a:t>
                </a:r>
                <a:r>
                  <a:rPr lang="ko-KR" altLang="ko-KR" dirty="0">
                    <a:latin typeface="Arial" panose="020B0604020202020204" pitchFamily="34" charset="0"/>
                  </a:rPr>
                  <a:t> </a:t>
                </a:r>
                <a:endParaRPr lang="en-US" altLang="ko-KR" dirty="0">
                  <a:latin typeface="Arial" panose="020B0604020202020204" pitchFamily="34" charset="0"/>
                </a:endParaRPr>
              </a:p>
              <a:p>
                <a:pPr lv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altLang="ko-KR" dirty="0">
                    <a:latin typeface="Arial" panose="020B0604020202020204" pitchFamily="34" charset="0"/>
                  </a:rPr>
                  <a:t>φ</a:t>
                </a:r>
                <a:r>
                  <a:rPr lang="en-US" altLang="ko-KR" baseline="-25000" dirty="0">
                    <a:latin typeface="Arial" panose="020B0604020202020204" pitchFamily="34" charset="0"/>
                  </a:rPr>
                  <a:t>n</a:t>
                </a:r>
                <a:r>
                  <a:rPr lang="en-US" altLang="ko-KR" dirty="0">
                    <a:latin typeface="Arial" panose="020B0604020202020204" pitchFamily="34" charset="0"/>
                  </a:rPr>
                  <a:t>: phase of the n</a:t>
                </a:r>
                <a:r>
                  <a:rPr lang="en-US" altLang="ko-KR" baseline="30000" dirty="0">
                    <a:latin typeface="Arial" panose="020B0604020202020204" pitchFamily="34" charset="0"/>
                  </a:rPr>
                  <a:t>th</a:t>
                </a:r>
                <a:r>
                  <a:rPr lang="en-US" altLang="ko-KR" dirty="0">
                    <a:latin typeface="Arial" panose="020B0604020202020204" pitchFamily="34" charset="0"/>
                  </a:rPr>
                  <a:t> harmonic</a:t>
                </a:r>
              </a:p>
              <a:p>
                <a:pPr lv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sty m:val="p"/>
                      </m:rPr>
                      <a:rPr lang="en-US" altLang="ko-KR" b="0" i="1" baseline="-2500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ko-KR" b="0" i="0" baseline="-25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dirty="0">
                    <a:latin typeface="Arial" panose="020B0604020202020204" pitchFamily="34" charset="0"/>
                  </a:rPr>
                  <a:t> </a:t>
                </a:r>
                <a:r>
                  <a:rPr lang="en-US" altLang="ko-KR" dirty="0"/>
                  <a:t>longitudinal bunch length</a:t>
                </a:r>
                <a:endParaRPr lang="ko-KR" altLang="ko-KR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17EA22-884D-46FC-8EFB-CABC0FC85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967" y="4529814"/>
                <a:ext cx="3476033" cy="2031325"/>
              </a:xfrm>
              <a:prstGeom prst="rect">
                <a:avLst/>
              </a:prstGeom>
              <a:blipFill>
                <a:blip r:embed="rId3"/>
                <a:stretch>
                  <a:fillRect l="-1579" t="-1201" b="-39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C068996-5C19-74FC-DF41-D9D06A765A1F}"/>
              </a:ext>
            </a:extLst>
          </p:cNvPr>
          <p:cNvSpPr txBox="1"/>
          <p:nvPr/>
        </p:nvSpPr>
        <p:spPr>
          <a:xfrm>
            <a:off x="292100" y="884191"/>
            <a:ext cx="861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RF structure generate a periodical beam bunches.</a:t>
            </a:r>
            <a:br>
              <a:rPr lang="en-US" altLang="ko-KR" dirty="0"/>
            </a:br>
            <a:r>
              <a:rPr lang="en-US" altLang="ko-KR" dirty="0">
                <a:sym typeface="Wingdings" panose="05000000000000000000" pitchFamily="2" charset="2"/>
              </a:rPr>
              <a:t>beam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current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ko-KR" altLang="en-US" dirty="0"/>
              <a:t>를 푸리에 급수로 표현할 수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3039E4-1160-95BD-DE79-87B8F3C61C14}"/>
                  </a:ext>
                </a:extLst>
              </p:cNvPr>
              <p:cNvSpPr txBox="1"/>
              <p:nvPr/>
            </p:nvSpPr>
            <p:spPr>
              <a:xfrm>
                <a:off x="292100" y="3995078"/>
                <a:ext cx="6321425" cy="829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ko-KR" alt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           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3039E4-1160-95BD-DE79-87B8F3C61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3995078"/>
                <a:ext cx="6321425" cy="8290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5A372-88BE-5E67-52DE-9E007BFC6CA5}"/>
                  </a:ext>
                </a:extLst>
              </p:cNvPr>
              <p:cNvSpPr txBox="1"/>
              <p:nvPr/>
            </p:nvSpPr>
            <p:spPr>
              <a:xfrm>
                <a:off x="292100" y="2017854"/>
                <a:ext cx="6321425" cy="847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ko-KR" alt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acc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</m:nary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           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5A372-88BE-5E67-52DE-9E007BFC6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2017854"/>
                <a:ext cx="6321425" cy="847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7A90588-0DCD-7DCB-0EC1-1BBDC612D502}"/>
              </a:ext>
            </a:extLst>
          </p:cNvPr>
          <p:cNvSpPr txBox="1"/>
          <p:nvPr/>
        </p:nvSpPr>
        <p:spPr>
          <a:xfrm>
            <a:off x="292100" y="3059668"/>
            <a:ext cx="86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Bunch length</a:t>
            </a:r>
            <a:r>
              <a:rPr lang="ko-KR" altLang="en-US" dirty="0"/>
              <a:t>를 이론 모델링을 위해 </a:t>
            </a:r>
            <a:r>
              <a:rPr lang="en-US" altLang="ko-KR" dirty="0"/>
              <a:t>bunch </a:t>
            </a:r>
            <a:r>
              <a:rPr lang="ko-KR" altLang="en-US" dirty="0"/>
              <a:t>모양을 </a:t>
            </a:r>
            <a:r>
              <a:rPr lang="ko-KR" altLang="en-US" dirty="0" err="1"/>
              <a:t>가우시안으로</a:t>
            </a:r>
            <a:r>
              <a:rPr lang="ko-KR" altLang="en-US" dirty="0"/>
              <a:t> 가정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CDDB7-EC90-4A91-DDC4-DD13BF14B25F}"/>
              </a:ext>
            </a:extLst>
          </p:cNvPr>
          <p:cNvSpPr txBox="1"/>
          <p:nvPr/>
        </p:nvSpPr>
        <p:spPr>
          <a:xfrm>
            <a:off x="292100" y="1589522"/>
            <a:ext cx="852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Beam current </a:t>
            </a:r>
            <a:r>
              <a:rPr lang="ko-KR" altLang="en-US" dirty="0"/>
              <a:t>식</a:t>
            </a:r>
            <a:r>
              <a:rPr lang="en-US" altLang="ko-KR" dirty="0"/>
              <a:t> : (</a:t>
            </a:r>
            <a:r>
              <a:rPr lang="ko-KR" altLang="en-US" dirty="0"/>
              <a:t>푸리에</a:t>
            </a:r>
            <a:r>
              <a:rPr lang="en-US" altLang="ko-KR" dirty="0"/>
              <a:t> </a:t>
            </a:r>
            <a:r>
              <a:rPr lang="ko-KR" altLang="en-US" dirty="0"/>
              <a:t>급수로 표현된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7ED7C-B676-6C89-205C-02F79CA336C7}"/>
              </a:ext>
            </a:extLst>
          </p:cNvPr>
          <p:cNvSpPr txBox="1"/>
          <p:nvPr/>
        </p:nvSpPr>
        <p:spPr>
          <a:xfrm>
            <a:off x="292100" y="3488000"/>
            <a:ext cx="852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Beam current </a:t>
            </a:r>
            <a:r>
              <a:rPr lang="ko-KR" altLang="en-US" dirty="0"/>
              <a:t>식</a:t>
            </a:r>
            <a:r>
              <a:rPr lang="en-US" altLang="ko-KR" dirty="0"/>
              <a:t> : (</a:t>
            </a:r>
            <a:r>
              <a:rPr lang="en-US" altLang="ko-KR" dirty="0" err="1"/>
              <a:t>x,y</a:t>
            </a:r>
            <a:r>
              <a:rPr lang="en-US" altLang="ko-KR" dirty="0"/>
              <a:t>: transverse beam size, t: longitudinal bunch shape)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3C1956-3789-2D41-CF4F-8DD0CDF14F7C}"/>
                  </a:ext>
                </a:extLst>
              </p:cNvPr>
              <p:cNvSpPr txBox="1"/>
              <p:nvPr/>
            </p:nvSpPr>
            <p:spPr>
              <a:xfrm>
                <a:off x="292100" y="5105505"/>
                <a:ext cx="3376246" cy="722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acc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3C1956-3789-2D41-CF4F-8DD0CDF14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5105505"/>
                <a:ext cx="3376246" cy="7229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19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359A17-5DA7-E296-FC11-E0A793EB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beam</a:t>
            </a:r>
            <a:r>
              <a:rPr lang="ko-KR" altLang="en-US" dirty="0"/>
              <a:t>이 </a:t>
            </a:r>
            <a:r>
              <a:rPr lang="en-US" altLang="ko-KR" dirty="0"/>
              <a:t>BPM </a:t>
            </a:r>
            <a:r>
              <a:rPr lang="ko-KR" altLang="en-US" dirty="0"/>
              <a:t>벽에 만드는 </a:t>
            </a:r>
            <a:r>
              <a:rPr lang="en-US" altLang="ko-KR" dirty="0"/>
              <a:t>image current density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620AD23-68B3-9EFE-CB58-94C19B394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60" y="1569722"/>
            <a:ext cx="7173326" cy="1228896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94014365-202D-648A-2B7E-5C810DF39B01}"/>
              </a:ext>
            </a:extLst>
          </p:cNvPr>
          <p:cNvSpPr/>
          <p:nvPr/>
        </p:nvSpPr>
        <p:spPr>
          <a:xfrm>
            <a:off x="1489364" y="1698665"/>
            <a:ext cx="1364672" cy="949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B6302185-1F1D-3AE2-54D8-16DC163838EA}"/>
              </a:ext>
            </a:extLst>
          </p:cNvPr>
          <p:cNvSpPr/>
          <p:nvPr/>
        </p:nvSpPr>
        <p:spPr>
          <a:xfrm>
            <a:off x="3479987" y="1380011"/>
            <a:ext cx="1593272" cy="1738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D625DEF-1F2C-DEBE-5FFD-905787CC9707}"/>
              </a:ext>
            </a:extLst>
          </p:cNvPr>
          <p:cNvSpPr/>
          <p:nvPr/>
        </p:nvSpPr>
        <p:spPr>
          <a:xfrm>
            <a:off x="5073259" y="1380011"/>
            <a:ext cx="2117249" cy="1738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5CF8C-DC1D-4A7C-D4F1-DCFE51A821AC}"/>
              </a:ext>
            </a:extLst>
          </p:cNvPr>
          <p:cNvSpPr txBox="1"/>
          <p:nvPr/>
        </p:nvSpPr>
        <p:spPr>
          <a:xfrm>
            <a:off x="1432949" y="1378527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빔의 세기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48C9C-4CC0-6834-B4F1-C0974678142E}"/>
              </a:ext>
            </a:extLst>
          </p:cNvPr>
          <p:cNvSpPr txBox="1"/>
          <p:nvPr/>
        </p:nvSpPr>
        <p:spPr>
          <a:xfrm>
            <a:off x="3369163" y="1016123"/>
            <a:ext cx="185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빔의 </a:t>
            </a:r>
            <a:r>
              <a:rPr lang="en-US" altLang="ko-KR" dirty="0"/>
              <a:t>offset </a:t>
            </a:r>
            <a:r>
              <a:rPr lang="ko-KR" altLang="en-US" dirty="0"/>
              <a:t>크기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1BA620-4B49-17F3-96A4-40A0FCBABCD1}"/>
              </a:ext>
            </a:extLst>
          </p:cNvPr>
          <p:cNvSpPr txBox="1"/>
          <p:nvPr/>
        </p:nvSpPr>
        <p:spPr>
          <a:xfrm>
            <a:off x="5527025" y="1016123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빔의 </a:t>
            </a:r>
            <a:r>
              <a:rPr lang="ko-KR" altLang="en-US" dirty="0" err="1"/>
              <a:t>세타방향</a:t>
            </a:r>
            <a:r>
              <a:rPr lang="ko-KR" altLang="en-US" dirty="0"/>
              <a:t> 위치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51116-4FA2-9A20-5BF2-A1B84BA667ED}"/>
              </a:ext>
            </a:extLst>
          </p:cNvPr>
          <p:cNvSpPr txBox="1"/>
          <p:nvPr/>
        </p:nvSpPr>
        <p:spPr>
          <a:xfrm>
            <a:off x="187451" y="3684209"/>
            <a:ext cx="6027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빔이 중심 위치가 </a:t>
            </a:r>
            <a:r>
              <a:rPr lang="en-US" altLang="ko-KR" dirty="0"/>
              <a:t>pipe </a:t>
            </a:r>
            <a:r>
              <a:rPr lang="ko-KR" altLang="en-US" dirty="0"/>
              <a:t>중심 </a:t>
            </a:r>
            <a:r>
              <a:rPr lang="en-US" altLang="ko-KR" dirty="0"/>
              <a:t>20% </a:t>
            </a:r>
            <a:r>
              <a:rPr lang="ko-KR" altLang="en-US" dirty="0"/>
              <a:t>안쪽에 있을 때를 가정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m&gt;2</a:t>
            </a:r>
            <a:r>
              <a:rPr lang="ko-KR" altLang="en-US" dirty="0"/>
              <a:t>는 매우 작기 때문에 무시할 </a:t>
            </a:r>
            <a:r>
              <a:rPr lang="ko-KR" altLang="en-US" dirty="0" err="1"/>
              <a:t>수있음</a:t>
            </a:r>
            <a:r>
              <a:rPr lang="en-US" altLang="ko-KR" dirty="0"/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m = 0, 1, 2</a:t>
            </a:r>
            <a:r>
              <a:rPr lang="ko-KR" altLang="en-US" dirty="0"/>
              <a:t>만 사용해도 문제 안됨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F066B-BE1A-AB71-FC12-E04C655AA255}"/>
              </a:ext>
            </a:extLst>
          </p:cNvPr>
          <p:cNvSpPr txBox="1"/>
          <p:nvPr/>
        </p:nvSpPr>
        <p:spPr>
          <a:xfrm>
            <a:off x="15059" y="632298"/>
            <a:ext cx="852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wall image current density </a:t>
            </a:r>
            <a:r>
              <a:rPr lang="ko-KR" altLang="en-US" dirty="0"/>
              <a:t>식 </a:t>
            </a:r>
            <a:r>
              <a:rPr lang="en-US" altLang="ko-KR" dirty="0"/>
              <a:t>: 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FE5414F-7E18-4D47-52F7-D294EDEBC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561" y="3300384"/>
            <a:ext cx="3366198" cy="2316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6758A8-C02A-E240-0E2B-CE46FDDE1F34}"/>
                  </a:ext>
                </a:extLst>
              </p:cNvPr>
              <p:cNvSpPr txBox="1"/>
              <p:nvPr/>
            </p:nvSpPr>
            <p:spPr>
              <a:xfrm>
                <a:off x="292100" y="5105505"/>
                <a:ext cx="2652067" cy="740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sty m:val="p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6758A8-C02A-E240-0E2B-CE46FDDE1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" y="5105505"/>
                <a:ext cx="2652067" cy="7407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2A10EAD-8306-45A6-6E3F-E727DEC1F70C}"/>
              </a:ext>
            </a:extLst>
          </p:cNvPr>
          <p:cNvSpPr txBox="1"/>
          <p:nvPr/>
        </p:nvSpPr>
        <p:spPr>
          <a:xfrm>
            <a:off x="5028954" y="5657671"/>
            <a:ext cx="3850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Arial" panose="020B0604020202020204" pitchFamily="34" charset="0"/>
              </a:rPr>
              <a:t>I</a:t>
            </a:r>
            <a:r>
              <a:rPr lang="en-US" altLang="ko-KR" baseline="-25000" dirty="0" err="1">
                <a:latin typeface="Arial" panose="020B0604020202020204" pitchFamily="34" charset="0"/>
              </a:rPr>
              <a:t>m</a:t>
            </a:r>
            <a:r>
              <a:rPr lang="en-US" altLang="ko-KR" baseline="-25000" dirty="0">
                <a:latin typeface="Arial" panose="020B0604020202020204" pitchFamily="34" charset="0"/>
              </a:rPr>
              <a:t>, </a:t>
            </a:r>
            <a:r>
              <a:rPr lang="en-US" altLang="ko-KR" dirty="0">
                <a:latin typeface="Arial" panose="020B0604020202020204" pitchFamily="34" charset="0"/>
              </a:rPr>
              <a:t>: </a:t>
            </a:r>
            <a:r>
              <a:rPr lang="en-US" altLang="ko-KR" dirty="0"/>
              <a:t>Bessel function</a:t>
            </a:r>
            <a:endParaRPr lang="ko-KR" altLang="ko-KR" dirty="0">
              <a:latin typeface="Arial" panose="020B0604020202020204" pitchFamily="34" charset="0"/>
            </a:endParaRPr>
          </a:p>
          <a:p>
            <a:r>
              <a:rPr lang="en-US" altLang="ko-KR" dirty="0"/>
              <a:t>D:</a:t>
            </a:r>
            <a:r>
              <a:rPr lang="ko-KR" altLang="en-US" dirty="0"/>
              <a:t> </a:t>
            </a:r>
            <a:r>
              <a:rPr lang="en-US" altLang="ko-KR" dirty="0"/>
              <a:t>BPM</a:t>
            </a:r>
            <a:r>
              <a:rPr lang="ko-KR" altLang="en-US" dirty="0"/>
              <a:t> 직경</a:t>
            </a:r>
            <a:endParaRPr lang="en-US" altLang="ko-KR" dirty="0"/>
          </a:p>
          <a:p>
            <a:r>
              <a:rPr lang="en-US" altLang="ko-KR" dirty="0"/>
              <a:t>L:</a:t>
            </a:r>
            <a:r>
              <a:rPr lang="ko-KR" altLang="en-US" dirty="0"/>
              <a:t> </a:t>
            </a:r>
            <a:r>
              <a:rPr lang="en-US" altLang="ko-KR" dirty="0"/>
              <a:t>button </a:t>
            </a:r>
            <a:r>
              <a:rPr lang="ko-KR" altLang="en-US" dirty="0"/>
              <a:t>의</a:t>
            </a:r>
            <a:r>
              <a:rPr lang="en-US" altLang="ko-KR" dirty="0"/>
              <a:t> longitudinal </a:t>
            </a:r>
            <a:r>
              <a:rPr lang="ko-KR" altLang="en-US" dirty="0"/>
              <a:t>방향 길이</a:t>
            </a:r>
            <a:endParaRPr lang="en-US" altLang="ko-KR" dirty="0"/>
          </a:p>
          <a:p>
            <a:r>
              <a:rPr lang="el-GR" altLang="ko-KR" dirty="0"/>
              <a:t>α</a:t>
            </a:r>
            <a:r>
              <a:rPr lang="en-US" altLang="ko-KR" dirty="0"/>
              <a:t>: BPM angular width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09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5B050A-05F3-34ED-ACE2-5DD8FE813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오른쪽 버튼 전극의 </a:t>
            </a:r>
            <a:r>
              <a:rPr lang="en-US" altLang="ko-KR" dirty="0"/>
              <a:t>harmonic current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1B8F18D-9E95-3134-9C3D-72E2AEACB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234"/>
            <a:ext cx="9144000" cy="2117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816BE1-8F86-8019-314D-90E5FE6F19DB}"/>
              </a:ext>
            </a:extLst>
          </p:cNvPr>
          <p:cNvSpPr txBox="1"/>
          <p:nvPr/>
        </p:nvSpPr>
        <p:spPr>
          <a:xfrm>
            <a:off x="80099" y="3886697"/>
            <a:ext cx="670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식 </a:t>
            </a:r>
            <a:r>
              <a:rPr lang="en-US" altLang="ko-KR" dirty="0"/>
              <a:t>3</a:t>
            </a:r>
            <a:r>
              <a:rPr lang="ko-KR" altLang="en-US" dirty="0"/>
              <a:t>은 벽 전체의 분포</a:t>
            </a:r>
            <a:r>
              <a:rPr lang="en-US" altLang="ko-KR" dirty="0"/>
              <a:t>, </a:t>
            </a:r>
            <a:r>
              <a:rPr lang="ko-KR" altLang="en-US" dirty="0"/>
              <a:t>식</a:t>
            </a:r>
            <a:r>
              <a:rPr lang="en-US" altLang="ko-KR" dirty="0"/>
              <a:t>4</a:t>
            </a:r>
            <a:r>
              <a:rPr lang="ko-KR" altLang="en-US" dirty="0"/>
              <a:t>는 그 중 오른쪽 </a:t>
            </a:r>
            <a:r>
              <a:rPr lang="en-US" altLang="ko-KR" dirty="0"/>
              <a:t>button</a:t>
            </a:r>
            <a:r>
              <a:rPr lang="ko-KR" altLang="en-US" dirty="0"/>
              <a:t>이 받아간 값</a:t>
            </a:r>
            <a:endParaRPr lang="en-US" altLang="ko-K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ECF52-5304-305E-CFA4-6D462FE9234D}"/>
              </a:ext>
            </a:extLst>
          </p:cNvPr>
          <p:cNvSpPr txBox="1"/>
          <p:nvPr/>
        </p:nvSpPr>
        <p:spPr>
          <a:xfrm>
            <a:off x="0" y="710381"/>
            <a:ext cx="741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rms image current density </a:t>
            </a:r>
            <a:r>
              <a:rPr lang="ko-KR" altLang="en-US" dirty="0"/>
              <a:t>식 </a:t>
            </a:r>
            <a:r>
              <a:rPr lang="en-US" altLang="ko-KR" dirty="0"/>
              <a:t>: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A0D8C-D4B8-69DF-6D9C-5B43ED55F84E}"/>
              </a:ext>
            </a:extLst>
          </p:cNvPr>
          <p:cNvSpPr txBox="1"/>
          <p:nvPr/>
        </p:nvSpPr>
        <p:spPr>
          <a:xfrm>
            <a:off x="425896" y="4828934"/>
            <a:ext cx="4146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dirty="0"/>
              <a:t>⟨</a:t>
            </a:r>
            <a:r>
              <a:rPr lang="ko-KR" altLang="ko-KR" dirty="0" err="1">
                <a:latin typeface="Arial" panose="020B0604020202020204" pitchFamily="34" charset="0"/>
              </a:rPr>
              <a:t>I</a:t>
            </a:r>
            <a:r>
              <a:rPr lang="ko-KR" altLang="ko-KR" baseline="-25000" dirty="0" err="1">
                <a:latin typeface="Arial" panose="020B0604020202020204" pitchFamily="34" charset="0"/>
              </a:rPr>
              <a:t>b</a:t>
            </a:r>
            <a:r>
              <a:rPr lang="ko-KR" altLang="ko-KR" dirty="0">
                <a:latin typeface="Arial" panose="020B0604020202020204" pitchFamily="34" charset="0"/>
              </a:rPr>
              <a:t>⟩ </a:t>
            </a:r>
            <a:r>
              <a:rPr lang="ko-KR" altLang="ko-KR" dirty="0" err="1">
                <a:latin typeface="Arial" panose="020B0604020202020204" pitchFamily="34" charset="0"/>
              </a:rPr>
              <a:t>A</a:t>
            </a:r>
            <a:r>
              <a:rPr lang="ko-KR" altLang="ko-KR" baseline="-25000" dirty="0" err="1">
                <a:latin typeface="Arial" panose="020B0604020202020204" pitchFamily="34" charset="0"/>
              </a:rPr>
              <a:t>n</a:t>
            </a:r>
            <a:r>
              <a:rPr lang="ko-KR" altLang="ko-KR" baseline="-25000" dirty="0">
                <a:latin typeface="Arial" panose="020B0604020202020204" pitchFamily="34" charset="0"/>
              </a:rPr>
              <a:t> </a:t>
            </a:r>
            <a:r>
              <a:rPr lang="ko-KR" altLang="ko-KR" dirty="0">
                <a:latin typeface="Arial" panose="020B0604020202020204" pitchFamily="34" charset="0"/>
              </a:rPr>
              <a:t>: </a:t>
            </a:r>
            <a:r>
              <a:rPr lang="en-US" altLang="ko-KR" dirty="0">
                <a:latin typeface="Arial" panose="020B0604020202020204" pitchFamily="34" charset="0"/>
              </a:rPr>
              <a:t>harmonic</a:t>
            </a:r>
            <a:r>
              <a:rPr lang="ko-KR" altLang="en-US" dirty="0">
                <a:latin typeface="Arial" panose="020B0604020202020204" pitchFamily="34" charset="0"/>
              </a:rPr>
              <a:t> 기본 세기</a:t>
            </a:r>
            <a:endParaRPr lang="ko-KR" altLang="ko-KR" dirty="0">
              <a:latin typeface="Arial" panose="020B0604020202020204" pitchFamily="34" charset="0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l-GR" altLang="ko-KR" dirty="0"/>
              <a:t>α </a:t>
            </a:r>
            <a:r>
              <a:rPr lang="ko-KR" altLang="ko-KR" dirty="0">
                <a:latin typeface="Arial" panose="020B0604020202020204" pitchFamily="34" charset="0"/>
              </a:rPr>
              <a:t>: </a:t>
            </a:r>
            <a:r>
              <a:rPr lang="ko-KR" altLang="en-US" dirty="0">
                <a:latin typeface="Arial" panose="020B0604020202020204" pitchFamily="34" charset="0"/>
              </a:rPr>
              <a:t>버튼 전극 각도 폭</a:t>
            </a:r>
            <a:endParaRPr lang="ko-KR" altLang="ko-KR" dirty="0">
              <a:latin typeface="Arial" panose="020B0604020202020204" pitchFamily="34" charset="0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Arial" panose="020B0604020202020204" pitchFamily="34" charset="0"/>
              </a:rPr>
              <a:t>X</a:t>
            </a:r>
            <a:r>
              <a:rPr lang="en-US" altLang="ko-KR" baseline="-25000" dirty="0">
                <a:latin typeface="Arial" panose="020B0604020202020204" pitchFamily="34" charset="0"/>
              </a:rPr>
              <a:t>0</a:t>
            </a:r>
            <a:r>
              <a:rPr lang="en-US" altLang="ko-KR" dirty="0">
                <a:latin typeface="Arial" panose="020B0604020202020204" pitchFamily="34" charset="0"/>
              </a:rPr>
              <a:t>,Y</a:t>
            </a:r>
            <a:r>
              <a:rPr lang="en-US" altLang="ko-KR" baseline="-25000" dirty="0">
                <a:latin typeface="Arial" panose="020B0604020202020204" pitchFamily="34" charset="0"/>
              </a:rPr>
              <a:t>0</a:t>
            </a:r>
            <a:r>
              <a:rPr lang="ko-KR" altLang="ko-KR" dirty="0">
                <a:latin typeface="Arial" panose="020B0604020202020204" pitchFamily="34" charset="0"/>
              </a:rPr>
              <a:t>: </a:t>
            </a:r>
            <a:r>
              <a:rPr lang="en-US" altLang="ko-KR" dirty="0">
                <a:latin typeface="Arial" panose="020B0604020202020204" pitchFamily="34" charset="0"/>
              </a:rPr>
              <a:t>beam </a:t>
            </a:r>
            <a:r>
              <a:rPr lang="en-US" altLang="ko-KR" dirty="0" err="1">
                <a:latin typeface="Arial" panose="020B0604020202020204" pitchFamily="34" charset="0"/>
              </a:rPr>
              <a:t>centor</a:t>
            </a:r>
            <a:endParaRPr lang="en-US" altLang="ko-KR" dirty="0">
              <a:latin typeface="Arial" panose="020B0604020202020204" pitchFamily="34" charset="0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l-GR" altLang="ko-KR" dirty="0"/>
              <a:t>σ</a:t>
            </a:r>
            <a:r>
              <a:rPr lang="en-US" altLang="ko-KR" baseline="-25000" dirty="0"/>
              <a:t>x</a:t>
            </a:r>
            <a:r>
              <a:rPr lang="en-US" altLang="ko-KR" dirty="0"/>
              <a:t>,</a:t>
            </a:r>
            <a:r>
              <a:rPr lang="el-GR" altLang="ko-KR" dirty="0"/>
              <a:t> σ</a:t>
            </a:r>
            <a:r>
              <a:rPr lang="en-US" altLang="ko-KR" baseline="-25000" dirty="0"/>
              <a:t>y</a:t>
            </a:r>
            <a:r>
              <a:rPr lang="el-GR" altLang="ko-KR" dirty="0"/>
              <a:t> </a:t>
            </a:r>
            <a:r>
              <a:rPr lang="ko-KR" altLang="ko-KR" dirty="0">
                <a:latin typeface="Arial" panose="020B0604020202020204" pitchFamily="34" charset="0"/>
              </a:rPr>
              <a:t>: </a:t>
            </a:r>
            <a:r>
              <a:rPr lang="en-US" altLang="ko-KR" dirty="0">
                <a:latin typeface="Arial" panose="020B0604020202020204" pitchFamily="34" charset="0"/>
              </a:rPr>
              <a:t>transverse beam size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Arial" panose="020B0604020202020204" pitchFamily="34" charset="0"/>
              </a:rPr>
              <a:t>I</a:t>
            </a:r>
            <a:r>
              <a:rPr lang="en-US" altLang="ko-KR" baseline="-25000" dirty="0">
                <a:latin typeface="Arial" panose="020B0604020202020204" pitchFamily="34" charset="0"/>
              </a:rPr>
              <a:t>0, </a:t>
            </a:r>
            <a:r>
              <a:rPr lang="en-US" altLang="ko-KR" dirty="0">
                <a:latin typeface="Arial" panose="020B0604020202020204" pitchFamily="34" charset="0"/>
              </a:rPr>
              <a:t>I</a:t>
            </a:r>
            <a:r>
              <a:rPr lang="en-US" altLang="ko-KR" baseline="-25000" dirty="0">
                <a:latin typeface="Arial" panose="020B0604020202020204" pitchFamily="34" charset="0"/>
              </a:rPr>
              <a:t>1 , </a:t>
            </a:r>
            <a:r>
              <a:rPr lang="en-US" altLang="ko-KR" dirty="0">
                <a:latin typeface="Arial" panose="020B0604020202020204" pitchFamily="34" charset="0"/>
              </a:rPr>
              <a:t>I</a:t>
            </a:r>
            <a:r>
              <a:rPr lang="en-US" altLang="ko-KR" baseline="-25000" dirty="0">
                <a:latin typeface="Arial" panose="020B0604020202020204" pitchFamily="34" charset="0"/>
              </a:rPr>
              <a:t>2 </a:t>
            </a:r>
            <a:r>
              <a:rPr lang="en-US" altLang="ko-KR" dirty="0">
                <a:latin typeface="Arial" panose="020B0604020202020204" pitchFamily="34" charset="0"/>
              </a:rPr>
              <a:t>: </a:t>
            </a:r>
            <a:r>
              <a:rPr lang="en-US" altLang="ko-KR" dirty="0"/>
              <a:t>modified Bessel function</a:t>
            </a:r>
            <a:endParaRPr lang="ko-KR" altLang="ko-K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3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2D20D7-2610-457E-1505-6DCEBFC0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spectrum analyzer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B43BA0-45E7-5C70-BAAB-42B6A1207091}"/>
                  </a:ext>
                </a:extLst>
              </p:cNvPr>
              <p:cNvSpPr txBox="1"/>
              <p:nvPr/>
            </p:nvSpPr>
            <p:spPr>
              <a:xfrm>
                <a:off x="0" y="2086706"/>
                <a:ext cx="8802355" cy="2442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ko-KR" altLang="en-US" i="0">
                              <a:latin typeface="Cambria Math" panose="02040503050406030204" pitchFamily="18" charset="0"/>
                            </a:rPr>
                            <m:t>dBm</m:t>
                          </m:r>
                        </m:e>
                      </m:d>
                      <m:r>
                        <a:rPr lang="ko-KR" altLang="en-US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func>
                            <m:func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d>
                        <m:dPr>
                          <m:endChr m:val="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func>
                                        <m:func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ko-KR" altLang="en-US" i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𝐿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𝐹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nor/>
                                                        </m:rPr>
                                                        <a:rPr lang="ko-KR" altLang="en-US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acc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𝑅𝐶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  <m:rad>
                                        <m:radPr>
                                          <m:degHide m:val="on"/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ko-KR" altLang="en-US" i="0">
                                          <a:latin typeface="Cambria Math" panose="02040503050406030204" pitchFamily="18" charset="0"/>
                                        </a:rPr>
                                        <m:t>acc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𝑛𝑔𝐷</m:t>
                                              </m:r>
                                            </m:num>
                                            <m:den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den>
                                  </m:f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func>
                                        <m:func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ko-KR" altLang="en-US" i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func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𝑛𝑔𝐷</m:t>
                                              </m:r>
                                            </m:num>
                                            <m:den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den>
                                  </m:f>
                                  <m: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ko-KR" altLang="en-US" i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𝑛𝑔𝐷</m:t>
                                              </m:r>
                                            </m:num>
                                            <m:den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den>
                                  </m:f>
                                  <m:d>
                                    <m:d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  <m:sup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ko-KR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𝐷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ko-KR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ko-KR" alt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ko-KR" altLang="en-US" i="1">
                          <a:latin typeface="Cambria Math" panose="02040503050406030204" pitchFamily="18" charset="0"/>
                        </a:rPr>
                        <m:t> </m:t>
                      </m:r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B43BA0-45E7-5C70-BAAB-42B6A1207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86706"/>
                <a:ext cx="8802355" cy="24420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7E6F22B-8D0E-5700-5856-269020170ED6}"/>
              </a:ext>
            </a:extLst>
          </p:cNvPr>
          <p:cNvSpPr txBox="1"/>
          <p:nvPr/>
        </p:nvSpPr>
        <p:spPr>
          <a:xfrm>
            <a:off x="0" y="823965"/>
            <a:ext cx="551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BPM</a:t>
            </a:r>
            <a:r>
              <a:rPr lang="ko-KR" altLang="en-US" dirty="0"/>
              <a:t>의</a:t>
            </a:r>
            <a:r>
              <a:rPr lang="en-US" altLang="ko-KR" dirty="0"/>
              <a:t> spectrum analyzer</a:t>
            </a:r>
            <a:r>
              <a:rPr lang="ko-KR" altLang="en-US" dirty="0"/>
              <a:t>에서</a:t>
            </a:r>
            <a:r>
              <a:rPr lang="en-US" altLang="ko-KR" dirty="0"/>
              <a:t> </a:t>
            </a:r>
            <a:r>
              <a:rPr lang="ko-KR" altLang="en-US" dirty="0"/>
              <a:t>실제 측정되는 형태 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식</a:t>
            </a:r>
            <a:r>
              <a:rPr lang="en-US" altLang="ko-KR" dirty="0"/>
              <a:t>4</a:t>
            </a:r>
            <a:r>
              <a:rPr lang="ko-KR" altLang="en-US" dirty="0"/>
              <a:t>에 </a:t>
            </a:r>
            <a:r>
              <a:rPr lang="en-US" altLang="ko-KR" dirty="0"/>
              <a:t>L</a:t>
            </a:r>
            <a:r>
              <a:rPr lang="ko-KR" altLang="en-US" dirty="0"/>
              <a:t>에 대한 </a:t>
            </a:r>
            <a:r>
              <a:rPr lang="en-US" altLang="ko-KR" dirty="0"/>
              <a:t>effect, RC )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492EE-973C-6C6F-E6C2-AB4B2FDD9A85}"/>
              </a:ext>
            </a:extLst>
          </p:cNvPr>
          <p:cNvSpPr txBox="1"/>
          <p:nvPr/>
        </p:nvSpPr>
        <p:spPr>
          <a:xfrm>
            <a:off x="223576" y="5798145"/>
            <a:ext cx="46473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L : </a:t>
            </a:r>
            <a:r>
              <a:rPr lang="en-US" altLang="ko-KR" dirty="0" err="1"/>
              <a:t>electrodelength</a:t>
            </a:r>
            <a:endParaRPr lang="en-US" altLang="ko-KR" dirty="0"/>
          </a:p>
          <a:p>
            <a:r>
              <a:rPr lang="en-US" altLang="ko-KR" dirty="0"/>
              <a:t>R : f</a:t>
            </a:r>
            <a:r>
              <a:rPr lang="ko-KR" altLang="en-US" dirty="0" err="1"/>
              <a:t>eedthrough</a:t>
            </a:r>
            <a:r>
              <a:rPr lang="ko-KR" altLang="en-US" dirty="0"/>
              <a:t> </a:t>
            </a:r>
            <a:r>
              <a:rPr lang="ko-KR" altLang="en-US" dirty="0" err="1"/>
              <a:t>resistance</a:t>
            </a:r>
            <a:endParaRPr lang="en-US" altLang="ko-KR" dirty="0"/>
          </a:p>
          <a:p>
            <a:r>
              <a:rPr lang="en-US" altLang="ko-KR" dirty="0"/>
              <a:t>C : electrode capacitance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81B65A-266F-6CC9-B7E2-FE2E6E6F3152}"/>
                  </a:ext>
                </a:extLst>
              </p:cNvPr>
              <p:cNvSpPr txBox="1"/>
              <p:nvPr/>
            </p:nvSpPr>
            <p:spPr>
              <a:xfrm>
                <a:off x="223576" y="5500820"/>
                <a:ext cx="1095685" cy="297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81B65A-266F-6CC9-B7E2-FE2E6E6F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76" y="5500820"/>
                <a:ext cx="1095685" cy="297325"/>
              </a:xfrm>
              <a:prstGeom prst="rect">
                <a:avLst/>
              </a:prstGeom>
              <a:blipFill>
                <a:blip r:embed="rId3"/>
                <a:stretch>
                  <a:fillRect l="-3911" r="-559" b="-122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61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1B5D88-0FE7-2AC5-39F7-E81E12EA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실제 실험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CAD4131-FDBA-A2AB-8ABD-86A98AEB8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2" y="769678"/>
            <a:ext cx="4823817" cy="217449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D436BA6-F2DE-78FA-38C0-21FE4DE2E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50" y="3186138"/>
            <a:ext cx="6548284" cy="1010203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990C5C8D-3F2E-0B81-6DC1-F0F3576F286D}"/>
              </a:ext>
            </a:extLst>
          </p:cNvPr>
          <p:cNvSpPr/>
          <p:nvPr/>
        </p:nvSpPr>
        <p:spPr>
          <a:xfrm>
            <a:off x="1004835" y="1728316"/>
            <a:ext cx="251209" cy="3315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DA419B8-B39F-D56E-C239-812BABAEFBF3}"/>
              </a:ext>
            </a:extLst>
          </p:cNvPr>
          <p:cNvCxnSpPr/>
          <p:nvPr/>
        </p:nvCxnSpPr>
        <p:spPr>
          <a:xfrm>
            <a:off x="1135464" y="2069960"/>
            <a:ext cx="391885" cy="11161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55A32677-FB25-CA6C-6DB3-752C7E00F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32" y="4438311"/>
            <a:ext cx="5163271" cy="191479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6A50F69-89A5-7653-9B8F-7E1A7EA4CF32}"/>
              </a:ext>
            </a:extLst>
          </p:cNvPr>
          <p:cNvSpPr/>
          <p:nvPr/>
        </p:nvSpPr>
        <p:spPr>
          <a:xfrm>
            <a:off x="2574141" y="4760668"/>
            <a:ext cx="1354764" cy="1592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32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1B5D88-0FE7-2AC5-39F7-E81E12EA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실제 실험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A81B034-7B28-7BAB-5076-94E99640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6" y="1424157"/>
            <a:ext cx="5268060" cy="241968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6A50F69-89A5-7653-9B8F-7E1A7EA4CF32}"/>
              </a:ext>
            </a:extLst>
          </p:cNvPr>
          <p:cNvSpPr/>
          <p:nvPr/>
        </p:nvSpPr>
        <p:spPr>
          <a:xfrm>
            <a:off x="2525474" y="1816734"/>
            <a:ext cx="1597687" cy="2014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6F4C2E-54F7-86B3-B669-0EEF06DBD423}"/>
                  </a:ext>
                </a:extLst>
              </p:cNvPr>
              <p:cNvSpPr txBox="1"/>
              <p:nvPr/>
            </p:nvSpPr>
            <p:spPr>
              <a:xfrm>
                <a:off x="92946" y="954755"/>
                <a:ext cx="8649119" cy="389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ko-KR" altLang="en-US" dirty="0"/>
                  <a:t> 비교하여 </a:t>
                </a:r>
                <a:r>
                  <a:rPr lang="en-US" altLang="ko-KR" dirty="0"/>
                  <a:t>longitudinal length</a:t>
                </a:r>
                <a:r>
                  <a:rPr lang="ko-KR" altLang="en-US" dirty="0"/>
                  <a:t>를 구한다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6F4C2E-54F7-86B3-B669-0EEF06DBD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6" y="954755"/>
                <a:ext cx="8649119" cy="389337"/>
              </a:xfrm>
              <a:prstGeom prst="rect">
                <a:avLst/>
              </a:prstGeom>
              <a:blipFill>
                <a:blip r:embed="rId4"/>
                <a:stretch>
                  <a:fillRect t="-9524" b="-206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CE65D93-3FA3-B38D-E31E-9A0FFCCC8F85}"/>
              </a:ext>
            </a:extLst>
          </p:cNvPr>
          <p:cNvSpPr txBox="1"/>
          <p:nvPr/>
        </p:nvSpPr>
        <p:spPr>
          <a:xfrm>
            <a:off x="92946" y="4547412"/>
            <a:ext cx="8900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ko-KR" dirty="0"/>
              <a:t>(2L&lt; λ &lt;5L) </a:t>
            </a:r>
            <a:r>
              <a:rPr lang="it-IT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>
                <a:sym typeface="Wingdings" panose="05000000000000000000" pitchFamily="2" charset="2"/>
              </a:rPr>
              <a:t>H1</a:t>
            </a:r>
            <a:r>
              <a:rPr lang="ko-KR" altLang="en-US" dirty="0">
                <a:sym typeface="Wingdings" panose="05000000000000000000" pitchFamily="2" charset="2"/>
              </a:rPr>
              <a:t>과 </a:t>
            </a:r>
            <a:r>
              <a:rPr lang="en-US" altLang="ko-KR" dirty="0">
                <a:sym typeface="Wingdings" panose="05000000000000000000" pitchFamily="2" charset="2"/>
              </a:rPr>
              <a:t>H2</a:t>
            </a:r>
            <a:r>
              <a:rPr lang="ko-KR" altLang="en-US" dirty="0">
                <a:sym typeface="Wingdings" panose="05000000000000000000" pitchFamily="2" charset="2"/>
              </a:rPr>
              <a:t>의 비교가 적절함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it-IT" altLang="ko-KR" dirty="0"/>
              <a:t>(5L&lt; λ &lt;10L) </a:t>
            </a:r>
            <a:r>
              <a:rPr lang="it-IT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모든 비교가 적절함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en-US" altLang="ko-KR" dirty="0"/>
          </a:p>
          <a:p>
            <a:r>
              <a:rPr lang="it-IT" altLang="ko-KR" dirty="0"/>
              <a:t>(10L&lt; λ) </a:t>
            </a:r>
            <a:r>
              <a:rPr lang="it-IT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>
                <a:sym typeface="Wingdings" panose="05000000000000000000" pitchFamily="2" charset="2"/>
              </a:rPr>
              <a:t>H2</a:t>
            </a:r>
            <a:r>
              <a:rPr lang="ko-KR" altLang="en-US" dirty="0">
                <a:sym typeface="Wingdings" panose="05000000000000000000" pitchFamily="2" charset="2"/>
              </a:rPr>
              <a:t>과 </a:t>
            </a:r>
            <a:r>
              <a:rPr lang="en-US" altLang="ko-KR" dirty="0">
                <a:sym typeface="Wingdings" panose="05000000000000000000" pitchFamily="2" charset="2"/>
              </a:rPr>
              <a:t>H3</a:t>
            </a:r>
            <a:r>
              <a:rPr lang="ko-KR" altLang="en-US" dirty="0">
                <a:sym typeface="Wingdings" panose="05000000000000000000" pitchFamily="2" charset="2"/>
              </a:rPr>
              <a:t>의 비교가 적절함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BBFCE8-DF3E-D4E3-BC98-03934070308B}"/>
                  </a:ext>
                </a:extLst>
              </p:cNvPr>
              <p:cNvSpPr txBox="1"/>
              <p:nvPr/>
            </p:nvSpPr>
            <p:spPr>
              <a:xfrm>
                <a:off x="5439387" y="1505935"/>
                <a:ext cx="2091418" cy="959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 175MHz</a:t>
                </a:r>
                <a:r>
                  <a:rPr lang="en-US" altLang="ko-KR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  350MHz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ko-KR" dirty="0">
                    <a:sym typeface="Wingdings" panose="05000000000000000000" pitchFamily="2" charset="2"/>
                  </a:rPr>
                  <a:t> 525MHz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BBFCE8-DF3E-D4E3-BC98-039340703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387" y="1505935"/>
                <a:ext cx="2091418" cy="959878"/>
              </a:xfrm>
              <a:prstGeom prst="rect">
                <a:avLst/>
              </a:prstGeom>
              <a:blipFill>
                <a:blip r:embed="rId5"/>
                <a:stretch>
                  <a:fillRect t="-3822" b="-82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10820D1-9C99-C1AD-0E49-58F26FF89A55}"/>
              </a:ext>
            </a:extLst>
          </p:cNvPr>
          <p:cNvSpPr txBox="1"/>
          <p:nvPr/>
        </p:nvSpPr>
        <p:spPr>
          <a:xfrm>
            <a:off x="92946" y="5580079"/>
            <a:ext cx="4641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ko-KR" dirty="0"/>
              <a:t>λ =βc/F</a:t>
            </a:r>
            <a:r>
              <a:rPr lang="it-IT" altLang="ko-KR" baseline="-25000" dirty="0"/>
              <a:t>acc</a:t>
            </a:r>
            <a:r>
              <a:rPr lang="it-IT" altLang="ko-KR" dirty="0"/>
              <a:t> </a:t>
            </a:r>
          </a:p>
          <a:p>
            <a:r>
              <a:rPr lang="en-US" altLang="ko-KR" dirty="0"/>
              <a:t>L:</a:t>
            </a:r>
            <a:r>
              <a:rPr lang="ko-KR" altLang="en-US" dirty="0"/>
              <a:t> </a:t>
            </a:r>
            <a:r>
              <a:rPr lang="en-US" altLang="ko-KR" dirty="0"/>
              <a:t>button </a:t>
            </a:r>
            <a:r>
              <a:rPr lang="ko-KR" altLang="en-US" dirty="0"/>
              <a:t>의</a:t>
            </a:r>
            <a:r>
              <a:rPr lang="en-US" altLang="ko-KR" dirty="0"/>
              <a:t> longitudinal </a:t>
            </a:r>
            <a:r>
              <a:rPr lang="ko-KR" altLang="en-US" dirty="0"/>
              <a:t>방향 길이</a:t>
            </a:r>
            <a:endParaRPr lang="it-IT" altLang="ko-KR" dirty="0"/>
          </a:p>
        </p:txBody>
      </p:sp>
    </p:spTree>
    <p:extLst>
      <p:ext uri="{BB962C8B-B14F-4D97-AF65-F5344CB8AC3E}">
        <p14:creationId xmlns:p14="http://schemas.microsoft.com/office/powerpoint/2010/main" val="1024606424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18372</TotalTime>
  <Words>812</Words>
  <Application>Microsoft Office PowerPoint</Application>
  <PresentationFormat>화면 슬라이드 쇼(4:3)</PresentationFormat>
  <Paragraphs>107</Paragraphs>
  <Slides>14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Cambria Math</vt:lpstr>
      <vt:lpstr>Wingdings</vt:lpstr>
      <vt:lpstr>디자인 사용자 지정</vt:lpstr>
      <vt:lpstr>PowerPoint 프레젠테이션</vt:lpstr>
      <vt:lpstr>왜 BPM으로 번치 길이 측정이 필요한가</vt:lpstr>
      <vt:lpstr>사용되는 BPM</vt:lpstr>
      <vt:lpstr>Bunch에 대한 표현</vt:lpstr>
      <vt:lpstr>beam이 BPM 벽에 만드는 image current density</vt:lpstr>
      <vt:lpstr>오른쪽 버튼 전극의 harmonic current</vt:lpstr>
      <vt:lpstr>spectrum analyzer</vt:lpstr>
      <vt:lpstr>실제 실험</vt:lpstr>
      <vt:lpstr>실제 실험</vt:lpstr>
      <vt:lpstr>실험 결과</vt:lpstr>
      <vt:lpstr>Conclusion</vt:lpstr>
      <vt:lpstr>PowerPoint 프레젠테이션</vt:lpstr>
      <vt:lpstr>실제 실험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10A2 Sampling &amp; Transport</dc:title>
  <dc:creator>HR-PES</dc:creator>
  <cp:lastModifiedBy>나창선(첨단원자력공학부)</cp:lastModifiedBy>
  <cp:revision>68</cp:revision>
  <cp:lastPrinted>2025-07-21T04:37:54Z</cp:lastPrinted>
  <dcterms:created xsi:type="dcterms:W3CDTF">2025-07-21T00:51:44Z</dcterms:created>
  <dcterms:modified xsi:type="dcterms:W3CDTF">2026-04-03T07:22:17Z</dcterms:modified>
</cp:coreProperties>
</file>