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832BF-0E9B-44C6-9F6A-8CC5220E12F2}" type="datetimeFigureOut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71BB3-E8C0-41AA-97D9-D65C8C747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88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C55A75-D07F-CFA6-F523-30EC236FC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46EA8A-6369-FBEC-C636-CC49EA82B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D9236C-479B-96D9-2E7D-012030A3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4E1-0C97-4461-A640-CB3AC3C956DD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0942B8-10E4-C5C4-C3D3-49B44FB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C27A2B-C525-AECC-687F-F08864EA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272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B62962-56CB-55C9-F2B3-A84E9911F74D}"/>
              </a:ext>
            </a:extLst>
          </p:cNvPr>
          <p:cNvSpPr>
            <a:spLocks/>
          </p:cNvSpPr>
          <p:nvPr/>
        </p:nvSpPr>
        <p:spPr>
          <a:xfrm>
            <a:off x="1338044" y="174070"/>
            <a:ext cx="10853956" cy="1761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F2C2DE-BEB0-81D7-8AB0-B3DFE28A7BB0}"/>
              </a:ext>
            </a:extLst>
          </p:cNvPr>
          <p:cNvSpPr>
            <a:spLocks/>
          </p:cNvSpPr>
          <p:nvPr/>
        </p:nvSpPr>
        <p:spPr>
          <a:xfrm>
            <a:off x="408265" y="174070"/>
            <a:ext cx="1777067" cy="2390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0ED4E3-3974-7A52-58B9-334D67084DEB}"/>
              </a:ext>
            </a:extLst>
          </p:cNvPr>
          <p:cNvSpPr>
            <a:spLocks/>
          </p:cNvSpPr>
          <p:nvPr/>
        </p:nvSpPr>
        <p:spPr>
          <a:xfrm>
            <a:off x="-1" y="65012"/>
            <a:ext cx="1849773" cy="2390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B0A431F-7BEF-9F56-23B4-0673E13A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E54084-DF6D-A4F7-4C3F-97D343B1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CAFF31-2CF1-2EBB-2D6E-2392D3478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0326F4-7027-07D9-B8A4-9A3AA955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163-69E7-47B0-A89E-BEAD3F88970D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7BE590-AC87-EC53-7A22-B1D460B6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A740B6-A6A8-37BF-3258-41D6FE1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5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B88DD5-C635-F5EC-A537-010A86504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8C5B9D-CB32-10BF-5B63-8F0DCC10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9F6BE1-E566-0390-1FAD-9C2FBA54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182-C0E4-4C77-8133-FDB814F0184A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594671-184D-DC9D-1CFB-0BA9B95C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352397-7C9B-589B-6E9C-0652DF61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1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62473-BBE6-DB96-140A-5756495E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1C86F2-4D0B-6BC4-BB86-8DDD5AF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7B29C-475E-52DA-A241-C25392E2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E931-D2CC-4525-A2F2-54FE68B32219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D914A-3987-3384-B548-67D1B85D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0262A9-DFD1-4AD4-982D-4949C084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65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7AA922-D1A9-040B-C328-D72924F9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33FE4B-387B-F3A6-B57C-5DA51D9E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E22B2E-D541-2913-8B53-6FF8CE95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95E-A7DA-460C-9D64-5F2BC0533171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DD1FA8-DF2A-0E2C-3AD4-D85A709C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62AE4-87C6-B25A-2196-E620C7A1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01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094A7D-A4F6-B495-4E55-597FC9F7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C781C3-D4A6-5FFD-3B67-5D1AF7CAB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238320-97CF-9BDE-31B1-2389A78E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AA7477-9FCC-95FA-00DB-AE9D957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775-FA19-4FE4-93B8-973DCA48ECD5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4CE955-4864-EA95-604C-4EBF1D83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ACE867-4214-36FC-0A28-7EEC8CD9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71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177B4-2216-3323-0963-0F44AE2E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945C48-4FC4-EB24-0484-9D423840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F183A9-A22A-578E-7FBB-ECAB2D16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9A0C42-0213-8D6C-F55D-15095D41F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F5D318-6B44-7992-418F-506FF00BA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2FCC2D-D8A1-A45D-08E8-124C601D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FA18-4DB7-4D53-A676-FD0105CAF249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35A9CD-60C4-2F13-14A4-C57F2840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693FB0-A779-97F0-0C5C-919C30C4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4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CF1E4-D284-9974-E397-6CE26C5F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B08D68-D32B-5FE6-EF34-C28233C8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BB6C-8C87-4C08-A54C-BD7EDFED85DE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61E59E0-8B8F-EE6F-0FF2-86996901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183C3D-3F0E-58F8-8241-7399A385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8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304DB8-C574-809B-8D58-37370B3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BD7-3CB3-41E9-A013-F4DFEAB1E6C4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BCCCDF-D3E1-DED5-8B17-25D0870B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372279-341F-4A1E-5F1D-92F0656C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8AE26F2-CC5B-50A3-256D-352DE575ED25}"/>
              </a:ext>
            </a:extLst>
          </p:cNvPr>
          <p:cNvSpPr/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DD5BEB5-DF70-1CA9-5586-62E98019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22F22A-4643-96EC-C97B-4FA1E1C3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A83C83-0936-93A7-CE53-51EA79FC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B69AD9-C7B6-6B1E-1214-2BAC68CD8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80E7EF-72EB-11C5-1B02-5D58B720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AE9A-0B02-4CEA-8F7D-B53AC330177A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6C30C5-AD9E-C583-BA4F-83C586EC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5A60BA-E8F1-4FDF-2154-43817C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44FE58-3579-6E8D-C9F3-2C8D9EDE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C332E6-7563-BF08-B0F9-FD73E1F12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126BD9-09C1-71E3-6763-5E9AFDC6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D5A960-5555-A466-08B5-A3020798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9672-D890-405E-A9C3-BC8FAFC921C0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07F78A-E439-4D66-151F-9C64437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F315BD-F3A7-138C-8585-CBCF0190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5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D8BC2B-FA6A-E114-89E1-26E16C59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6CBC81-D54D-C3E9-176B-21E393B5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FEC8A2-C28C-DA0D-33A4-CBEDCA1D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30823-7DE9-4DB1-8808-D7903D515F66}" type="datetime1">
              <a:rPr lang="ko-KR" altLang="en-US" smtClean="0"/>
              <a:t>2026-03-20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196455-3F33-9A9B-69A9-668939A10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45BD9-C8F7-A478-AEB9-020C64968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2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EC6C2-E9A1-6C9F-BAD5-5418BE922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804" y="141261"/>
            <a:ext cx="1128319" cy="282383"/>
          </a:xfrm>
        </p:spPr>
        <p:txBody>
          <a:bodyPr>
            <a:noAutofit/>
          </a:bodyPr>
          <a:lstStyle/>
          <a:p>
            <a:r>
              <a:rPr lang="en-US" altLang="ko-KR" sz="1600" b="1" dirty="0"/>
              <a:t>45</a:t>
            </a:r>
            <a:r>
              <a:rPr lang="en-US" altLang="ko-KR" sz="1600" b="1" baseline="30000" dirty="0"/>
              <a:t>th</a:t>
            </a:r>
            <a:r>
              <a:rPr lang="en-US" altLang="ko-KR" sz="1600" b="1" dirty="0"/>
              <a:t> JKPS</a:t>
            </a:r>
            <a:endParaRPr lang="ko-KR" altLang="en-US" sz="16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FFC7D9-1F5B-33D0-C725-10AF0168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0ECA8538-69D1-E3AF-A681-A2C453E2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913"/>
            <a:ext cx="4114800" cy="173868"/>
          </a:xfrm>
        </p:spPr>
        <p:txBody>
          <a:bodyPr/>
          <a:lstStyle/>
          <a:p>
            <a:r>
              <a:rPr lang="en-US" altLang="ko-KR" sz="1050" dirty="0"/>
              <a:t>20. Mar. 2026 | Jiyoung Choi</a:t>
            </a:r>
            <a:endParaRPr lang="ko-KR" alt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6DC69-CA02-2E30-78A1-CB38BD825B3B}"/>
              </a:ext>
            </a:extLst>
          </p:cNvPr>
          <p:cNvSpPr txBox="1"/>
          <p:nvPr/>
        </p:nvSpPr>
        <p:spPr>
          <a:xfrm>
            <a:off x="611697" y="2669864"/>
            <a:ext cx="10968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Eliminating uncertainty of thermal emittance measurement in solenoid scans due to rf and solenoid fields overlap</a:t>
            </a:r>
            <a:endParaRPr lang="ko-KR" altLang="en-US" sz="3600" b="1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EC1B078-4DF5-F3AF-E7A1-2B93C8F0EA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243668" y="4708566"/>
            <a:ext cx="7398969" cy="72965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8952FA9-5329-3A10-7097-EA459C5FCE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3668" y="423644"/>
            <a:ext cx="9704664" cy="22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6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CDD222E-E099-53BB-51B5-6CD7DF15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AA408-A5AB-A8E8-F88F-8B3715F13921}"/>
              </a:ext>
            </a:extLst>
          </p:cNvPr>
          <p:cNvSpPr txBox="1"/>
          <p:nvPr/>
        </p:nvSpPr>
        <p:spPr>
          <a:xfrm>
            <a:off x="787528" y="888601"/>
            <a:ext cx="4051045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Theorical Function with RF-solenoid fields overlap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3CCFFB-4D9E-6F56-CB59-C5041D31536C}"/>
                  </a:ext>
                </a:extLst>
              </p:cNvPr>
              <p:cNvSpPr txBox="1"/>
              <p:nvPr/>
            </p:nvSpPr>
            <p:spPr>
              <a:xfrm>
                <a:off x="1053693" y="1269207"/>
                <a:ext cx="5176289" cy="318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&gt;+2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&gt;+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𝑓𝑖𝑡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3CCFFB-4D9E-6F56-CB59-C5041D315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93" y="1269207"/>
                <a:ext cx="5176289" cy="318805"/>
              </a:xfrm>
              <a:prstGeom prst="rect">
                <a:avLst/>
              </a:prstGeom>
              <a:blipFill>
                <a:blip r:embed="rId2"/>
                <a:stretch>
                  <a:fillRect l="-118" t="-3774" r="-236" b="-226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F26D33-49CF-B903-648F-731E5BFFB17E}"/>
              </a:ext>
            </a:extLst>
          </p:cNvPr>
          <p:cNvSpPr txBox="1"/>
          <p:nvPr/>
        </p:nvSpPr>
        <p:spPr>
          <a:xfrm>
            <a:off x="787528" y="1651223"/>
            <a:ext cx="4381841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Measurement Function with RF-solenoid fields overlap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209F71-7CD6-6A21-812A-782E1D5334D3}"/>
                  </a:ext>
                </a:extLst>
              </p:cNvPr>
              <p:cNvSpPr txBox="1"/>
              <p:nvPr/>
            </p:nvSpPr>
            <p:spPr>
              <a:xfrm>
                <a:off x="1053693" y="1968618"/>
                <a:ext cx="5368521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=&lt;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&gt;×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209F71-7CD6-6A21-812A-782E1D533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93" y="1968618"/>
                <a:ext cx="5368521" cy="332463"/>
              </a:xfrm>
              <a:prstGeom prst="rect">
                <a:avLst/>
              </a:prstGeom>
              <a:blipFill>
                <a:blip r:embed="rId3"/>
                <a:stretch>
                  <a:fillRect l="-114" b="-18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2588D0-8124-1532-D025-60957701F9B7}"/>
                  </a:ext>
                </a:extLst>
              </p:cNvPr>
              <p:cNvSpPr txBox="1"/>
              <p:nvPr/>
            </p:nvSpPr>
            <p:spPr>
              <a:xfrm>
                <a:off x="680204" y="2614183"/>
                <a:ext cx="7703584" cy="323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𝑠𝑐𝑟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altLang="ko-KR" dirty="0"/>
                  <a:t>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2588D0-8124-1532-D025-60957701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4" y="2614183"/>
                <a:ext cx="7703584" cy="323230"/>
              </a:xfrm>
              <a:prstGeom prst="rect">
                <a:avLst/>
              </a:prstGeom>
              <a:blipFill>
                <a:blip r:embed="rId4"/>
                <a:stretch>
                  <a:fillRect l="-792" t="-22642" r="-79" b="-301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305DF-9271-DF00-D9CE-4CB7C0E304FE}"/>
                  </a:ext>
                </a:extLst>
              </p:cNvPr>
              <p:cNvSpPr txBox="1"/>
              <p:nvPr/>
            </p:nvSpPr>
            <p:spPr>
              <a:xfrm>
                <a:off x="2978448" y="369603"/>
                <a:ext cx="2044855" cy="399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1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305DF-9271-DF00-D9CE-4CB7C0E3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448" y="369603"/>
                <a:ext cx="2044855" cy="399340"/>
              </a:xfrm>
              <a:prstGeom prst="rect">
                <a:avLst/>
              </a:prstGeom>
              <a:blipFill>
                <a:blip r:embed="rId5"/>
                <a:stretch>
                  <a:fillRect l="-2985" r="-2090"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66E97F-29D1-0CDD-79D6-EFF3E3E5D54E}"/>
              </a:ext>
            </a:extLst>
          </p:cNvPr>
          <p:cNvSpPr txBox="1"/>
          <p:nvPr/>
        </p:nvSpPr>
        <p:spPr>
          <a:xfrm>
            <a:off x="787528" y="410576"/>
            <a:ext cx="2044149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Assume initial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8EEB60-5ED7-EAF8-F19E-F4AC388C4928}"/>
                  </a:ext>
                </a:extLst>
              </p:cNvPr>
              <p:cNvSpPr txBox="1"/>
              <p:nvPr/>
            </p:nvSpPr>
            <p:spPr>
              <a:xfrm>
                <a:off x="1053693" y="3765865"/>
                <a:ext cx="3872470" cy="321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𝜉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(&lt;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8EEB60-5ED7-EAF8-F19E-F4AC388C4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93" y="3765865"/>
                <a:ext cx="3872470" cy="321242"/>
              </a:xfrm>
              <a:prstGeom prst="rect">
                <a:avLst/>
              </a:prstGeom>
              <a:blipFill>
                <a:blip r:embed="rId6"/>
                <a:stretch>
                  <a:fillRect l="-1102" r="-1732" b="-2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E34BD-8E53-2A20-DBC1-A61AEBA7ECB0}"/>
                  </a:ext>
                </a:extLst>
              </p:cNvPr>
              <p:cNvSpPr txBox="1"/>
              <p:nvPr/>
            </p:nvSpPr>
            <p:spPr>
              <a:xfrm>
                <a:off x="1053693" y="3267385"/>
                <a:ext cx="3192797" cy="323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(&lt;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&gt;−&lt;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E34BD-8E53-2A20-DBC1-A61AEBA7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93" y="3267385"/>
                <a:ext cx="3192797" cy="323230"/>
              </a:xfrm>
              <a:prstGeom prst="rect">
                <a:avLst/>
              </a:prstGeom>
              <a:blipFill>
                <a:blip r:embed="rId7"/>
                <a:stretch>
                  <a:fillRect l="-1336" r="-2099" b="-245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B1BB86-49DC-74F2-9DB2-E58F2D3724FD}"/>
                  </a:ext>
                </a:extLst>
              </p:cNvPr>
              <p:cNvSpPr txBox="1"/>
              <p:nvPr/>
            </p:nvSpPr>
            <p:spPr>
              <a:xfrm>
                <a:off x="1053693" y="4262357"/>
                <a:ext cx="3381951" cy="358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&gt;−&lt;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𝑓𝑖𝑡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B1BB86-49DC-74F2-9DB2-E58F2D372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93" y="4262357"/>
                <a:ext cx="3381951" cy="358560"/>
              </a:xfrm>
              <a:prstGeom prst="rect">
                <a:avLst/>
              </a:prstGeom>
              <a:blipFill>
                <a:blip r:embed="rId8"/>
                <a:stretch>
                  <a:fillRect l="-1261" r="-1982" b="-237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540147-8F4E-0BD7-0920-0D1CD9AA5BD5}"/>
                  </a:ext>
                </a:extLst>
              </p:cNvPr>
              <p:cNvSpPr txBox="1"/>
              <p:nvPr/>
            </p:nvSpPr>
            <p:spPr>
              <a:xfrm>
                <a:off x="853606" y="3376805"/>
                <a:ext cx="400173" cy="117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540147-8F4E-0BD7-0920-0D1CD9AA5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06" y="3376805"/>
                <a:ext cx="400173" cy="11791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8F7DA7-4965-7DFF-394C-43DBF3D6C008}"/>
                  </a:ext>
                </a:extLst>
              </p:cNvPr>
              <p:cNvSpPr txBox="1"/>
              <p:nvPr/>
            </p:nvSpPr>
            <p:spPr>
              <a:xfrm>
                <a:off x="853605" y="4950174"/>
                <a:ext cx="400173" cy="117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8F7DA7-4965-7DFF-394C-43DBF3D6C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05" y="4950174"/>
                <a:ext cx="400173" cy="11791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D1FB2E-D39F-0FF4-E948-7B7F933E515E}"/>
                  </a:ext>
                </a:extLst>
              </p:cNvPr>
              <p:cNvSpPr txBox="1"/>
              <p:nvPr/>
            </p:nvSpPr>
            <p:spPr>
              <a:xfrm>
                <a:off x="1053691" y="4833687"/>
                <a:ext cx="1708032" cy="323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&gt;=&lt;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D1FB2E-D39F-0FF4-E948-7B7F933E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91" y="4833687"/>
                <a:ext cx="1708032" cy="323230"/>
              </a:xfrm>
              <a:prstGeom prst="rect">
                <a:avLst/>
              </a:prstGeom>
              <a:blipFill>
                <a:blip r:embed="rId11"/>
                <a:stretch>
                  <a:fillRect l="-2500" r="-2143" b="-245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9163B7-33B8-CFA5-53BF-B7475A0C7E9F}"/>
                  </a:ext>
                </a:extLst>
              </p:cNvPr>
              <p:cNvSpPr txBox="1"/>
              <p:nvPr/>
            </p:nvSpPr>
            <p:spPr>
              <a:xfrm>
                <a:off x="886832" y="5334381"/>
                <a:ext cx="2755005" cy="410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9163B7-33B8-CFA5-53BF-B7475A0C7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32" y="5334381"/>
                <a:ext cx="2755005" cy="410690"/>
              </a:xfrm>
              <a:prstGeom prst="rect">
                <a:avLst/>
              </a:prstGeom>
              <a:blipFill>
                <a:blip r:embed="rId1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7C2684-4306-820F-AECA-5FF6AA827E0C}"/>
                  </a:ext>
                </a:extLst>
              </p:cNvPr>
              <p:cNvSpPr txBox="1"/>
              <p:nvPr/>
            </p:nvSpPr>
            <p:spPr>
              <a:xfrm>
                <a:off x="853605" y="5855850"/>
                <a:ext cx="2629728" cy="450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𝑓𝑖𝑡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&gt;=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7C2684-4306-820F-AECA-5FF6AA827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05" y="5855850"/>
                <a:ext cx="2629728" cy="450893"/>
              </a:xfrm>
              <a:prstGeom prst="rect">
                <a:avLst/>
              </a:prstGeom>
              <a:blipFill>
                <a:blip r:embed="rId1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3DE165-4D53-25FC-D464-ACC15B52F67A}"/>
                  </a:ext>
                </a:extLst>
              </p:cNvPr>
              <p:cNvSpPr txBox="1"/>
              <p:nvPr/>
            </p:nvSpPr>
            <p:spPr>
              <a:xfrm>
                <a:off x="5789599" y="5257886"/>
                <a:ext cx="5030801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𝑓𝑖𝑡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&gt;&lt;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𝑓𝑖𝑡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&gt;−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𝑓𝑖𝑡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𝑓𝑖𝑡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3DE165-4D53-25FC-D464-ACC15B52F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599" y="5257886"/>
                <a:ext cx="5030801" cy="563680"/>
              </a:xfrm>
              <a:prstGeom prst="rect">
                <a:avLst/>
              </a:prstGeom>
              <a:blipFill>
                <a:blip r:embed="rId1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91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0606FB-12A1-5F50-C924-64D949F4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AF82C-FFA3-29F6-784F-E4F605D076D1}"/>
              </a:ext>
            </a:extLst>
          </p:cNvPr>
          <p:cNvSpPr txBox="1"/>
          <p:nvPr/>
        </p:nvSpPr>
        <p:spPr>
          <a:xfrm>
            <a:off x="156117" y="59474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Simulation</a:t>
            </a:r>
            <a:endParaRPr lang="ko-KR" altLang="en-US" b="1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BC2156F-3EDB-9CE4-73C6-CE523CED82B4}"/>
              </a:ext>
            </a:extLst>
          </p:cNvPr>
          <p:cNvGrpSpPr/>
          <p:nvPr/>
        </p:nvGrpSpPr>
        <p:grpSpPr>
          <a:xfrm>
            <a:off x="2566574" y="244140"/>
            <a:ext cx="9250020" cy="1421277"/>
            <a:chOff x="388970" y="3309822"/>
            <a:chExt cx="9250020" cy="1421277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B361818C-0618-87E8-8457-16EFFCBD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4535"/>
            <a:stretch>
              <a:fillRect/>
            </a:stretch>
          </p:blipFill>
          <p:spPr>
            <a:xfrm>
              <a:off x="388970" y="3344427"/>
              <a:ext cx="3061019" cy="1386672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C9526C3-5A6A-E989-7135-33C6B297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6919" y="3356401"/>
              <a:ext cx="3061019" cy="1374698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A65A50C-B3CB-9564-73A8-1B6D4E8A3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2387"/>
            <a:stretch>
              <a:fillRect/>
            </a:stretch>
          </p:blipFill>
          <p:spPr>
            <a:xfrm>
              <a:off x="6433393" y="3309822"/>
              <a:ext cx="3205597" cy="1386673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967F094-41A3-4EDE-EEED-7AF20500BA67}"/>
              </a:ext>
            </a:extLst>
          </p:cNvPr>
          <p:cNvGrpSpPr/>
          <p:nvPr/>
        </p:nvGrpSpPr>
        <p:grpSpPr>
          <a:xfrm>
            <a:off x="375405" y="1826074"/>
            <a:ext cx="11441189" cy="1749104"/>
            <a:chOff x="375405" y="2289713"/>
            <a:chExt cx="11441189" cy="1749104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63E71686-1EB4-3A10-8398-F28BCB4AAD18}"/>
                </a:ext>
              </a:extLst>
            </p:cNvPr>
            <p:cNvGrpSpPr/>
            <p:nvPr/>
          </p:nvGrpSpPr>
          <p:grpSpPr>
            <a:xfrm>
              <a:off x="375405" y="2682457"/>
              <a:ext cx="11441189" cy="1356360"/>
              <a:chOff x="234976" y="667628"/>
              <a:chExt cx="11441189" cy="1356360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14EA5385-7B28-834F-986C-A3F83E988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49098"/>
              <a:stretch>
                <a:fillRect/>
              </a:stretch>
            </p:blipFill>
            <p:spPr>
              <a:xfrm>
                <a:off x="234976" y="667628"/>
                <a:ext cx="2771560" cy="450617"/>
              </a:xfrm>
              <a:prstGeom prst="rect">
                <a:avLst/>
              </a:prstGeom>
            </p:spPr>
          </p:pic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C20E9507-28FE-6E95-AE48-48BE7A6CB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50510"/>
              <a:stretch>
                <a:fillRect/>
              </a:stretch>
            </p:blipFill>
            <p:spPr>
              <a:xfrm>
                <a:off x="3095676" y="667628"/>
                <a:ext cx="8580489" cy="135636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714EE3-71E2-4B0B-BAC5-1DEA38F2DBAC}"/>
                </a:ext>
              </a:extLst>
            </p:cNvPr>
            <p:cNvSpPr txBox="1"/>
            <p:nvPr/>
          </p:nvSpPr>
          <p:spPr>
            <a:xfrm flipH="1">
              <a:off x="6918468" y="2289713"/>
              <a:ext cx="9856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Method one</a:t>
              </a:r>
              <a:endParaRPr lang="ko-KR" alt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2845E0-62B5-C546-2C2A-18B9D07B3DDD}"/>
                    </a:ext>
                  </a:extLst>
                </p:cNvPr>
                <p:cNvSpPr txBox="1"/>
                <p:nvPr/>
              </p:nvSpPr>
              <p:spPr>
                <a:xfrm flipH="1">
                  <a:off x="8463139" y="2292827"/>
                  <a:ext cx="985661" cy="377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dirty="0"/>
                    <a:t>New Method</a:t>
                  </a:r>
                </a:p>
                <a:p>
                  <a:pPr algn="ctr"/>
                  <a:r>
                    <a:rPr lang="en-US" altLang="ko-KR" sz="700" b="0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US" altLang="ko-KR" sz="700" dirty="0"/>
                    <a:t>)</a:t>
                  </a:r>
                  <a:endParaRPr lang="ko-KR" altLang="en-US" sz="7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2845E0-62B5-C546-2C2A-18B9D07B3D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63139" y="2292827"/>
                  <a:ext cx="985661" cy="377924"/>
                </a:xfrm>
                <a:prstGeom prst="rect">
                  <a:avLst/>
                </a:prstGeom>
                <a:blipFill>
                  <a:blip r:embed="rId5"/>
                  <a:stretch>
                    <a:fillRect t="-161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71CC479-28A4-20A4-808C-1CCEF689CBD0}"/>
                    </a:ext>
                  </a:extLst>
                </p:cNvPr>
                <p:cNvSpPr txBox="1"/>
                <p:nvPr/>
              </p:nvSpPr>
              <p:spPr>
                <a:xfrm flipH="1">
                  <a:off x="9860924" y="2289713"/>
                  <a:ext cx="18579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dirty="0"/>
                    <a:t>New Method</a:t>
                  </a:r>
                </a:p>
                <a:p>
                  <a:pPr algn="ctr"/>
                  <a:r>
                    <a:rPr lang="en-US" altLang="ko-KR" sz="700" b="0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𝐴𝑆𝑇𝑅𝐴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𝑠𝑖𝑚𝑢𝑙𝑎𝑡𝑖𝑜𝑛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𝑓𝑖𝑒𝑙𝑑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𝑝𝑟𝑜𝑓𝑖𝑙𝑒</m:t>
                      </m:r>
                    </m:oMath>
                  </a14:m>
                  <a:r>
                    <a:rPr lang="en-US" altLang="ko-KR" sz="700" dirty="0"/>
                    <a:t>)</a:t>
                  </a:r>
                  <a:endParaRPr lang="ko-KR" altLang="en-US" sz="7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71CC479-28A4-20A4-808C-1CCEF689C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860924" y="2289713"/>
                  <a:ext cx="1857980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667"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BD3B87E4-B151-AFF6-02B2-8E3B9A3519DA}"/>
                </a:ext>
              </a:extLst>
            </p:cNvPr>
            <p:cNvCxnSpPr>
              <a:cxnSpLocks/>
            </p:cNvCxnSpPr>
            <p:nvPr/>
          </p:nvCxnSpPr>
          <p:spPr>
            <a:xfrm>
              <a:off x="6602569" y="2316777"/>
              <a:ext cx="0" cy="1654999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8D487B29-5B1A-CEDB-E199-61E8B14ED3E2}"/>
                </a:ext>
              </a:extLst>
            </p:cNvPr>
            <p:cNvCxnSpPr>
              <a:cxnSpLocks/>
            </p:cNvCxnSpPr>
            <p:nvPr/>
          </p:nvCxnSpPr>
          <p:spPr>
            <a:xfrm>
              <a:off x="8197403" y="2316776"/>
              <a:ext cx="0" cy="1654999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51C55CD8-D0BF-D68A-97F0-938A2957BDD0}"/>
                </a:ext>
              </a:extLst>
            </p:cNvPr>
            <p:cNvCxnSpPr>
              <a:cxnSpLocks/>
            </p:cNvCxnSpPr>
            <p:nvPr/>
          </p:nvCxnSpPr>
          <p:spPr>
            <a:xfrm>
              <a:off x="9860924" y="2316776"/>
              <a:ext cx="0" cy="1654999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CA2BE155-7ED4-004D-2857-A93205977B3A}"/>
                </a:ext>
              </a:extLst>
            </p:cNvPr>
            <p:cNvSpPr/>
            <p:nvPr/>
          </p:nvSpPr>
          <p:spPr>
            <a:xfrm>
              <a:off x="9015211" y="3623256"/>
              <a:ext cx="497980" cy="2404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7FE6CEB-AB13-4700-6759-F30F60ACFBB3}"/>
                </a:ext>
              </a:extLst>
            </p:cNvPr>
            <p:cNvSpPr/>
            <p:nvPr/>
          </p:nvSpPr>
          <p:spPr>
            <a:xfrm>
              <a:off x="10755566" y="3623256"/>
              <a:ext cx="547792" cy="2404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859676-B5D2-5722-4625-78A26201F74A}"/>
                  </a:ext>
                </a:extLst>
              </p:cNvPr>
              <p:cNvSpPr txBox="1"/>
              <p:nvPr/>
            </p:nvSpPr>
            <p:spPr>
              <a:xfrm>
                <a:off x="220858" y="3679006"/>
                <a:ext cx="4969309" cy="317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ko-KR" sz="1400" dirty="0"/>
                  <a:t>Further study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ko-KR" sz="1400" dirty="0"/>
                  <a:t> approximation in the PITZ beamline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859676-B5D2-5722-4625-78A26201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58" y="3679006"/>
                <a:ext cx="4969309" cy="317395"/>
              </a:xfrm>
              <a:prstGeom prst="rect">
                <a:avLst/>
              </a:prstGeom>
              <a:blipFill>
                <a:blip r:embed="rId7"/>
                <a:stretch>
                  <a:fillRect l="-368" t="-1923" b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그룹 44">
            <a:extLst>
              <a:ext uri="{FF2B5EF4-FFF2-40B4-BE49-F238E27FC236}">
                <a16:creationId xmlns:a16="http://schemas.microsoft.com/office/drawing/2014/main" id="{FD43C80C-242D-E98B-C08F-E1E3D21CCE27}"/>
              </a:ext>
            </a:extLst>
          </p:cNvPr>
          <p:cNvGrpSpPr/>
          <p:nvPr/>
        </p:nvGrpSpPr>
        <p:grpSpPr>
          <a:xfrm>
            <a:off x="317679" y="4100229"/>
            <a:ext cx="2545724" cy="2313450"/>
            <a:chOff x="609600" y="4061594"/>
            <a:chExt cx="2429814" cy="2172138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4B75D20D-D2E6-E681-E224-7014BBD2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9433" r="9119" b="20355"/>
            <a:stretch>
              <a:fillRect/>
            </a:stretch>
          </p:blipFill>
          <p:spPr>
            <a:xfrm>
              <a:off x="609600" y="4061594"/>
              <a:ext cx="2429814" cy="1905617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860E5DF-5DF7-BB0C-4E86-33AB62ED4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82049"/>
            <a:stretch>
              <a:fillRect/>
            </a:stretch>
          </p:blipFill>
          <p:spPr>
            <a:xfrm>
              <a:off x="806291" y="5919635"/>
              <a:ext cx="2181608" cy="31409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EA5F237-B3D5-9A9C-0DF5-A86B5E16853F}"/>
                  </a:ext>
                </a:extLst>
              </p:cNvPr>
              <p:cNvSpPr txBox="1"/>
              <p:nvPr/>
            </p:nvSpPr>
            <p:spPr>
              <a:xfrm>
                <a:off x="3146965" y="4729190"/>
                <a:ext cx="5525036" cy="128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dirty="0"/>
                  <a:t>Approximation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ko-KR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/>
                  <a:t>Approximation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0.17 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EA5F237-B3D5-9A9C-0DF5-A86B5E16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965" y="4729190"/>
                <a:ext cx="5525036" cy="1280800"/>
              </a:xfrm>
              <a:prstGeom prst="rect">
                <a:avLst/>
              </a:prstGeom>
              <a:blipFill>
                <a:blip r:embed="rId9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0E274E-BABC-B218-3468-3B2D6561DD1D}"/>
                  </a:ext>
                </a:extLst>
              </p:cNvPr>
              <p:cNvSpPr txBox="1"/>
              <p:nvPr/>
            </p:nvSpPr>
            <p:spPr>
              <a:xfrm>
                <a:off x="6153037" y="5419421"/>
                <a:ext cx="197690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100" b="0" dirty="0"/>
                  <a:t>, 	</a:t>
                </a:r>
                <a14:m>
                  <m:oMath xmlns:m="http://schemas.openxmlformats.org/officeDocument/2006/math"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&lt;0.17 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0E274E-BABC-B218-3468-3B2D6561D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037" y="5419421"/>
                <a:ext cx="1976907" cy="261610"/>
              </a:xfrm>
              <a:prstGeom prst="rect">
                <a:avLst/>
              </a:prstGeom>
              <a:blipFill>
                <a:blip r:embed="rId10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B6F22D-BB4D-6B89-6E46-31E0974C1F39}"/>
                  </a:ext>
                </a:extLst>
              </p:cNvPr>
              <p:cNvSpPr txBox="1"/>
              <p:nvPr/>
            </p:nvSpPr>
            <p:spPr>
              <a:xfrm>
                <a:off x="6153037" y="5714705"/>
                <a:ext cx="220658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100" b="0" dirty="0"/>
                  <a:t>,	</a:t>
                </a:r>
                <a14:m>
                  <m:oMath xmlns:m="http://schemas.openxmlformats.org/officeDocument/2006/math"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≥0.17 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B6F22D-BB4D-6B89-6E46-31E0974C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037" y="5714705"/>
                <a:ext cx="2206580" cy="261610"/>
              </a:xfrm>
              <a:prstGeom prst="rect">
                <a:avLst/>
              </a:prstGeom>
              <a:blipFill>
                <a:blip r:embed="rId11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3E2798E0-86AD-47C9-F3E6-94AF72AB8E66}"/>
              </a:ext>
            </a:extLst>
          </p:cNvPr>
          <p:cNvSpPr txBox="1"/>
          <p:nvPr/>
        </p:nvSpPr>
        <p:spPr>
          <a:xfrm>
            <a:off x="8129946" y="5523895"/>
            <a:ext cx="3320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⇒ </a:t>
            </a:r>
            <a:r>
              <a:rPr lang="en-US" altLang="ko-KR" sz="1400" dirty="0"/>
              <a:t>Error of the Thermal Emittance 0.09%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B182A9-5C44-9BD2-53B8-8E1A9D3BB7B6}"/>
                  </a:ext>
                </a:extLst>
              </p:cNvPr>
              <p:cNvSpPr txBox="1"/>
              <p:nvPr/>
            </p:nvSpPr>
            <p:spPr>
              <a:xfrm>
                <a:off x="3146965" y="4208907"/>
                <a:ext cx="34086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𝐴𝑆𝑇𝑅𝐴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𝑠𝑖𝑚𝑢𝑙𝑎𝑡𝑖𝑜𝑛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𝑓𝑖𝑒𝑙𝑑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𝑝𝑟𝑜𝑓𝑖𝑙𝑒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B182A9-5C44-9BD2-53B8-8E1A9D3BB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965" y="4208907"/>
                <a:ext cx="3408690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8EB7B4A-E88A-98A3-FB87-1144DA43FC14}"/>
              </a:ext>
            </a:extLst>
          </p:cNvPr>
          <p:cNvSpPr txBox="1"/>
          <p:nvPr/>
        </p:nvSpPr>
        <p:spPr>
          <a:xfrm>
            <a:off x="8129945" y="4215994"/>
            <a:ext cx="3320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⇒ </a:t>
            </a:r>
            <a:r>
              <a:rPr lang="en-US" altLang="ko-KR" sz="1400" dirty="0"/>
              <a:t>Error of the Thermal Emittance 0.11%</a:t>
            </a:r>
            <a:endParaRPr lang="ko-KR" altLang="en-US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C02920-414E-574F-BEFC-769DFAA088B5}"/>
              </a:ext>
            </a:extLst>
          </p:cNvPr>
          <p:cNvSpPr txBox="1"/>
          <p:nvPr/>
        </p:nvSpPr>
        <p:spPr>
          <a:xfrm>
            <a:off x="8129944" y="4817817"/>
            <a:ext cx="3221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⇒ </a:t>
            </a:r>
            <a:r>
              <a:rPr lang="en-US" altLang="ko-KR" sz="1400" dirty="0"/>
              <a:t>Error of the Thermal Emittance 2.2%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3681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5A8359-6EE1-BD61-A673-DFED53FE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FC7D1-62A5-FED7-E86B-3CAE9DE9CF8C}"/>
              </a:ext>
            </a:extLst>
          </p:cNvPr>
          <p:cNvSpPr txBox="1"/>
          <p:nvPr/>
        </p:nvSpPr>
        <p:spPr>
          <a:xfrm>
            <a:off x="156117" y="59474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Experiments</a:t>
            </a:r>
            <a:endParaRPr lang="ko-KR" altLang="en-US" b="1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B8D34D2-77B7-B61C-F140-77A8B1566492}"/>
              </a:ext>
            </a:extLst>
          </p:cNvPr>
          <p:cNvGrpSpPr/>
          <p:nvPr/>
        </p:nvGrpSpPr>
        <p:grpSpPr>
          <a:xfrm>
            <a:off x="1211028" y="746200"/>
            <a:ext cx="4131957" cy="3949330"/>
            <a:chOff x="1083986" y="853137"/>
            <a:chExt cx="4131957" cy="394933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93A89D6-303F-62F0-1734-DC761A147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879" b="22470"/>
            <a:stretch>
              <a:fillRect/>
            </a:stretch>
          </p:blipFill>
          <p:spPr>
            <a:xfrm>
              <a:off x="1083986" y="853137"/>
              <a:ext cx="4131957" cy="32509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10FC85B-C95A-FF1A-4513-4FB899E5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0909"/>
            <a:stretch>
              <a:fillRect/>
            </a:stretch>
          </p:blipFill>
          <p:spPr>
            <a:xfrm>
              <a:off x="1478939" y="4128149"/>
              <a:ext cx="3621095" cy="674318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AB45905-5414-D82E-3E3F-64D67CCB4931}"/>
              </a:ext>
            </a:extLst>
          </p:cNvPr>
          <p:cNvGrpSpPr/>
          <p:nvPr/>
        </p:nvGrpSpPr>
        <p:grpSpPr>
          <a:xfrm>
            <a:off x="6576810" y="746201"/>
            <a:ext cx="3726287" cy="3949329"/>
            <a:chOff x="6405092" y="853138"/>
            <a:chExt cx="3726287" cy="3949329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0CB4951-4339-A7A4-5D14-7E6F151E0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85" r="6562" b="20503"/>
            <a:stretch>
              <a:fillRect/>
            </a:stretch>
          </p:blipFill>
          <p:spPr>
            <a:xfrm>
              <a:off x="6405092" y="853138"/>
              <a:ext cx="3726287" cy="336684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D9045D2-B67C-5F75-D67F-DA72F0FE7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82133"/>
            <a:stretch>
              <a:fillRect/>
            </a:stretch>
          </p:blipFill>
          <p:spPr>
            <a:xfrm>
              <a:off x="6615330" y="4184631"/>
              <a:ext cx="3447363" cy="61783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F7AB444-161E-AA56-633A-740047EE59AB}"/>
              </a:ext>
            </a:extLst>
          </p:cNvPr>
          <p:cNvSpPr txBox="1"/>
          <p:nvPr/>
        </p:nvSpPr>
        <p:spPr>
          <a:xfrm>
            <a:off x="2767953" y="428806"/>
            <a:ext cx="1297150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PITZ beamline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6B3EE3-20C2-2571-D316-7206FC9EC2C6}"/>
              </a:ext>
            </a:extLst>
          </p:cNvPr>
          <p:cNvSpPr txBox="1"/>
          <p:nvPr/>
        </p:nvSpPr>
        <p:spPr>
          <a:xfrm>
            <a:off x="7866447" y="428806"/>
            <a:ext cx="1303306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AWA beamline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183585-FDBE-38DD-821B-517CAFA2FD74}"/>
                  </a:ext>
                </a:extLst>
              </p:cNvPr>
              <p:cNvSpPr txBox="1"/>
              <p:nvPr/>
            </p:nvSpPr>
            <p:spPr>
              <a:xfrm>
                <a:off x="1312939" y="4695530"/>
                <a:ext cx="4396045" cy="166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dirty="0"/>
                  <a:t>ASTRA Simulation: Method Two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/>
                  <a:t>⇒ RF field profile is similar between ASTRA and the real beamline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/>
                  <a:t>New Method: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= ASTRA Simulation Field Profile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/>
                  <a:t>⇒ New Method is accurate for solenoid scan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183585-FDBE-38DD-821B-517CAFA2F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39" y="4695530"/>
                <a:ext cx="4396045" cy="1668214"/>
              </a:xfrm>
              <a:prstGeom prst="rect">
                <a:avLst/>
              </a:prstGeom>
              <a:blipFill>
                <a:blip r:embed="rId4"/>
                <a:stretch>
                  <a:fillRect l="-416" b="-25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C0DB6916-7830-0654-5266-335CDA701089}"/>
              </a:ext>
            </a:extLst>
          </p:cNvPr>
          <p:cNvCxnSpPr/>
          <p:nvPr/>
        </p:nvCxnSpPr>
        <p:spPr>
          <a:xfrm>
            <a:off x="5928575" y="152176"/>
            <a:ext cx="0" cy="6340699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702BFD-1E63-5EDB-344F-14B5B8F34751}"/>
                  </a:ext>
                </a:extLst>
              </p:cNvPr>
              <p:cNvSpPr txBox="1"/>
              <p:nvPr/>
            </p:nvSpPr>
            <p:spPr>
              <a:xfrm>
                <a:off x="6630075" y="4682577"/>
                <a:ext cx="5160872" cy="164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400" dirty="0"/>
                  <a:t>ASTRA Simulation: Method Two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ko-KR" sz="1400" dirty="0"/>
                  <a:t>⇒ RF field profile or relative distance differs between ASTRA and the real beamline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ko-KR" sz="1400" dirty="0"/>
                  <a:t>New Method: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ko-KR" altLang="en-US" sz="1400" dirty="0"/>
                  <a:t> </a:t>
                </a:r>
                <a:endParaRPr lang="en-US" altLang="ko-KR" sz="1400" dirty="0"/>
              </a:p>
              <a:p>
                <a:pPr>
                  <a:lnSpc>
                    <a:spcPct val="120000"/>
                  </a:lnSpc>
                </a:pPr>
                <a:r>
                  <a:rPr lang="en-US" altLang="ko-KR" sz="1400" dirty="0"/>
                  <a:t>⇒ New Method is robust against uncertainties in the RF field profile or beamline geometry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702BFD-1E63-5EDB-344F-14B5B8F34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75" y="4682577"/>
                <a:ext cx="5160872" cy="1640449"/>
              </a:xfrm>
              <a:prstGeom prst="rect">
                <a:avLst/>
              </a:prstGeom>
              <a:blipFill>
                <a:blip r:embed="rId5"/>
                <a:stretch>
                  <a:fillRect l="-355" r="-118" b="-29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69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307875E-3DFB-AD73-7D98-FF4C2754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1C034-A9EC-99AE-7699-998E70A513A2}"/>
              </a:ext>
            </a:extLst>
          </p:cNvPr>
          <p:cNvSpPr txBox="1"/>
          <p:nvPr/>
        </p:nvSpPr>
        <p:spPr>
          <a:xfrm>
            <a:off x="156117" y="59474"/>
            <a:ext cx="16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Solenoid Scan</a:t>
            </a:r>
            <a:endParaRPr lang="ko-KR" altLang="en-US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73FB8D3-6914-7722-0200-0583BE34F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73" t="14468" r="2115" b="2385"/>
          <a:stretch>
            <a:fillRect/>
          </a:stretch>
        </p:blipFill>
        <p:spPr>
          <a:xfrm>
            <a:off x="7070934" y="662329"/>
            <a:ext cx="4439652" cy="256045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47C4587-83EC-A511-5678-C6DDB3FA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" t="1373" r="387" b="725"/>
          <a:stretch>
            <a:fillRect/>
          </a:stretch>
        </p:blipFill>
        <p:spPr>
          <a:xfrm>
            <a:off x="692114" y="3408518"/>
            <a:ext cx="4454394" cy="2560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C9CA91-2ECF-95A5-82CA-EC945B501D37}"/>
                  </a:ext>
                </a:extLst>
              </p:cNvPr>
              <p:cNvSpPr txBox="1"/>
              <p:nvPr/>
            </p:nvSpPr>
            <p:spPr>
              <a:xfrm>
                <a:off x="2033320" y="1139791"/>
                <a:ext cx="2360903" cy="513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C9CA91-2ECF-95A5-82CA-EC945B501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0" y="1139791"/>
                <a:ext cx="2360903" cy="513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87E66A-4C75-D6BA-32C9-4EF5244FCDA9}"/>
                  </a:ext>
                </a:extLst>
              </p:cNvPr>
              <p:cNvSpPr txBox="1"/>
              <p:nvPr/>
            </p:nvSpPr>
            <p:spPr>
              <a:xfrm>
                <a:off x="721877" y="1257804"/>
                <a:ext cx="11405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dirty="0"/>
                  <a:t>,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87E66A-4C75-D6BA-32C9-4EF5244F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7" y="1257804"/>
                <a:ext cx="1140504" cy="276999"/>
              </a:xfrm>
              <a:prstGeom prst="rect">
                <a:avLst/>
              </a:prstGeom>
              <a:blipFill>
                <a:blip r:embed="rId5"/>
                <a:stretch>
                  <a:fillRect l="-6915" t="-30435" r="-11170" b="-478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665BF-79DD-CA4B-5B6E-C21FA88868F8}"/>
                  </a:ext>
                </a:extLst>
              </p:cNvPr>
              <p:cNvSpPr txBox="1"/>
              <p:nvPr/>
            </p:nvSpPr>
            <p:spPr>
              <a:xfrm>
                <a:off x="711998" y="2049099"/>
                <a:ext cx="5125347" cy="654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11,0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12,0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22,0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11,0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+2</m:t>
                          </m:r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12,0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11,0</m:t>
                          </m:r>
                        </m:sub>
                      </m:sSub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665BF-79DD-CA4B-5B6E-C21FA8886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98" y="2049099"/>
                <a:ext cx="5125347" cy="654025"/>
              </a:xfrm>
              <a:prstGeom prst="rect">
                <a:avLst/>
              </a:prstGeom>
              <a:blipFill>
                <a:blip r:embed="rId6"/>
                <a:stretch>
                  <a:fillRect l="-1665" r="-951" b="-56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11049E-9845-3D18-FF8E-5A7DD6975D21}"/>
                  </a:ext>
                </a:extLst>
              </p:cNvPr>
              <p:cNvSpPr txBox="1"/>
              <p:nvPr/>
            </p:nvSpPr>
            <p:spPr>
              <a:xfrm>
                <a:off x="5675898" y="3904336"/>
                <a:ext cx="5195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𝑠𝑐𝑟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𝐴𝐵𝐾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11049E-9845-3D18-FF8E-5A7DD6975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898" y="3904336"/>
                <a:ext cx="5195397" cy="276999"/>
              </a:xfrm>
              <a:prstGeom prst="rect">
                <a:avLst/>
              </a:prstGeom>
              <a:blipFill>
                <a:blip r:embed="rId7"/>
                <a:stretch>
                  <a:fillRect l="-117" r="-822" b="-34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DE50898-84B1-EDA4-683F-F3B6C0AA1C78}"/>
              </a:ext>
            </a:extLst>
          </p:cNvPr>
          <p:cNvSpPr txBox="1"/>
          <p:nvPr/>
        </p:nvSpPr>
        <p:spPr>
          <a:xfrm>
            <a:off x="466766" y="688266"/>
            <a:ext cx="257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Transfer Matrix Calculation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2DC4F6-B5E8-5203-20E1-7B60F8142803}"/>
              </a:ext>
            </a:extLst>
          </p:cNvPr>
          <p:cNvSpPr txBox="1"/>
          <p:nvPr/>
        </p:nvSpPr>
        <p:spPr>
          <a:xfrm>
            <a:off x="5387241" y="3384677"/>
            <a:ext cx="3025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Measurement – Parabolic Fitting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C30661-F0A7-229B-8EBC-FBB254542CDD}"/>
                  </a:ext>
                </a:extLst>
              </p:cNvPr>
              <p:cNvSpPr txBox="1"/>
              <p:nvPr/>
            </p:nvSpPr>
            <p:spPr>
              <a:xfrm>
                <a:off x="6227470" y="4824466"/>
                <a:ext cx="4371197" cy="649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11,0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22,0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12,0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C30661-F0A7-229B-8EBC-FBB254542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70" y="4824466"/>
                <a:ext cx="4371197" cy="6493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79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EF8D73-C1D0-2C44-D708-9AD56BD0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9018710-6E28-7A20-1F3A-5805CDC1A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911" y="295799"/>
            <a:ext cx="4255891" cy="2214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7F2E1-308C-CC2E-CF91-6C77D00FB2D0}"/>
              </a:ext>
            </a:extLst>
          </p:cNvPr>
          <p:cNvSpPr txBox="1"/>
          <p:nvPr/>
        </p:nvSpPr>
        <p:spPr>
          <a:xfrm>
            <a:off x="156117" y="59474"/>
            <a:ext cx="373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Thermal Emittance Measurement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9D0DB2-C55D-D16B-3CA9-F0B839229165}"/>
                  </a:ext>
                </a:extLst>
              </p:cNvPr>
              <p:cNvSpPr txBox="1"/>
              <p:nvPr/>
            </p:nvSpPr>
            <p:spPr>
              <a:xfrm>
                <a:off x="3051790" y="1239520"/>
                <a:ext cx="163019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9D0DB2-C55D-D16B-3CA9-F0B83922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790" y="1239520"/>
                <a:ext cx="1630190" cy="818366"/>
              </a:xfrm>
              <a:prstGeom prst="rect">
                <a:avLst/>
              </a:prstGeom>
              <a:blipFill>
                <a:blip r:embed="rId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144C46-2041-F287-E1ED-F4AB8539937C}"/>
              </a:ext>
            </a:extLst>
          </p:cNvPr>
          <p:cNvSpPr txBox="1"/>
          <p:nvPr/>
        </p:nvSpPr>
        <p:spPr>
          <a:xfrm>
            <a:off x="466766" y="688266"/>
            <a:ext cx="3905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Thermal Emittance (≈ Intrinsic Emittance)</a:t>
            </a:r>
            <a:endParaRPr lang="ko-KR" alt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483C0-9040-06BC-0093-2E5855304363}"/>
              </a:ext>
            </a:extLst>
          </p:cNvPr>
          <p:cNvSpPr txBox="1"/>
          <p:nvPr/>
        </p:nvSpPr>
        <p:spPr>
          <a:xfrm>
            <a:off x="819727" y="2202070"/>
            <a:ext cx="2583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Minimum achievable emittance</a:t>
            </a:r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1408A-6928-4DC7-B531-B1FA68B64A39}"/>
              </a:ext>
            </a:extLst>
          </p:cNvPr>
          <p:cNvSpPr txBox="1"/>
          <p:nvPr/>
        </p:nvSpPr>
        <p:spPr>
          <a:xfrm>
            <a:off x="466766" y="3151783"/>
            <a:ext cx="421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Sources of Thermal Emittance Overestimation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41456B-826E-14F2-F4AF-A0D8C695D571}"/>
              </a:ext>
            </a:extLst>
          </p:cNvPr>
          <p:cNvSpPr txBox="1"/>
          <p:nvPr/>
        </p:nvSpPr>
        <p:spPr>
          <a:xfrm>
            <a:off x="762059" y="3724120"/>
            <a:ext cx="991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Emittance Growth in Beam Transmission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F30DC-8DEE-FF74-12BD-11E517D24562}"/>
              </a:ext>
            </a:extLst>
          </p:cNvPr>
          <p:cNvSpPr txBox="1"/>
          <p:nvPr/>
        </p:nvSpPr>
        <p:spPr>
          <a:xfrm>
            <a:off x="762059" y="4817260"/>
            <a:ext cx="991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Error of Beam Size Measurement on Screen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696A99-69BE-623D-7F2B-F3CAB112D070}"/>
              </a:ext>
            </a:extLst>
          </p:cNvPr>
          <p:cNvSpPr txBox="1"/>
          <p:nvPr/>
        </p:nvSpPr>
        <p:spPr>
          <a:xfrm>
            <a:off x="1216971" y="4008705"/>
            <a:ext cx="2805383" cy="80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US" altLang="ko-KR" sz="1400" dirty="0"/>
              <a:t>Nonlinear space charge effects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US" altLang="ko-KR" sz="1400" dirty="0"/>
              <a:t>RF effects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US" altLang="ko-KR" sz="1400" dirty="0"/>
              <a:t>Optical aberrations</a:t>
            </a:r>
            <a:endParaRPr lang="ko-KR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619B61-6CA9-86F2-D9D2-7BE251A1579B}"/>
              </a:ext>
            </a:extLst>
          </p:cNvPr>
          <p:cNvSpPr txBox="1"/>
          <p:nvPr/>
        </p:nvSpPr>
        <p:spPr>
          <a:xfrm>
            <a:off x="762059" y="5423110"/>
            <a:ext cx="991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/>
              <a:t>Inaccurate Knowledge of the Transfer Matrix</a:t>
            </a:r>
            <a:endParaRPr lang="ko-KR" alt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F892FE-5CDB-88CE-B12C-2E5AC99BFD17}"/>
              </a:ext>
            </a:extLst>
          </p:cNvPr>
          <p:cNvSpPr txBox="1"/>
          <p:nvPr/>
        </p:nvSpPr>
        <p:spPr>
          <a:xfrm>
            <a:off x="1216971" y="5120185"/>
            <a:ext cx="3069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Dim images due to the low energy</a:t>
            </a:r>
            <a:endParaRPr lang="ko-KR" alt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C3C79-AFB5-77E2-6E22-9B215B7AD152}"/>
              </a:ext>
            </a:extLst>
          </p:cNvPr>
          <p:cNvSpPr txBox="1"/>
          <p:nvPr/>
        </p:nvSpPr>
        <p:spPr>
          <a:xfrm>
            <a:off x="1216971" y="5726035"/>
            <a:ext cx="3216522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US" altLang="ko-KR" sz="1400" dirty="0"/>
              <a:t>Non-ideal hard-edged solenoid field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US" altLang="ko-KR" sz="1400" dirty="0"/>
              <a:t>RF field and solenoid field overlap</a:t>
            </a:r>
            <a:endParaRPr lang="ko-KR" altLang="en-US" sz="14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D872D6B-B0EE-345C-DA7C-9BEB0AFE91F0}"/>
              </a:ext>
            </a:extLst>
          </p:cNvPr>
          <p:cNvSpPr/>
          <p:nvPr/>
        </p:nvSpPr>
        <p:spPr>
          <a:xfrm>
            <a:off x="1532238" y="6023919"/>
            <a:ext cx="2687595" cy="265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4426E092-DAE3-B8D9-5B9B-D050F7877491}"/>
              </a:ext>
            </a:extLst>
          </p:cNvPr>
          <p:cNvGrpSpPr/>
          <p:nvPr/>
        </p:nvGrpSpPr>
        <p:grpSpPr>
          <a:xfrm>
            <a:off x="5150608" y="3678672"/>
            <a:ext cx="6752080" cy="2610338"/>
            <a:chOff x="5366598" y="3737068"/>
            <a:chExt cx="6752080" cy="2610338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F53EA2DE-97CE-2B3A-FD6F-3B37B96809D7}"/>
                </a:ext>
              </a:extLst>
            </p:cNvPr>
            <p:cNvGrpSpPr/>
            <p:nvPr/>
          </p:nvGrpSpPr>
          <p:grpSpPr>
            <a:xfrm>
              <a:off x="5366598" y="3737068"/>
              <a:ext cx="6752080" cy="2610338"/>
              <a:chOff x="4748760" y="3771196"/>
              <a:chExt cx="6752080" cy="2610338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F13564D2-49D4-B982-29FC-90432E7CF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9965" b="44105"/>
              <a:stretch>
                <a:fillRect/>
              </a:stretch>
            </p:blipFill>
            <p:spPr>
              <a:xfrm>
                <a:off x="4748760" y="3771196"/>
                <a:ext cx="3404259" cy="2610338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17526A24-4FF3-722F-2236-CB90F1D92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56020" b="1"/>
              <a:stretch>
                <a:fillRect/>
              </a:stretch>
            </p:blipFill>
            <p:spPr>
              <a:xfrm>
                <a:off x="7675545" y="3878008"/>
                <a:ext cx="3825295" cy="2077949"/>
              </a:xfrm>
              <a:prstGeom prst="rect">
                <a:avLst/>
              </a:prstGeom>
            </p:spPr>
          </p:pic>
        </p:grp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8A52C127-2EEE-36B2-BC5F-244E41548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5196" y="3871830"/>
              <a:ext cx="0" cy="79284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A0339F94-466C-322A-5031-8A186925B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7556" y="3907024"/>
              <a:ext cx="0" cy="79284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1AFE70AB-AB6C-1FCA-74DA-A238F62B2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3036" y="5141464"/>
              <a:ext cx="0" cy="79284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39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64FC59-DC7A-B66E-7545-0A453D32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EE5CD-D47A-FE9A-C5C7-E97B6322DE3D}"/>
              </a:ext>
            </a:extLst>
          </p:cNvPr>
          <p:cNvSpPr txBox="1"/>
          <p:nvPr/>
        </p:nvSpPr>
        <p:spPr>
          <a:xfrm>
            <a:off x="156117" y="59474"/>
            <a:ext cx="422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Modeling RF &amp; Solenoid fields Overlap</a:t>
            </a:r>
            <a:endParaRPr lang="ko-KR" altLang="en-US" b="1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C13FE7A-8309-F9CB-B8CB-7C9DB8DE68C8}"/>
              </a:ext>
            </a:extLst>
          </p:cNvPr>
          <p:cNvGrpSpPr/>
          <p:nvPr/>
        </p:nvGrpSpPr>
        <p:grpSpPr>
          <a:xfrm>
            <a:off x="4086895" y="613747"/>
            <a:ext cx="7437061" cy="2815253"/>
            <a:chOff x="5381181" y="180641"/>
            <a:chExt cx="6553200" cy="2340309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B6C6526-6D17-1F29-7069-197975EADFDE}"/>
                </a:ext>
              </a:extLst>
            </p:cNvPr>
            <p:cNvGrpSpPr/>
            <p:nvPr/>
          </p:nvGrpSpPr>
          <p:grpSpPr>
            <a:xfrm>
              <a:off x="5381181" y="180641"/>
              <a:ext cx="6553200" cy="2340309"/>
              <a:chOff x="4902200" y="377491"/>
              <a:chExt cx="5962650" cy="2221805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E80714C4-C28A-43EF-F930-EE075CF11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8737" r="10034" b="24003"/>
              <a:stretch>
                <a:fillRect/>
              </a:stretch>
            </p:blipFill>
            <p:spPr>
              <a:xfrm>
                <a:off x="4902200" y="377491"/>
                <a:ext cx="5962650" cy="1845010"/>
              </a:xfrm>
              <a:prstGeom prst="rect">
                <a:avLst/>
              </a:prstGeom>
            </p:spPr>
          </p:pic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E4693189-44F1-AE57-727E-6AA4AAD69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77044"/>
              <a:stretch>
                <a:fillRect/>
              </a:stretch>
            </p:blipFill>
            <p:spPr>
              <a:xfrm>
                <a:off x="5181600" y="2171183"/>
                <a:ext cx="5638800" cy="42811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DA38C2D-9485-B74B-0401-A0636AC9B85D}"/>
                    </a:ext>
                  </a:extLst>
                </p:cNvPr>
                <p:cNvSpPr txBox="1"/>
                <p:nvPr/>
              </p:nvSpPr>
              <p:spPr>
                <a:xfrm>
                  <a:off x="6997700" y="1311450"/>
                  <a:ext cx="457200" cy="3048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𝑠𝑒𝑝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DA38C2D-9485-B74B-0401-A0636AC9B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700" y="1311450"/>
                  <a:ext cx="457200" cy="304800"/>
                </a:xfrm>
                <a:prstGeom prst="rect">
                  <a:avLst/>
                </a:prstGeom>
                <a:blipFill>
                  <a:blip r:embed="rId3"/>
                  <a:stretch>
                    <a:fillRect l="-470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화살표: 아래쪽 8">
              <a:extLst>
                <a:ext uri="{FF2B5EF4-FFF2-40B4-BE49-F238E27FC236}">
                  <a16:creationId xmlns:a16="http://schemas.microsoft.com/office/drawing/2014/main" id="{62432DFD-C958-4DAC-D2B0-992D69B2DF16}"/>
                </a:ext>
              </a:extLst>
            </p:cNvPr>
            <p:cNvSpPr/>
            <p:nvPr/>
          </p:nvSpPr>
          <p:spPr>
            <a:xfrm flipV="1">
              <a:off x="7150100" y="1079499"/>
              <a:ext cx="152400" cy="23195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69333D-B25D-5B4E-4E06-9DD59A310493}"/>
                  </a:ext>
                </a:extLst>
              </p:cNvPr>
              <p:cNvSpPr txBox="1"/>
              <p:nvPr/>
            </p:nvSpPr>
            <p:spPr>
              <a:xfrm>
                <a:off x="1086923" y="1376856"/>
                <a:ext cx="2049279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𝑠𝑒𝑝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×1%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69333D-B25D-5B4E-4E06-9DD59A310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23" y="1376856"/>
                <a:ext cx="2049279" cy="318164"/>
              </a:xfrm>
              <a:prstGeom prst="rect">
                <a:avLst/>
              </a:prstGeom>
              <a:blipFill>
                <a:blip r:embed="rId4"/>
                <a:stretch>
                  <a:fillRect l="-2083" r="-2976" b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238210E-0735-9A02-8000-BEC045E51D1D}"/>
              </a:ext>
            </a:extLst>
          </p:cNvPr>
          <p:cNvSpPr txBox="1"/>
          <p:nvPr/>
        </p:nvSpPr>
        <p:spPr>
          <a:xfrm>
            <a:off x="233735" y="3429000"/>
            <a:ext cx="2774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2. Transverse force in RF field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4D668-3A26-9C2D-8741-64925B9F34DF}"/>
              </a:ext>
            </a:extLst>
          </p:cNvPr>
          <p:cNvSpPr txBox="1"/>
          <p:nvPr/>
        </p:nvSpPr>
        <p:spPr>
          <a:xfrm>
            <a:off x="780430" y="4297631"/>
            <a:ext cx="1274708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US" altLang="ko-KR" sz="1400" dirty="0"/>
              <a:t>Center iris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30E436-BE31-E95A-9E83-816C658BECD5}"/>
              </a:ext>
            </a:extLst>
          </p:cNvPr>
          <p:cNvSpPr txBox="1"/>
          <p:nvPr/>
        </p:nvSpPr>
        <p:spPr>
          <a:xfrm>
            <a:off x="780430" y="5145103"/>
            <a:ext cx="1331133" cy="317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US" altLang="ko-KR" sz="1400" dirty="0"/>
              <a:t>Exit iris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25D28A-B6DC-C35E-A5D4-674253D3719B}"/>
                  </a:ext>
                </a:extLst>
              </p:cNvPr>
              <p:cNvSpPr txBox="1"/>
              <p:nvPr/>
            </p:nvSpPr>
            <p:spPr>
              <a:xfrm>
                <a:off x="519959" y="3893106"/>
                <a:ext cx="1490729" cy="317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ko-KR" sz="1400" dirty="0"/>
                  <a:t>Radial  E-field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25D28A-B6DC-C35E-A5D4-674253D37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9" y="3893106"/>
                <a:ext cx="1490729" cy="317395"/>
              </a:xfrm>
              <a:prstGeom prst="rect">
                <a:avLst/>
              </a:prstGeom>
              <a:blipFill>
                <a:blip r:embed="rId5"/>
                <a:stretch>
                  <a:fillRect l="-1224" t="-1923" b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195F93-466D-5C7B-B952-B5CD249E9C87}"/>
                  </a:ext>
                </a:extLst>
              </p:cNvPr>
              <p:cNvSpPr txBox="1"/>
              <p:nvPr/>
            </p:nvSpPr>
            <p:spPr>
              <a:xfrm>
                <a:off x="1110630" y="4573564"/>
                <a:ext cx="6630341" cy="317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ko-KR" sz="1400" dirty="0"/>
                  <a:t>: Transverse force is negligible since for the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sz="1400" dirty="0"/>
                  <a:t>-mode the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400" dirty="0"/>
                  <a:t> is</a:t>
                </a:r>
                <a:r>
                  <a:rPr lang="ko-KR" altLang="en-US" sz="1400" dirty="0"/>
                  <a:t> </a:t>
                </a:r>
                <a:r>
                  <a:rPr lang="en-US" altLang="ko-KR" sz="1400" dirty="0"/>
                  <a:t>anti-symmetric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195F93-466D-5C7B-B952-B5CD249E9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30" y="4573564"/>
                <a:ext cx="6630341" cy="317395"/>
              </a:xfrm>
              <a:prstGeom prst="rect">
                <a:avLst/>
              </a:prstGeom>
              <a:blipFill>
                <a:blip r:embed="rId6"/>
                <a:stretch>
                  <a:fillRect l="-276" b="-1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04CC638-1570-014F-4E17-510D55481A76}"/>
              </a:ext>
            </a:extLst>
          </p:cNvPr>
          <p:cNvSpPr txBox="1"/>
          <p:nvPr/>
        </p:nvSpPr>
        <p:spPr>
          <a:xfrm>
            <a:off x="1110630" y="5399805"/>
            <a:ext cx="4517903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: Total transverse force is an impulse given at the exit iris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505724-92C7-59E8-DF27-35D6EC7E7DE9}"/>
                  </a:ext>
                </a:extLst>
              </p:cNvPr>
              <p:cNvSpPr txBox="1"/>
              <p:nvPr/>
            </p:nvSpPr>
            <p:spPr>
              <a:xfrm>
                <a:off x="7366590" y="5377170"/>
                <a:ext cx="2164760" cy="362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dirty="0"/>
                  <a:t>Focal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𝛽𝛾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sz="1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505724-92C7-59E8-DF27-35D6EC7E7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590" y="5377170"/>
                <a:ext cx="2164760" cy="362663"/>
              </a:xfrm>
              <a:prstGeom prst="rect">
                <a:avLst/>
              </a:prstGeom>
              <a:blipFill>
                <a:blip r:embed="rId7"/>
                <a:stretch>
                  <a:fillRect l="-5056" b="-1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E7EC14-3032-C799-7E64-3157721DB991}"/>
                  </a:ext>
                </a:extLst>
              </p:cNvPr>
              <p:cNvSpPr txBox="1"/>
              <p:nvPr/>
            </p:nvSpPr>
            <p:spPr>
              <a:xfrm>
                <a:off x="233735" y="688266"/>
                <a:ext cx="2969724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/>
                  <a:t>1. Define overlap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E7EC14-3032-C799-7E64-3157721DB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5" y="688266"/>
                <a:ext cx="2969724" cy="357534"/>
              </a:xfrm>
              <a:prstGeom prst="rect">
                <a:avLst/>
              </a:prstGeom>
              <a:blipFill>
                <a:blip r:embed="rId8"/>
                <a:stretch>
                  <a:fillRect l="-1025" t="-6780" b="-135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12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7E33E75-5D06-94DF-C8CF-44CAD86A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13E47-EA80-E2F1-DA54-60E546FDAC8B}"/>
              </a:ext>
            </a:extLst>
          </p:cNvPr>
          <p:cNvSpPr txBox="1"/>
          <p:nvPr/>
        </p:nvSpPr>
        <p:spPr>
          <a:xfrm>
            <a:off x="233735" y="631116"/>
            <a:ext cx="3309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3. Const-momentum approximation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E01F0F-3171-51AA-02E4-B4332403A8C5}"/>
                  </a:ext>
                </a:extLst>
              </p:cNvPr>
              <p:cNvSpPr txBox="1"/>
              <p:nvPr/>
            </p:nvSpPr>
            <p:spPr>
              <a:xfrm>
                <a:off x="2466173" y="1639650"/>
                <a:ext cx="450431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dirty="0"/>
                  <a:t>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sz="1400" dirty="0"/>
                  <a:t>: Beam momentum after the gun exit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E01F0F-3171-51AA-02E4-B4332403A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73" y="1639650"/>
                <a:ext cx="4504310" cy="299249"/>
              </a:xfrm>
              <a:prstGeom prst="rect">
                <a:avLst/>
              </a:prstGeom>
              <a:blipFill>
                <a:blip r:embed="rId2"/>
                <a:stretch>
                  <a:fillRect l="-1897" t="-28571" r="-1626" b="-367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5B7EE848-35DC-A924-B9E1-EEB4C6510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090" y="3661592"/>
            <a:ext cx="5501622" cy="2823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9F54FF-5BB8-6FB2-6E7D-B384CD763824}"/>
              </a:ext>
            </a:extLst>
          </p:cNvPr>
          <p:cNvSpPr txBox="1"/>
          <p:nvPr/>
        </p:nvSpPr>
        <p:spPr>
          <a:xfrm>
            <a:off x="532659" y="2375834"/>
            <a:ext cx="2898101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Momentum-related equivalent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606859-4260-1AC7-E6FE-BF58FCC36E8C}"/>
                  </a:ext>
                </a:extLst>
              </p:cNvPr>
              <p:cNvSpPr txBox="1"/>
              <p:nvPr/>
            </p:nvSpPr>
            <p:spPr>
              <a:xfrm>
                <a:off x="4718328" y="2693229"/>
                <a:ext cx="2236831" cy="531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606859-4260-1AC7-E6FE-BF58FCC36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328" y="2693229"/>
                <a:ext cx="2236831" cy="531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4FC2A87-A404-CE3F-1AEF-54A6DEE31961}"/>
              </a:ext>
            </a:extLst>
          </p:cNvPr>
          <p:cNvSpPr txBox="1"/>
          <p:nvPr/>
        </p:nvSpPr>
        <p:spPr>
          <a:xfrm>
            <a:off x="532659" y="1037399"/>
            <a:ext cx="4110677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Purpose: preserve the geometric phase space (x, x’)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5C7AB3-A59C-1C97-9FEF-AA28FA873CAE}"/>
                  </a:ext>
                </a:extLst>
              </p:cNvPr>
              <p:cNvSpPr txBox="1"/>
              <p:nvPr/>
            </p:nvSpPr>
            <p:spPr>
              <a:xfrm>
                <a:off x="1168400" y="1541387"/>
                <a:ext cx="1289050" cy="495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,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5C7AB3-A59C-1C97-9FEF-AA28FA873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1541387"/>
                <a:ext cx="1289050" cy="495777"/>
              </a:xfrm>
              <a:prstGeom prst="rect">
                <a:avLst/>
              </a:prstGeom>
              <a:blipFill>
                <a:blip r:embed="rId5"/>
                <a:stretch>
                  <a:fillRect t="-2469" b="-1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954477C-032A-C5EF-13A6-819BACC9FC3B}"/>
              </a:ext>
            </a:extLst>
          </p:cNvPr>
          <p:cNvSpPr txBox="1"/>
          <p:nvPr/>
        </p:nvSpPr>
        <p:spPr>
          <a:xfrm>
            <a:off x="532659" y="3661592"/>
            <a:ext cx="4806316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Ratio of the integral strength of the two parts of the solenoid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FE3AC7-84F2-3E42-FC33-3348E2928932}"/>
                  </a:ext>
                </a:extLst>
              </p:cNvPr>
              <p:cNvSpPr txBox="1"/>
              <p:nvPr/>
            </p:nvSpPr>
            <p:spPr>
              <a:xfrm>
                <a:off x="1992033" y="4373567"/>
                <a:ext cx="1887568" cy="844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𝑠𝑒𝑝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𝑒𝑝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FE3AC7-84F2-3E42-FC33-3348E2928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33" y="4373567"/>
                <a:ext cx="1887568" cy="844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D7F84-776E-A5E2-A35E-F33538B86407}"/>
                  </a:ext>
                </a:extLst>
              </p:cNvPr>
              <p:cNvSpPr txBox="1"/>
              <p:nvPr/>
            </p:nvSpPr>
            <p:spPr>
              <a:xfrm>
                <a:off x="2495824" y="5682101"/>
                <a:ext cx="9349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D7F84-776E-A5E2-A35E-F33538B86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824" y="5682101"/>
                <a:ext cx="934936" cy="276999"/>
              </a:xfrm>
              <a:prstGeom prst="rect">
                <a:avLst/>
              </a:prstGeom>
              <a:blipFill>
                <a:blip r:embed="rId7"/>
                <a:stretch>
                  <a:fillRect l="-5844" r="-1299" b="-34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F333BC0-D61B-28B9-CE6C-74DA158D70B9}"/>
              </a:ext>
            </a:extLst>
          </p:cNvPr>
          <p:cNvSpPr txBox="1"/>
          <p:nvPr/>
        </p:nvSpPr>
        <p:spPr>
          <a:xfrm>
            <a:off x="6185411" y="5503205"/>
            <a:ext cx="817340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Gun exit</a:t>
            </a:r>
          </a:p>
        </p:txBody>
      </p:sp>
    </p:spTree>
    <p:extLst>
      <p:ext uri="{BB962C8B-B14F-4D97-AF65-F5344CB8AC3E}">
        <p14:creationId xmlns:p14="http://schemas.microsoft.com/office/powerpoint/2010/main" val="178527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921869DC-8475-DBED-3589-9034227D27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73" t="14468" r="2115" b="26808"/>
          <a:stretch>
            <a:fillRect/>
          </a:stretch>
        </p:blipFill>
        <p:spPr>
          <a:xfrm>
            <a:off x="5826260" y="145549"/>
            <a:ext cx="5039956" cy="2052862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40A4CD-812F-F27F-D774-2E665D55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807DD-D633-5436-5154-8DF8C53EBD1A}"/>
              </a:ext>
            </a:extLst>
          </p:cNvPr>
          <p:cNvSpPr txBox="1"/>
          <p:nvPr/>
        </p:nvSpPr>
        <p:spPr>
          <a:xfrm>
            <a:off x="156117" y="59474"/>
            <a:ext cx="453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Deficiencies of the Conventional Methods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BCC29-9BEF-422D-0E0B-260373B772DC}"/>
              </a:ext>
            </a:extLst>
          </p:cNvPr>
          <p:cNvSpPr txBox="1"/>
          <p:nvPr/>
        </p:nvSpPr>
        <p:spPr>
          <a:xfrm>
            <a:off x="233735" y="631116"/>
            <a:ext cx="4191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Method 1. Avoid the knowledge of the RF field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F0F9E4-6A3B-B5BA-C57B-48C618CE183C}"/>
                  </a:ext>
                </a:extLst>
              </p:cNvPr>
              <p:cNvSpPr txBox="1"/>
              <p:nvPr/>
            </p:nvSpPr>
            <p:spPr>
              <a:xfrm>
                <a:off x="1474542" y="1439054"/>
                <a:ext cx="2244140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𝑀𝑖𝑛𝑖𝑚𝑖𝑧𝑒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𝑠𝑐𝑟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𝑓𝑖𝑡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F0F9E4-6A3B-B5BA-C57B-48C618CE1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42" y="1439054"/>
                <a:ext cx="2244140" cy="328231"/>
              </a:xfrm>
              <a:prstGeom prst="rect">
                <a:avLst/>
              </a:prstGeom>
              <a:blipFill>
                <a:blip r:embed="rId3"/>
                <a:stretch>
                  <a:fillRect l="-2174" b="-259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59FDE77-F30B-6E66-175D-DE1E802D42A5}"/>
              </a:ext>
            </a:extLst>
          </p:cNvPr>
          <p:cNvSpPr txBox="1"/>
          <p:nvPr/>
        </p:nvSpPr>
        <p:spPr>
          <a:xfrm>
            <a:off x="461833" y="2346809"/>
            <a:ext cx="6325258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Theorical Function &amp; Measurement Function without RF-solenoid fields overlap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290664-B131-11EC-4F63-F1217CC8F8E8}"/>
                  </a:ext>
                </a:extLst>
              </p:cNvPr>
              <p:cNvSpPr txBox="1"/>
              <p:nvPr/>
            </p:nvSpPr>
            <p:spPr>
              <a:xfrm>
                <a:off x="920750" y="2801282"/>
                <a:ext cx="5315558" cy="318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&gt;+2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&gt;+</m:t>
                    </m:r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𝑓𝑖𝑡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ko-KR" dirty="0"/>
                  <a:t>,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290664-B131-11EC-4F63-F1217CC8F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50" y="2801282"/>
                <a:ext cx="5315558" cy="318805"/>
              </a:xfrm>
              <a:prstGeom prst="rect">
                <a:avLst/>
              </a:prstGeom>
              <a:blipFill>
                <a:blip r:embed="rId4"/>
                <a:stretch>
                  <a:fillRect l="-917" t="-21154" r="-1835" b="-3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A85C8B0-6545-42C9-CA4D-A51B1B85C5C7}"/>
              </a:ext>
            </a:extLst>
          </p:cNvPr>
          <p:cNvSpPr txBox="1"/>
          <p:nvPr/>
        </p:nvSpPr>
        <p:spPr>
          <a:xfrm>
            <a:off x="1023641" y="5297460"/>
            <a:ext cx="4381841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Measurement Function with RF-solenoid fields overlap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D8F9F-3F62-0F53-7A22-450ABAB3877C}"/>
              </a:ext>
            </a:extLst>
          </p:cNvPr>
          <p:cNvSpPr txBox="1"/>
          <p:nvPr/>
        </p:nvSpPr>
        <p:spPr>
          <a:xfrm>
            <a:off x="779333" y="4447872"/>
            <a:ext cx="477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Analyze the overestimation of the thermal emittance</a:t>
            </a:r>
            <a:endParaRPr lang="ko-KR" altLang="en-US" sz="1600" dirty="0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DDDE723-5A34-4ED4-F403-18D04DB39726}"/>
              </a:ext>
            </a:extLst>
          </p:cNvPr>
          <p:cNvSpPr/>
          <p:nvPr/>
        </p:nvSpPr>
        <p:spPr>
          <a:xfrm>
            <a:off x="461833" y="4488077"/>
            <a:ext cx="317500" cy="2716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D91FA-2294-669B-C9C3-890C9987D67D}"/>
                  </a:ext>
                </a:extLst>
              </p:cNvPr>
              <p:cNvSpPr txBox="1"/>
              <p:nvPr/>
            </p:nvSpPr>
            <p:spPr>
              <a:xfrm>
                <a:off x="920750" y="3334542"/>
                <a:ext cx="4905510" cy="282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&gt;+2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&gt;+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D91FA-2294-669B-C9C3-890C9987D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50" y="3334542"/>
                <a:ext cx="4905510" cy="282513"/>
              </a:xfrm>
              <a:prstGeom prst="rect">
                <a:avLst/>
              </a:prstGeom>
              <a:blipFill>
                <a:blip r:embed="rId5"/>
                <a:stretch>
                  <a:fillRect r="-248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B84DFA-21CA-9ED7-48A5-134D4CDA8C15}"/>
                  </a:ext>
                </a:extLst>
              </p:cNvPr>
              <p:cNvSpPr txBox="1"/>
              <p:nvPr/>
            </p:nvSpPr>
            <p:spPr>
              <a:xfrm>
                <a:off x="5826260" y="5314900"/>
                <a:ext cx="4905510" cy="282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&gt;+2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&gt;+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B84DFA-21CA-9ED7-48A5-134D4CDA8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260" y="5314900"/>
                <a:ext cx="4905510" cy="282513"/>
              </a:xfrm>
              <a:prstGeom prst="rect">
                <a:avLst/>
              </a:prstGeom>
              <a:blipFill>
                <a:blip r:embed="rId6"/>
                <a:stretch>
                  <a:fillRect l="-124" r="-373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십자형 15">
            <a:extLst>
              <a:ext uri="{FF2B5EF4-FFF2-40B4-BE49-F238E27FC236}">
                <a16:creationId xmlns:a16="http://schemas.microsoft.com/office/drawing/2014/main" id="{75D585AB-0467-D943-9D1E-AE82988BEED3}"/>
              </a:ext>
            </a:extLst>
          </p:cNvPr>
          <p:cNvSpPr/>
          <p:nvPr/>
        </p:nvSpPr>
        <p:spPr>
          <a:xfrm rot="2658310">
            <a:off x="7740640" y="5009586"/>
            <a:ext cx="1076751" cy="1076258"/>
          </a:xfrm>
          <a:prstGeom prst="plus">
            <a:avLst>
              <a:gd name="adj" fmla="val 422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1CAA5D3E-FAA7-9ED9-A240-9B51F9E3ED6C}"/>
              </a:ext>
            </a:extLst>
          </p:cNvPr>
          <p:cNvCxnSpPr>
            <a:cxnSpLocks/>
            <a:stCxn id="13" idx="3"/>
            <a:endCxn id="15" idx="0"/>
          </p:cNvCxnSpPr>
          <p:nvPr/>
        </p:nvCxnSpPr>
        <p:spPr>
          <a:xfrm>
            <a:off x="5826260" y="3475799"/>
            <a:ext cx="2452755" cy="1839101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38AADE-0A8B-F64D-857E-2D9AFA466C66}"/>
                  </a:ext>
                </a:extLst>
              </p:cNvPr>
              <p:cNvSpPr txBox="1"/>
              <p:nvPr/>
            </p:nvSpPr>
            <p:spPr>
              <a:xfrm>
                <a:off x="6912918" y="2644288"/>
                <a:ext cx="2314736" cy="507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38AADE-0A8B-F64D-857E-2D9AFA466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918" y="2644288"/>
                <a:ext cx="2314736" cy="507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07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B8381871-E0C8-A594-BAA4-7AEC332092EA}"/>
              </a:ext>
            </a:extLst>
          </p:cNvPr>
          <p:cNvSpPr/>
          <p:nvPr/>
        </p:nvSpPr>
        <p:spPr>
          <a:xfrm>
            <a:off x="6262129" y="5135772"/>
            <a:ext cx="374784" cy="160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3B38FA1-6EFA-BF50-8192-7B433172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5F997E-333C-A9C0-12F1-EADE0CDE30BC}"/>
                  </a:ext>
                </a:extLst>
              </p:cNvPr>
              <p:cNvSpPr txBox="1"/>
              <p:nvPr/>
            </p:nvSpPr>
            <p:spPr>
              <a:xfrm>
                <a:off x="3158753" y="894234"/>
                <a:ext cx="2044855" cy="399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1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5F997E-333C-A9C0-12F1-EADE0CDE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753" y="894234"/>
                <a:ext cx="2044855" cy="399340"/>
              </a:xfrm>
              <a:prstGeom prst="rect">
                <a:avLst/>
              </a:prstGeom>
              <a:blipFill>
                <a:blip r:embed="rId2"/>
                <a:stretch>
                  <a:fillRect l="-2976" r="-1786"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D685973-30B3-E039-D0A8-24FD218954F2}"/>
              </a:ext>
            </a:extLst>
          </p:cNvPr>
          <p:cNvSpPr txBox="1"/>
          <p:nvPr/>
        </p:nvSpPr>
        <p:spPr>
          <a:xfrm>
            <a:off x="967833" y="935207"/>
            <a:ext cx="2044149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Assume initial condition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954DE-1B2E-6DFE-855C-EE79774DE9C3}"/>
              </a:ext>
            </a:extLst>
          </p:cNvPr>
          <p:cNvSpPr txBox="1"/>
          <p:nvPr/>
        </p:nvSpPr>
        <p:spPr>
          <a:xfrm>
            <a:off x="762161" y="395313"/>
            <a:ext cx="477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Analyze the overestimation of the thermal emittance</a:t>
            </a:r>
            <a:endParaRPr lang="ko-KR" altLang="en-US" sz="1600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EDF59484-96E1-4B36-FB80-7DE706B6805F}"/>
              </a:ext>
            </a:extLst>
          </p:cNvPr>
          <p:cNvSpPr/>
          <p:nvPr/>
        </p:nvSpPr>
        <p:spPr>
          <a:xfrm>
            <a:off x="444661" y="435518"/>
            <a:ext cx="317500" cy="2716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55970-7054-CBED-15A7-8A48144A5A92}"/>
              </a:ext>
            </a:extLst>
          </p:cNvPr>
          <p:cNvSpPr txBox="1"/>
          <p:nvPr/>
        </p:nvSpPr>
        <p:spPr>
          <a:xfrm>
            <a:off x="967833" y="1531139"/>
            <a:ext cx="1669624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Theorical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8C9F7-F8B4-4583-E2FD-4075709BEFB6}"/>
                  </a:ext>
                </a:extLst>
              </p:cNvPr>
              <p:cNvSpPr txBox="1"/>
              <p:nvPr/>
            </p:nvSpPr>
            <p:spPr>
              <a:xfrm>
                <a:off x="3147718" y="1496994"/>
                <a:ext cx="5315558" cy="318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&gt;+2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&gt;+</m:t>
                    </m:r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𝑓𝑖𝑡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ko-KR" dirty="0"/>
                  <a:t>,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8C9F7-F8B4-4583-E2FD-4075709BE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18" y="1496994"/>
                <a:ext cx="5315558" cy="318805"/>
              </a:xfrm>
              <a:prstGeom prst="rect">
                <a:avLst/>
              </a:prstGeom>
              <a:blipFill>
                <a:blip r:embed="rId3"/>
                <a:stretch>
                  <a:fillRect l="-917" t="-21154" r="-1835" b="-3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5CDACA-8BFE-390E-A91D-C38C451844F5}"/>
              </a:ext>
            </a:extLst>
          </p:cNvPr>
          <p:cNvSpPr txBox="1"/>
          <p:nvPr/>
        </p:nvSpPr>
        <p:spPr>
          <a:xfrm>
            <a:off x="967833" y="2004809"/>
            <a:ext cx="4381841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Measurement Function with RF-solenoid fields overlap</a:t>
            </a:r>
          </a:p>
        </p:txBody>
      </p:sp>
      <p:sp>
        <p:nvSpPr>
          <p:cNvPr id="8" name="별: 꼭짓점 4개 7">
            <a:extLst>
              <a:ext uri="{FF2B5EF4-FFF2-40B4-BE49-F238E27FC236}">
                <a16:creationId xmlns:a16="http://schemas.microsoft.com/office/drawing/2014/main" id="{5CA32D37-FE66-D818-0A57-CE242E508DD0}"/>
              </a:ext>
            </a:extLst>
          </p:cNvPr>
          <p:cNvSpPr/>
          <p:nvPr/>
        </p:nvSpPr>
        <p:spPr>
          <a:xfrm>
            <a:off x="762161" y="2052059"/>
            <a:ext cx="205672" cy="222893"/>
          </a:xfrm>
          <a:prstGeom prst="star4">
            <a:avLst>
              <a:gd name="adj" fmla="val 14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C408B02-8A9E-C988-F76D-8C5895865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33" y="2322202"/>
            <a:ext cx="3931936" cy="201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4E7CAD-EAC6-4AB6-4670-86F2EED9D84B}"/>
                  </a:ext>
                </a:extLst>
              </p:cNvPr>
              <p:cNvSpPr txBox="1"/>
              <p:nvPr/>
            </p:nvSpPr>
            <p:spPr>
              <a:xfrm>
                <a:off x="5533275" y="2626058"/>
                <a:ext cx="4875117" cy="540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4E7CAD-EAC6-4AB6-4670-86F2EED9D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75" y="2626058"/>
                <a:ext cx="4875117" cy="540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F787D21-B450-3879-92E1-9001F3899E82}"/>
              </a:ext>
            </a:extLst>
          </p:cNvPr>
          <p:cNvSpPr txBox="1"/>
          <p:nvPr/>
        </p:nvSpPr>
        <p:spPr>
          <a:xfrm>
            <a:off x="6164686" y="2388060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drift</a:t>
            </a:r>
            <a:endParaRPr lang="ko-KR" altLang="en-US" sz="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566B8-18AD-E6CA-BF51-ED8C8AEF3870}"/>
              </a:ext>
            </a:extLst>
          </p:cNvPr>
          <p:cNvSpPr txBox="1"/>
          <p:nvPr/>
        </p:nvSpPr>
        <p:spPr>
          <a:xfrm>
            <a:off x="7970833" y="2384199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drift</a:t>
            </a:r>
            <a:endParaRPr lang="ko-KR" altLang="en-US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470F1-1139-6E1F-CD57-93F288AF28C7}"/>
              </a:ext>
            </a:extLst>
          </p:cNvPr>
          <p:cNvSpPr txBox="1"/>
          <p:nvPr/>
        </p:nvSpPr>
        <p:spPr>
          <a:xfrm>
            <a:off x="6754373" y="232650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Solenoid Field</a:t>
            </a:r>
          </a:p>
          <a:p>
            <a:pPr algn="ctr"/>
            <a:r>
              <a:rPr lang="en-US" altLang="ko-KR" sz="800" dirty="0"/>
              <a:t>(Non-overlapping)</a:t>
            </a:r>
            <a:endParaRPr lang="ko-KR" altLang="en-US" sz="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6661A-5E9A-8B39-DC70-F7BFB23002E7}"/>
              </a:ext>
            </a:extLst>
          </p:cNvPr>
          <p:cNvSpPr txBox="1"/>
          <p:nvPr/>
        </p:nvSpPr>
        <p:spPr>
          <a:xfrm>
            <a:off x="9448800" y="2326505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Solenoid Field</a:t>
            </a:r>
          </a:p>
          <a:p>
            <a:pPr algn="ctr"/>
            <a:r>
              <a:rPr lang="en-US" altLang="ko-KR" sz="800" dirty="0"/>
              <a:t>(Overlapping)</a:t>
            </a:r>
            <a:endParaRPr lang="ko-KR" alt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CF9E21-C8B8-1366-C7FE-FBD4F563DA81}"/>
              </a:ext>
            </a:extLst>
          </p:cNvPr>
          <p:cNvSpPr txBox="1"/>
          <p:nvPr/>
        </p:nvSpPr>
        <p:spPr>
          <a:xfrm>
            <a:off x="8451411" y="2326505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RF Field</a:t>
            </a:r>
          </a:p>
          <a:p>
            <a:pPr algn="ctr"/>
            <a:r>
              <a:rPr lang="en-US" altLang="ko-KR" sz="800" dirty="0"/>
              <a:t>(Transverse force)</a:t>
            </a:r>
            <a:endParaRPr lang="ko-KR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764310-94C5-837B-8B57-A51F58882C77}"/>
                  </a:ext>
                </a:extLst>
              </p:cNvPr>
              <p:cNvSpPr txBox="1"/>
              <p:nvPr/>
            </p:nvSpPr>
            <p:spPr>
              <a:xfrm>
                <a:off x="8973537" y="1351945"/>
                <a:ext cx="2314736" cy="507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764310-94C5-837B-8B57-A51F58882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537" y="1351945"/>
                <a:ext cx="2314736" cy="5072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4612BD-92E8-D247-22E0-3BCFC746E0D7}"/>
                  </a:ext>
                </a:extLst>
              </p:cNvPr>
              <p:cNvSpPr txBox="1"/>
              <p:nvPr/>
            </p:nvSpPr>
            <p:spPr>
              <a:xfrm>
                <a:off x="5533275" y="3668441"/>
                <a:ext cx="6039859" cy="374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=&lt;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&gt;×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4612BD-92E8-D247-22E0-3BCFC746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75" y="3668441"/>
                <a:ext cx="6039859" cy="374013"/>
              </a:xfrm>
              <a:prstGeom prst="rect">
                <a:avLst/>
              </a:prstGeom>
              <a:blipFill>
                <a:blip r:embed="rId7"/>
                <a:stretch>
                  <a:fillRect l="-101" b="-213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직사각형 27">
            <a:extLst>
              <a:ext uri="{FF2B5EF4-FFF2-40B4-BE49-F238E27FC236}">
                <a16:creationId xmlns:a16="http://schemas.microsoft.com/office/drawing/2014/main" id="{2D2E428C-6D10-C5FE-4272-056ACC884035}"/>
              </a:ext>
            </a:extLst>
          </p:cNvPr>
          <p:cNvSpPr/>
          <p:nvPr/>
        </p:nvSpPr>
        <p:spPr>
          <a:xfrm>
            <a:off x="1238521" y="5166601"/>
            <a:ext cx="281186" cy="160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5773AE-465A-1EEE-700E-54DCE64A7845}"/>
                  </a:ext>
                </a:extLst>
              </p:cNvPr>
              <p:cNvSpPr txBox="1"/>
              <p:nvPr/>
            </p:nvSpPr>
            <p:spPr>
              <a:xfrm>
                <a:off x="967833" y="4476258"/>
                <a:ext cx="7703584" cy="323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𝑠𝑐𝑟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altLang="ko-KR" dirty="0"/>
                  <a:t>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5773AE-465A-1EEE-700E-54DCE64A7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3" y="4476258"/>
                <a:ext cx="7703584" cy="323230"/>
              </a:xfrm>
              <a:prstGeom prst="rect">
                <a:avLst/>
              </a:prstGeom>
              <a:blipFill>
                <a:blip r:embed="rId8"/>
                <a:stretch>
                  <a:fillRect l="-792" t="-22642" r="-79" b="-32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15CF3D-8869-2679-8B53-35532B5A79E4}"/>
                  </a:ext>
                </a:extLst>
              </p:cNvPr>
              <p:cNvSpPr txBox="1"/>
              <p:nvPr/>
            </p:nvSpPr>
            <p:spPr>
              <a:xfrm>
                <a:off x="1238521" y="5055640"/>
                <a:ext cx="5435462" cy="309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15CF3D-8869-2679-8B53-35532B5A7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21" y="5055640"/>
                <a:ext cx="5435462" cy="309444"/>
              </a:xfrm>
              <a:prstGeom prst="rect">
                <a:avLst/>
              </a:prstGeom>
              <a:blipFill>
                <a:blip r:embed="rId9"/>
                <a:stretch>
                  <a:fillRect l="-673" r="-561" b="-2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직사각형 29">
            <a:extLst>
              <a:ext uri="{FF2B5EF4-FFF2-40B4-BE49-F238E27FC236}">
                <a16:creationId xmlns:a16="http://schemas.microsoft.com/office/drawing/2014/main" id="{53344C13-81A1-BF47-2CB3-A6AA52BE5DA8}"/>
              </a:ext>
            </a:extLst>
          </p:cNvPr>
          <p:cNvSpPr/>
          <p:nvPr/>
        </p:nvSpPr>
        <p:spPr>
          <a:xfrm>
            <a:off x="1238521" y="5604465"/>
            <a:ext cx="281186" cy="160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77A36F7-52E0-EDF3-545B-742579F5ACB3}"/>
              </a:ext>
            </a:extLst>
          </p:cNvPr>
          <p:cNvSpPr/>
          <p:nvPr/>
        </p:nvSpPr>
        <p:spPr>
          <a:xfrm>
            <a:off x="3262651" y="5569780"/>
            <a:ext cx="356312" cy="160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459F3F-F2EC-5339-B7B8-C0CED37A2069}"/>
                  </a:ext>
                </a:extLst>
              </p:cNvPr>
              <p:cNvSpPr txBox="1"/>
              <p:nvPr/>
            </p:nvSpPr>
            <p:spPr>
              <a:xfrm>
                <a:off x="1238521" y="5493295"/>
                <a:ext cx="2427075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459F3F-F2EC-5339-B7B8-C0CED37A2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21" y="5493295"/>
                <a:ext cx="2427075" cy="287964"/>
              </a:xfrm>
              <a:prstGeom prst="rect">
                <a:avLst/>
              </a:prstGeom>
              <a:blipFill>
                <a:blip r:embed="rId10"/>
                <a:stretch>
                  <a:fillRect l="-2010" r="-2010" b="-36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328E95-50EF-1B8B-5EED-8734A2C8E3C9}"/>
                  </a:ext>
                </a:extLst>
              </p:cNvPr>
              <p:cNvSpPr txBox="1"/>
              <p:nvPr/>
            </p:nvSpPr>
            <p:spPr>
              <a:xfrm>
                <a:off x="762161" y="5909470"/>
                <a:ext cx="3543662" cy="317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altLang="ko-KR" sz="1400" dirty="0"/>
                  <a:t>  The error increases with the increase of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328E95-50EF-1B8B-5EED-8734A2C8E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61" y="5909470"/>
                <a:ext cx="3543662" cy="317395"/>
              </a:xfrm>
              <a:prstGeom prst="rect">
                <a:avLst/>
              </a:prstGeom>
              <a:blipFill>
                <a:blip r:embed="rId11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87D7D8-3067-34B9-8895-85EEA0B7E600}"/>
                  </a:ext>
                </a:extLst>
              </p:cNvPr>
              <p:cNvSpPr txBox="1"/>
              <p:nvPr/>
            </p:nvSpPr>
            <p:spPr>
              <a:xfrm>
                <a:off x="5533275" y="3362247"/>
                <a:ext cx="8825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87D7D8-3067-34B9-8895-85EEA0B7E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75" y="3362247"/>
                <a:ext cx="882549" cy="215444"/>
              </a:xfrm>
              <a:prstGeom prst="rect">
                <a:avLst/>
              </a:prstGeom>
              <a:blipFill>
                <a:blip r:embed="rId12"/>
                <a:stretch>
                  <a:fillRect l="-4167" r="-694" b="-1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75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C026FBF-CC0B-21C1-2C9F-E0300249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343FD-ED56-3FEF-30B7-151C036D58CF}"/>
              </a:ext>
            </a:extLst>
          </p:cNvPr>
          <p:cNvSpPr txBox="1"/>
          <p:nvPr/>
        </p:nvSpPr>
        <p:spPr>
          <a:xfrm>
            <a:off x="233735" y="412059"/>
            <a:ext cx="4359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Method 2. Using the beam dynamics simulation </a:t>
            </a:r>
            <a:endParaRPr lang="ko-KR" altLang="en-US" sz="16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0CEF8D-3CDB-CF2D-BD7A-4C565ACA7CF2}"/>
              </a:ext>
            </a:extLst>
          </p:cNvPr>
          <p:cNvSpPr/>
          <p:nvPr/>
        </p:nvSpPr>
        <p:spPr>
          <a:xfrm>
            <a:off x="755562" y="1764409"/>
            <a:ext cx="2322490" cy="1193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Beam size measurement results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6B82A-77BC-6990-8580-00E0D3E622D0}"/>
              </a:ext>
            </a:extLst>
          </p:cNvPr>
          <p:cNvSpPr txBox="1"/>
          <p:nvPr/>
        </p:nvSpPr>
        <p:spPr>
          <a:xfrm>
            <a:off x="448954" y="871427"/>
            <a:ext cx="5357044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Replace the transfer matrix calculation with start-to-end simulation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7BAAD8-2D31-D1E1-AF40-BD3CE5337ED8}"/>
              </a:ext>
            </a:extLst>
          </p:cNvPr>
          <p:cNvSpPr/>
          <p:nvPr/>
        </p:nvSpPr>
        <p:spPr>
          <a:xfrm>
            <a:off x="8800425" y="1764409"/>
            <a:ext cx="2322490" cy="1193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Beam size</a:t>
            </a:r>
          </a:p>
          <a:p>
            <a:pPr algn="ctr"/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E9D5FCD1-EB86-2A30-B86B-43A1FC8273D4}"/>
              </a:ext>
            </a:extLst>
          </p:cNvPr>
          <p:cNvSpPr/>
          <p:nvPr/>
        </p:nvSpPr>
        <p:spPr>
          <a:xfrm>
            <a:off x="5394032" y="2055746"/>
            <a:ext cx="1090411" cy="4378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C9A17-8D76-D510-B37B-E0C0F516D453}"/>
              </a:ext>
            </a:extLst>
          </p:cNvPr>
          <p:cNvSpPr txBox="1"/>
          <p:nvPr/>
        </p:nvSpPr>
        <p:spPr>
          <a:xfrm>
            <a:off x="3906522" y="2493627"/>
            <a:ext cx="406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Matching between </a:t>
            </a:r>
          </a:p>
          <a:p>
            <a:pPr algn="ctr"/>
            <a:r>
              <a:rPr lang="en-US" altLang="ko-KR" sz="1400" dirty="0"/>
              <a:t>measurement results and simulation results</a:t>
            </a:r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89F35-C0CC-CB08-36C8-9EDC8FFCF10B}"/>
              </a:ext>
            </a:extLst>
          </p:cNvPr>
          <p:cNvSpPr txBox="1"/>
          <p:nvPr/>
        </p:nvSpPr>
        <p:spPr>
          <a:xfrm>
            <a:off x="3906522" y="1747969"/>
            <a:ext cx="406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Changing thermal emittance in simulation</a:t>
            </a:r>
            <a:endParaRPr lang="ko-KR" altLang="en-US" sz="1400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1F9DA29E-900F-B67C-1871-C28F5A4314C9}"/>
              </a:ext>
            </a:extLst>
          </p:cNvPr>
          <p:cNvSpPr/>
          <p:nvPr/>
        </p:nvSpPr>
        <p:spPr>
          <a:xfrm>
            <a:off x="461833" y="3556496"/>
            <a:ext cx="317500" cy="2716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04587-9447-08F7-8296-8CF972B1A6BE}"/>
              </a:ext>
            </a:extLst>
          </p:cNvPr>
          <p:cNvSpPr txBox="1"/>
          <p:nvPr/>
        </p:nvSpPr>
        <p:spPr>
          <a:xfrm>
            <a:off x="779333" y="3532175"/>
            <a:ext cx="1061509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Limitations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F8766-FC63-114B-2613-07152E2E0AAA}"/>
              </a:ext>
            </a:extLst>
          </p:cNvPr>
          <p:cNvSpPr txBox="1"/>
          <p:nvPr/>
        </p:nvSpPr>
        <p:spPr>
          <a:xfrm>
            <a:off x="958436" y="3453379"/>
            <a:ext cx="9003234" cy="2018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500000"/>
              </a:lnSpc>
              <a:buAutoNum type="arabicPeriod"/>
            </a:pPr>
            <a:r>
              <a:rPr lang="en-US" altLang="ko-KR" sz="1400" dirty="0"/>
              <a:t>Requires accurate knowledge of beamline parameters</a:t>
            </a:r>
          </a:p>
          <a:p>
            <a:pPr marL="342900" indent="-342900">
              <a:lnSpc>
                <a:spcPct val="500000"/>
              </a:lnSpc>
              <a:buAutoNum type="arabicPeriod"/>
            </a:pPr>
            <a:r>
              <a:rPr lang="en-US" altLang="ko-KR" sz="1400" dirty="0"/>
              <a:t>Mismatch between simulation and the real beamline leads to uncertainties in the measured thermal emittance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FE48-E0DC-61D1-0A69-D4E95804F160}"/>
              </a:ext>
            </a:extLst>
          </p:cNvPr>
          <p:cNvSpPr txBox="1"/>
          <p:nvPr/>
        </p:nvSpPr>
        <p:spPr>
          <a:xfrm>
            <a:off x="1609859" y="4324739"/>
            <a:ext cx="4456090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RF gun field profile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Distance between simulation and the real beamline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5102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BE5C4A9-1FBA-F337-22D6-3F4048C5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95093-7621-DEC0-A6B1-BFCE23705CBD}"/>
              </a:ext>
            </a:extLst>
          </p:cNvPr>
          <p:cNvSpPr txBox="1"/>
          <p:nvPr/>
        </p:nvSpPr>
        <p:spPr>
          <a:xfrm>
            <a:off x="156117" y="59474"/>
            <a:ext cx="15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New Method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7F880-524A-3197-6E3A-53DBB3A7506A}"/>
              </a:ext>
            </a:extLst>
          </p:cNvPr>
          <p:cNvSpPr txBox="1"/>
          <p:nvPr/>
        </p:nvSpPr>
        <p:spPr>
          <a:xfrm>
            <a:off x="568588" y="527993"/>
            <a:ext cx="4051045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1400" dirty="0"/>
              <a:t>Theorical Function with RF-solenoid fields overlap</a:t>
            </a:r>
          </a:p>
        </p:txBody>
      </p:sp>
      <p:sp>
        <p:nvSpPr>
          <p:cNvPr id="5" name="별: 꼭짓점 4개 4">
            <a:extLst>
              <a:ext uri="{FF2B5EF4-FFF2-40B4-BE49-F238E27FC236}">
                <a16:creationId xmlns:a16="http://schemas.microsoft.com/office/drawing/2014/main" id="{0F81FD24-C8F1-C74B-F601-53AB070EBC22}"/>
              </a:ext>
            </a:extLst>
          </p:cNvPr>
          <p:cNvSpPr/>
          <p:nvPr/>
        </p:nvSpPr>
        <p:spPr>
          <a:xfrm>
            <a:off x="362916" y="575245"/>
            <a:ext cx="205672" cy="222893"/>
          </a:xfrm>
          <a:prstGeom prst="star4">
            <a:avLst>
              <a:gd name="adj" fmla="val 14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9F3F91-3713-E2F2-F2C5-DF73B385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89" y="178644"/>
            <a:ext cx="3931936" cy="201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ADCDAD-06A4-4E52-CFA2-54F86AE539C2}"/>
                  </a:ext>
                </a:extLst>
              </p:cNvPr>
              <p:cNvSpPr txBox="1"/>
              <p:nvPr/>
            </p:nvSpPr>
            <p:spPr>
              <a:xfrm>
                <a:off x="1271419" y="1680066"/>
                <a:ext cx="4875117" cy="540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ADCDAD-06A4-4E52-CFA2-54F86AE53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19" y="1680066"/>
                <a:ext cx="4875117" cy="540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51AA63-5D4D-73FF-C363-3868ECA42C49}"/>
              </a:ext>
            </a:extLst>
          </p:cNvPr>
          <p:cNvSpPr txBox="1"/>
          <p:nvPr/>
        </p:nvSpPr>
        <p:spPr>
          <a:xfrm>
            <a:off x="1902830" y="1442068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drift</a:t>
            </a:r>
            <a:endParaRPr lang="ko-KR" alt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C30B2-629D-3D96-0AC2-EE32A603E159}"/>
              </a:ext>
            </a:extLst>
          </p:cNvPr>
          <p:cNvSpPr txBox="1"/>
          <p:nvPr/>
        </p:nvSpPr>
        <p:spPr>
          <a:xfrm>
            <a:off x="3708977" y="1438207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drift</a:t>
            </a:r>
            <a:endParaRPr lang="ko-KR" alt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8DBB0-CB8C-8A4F-1520-FE67A788C244}"/>
              </a:ext>
            </a:extLst>
          </p:cNvPr>
          <p:cNvSpPr txBox="1"/>
          <p:nvPr/>
        </p:nvSpPr>
        <p:spPr>
          <a:xfrm>
            <a:off x="2492517" y="138051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Solenoid Field</a:t>
            </a:r>
          </a:p>
          <a:p>
            <a:pPr algn="ctr"/>
            <a:r>
              <a:rPr lang="en-US" altLang="ko-KR" sz="800" dirty="0"/>
              <a:t>(Non-overlapping)</a:t>
            </a:r>
            <a:endParaRPr lang="ko-KR" alt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1C994-C86F-AC6E-1733-95B23FBF02D8}"/>
              </a:ext>
            </a:extLst>
          </p:cNvPr>
          <p:cNvSpPr txBox="1"/>
          <p:nvPr/>
        </p:nvSpPr>
        <p:spPr>
          <a:xfrm>
            <a:off x="5186944" y="1380513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Solenoid Field</a:t>
            </a:r>
          </a:p>
          <a:p>
            <a:pPr algn="ctr"/>
            <a:r>
              <a:rPr lang="en-US" altLang="ko-KR" sz="800" dirty="0"/>
              <a:t>(Overlapping)</a:t>
            </a:r>
            <a:endParaRPr lang="ko-KR" alt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13EC67-4EB8-1B7D-073B-3B46A7931632}"/>
              </a:ext>
            </a:extLst>
          </p:cNvPr>
          <p:cNvSpPr txBox="1"/>
          <p:nvPr/>
        </p:nvSpPr>
        <p:spPr>
          <a:xfrm>
            <a:off x="4189555" y="1380513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RF Field</a:t>
            </a:r>
          </a:p>
          <a:p>
            <a:pPr algn="ctr"/>
            <a:r>
              <a:rPr lang="en-US" altLang="ko-KR" sz="800" dirty="0"/>
              <a:t>(Transverse force)</a:t>
            </a:r>
            <a:endParaRPr lang="ko-KR" altLang="en-US" sz="800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A1883A7D-4936-E75C-40A8-3ECED65C07BE}"/>
              </a:ext>
            </a:extLst>
          </p:cNvPr>
          <p:cNvSpPr/>
          <p:nvPr/>
        </p:nvSpPr>
        <p:spPr>
          <a:xfrm>
            <a:off x="4334673" y="1904100"/>
            <a:ext cx="347730" cy="369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D4191A2C-C374-B3F2-3B02-33D2F1BADDE4}"/>
              </a:ext>
            </a:extLst>
          </p:cNvPr>
          <p:cNvCxnSpPr>
            <a:cxnSpLocks/>
          </p:cNvCxnSpPr>
          <p:nvPr/>
        </p:nvCxnSpPr>
        <p:spPr>
          <a:xfrm>
            <a:off x="4491367" y="2273294"/>
            <a:ext cx="388515" cy="185035"/>
          </a:xfrm>
          <a:prstGeom prst="bentConnector3">
            <a:avLst>
              <a:gd name="adj1" fmla="val 469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65DC2B8-9372-F4DE-EDA1-10746F7D2BAD}"/>
              </a:ext>
            </a:extLst>
          </p:cNvPr>
          <p:cNvSpPr txBox="1"/>
          <p:nvPr/>
        </p:nvSpPr>
        <p:spPr>
          <a:xfrm>
            <a:off x="4878143" y="2319829"/>
            <a:ext cx="888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Unknown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751D0C-FC7B-AD94-6333-FD8B9455D6A0}"/>
                  </a:ext>
                </a:extLst>
              </p:cNvPr>
              <p:cNvSpPr txBox="1"/>
              <p:nvPr/>
            </p:nvSpPr>
            <p:spPr>
              <a:xfrm>
                <a:off x="1271419" y="3229006"/>
                <a:ext cx="5524333" cy="540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751D0C-FC7B-AD94-6333-FD8B9455D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19" y="3229006"/>
                <a:ext cx="5524333" cy="540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9B49CC1-0D37-818C-2E46-46B556270EAC}"/>
              </a:ext>
            </a:extLst>
          </p:cNvPr>
          <p:cNvSpPr txBox="1"/>
          <p:nvPr/>
        </p:nvSpPr>
        <p:spPr>
          <a:xfrm>
            <a:off x="1902830" y="2991008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drift</a:t>
            </a:r>
            <a:endParaRPr lang="ko-KR" altLang="en-US" sz="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B2BEF2-9033-7E26-69B5-3C081104C251}"/>
              </a:ext>
            </a:extLst>
          </p:cNvPr>
          <p:cNvSpPr txBox="1"/>
          <p:nvPr/>
        </p:nvSpPr>
        <p:spPr>
          <a:xfrm>
            <a:off x="3708977" y="2987147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drift</a:t>
            </a:r>
            <a:endParaRPr lang="ko-KR" altLang="en-US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1D3EE4-9E37-8827-0401-13567D990D20}"/>
              </a:ext>
            </a:extLst>
          </p:cNvPr>
          <p:cNvSpPr txBox="1"/>
          <p:nvPr/>
        </p:nvSpPr>
        <p:spPr>
          <a:xfrm>
            <a:off x="2492517" y="292945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Solenoid Field</a:t>
            </a:r>
          </a:p>
          <a:p>
            <a:pPr algn="ctr"/>
            <a:r>
              <a:rPr lang="en-US" altLang="ko-KR" sz="800" dirty="0"/>
              <a:t>(Non-overlapping)</a:t>
            </a:r>
            <a:endParaRPr lang="ko-KR" alt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731E41-E416-574D-CE4C-27C74FAE9CC9}"/>
              </a:ext>
            </a:extLst>
          </p:cNvPr>
          <p:cNvSpPr txBox="1"/>
          <p:nvPr/>
        </p:nvSpPr>
        <p:spPr>
          <a:xfrm>
            <a:off x="4387397" y="2937702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Solenoid Field</a:t>
            </a:r>
          </a:p>
          <a:p>
            <a:pPr algn="ctr"/>
            <a:r>
              <a:rPr lang="en-US" altLang="ko-KR" sz="800" dirty="0"/>
              <a:t>(Overlapping)</a:t>
            </a:r>
            <a:endParaRPr lang="ko-KR" altLang="en-US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5B93C0-A72B-DB25-1AAF-0EE6670DE923}"/>
              </a:ext>
            </a:extLst>
          </p:cNvPr>
          <p:cNvSpPr txBox="1"/>
          <p:nvPr/>
        </p:nvSpPr>
        <p:spPr>
          <a:xfrm>
            <a:off x="5194028" y="2929453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RF Field</a:t>
            </a:r>
          </a:p>
          <a:p>
            <a:pPr algn="ctr"/>
            <a:r>
              <a:rPr lang="en-US" altLang="ko-KR" sz="800" dirty="0"/>
              <a:t>(Transverse force)</a:t>
            </a:r>
            <a:endParaRPr lang="ko-KR" altLang="en-US" sz="800" dirty="0"/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378D56EE-C21E-61FC-470E-7D7EC9D6D720}"/>
              </a:ext>
            </a:extLst>
          </p:cNvPr>
          <p:cNvCxnSpPr>
            <a:cxnSpLocks/>
          </p:cNvCxnSpPr>
          <p:nvPr/>
        </p:nvCxnSpPr>
        <p:spPr>
          <a:xfrm>
            <a:off x="1731639" y="3817686"/>
            <a:ext cx="3510878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8837F447-1C2F-E993-C36D-95168E7CBBCE}"/>
              </a:ext>
            </a:extLst>
          </p:cNvPr>
          <p:cNvCxnSpPr>
            <a:cxnSpLocks/>
          </p:cNvCxnSpPr>
          <p:nvPr/>
        </p:nvCxnSpPr>
        <p:spPr>
          <a:xfrm>
            <a:off x="5286092" y="3817686"/>
            <a:ext cx="7395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AB7E7B7B-3040-46E1-12C1-FC4E5358EC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91468" y="3818965"/>
            <a:ext cx="242965" cy="240406"/>
          </a:xfrm>
          <a:prstGeom prst="bentConnector3">
            <a:avLst>
              <a:gd name="adj1" fmla="val 101241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3F31BF-DA03-917C-1F78-F0DA519E401C}"/>
                  </a:ext>
                </a:extLst>
              </p:cNvPr>
              <p:cNvSpPr txBox="1"/>
              <p:nvPr/>
            </p:nvSpPr>
            <p:spPr>
              <a:xfrm flipH="1">
                <a:off x="2180457" y="3920484"/>
                <a:ext cx="240407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3F31BF-DA03-917C-1F78-F0DA519E4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80457" y="3920484"/>
                <a:ext cx="240407" cy="280333"/>
              </a:xfrm>
              <a:prstGeom prst="rect">
                <a:avLst/>
              </a:prstGeom>
              <a:blipFill>
                <a:blip r:embed="rId5"/>
                <a:stretch>
                  <a:fillRect t="-8696" r="-25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연결선: 꺾임 45">
            <a:extLst>
              <a:ext uri="{FF2B5EF4-FFF2-40B4-BE49-F238E27FC236}">
                <a16:creationId xmlns:a16="http://schemas.microsoft.com/office/drawing/2014/main" id="{CD8B71F0-B98D-2C3A-4F0B-7AA05EDCC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58257" y="3851860"/>
            <a:ext cx="197816" cy="145966"/>
          </a:xfrm>
          <a:prstGeom prst="bentConnector3">
            <a:avLst>
              <a:gd name="adj1" fmla="val 99914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AB58DDB-CDA0-36C8-BC75-215726D6AD78}"/>
                  </a:ext>
                </a:extLst>
              </p:cNvPr>
              <p:cNvSpPr txBox="1"/>
              <p:nvPr/>
            </p:nvSpPr>
            <p:spPr>
              <a:xfrm>
                <a:off x="5457165" y="3877717"/>
                <a:ext cx="240408" cy="292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AB58DDB-CDA0-36C8-BC75-215726D6A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165" y="3877717"/>
                <a:ext cx="240408" cy="292068"/>
              </a:xfrm>
              <a:prstGeom prst="rect">
                <a:avLst/>
              </a:prstGeom>
              <a:blipFill>
                <a:blip r:embed="rId6"/>
                <a:stretch>
                  <a:fillRect r="-2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화살표: 아래쪽 57">
            <a:extLst>
              <a:ext uri="{FF2B5EF4-FFF2-40B4-BE49-F238E27FC236}">
                <a16:creationId xmlns:a16="http://schemas.microsoft.com/office/drawing/2014/main" id="{C3863085-37EF-C97C-7379-E2342C2BC9EE}"/>
              </a:ext>
            </a:extLst>
          </p:cNvPr>
          <p:cNvSpPr/>
          <p:nvPr/>
        </p:nvSpPr>
        <p:spPr>
          <a:xfrm>
            <a:off x="3641243" y="2458328"/>
            <a:ext cx="446364" cy="3541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C766C5D-2C76-41D0-6C53-86BA5F88B8D1}"/>
                  </a:ext>
                </a:extLst>
              </p:cNvPr>
              <p:cNvSpPr txBox="1"/>
              <p:nvPr/>
            </p:nvSpPr>
            <p:spPr>
              <a:xfrm>
                <a:off x="2647052" y="2538172"/>
                <a:ext cx="931345" cy="182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C766C5D-2C76-41D0-6C53-86BA5F88B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52" y="2538172"/>
                <a:ext cx="931345" cy="182999"/>
              </a:xfrm>
              <a:prstGeom prst="rect">
                <a:avLst/>
              </a:prstGeom>
              <a:blipFill>
                <a:blip r:embed="rId7"/>
                <a:stretch>
                  <a:fillRect l="-3268" r="-1961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AA4D7F-4BD5-3B44-1A92-3059C459345A}"/>
                  </a:ext>
                </a:extLst>
              </p:cNvPr>
              <p:cNvSpPr txBox="1"/>
              <p:nvPr/>
            </p:nvSpPr>
            <p:spPr>
              <a:xfrm>
                <a:off x="1267943" y="4756942"/>
                <a:ext cx="4518288" cy="374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AA4D7F-4BD5-3B44-1A92-3059C459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943" y="4756942"/>
                <a:ext cx="4518288" cy="374141"/>
              </a:xfrm>
              <a:prstGeom prst="rect">
                <a:avLst/>
              </a:prstGeom>
              <a:blipFill>
                <a:blip r:embed="rId8"/>
                <a:stretch>
                  <a:fillRect l="-810" r="-3644" b="-193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1A407EDC-C33E-37B3-25D7-032FB1A11EE8}"/>
              </a:ext>
            </a:extLst>
          </p:cNvPr>
          <p:cNvCxnSpPr>
            <a:cxnSpLocks/>
          </p:cNvCxnSpPr>
          <p:nvPr/>
        </p:nvCxnSpPr>
        <p:spPr>
          <a:xfrm>
            <a:off x="4536497" y="5160124"/>
            <a:ext cx="91063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연결선: 꺾임 73">
            <a:extLst>
              <a:ext uri="{FF2B5EF4-FFF2-40B4-BE49-F238E27FC236}">
                <a16:creationId xmlns:a16="http://schemas.microsoft.com/office/drawing/2014/main" id="{BDED0C03-81D3-AB5E-5A47-F80E2483EA97}"/>
              </a:ext>
            </a:extLst>
          </p:cNvPr>
          <p:cNvCxnSpPr>
            <a:cxnSpLocks/>
            <a:endCxn id="78" idx="3"/>
          </p:cNvCxnSpPr>
          <p:nvPr/>
        </p:nvCxnSpPr>
        <p:spPr>
          <a:xfrm rot="16200000" flipH="1">
            <a:off x="4478974" y="5287092"/>
            <a:ext cx="402458" cy="148516"/>
          </a:xfrm>
          <a:prstGeom prst="bentConnector2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58CE6E3-E402-9CAD-4DAE-862567EBE254}"/>
                  </a:ext>
                </a:extLst>
              </p:cNvPr>
              <p:cNvSpPr txBox="1"/>
              <p:nvPr/>
            </p:nvSpPr>
            <p:spPr>
              <a:xfrm flipH="1">
                <a:off x="4754461" y="5260348"/>
                <a:ext cx="2465897" cy="60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58CE6E3-E402-9CAD-4DAE-862567EBE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4461" y="5260348"/>
                <a:ext cx="2465897" cy="6044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C910053-41FE-6E21-28DF-FAC0B18EB350}"/>
                  </a:ext>
                </a:extLst>
              </p:cNvPr>
              <p:cNvSpPr txBox="1"/>
              <p:nvPr/>
            </p:nvSpPr>
            <p:spPr>
              <a:xfrm>
                <a:off x="699038" y="930711"/>
                <a:ext cx="2396746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ko-KR" sz="1400" dirty="0"/>
                  <a:t>Equivalent Transfer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C910053-41FE-6E21-28DF-FAC0B18EB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8" y="930711"/>
                <a:ext cx="2396746" cy="320537"/>
              </a:xfrm>
              <a:prstGeom prst="rect">
                <a:avLst/>
              </a:prstGeom>
              <a:blipFill>
                <a:blip r:embed="rId10"/>
                <a:stretch>
                  <a:fillRect l="-763" t="-1923" r="-6616" b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809BE57-7872-1195-49BC-4EF7466411F4}"/>
                  </a:ext>
                </a:extLst>
              </p:cNvPr>
              <p:cNvSpPr txBox="1"/>
              <p:nvPr/>
            </p:nvSpPr>
            <p:spPr>
              <a:xfrm>
                <a:off x="695562" y="4303614"/>
                <a:ext cx="2654573" cy="32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ko-KR" sz="1400" dirty="0"/>
                  <a:t>Equivalent Initial Beam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809BE57-7872-1195-49BC-4EF746641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2" y="4303614"/>
                <a:ext cx="2654573" cy="320537"/>
              </a:xfrm>
              <a:prstGeom prst="rect">
                <a:avLst/>
              </a:prstGeom>
              <a:blipFill>
                <a:blip r:embed="rId11"/>
                <a:stretch>
                  <a:fillRect l="-688" t="-1887" r="-6193" b="-150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CE0E021-F80A-07FD-8381-45B556CC1B9C}"/>
                  </a:ext>
                </a:extLst>
              </p:cNvPr>
              <p:cNvSpPr txBox="1"/>
              <p:nvPr/>
            </p:nvSpPr>
            <p:spPr>
              <a:xfrm>
                <a:off x="568588" y="6081614"/>
                <a:ext cx="5435783" cy="318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&gt;+2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&gt;+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𝑓𝑖𝑡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CE0E021-F80A-07FD-8381-45B556CC1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88" y="6081614"/>
                <a:ext cx="5435783" cy="318805"/>
              </a:xfrm>
              <a:prstGeom prst="rect">
                <a:avLst/>
              </a:prstGeom>
              <a:blipFill>
                <a:blip r:embed="rId12"/>
                <a:stretch>
                  <a:fillRect t="-5769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631643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사용자 지정 1">
      <a:majorFont>
        <a:latin typeface="Cambria"/>
        <a:ea typeface="맑은 고딕"/>
        <a:cs typeface=""/>
      </a:majorFont>
      <a:minorFont>
        <a:latin typeface="Cambri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테마1" id="{BBF6413B-AEB7-4851-9AC8-595B5000B932}" vid="{EC336A5A-E777-46BB-BC9F-9833FD64B1A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2827</TotalTime>
  <Words>1034</Words>
  <Application>Microsoft Office PowerPoint</Application>
  <PresentationFormat>와이드스크린</PresentationFormat>
  <Paragraphs>175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Cambria</vt:lpstr>
      <vt:lpstr>Cambria Math</vt:lpstr>
      <vt:lpstr>테마1</vt:lpstr>
      <vt:lpstr>45th JKPS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최지영(첨단원자력공학부)</dc:creator>
  <cp:lastModifiedBy>최지영(첨단원자력공학부)</cp:lastModifiedBy>
  <cp:revision>6</cp:revision>
  <dcterms:created xsi:type="dcterms:W3CDTF">2026-03-17T05:42:06Z</dcterms:created>
  <dcterms:modified xsi:type="dcterms:W3CDTF">2026-03-20T04:06:06Z</dcterms:modified>
</cp:coreProperties>
</file>