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68" r:id="rId3"/>
    <p:sldId id="257" r:id="rId4"/>
    <p:sldId id="258" r:id="rId5"/>
    <p:sldId id="259" r:id="rId6"/>
    <p:sldId id="260" r:id="rId7"/>
    <p:sldId id="261" r:id="rId8"/>
    <p:sldId id="262" r:id="rId9"/>
    <p:sldId id="264" r:id="rId10"/>
    <p:sldId id="263" r:id="rId11"/>
    <p:sldId id="265" r:id="rId12"/>
    <p:sldId id="269" r:id="rId13"/>
    <p:sldId id="271" r:id="rId14"/>
    <p:sldId id="272" r:id="rId15"/>
    <p:sldId id="270" r:id="rId16"/>
    <p:sldId id="273" r:id="rId17"/>
    <p:sldId id="274" r:id="rId18"/>
    <p:sldId id="266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67" r:id="rId28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06" autoAdjust="0"/>
    <p:restoredTop sz="89023" autoAdjust="0"/>
  </p:normalViewPr>
  <p:slideViewPr>
    <p:cSldViewPr snapToGrid="0" showGuides="1">
      <p:cViewPr varScale="1">
        <p:scale>
          <a:sx n="77" d="100"/>
          <a:sy n="77" d="100"/>
        </p:scale>
        <p:origin x="567" y="5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D48A17-9E04-42E2-AF1F-672E8E0CCA01}" type="datetimeFigureOut">
              <a:rPr lang="ko-KR" altLang="en-US" smtClean="0"/>
              <a:t>2026-02-26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91343B-87A4-4FD3-9A66-E792791C31D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13090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NA: maximum range of angles over which the optical system can accept light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9AECE0-F4CC-4D34-8025-EA28EF518AD6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4682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latinLnBrk="1">
              <a:lnSpc>
                <a:spcPct val="107000"/>
              </a:lnSpc>
              <a:spcAft>
                <a:spcPts val="800"/>
              </a:spcAft>
            </a:pPr>
            <a:r>
              <a:rPr lang="en-US" altLang="ko-KR" sz="18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field emission - </a:t>
            </a:r>
            <a:r>
              <a:rPr lang="en-US" altLang="ko-KR" sz="1800" kern="0" dirty="0" err="1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E</a:t>
            </a:r>
            <a:r>
              <a:rPr lang="en-US" altLang="ko-KR" sz="1800" kern="0" baseline="-25000" dirty="0" err="1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pk</a:t>
            </a:r>
            <a:r>
              <a:rPr lang="en-US" altLang="ko-KR" sz="1800" kern="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/</a:t>
            </a:r>
            <a:r>
              <a:rPr lang="en-US" altLang="ko-KR" sz="1800" kern="0" dirty="0" err="1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E</a:t>
            </a:r>
            <a:r>
              <a:rPr lang="en-US" altLang="ko-KR" sz="1800" kern="0" baseline="-25000" dirty="0" err="1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acc</a:t>
            </a:r>
            <a:endParaRPr lang="ko-KR" altLang="ko-KR" sz="1800" kern="100" dirty="0">
              <a:effectLst/>
              <a:latin typeface="맑은 고딕" panose="020B0503020000020004" pitchFamily="50" charset="-127"/>
              <a:ea typeface="맑은 고딕" panose="020B0503020000020004" pitchFamily="50" charset="-127"/>
              <a:cs typeface="Times New Roman" panose="02020603050405020304" pitchFamily="18" charset="0"/>
            </a:endParaRPr>
          </a:p>
          <a:p>
            <a:r>
              <a:rPr lang="en-US" altLang="ko-KR" sz="1800" kern="0" dirty="0">
                <a:effectLst/>
                <a:latin typeface="맑은 고딕" panose="020B0503020000020004" pitchFamily="50" charset="-127"/>
                <a:cs typeface="Times New Roman" panose="02020603050405020304" pitchFamily="18" charset="0"/>
              </a:rPr>
              <a:t>thermal load/quench - </a:t>
            </a:r>
            <a:r>
              <a:rPr lang="en-US" altLang="ko-KR" sz="1800" kern="0" dirty="0" err="1">
                <a:effectLst/>
                <a:ea typeface="맑은 고딕" panose="020B0503020000020004" pitchFamily="50" charset="-127"/>
                <a:cs typeface="Times New Roman" panose="02020603050405020304" pitchFamily="18" charset="0"/>
              </a:rPr>
              <a:t>B</a:t>
            </a:r>
            <a:r>
              <a:rPr lang="en-US" altLang="ko-KR" sz="1800" kern="0" baseline="-25000" dirty="0" err="1">
                <a:effectLst/>
                <a:ea typeface="맑은 고딕" panose="020B0503020000020004" pitchFamily="50" charset="-127"/>
                <a:cs typeface="Times New Roman" panose="02020603050405020304" pitchFamily="18" charset="0"/>
              </a:rPr>
              <a:t>pk</a:t>
            </a:r>
            <a:r>
              <a:rPr lang="en-US" altLang="ko-KR" sz="1800" kern="0" dirty="0">
                <a:effectLst/>
                <a:ea typeface="맑은 고딕" panose="020B0503020000020004" pitchFamily="50" charset="-127"/>
                <a:cs typeface="Times New Roman" panose="02020603050405020304" pitchFamily="18" charset="0"/>
              </a:rPr>
              <a:t>/</a:t>
            </a:r>
            <a:r>
              <a:rPr lang="en-US" altLang="ko-KR" sz="1800" kern="0" dirty="0" err="1">
                <a:effectLst/>
                <a:ea typeface="맑은 고딕" panose="020B0503020000020004" pitchFamily="50" charset="-127"/>
                <a:cs typeface="Times New Roman" panose="02020603050405020304" pitchFamily="18" charset="0"/>
              </a:rPr>
              <a:t>E</a:t>
            </a:r>
            <a:r>
              <a:rPr lang="en-US" altLang="ko-KR" sz="1800" kern="0" baseline="-25000" dirty="0" err="1">
                <a:effectLst/>
                <a:ea typeface="맑은 고딕" panose="020B0503020000020004" pitchFamily="50" charset="-127"/>
                <a:cs typeface="Times New Roman" panose="02020603050405020304" pitchFamily="18" charset="0"/>
              </a:rPr>
              <a:t>acc</a:t>
            </a:r>
            <a:r>
              <a:rPr lang="ko-KR" altLang="ko-KR" sz="1800" kern="0" dirty="0">
                <a:effectLst/>
                <a:ea typeface="맑은 고딕" panose="020B0503020000020004" pitchFamily="50" charset="-127"/>
                <a:cs typeface="Times New Roman" panose="02020603050405020304" pitchFamily="18" charset="0"/>
              </a:rPr>
              <a:t>를 </a:t>
            </a:r>
            <a:r>
              <a:rPr lang="en-US" altLang="ko-KR" sz="1800" kern="0" dirty="0">
                <a:effectLst/>
                <a:ea typeface="맑은 고딕" panose="020B0503020000020004" pitchFamily="50" charset="-127"/>
                <a:cs typeface="Times New Roman" panose="02020603050405020304" pitchFamily="18" charset="0"/>
              </a:rPr>
              <a:t>4.25mT/(MV/m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9AECE0-F4CC-4D34-8025-EA28EF518AD6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986491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Heat load at cryomodule vs cost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9AECE0-F4CC-4D34-8025-EA28EF518AD6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612011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Infra: </a:t>
            </a:r>
            <a:r>
              <a:rPr lang="en-US" altLang="ko-KR" sz="1800" b="0" i="0" u="none" strike="noStrike" baseline="0" dirty="0">
                <a:latin typeface="AdvOTf9433e2d"/>
              </a:rPr>
              <a:t>cooling-water system, an air-conditioning system, an illumination system, </a:t>
            </a:r>
            <a:r>
              <a:rPr lang="en-US" altLang="ko-KR" sz="1800" b="0" i="0" u="none" strike="noStrike" baseline="0" dirty="0" err="1">
                <a:latin typeface="AdvOTf9433e2d"/>
              </a:rPr>
              <a:t>etc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91343B-87A4-4FD3-9A66-E792791C31D6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05280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wl:10~20um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91343B-87A4-4FD3-9A66-E792791C31D6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8448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C72DD89-EF5F-4794-B04D-2311B039E4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B58E0174-8E34-42E2-AFE1-DF1A3F7B4B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6F80269-38A0-45AC-97EE-2065DB5D6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2FB33-2FBC-4171-8E09-FF61A5A63641}" type="datetimeFigureOut">
              <a:rPr lang="ko-KR" altLang="en-US" smtClean="0"/>
              <a:t>2026-02-26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450BE69-36A3-41DC-A96B-347DAADC7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683D56C-B8E4-40D6-828E-325C6B9FC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B4BE6-EB1E-431B-A8DF-8356C712F67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5592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5221D32-95DF-4CBA-AF22-E755B0339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7EA25525-D076-465A-9145-6AB62B548F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89834FB3-B63C-457F-8A68-1D41E6E13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2FB33-2FBC-4171-8E09-FF61A5A63641}" type="datetimeFigureOut">
              <a:rPr lang="ko-KR" altLang="en-US" smtClean="0"/>
              <a:t>2026-02-26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E86D465-67F5-47D1-A16D-6E987ACB5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FCF49E3-BDF5-4265-A40E-81F51427A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B4BE6-EB1E-431B-A8DF-8356C712F67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59632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43940C20-E101-4576-A7C9-18DAF229C9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CCB0047A-DC3F-4314-A13B-9EE3214620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33298AE-DC14-4597-9D6F-79D007805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2FB33-2FBC-4171-8E09-FF61A5A63641}" type="datetimeFigureOut">
              <a:rPr lang="ko-KR" altLang="en-US" smtClean="0"/>
              <a:t>2026-02-26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409057E-15E8-471C-8E8D-13668E181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1FD839C-6503-438F-87BB-4BA22F992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B4BE6-EB1E-431B-A8DF-8356C712F67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12101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E71F2FE-97E5-4C96-8185-F08966F41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70749A6-CCF4-4D26-AA18-7DEF2B336A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35C1295-A0F5-4996-9A3D-18354049B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2FB33-2FBC-4171-8E09-FF61A5A63641}" type="datetimeFigureOut">
              <a:rPr lang="ko-KR" altLang="en-US" smtClean="0"/>
              <a:t>2026-02-26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DB3987A-8BF1-434B-AC35-3BFDBA96E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9E08EA7-A717-4E85-9BD7-FFEFAD514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B4BE6-EB1E-431B-A8DF-8356C712F67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10714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F6165D3-AB3A-4AA0-A757-E1B1434D3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86AFED0-6F84-4FF6-A9AC-D07EA14CE9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1F3F518-2FFF-4CB1-9E7A-CF046CEFA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2FB33-2FBC-4171-8E09-FF61A5A63641}" type="datetimeFigureOut">
              <a:rPr lang="ko-KR" altLang="en-US" smtClean="0"/>
              <a:t>2026-02-26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434692A-54D0-456F-B742-8DF3E9B62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BA7C7AC-39BF-449C-B4EF-796AF4520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B4BE6-EB1E-431B-A8DF-8356C712F67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07654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DC4F76D-B9EC-42E2-B40F-00408A108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E61175E-5B14-4D25-A386-F455739E9A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867AFC01-F280-4814-B18E-F2F18AB921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273E3DF3-6186-4A4D-8BD3-1CFB255C6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2FB33-2FBC-4171-8E09-FF61A5A63641}" type="datetimeFigureOut">
              <a:rPr lang="ko-KR" altLang="en-US" smtClean="0"/>
              <a:t>2026-02-26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4901700-66C7-42B3-8131-AA7F5CC88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24301E90-BB7B-4C61-A020-CDD163F0F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B4BE6-EB1E-431B-A8DF-8356C712F67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28442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400D1FB-B1B2-469A-B371-41C70C5F8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825B1698-AAE6-4DD0-9724-6A20F412EB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BCD8133-CDC5-41A4-9DE2-5F5A54678F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139B21AF-3547-44B4-B330-094B967C64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7A379F44-ECB9-4533-B6A3-0B769C20F0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35138EDD-D0FA-4E2D-8F1B-8CD910913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2FB33-2FBC-4171-8E09-FF61A5A63641}" type="datetimeFigureOut">
              <a:rPr lang="ko-KR" altLang="en-US" smtClean="0"/>
              <a:t>2026-02-26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66345AAE-FDA0-4298-BF30-BE3AD3BD0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16494A97-C6E3-420A-881B-2E1F0F0FC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B4BE6-EB1E-431B-A8DF-8356C712F67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51073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212A0B8-CE41-4D46-A314-ABED29CD2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143FBF5A-9694-43D4-B853-9077F50E4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2FB33-2FBC-4171-8E09-FF61A5A63641}" type="datetimeFigureOut">
              <a:rPr lang="ko-KR" altLang="en-US" smtClean="0"/>
              <a:t>2026-02-26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1E4757AC-C99A-47DD-9036-DBD34295E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7FFD913D-ABFC-45AB-8E05-F35AF5C40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B4BE6-EB1E-431B-A8DF-8356C712F67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66846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D93BBDA0-3E6F-40FF-86FD-F7BAEF0DD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2FB33-2FBC-4171-8E09-FF61A5A63641}" type="datetimeFigureOut">
              <a:rPr lang="ko-KR" altLang="en-US" smtClean="0"/>
              <a:t>2026-02-26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8D4191FE-31B7-4AD9-A0AC-B09EF3A39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BC4362D-7476-4813-9EAC-CC0A82BB6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B4BE6-EB1E-431B-A8DF-8356C712F67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5399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E8143BE-8CCE-4386-896E-EDADF613A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260E464-EF35-43FE-B402-82C9A38507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EFEC0931-E865-467D-A100-0010494863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46C985FE-25D1-4410-9DB2-6832C388F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2FB33-2FBC-4171-8E09-FF61A5A63641}" type="datetimeFigureOut">
              <a:rPr lang="ko-KR" altLang="en-US" smtClean="0"/>
              <a:t>2026-02-26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62DC245D-10E1-4E1A-AD3B-1759323CB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2FEB7B5E-A6C2-4B8A-9DC9-954036597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B4BE6-EB1E-431B-A8DF-8356C712F67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51016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66BBDF6-50FD-4AB6-BE41-FC93A430E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EF80044E-0444-4B24-B621-D80989DB54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026E7C5-1993-46B0-A410-524009C3D3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1A61F4F1-D867-4A95-897E-08537BC44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2FB33-2FBC-4171-8E09-FF61A5A63641}" type="datetimeFigureOut">
              <a:rPr lang="ko-KR" altLang="en-US" smtClean="0"/>
              <a:t>2026-02-26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FD6FE04E-FCF0-413D-823F-6FC0EC715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9BF1272D-74D0-49BF-B750-DEC7315F2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B4BE6-EB1E-431B-A8DF-8356C712F67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44492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480162BA-AE3B-48F9-A933-7E0C73C2F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31DC158C-C2BA-4EDF-883A-E84CA51D9F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DDE2D97-E436-4648-B0B6-31D659335D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12FB33-2FBC-4171-8E09-FF61A5A63641}" type="datetimeFigureOut">
              <a:rPr lang="ko-KR" altLang="en-US" smtClean="0"/>
              <a:t>2026-02-26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FE3CB83-2FA5-4019-95B6-82E9F2DFCE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A2164FD-7867-40FB-919D-67F8F5CB9F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2B4BE6-EB1E-431B-A8DF-8356C712F67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69174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emf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B2FEFCD-0A65-4165-83A0-02FB9F5A451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/>
              <a:t>High-power EUV free-electron laser for future lithography</a:t>
            </a:r>
            <a:endParaRPr lang="ko-KR" altLang="en-US" dirty="0"/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1C425865-3290-4F91-8F9A-01B82301B3E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/>
              <a:t>Minseo </a:t>
            </a:r>
            <a:r>
              <a:rPr lang="en-US" altLang="ko-KR" dirty="0" err="1"/>
              <a:t>Jeong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371658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CC2585F-584A-4EB5-A5EF-93B270452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EUV-ERL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CF3235E-8C22-426A-895C-C326A3F54A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C453551-D640-4FF1-AB79-51A08C925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84" y="1778669"/>
            <a:ext cx="6843301" cy="4173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表 10">
            <a:extLst>
              <a:ext uri="{FF2B5EF4-FFF2-40B4-BE49-F238E27FC236}">
                <a16:creationId xmlns:a16="http://schemas.microsoft.com/office/drawing/2014/main" id="{9F418B13-16FC-4B43-B2F5-7B351A7B07B0}"/>
              </a:ext>
            </a:extLst>
          </p:cNvPr>
          <p:cNvGraphicFramePr>
            <a:graphicFrameLocks noGrp="1"/>
          </p:cNvGraphicFramePr>
          <p:nvPr/>
        </p:nvGraphicFramePr>
        <p:xfrm>
          <a:off x="7681501" y="2270414"/>
          <a:ext cx="3788410" cy="39145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47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3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494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Arial" panose="020B0604020202020204" pitchFamily="34" charset="0"/>
                          <a:ea typeface="メイリオ" panose="020B0604030504040204" pitchFamily="50" charset="-128"/>
                          <a:cs typeface="Arial" panose="020B0604020202020204" pitchFamily="34" charset="0"/>
                        </a:rPr>
                        <a:t>Parameters</a:t>
                      </a:r>
                      <a:endParaRPr kumimoji="1" lang="ja-JP" altLang="en-US" sz="1600" dirty="0">
                        <a:latin typeface="Arial" panose="020B0604020202020204" pitchFamily="34" charset="0"/>
                        <a:ea typeface="メイリオ" panose="020B0604030504040204" pitchFamily="50" charset="-128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Arial" panose="020B0604020202020204" pitchFamily="34" charset="0"/>
                          <a:ea typeface="メイリオ" panose="020B0604030504040204" pitchFamily="50" charset="-128"/>
                          <a:cs typeface="Arial" panose="020B0604020202020204" pitchFamily="34" charset="0"/>
                        </a:rPr>
                        <a:t>Target value</a:t>
                      </a:r>
                      <a:endParaRPr kumimoji="1" lang="ja-JP" altLang="en-US" sz="1600" dirty="0">
                        <a:latin typeface="Arial" panose="020B0604020202020204" pitchFamily="34" charset="0"/>
                        <a:ea typeface="メイリオ" panose="020B0604030504040204" pitchFamily="50" charset="-128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494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Arial" panose="020B0604020202020204" pitchFamily="34" charset="0"/>
                          <a:ea typeface="メイリオ" panose="020B0604030504040204" pitchFamily="50" charset="-128"/>
                          <a:cs typeface="Arial" panose="020B0604020202020204" pitchFamily="34" charset="0"/>
                        </a:rPr>
                        <a:t>Wave</a:t>
                      </a:r>
                      <a:r>
                        <a:rPr kumimoji="1" lang="en-US" altLang="ja-JP" sz="1600" baseline="0" dirty="0">
                          <a:latin typeface="Arial" panose="020B0604020202020204" pitchFamily="34" charset="0"/>
                          <a:ea typeface="メイリオ" panose="020B0604030504040204" pitchFamily="50" charset="-128"/>
                          <a:cs typeface="Arial" panose="020B0604020202020204" pitchFamily="34" charset="0"/>
                        </a:rPr>
                        <a:t>length</a:t>
                      </a:r>
                      <a:endParaRPr kumimoji="1" lang="ja-JP" altLang="en-US" sz="1600" dirty="0">
                        <a:latin typeface="Arial" panose="020B0604020202020204" pitchFamily="34" charset="0"/>
                        <a:ea typeface="メイリオ" panose="020B0604030504040204" pitchFamily="50" charset="-128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Arial" panose="020B0604020202020204" pitchFamily="34" charset="0"/>
                          <a:ea typeface="メイリオ" panose="020B0604030504040204" pitchFamily="50" charset="-128"/>
                          <a:cs typeface="Arial" panose="020B0604020202020204" pitchFamily="34" charset="0"/>
                        </a:rPr>
                        <a:t>13.5 nm</a:t>
                      </a:r>
                      <a:endParaRPr kumimoji="1" lang="ja-JP" altLang="en-US" sz="1600" dirty="0">
                        <a:latin typeface="Arial" panose="020B0604020202020204" pitchFamily="34" charset="0"/>
                        <a:ea typeface="メイリオ" panose="020B0604030504040204" pitchFamily="50" charset="-128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494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Arial" panose="020B0604020202020204" pitchFamily="34" charset="0"/>
                          <a:ea typeface="メイリオ" panose="020B0604030504040204" pitchFamily="50" charset="-128"/>
                          <a:cs typeface="Arial" panose="020B0604020202020204" pitchFamily="34" charset="0"/>
                        </a:rPr>
                        <a:t>EUV Power</a:t>
                      </a:r>
                      <a:endParaRPr kumimoji="1" lang="ja-JP" altLang="en-US" sz="1600" dirty="0">
                        <a:latin typeface="Arial" panose="020B0604020202020204" pitchFamily="34" charset="0"/>
                        <a:ea typeface="メイリオ" panose="020B0604030504040204" pitchFamily="50" charset="-128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Arial" panose="020B0604020202020204" pitchFamily="34" charset="0"/>
                          <a:ea typeface="メイリオ" panose="020B0604030504040204" pitchFamily="50" charset="-128"/>
                          <a:cs typeface="Arial" panose="020B0604020202020204" pitchFamily="34" charset="0"/>
                        </a:rPr>
                        <a:t>10 kW</a:t>
                      </a:r>
                      <a:endParaRPr kumimoji="1" lang="ja-JP" altLang="en-US" sz="1600" dirty="0">
                        <a:latin typeface="Arial" panose="020B0604020202020204" pitchFamily="34" charset="0"/>
                        <a:ea typeface="メイリオ" panose="020B0604030504040204" pitchFamily="50" charset="-128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494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Arial" panose="020B0604020202020204" pitchFamily="34" charset="0"/>
                          <a:ea typeface="メイリオ" panose="020B0604030504040204" pitchFamily="50" charset="-128"/>
                          <a:cs typeface="Arial" panose="020B0604020202020204" pitchFamily="34" charset="0"/>
                        </a:rPr>
                        <a:t>Bunch charge</a:t>
                      </a:r>
                      <a:endParaRPr kumimoji="1" lang="ja-JP" altLang="en-US" sz="1600" dirty="0">
                        <a:latin typeface="Arial" panose="020B0604020202020204" pitchFamily="34" charset="0"/>
                        <a:ea typeface="メイリオ" panose="020B0604030504040204" pitchFamily="50" charset="-128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Arial" panose="020B0604020202020204" pitchFamily="34" charset="0"/>
                          <a:ea typeface="メイリオ" panose="020B0604030504040204" pitchFamily="50" charset="-128"/>
                          <a:cs typeface="Arial" panose="020B0604020202020204" pitchFamily="34" charset="0"/>
                        </a:rPr>
                        <a:t>60 </a:t>
                      </a:r>
                      <a:r>
                        <a:rPr kumimoji="1" lang="en-US" altLang="ja-JP" sz="1600" dirty="0" err="1">
                          <a:latin typeface="Arial" panose="020B0604020202020204" pitchFamily="34" charset="0"/>
                          <a:ea typeface="メイリオ" panose="020B0604030504040204" pitchFamily="50" charset="-128"/>
                          <a:cs typeface="Arial" panose="020B0604020202020204" pitchFamily="34" charset="0"/>
                        </a:rPr>
                        <a:t>pC</a:t>
                      </a:r>
                      <a:endParaRPr kumimoji="1" lang="ja-JP" altLang="en-US" sz="1600" dirty="0">
                        <a:latin typeface="Arial" panose="020B0604020202020204" pitchFamily="34" charset="0"/>
                        <a:ea typeface="メイリオ" panose="020B0604030504040204" pitchFamily="50" charset="-128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494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Arial" panose="020B0604020202020204" pitchFamily="34" charset="0"/>
                          <a:ea typeface="メイリオ" panose="020B0604030504040204" pitchFamily="50" charset="-128"/>
                          <a:cs typeface="Arial" panose="020B0604020202020204" pitchFamily="34" charset="0"/>
                        </a:rPr>
                        <a:t>Beam energy</a:t>
                      </a:r>
                      <a:endParaRPr kumimoji="1" lang="ja-JP" altLang="en-US" sz="1600" dirty="0">
                        <a:latin typeface="Arial" panose="020B0604020202020204" pitchFamily="34" charset="0"/>
                        <a:ea typeface="メイリオ" panose="020B0604030504040204" pitchFamily="50" charset="-128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Arial" panose="020B0604020202020204" pitchFamily="34" charset="0"/>
                          <a:ea typeface="メイリオ" panose="020B0604030504040204" pitchFamily="50" charset="-128"/>
                          <a:cs typeface="Arial" panose="020B0604020202020204" pitchFamily="34" charset="0"/>
                        </a:rPr>
                        <a:t>800 MeV</a:t>
                      </a:r>
                      <a:endParaRPr kumimoji="1" lang="ja-JP" altLang="en-US" sz="1600" dirty="0">
                        <a:latin typeface="Arial" panose="020B0604020202020204" pitchFamily="34" charset="0"/>
                        <a:ea typeface="メイリオ" panose="020B0604030504040204" pitchFamily="50" charset="-128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494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Arial" panose="020B0604020202020204" pitchFamily="34" charset="0"/>
                          <a:ea typeface="メイリオ" panose="020B0604030504040204" pitchFamily="50" charset="-128"/>
                          <a:cs typeface="Arial" panose="020B0604020202020204" pitchFamily="34" charset="0"/>
                        </a:rPr>
                        <a:t>Repetition frequency</a:t>
                      </a:r>
                      <a:endParaRPr kumimoji="1" lang="ja-JP" altLang="en-US" sz="1600" dirty="0">
                        <a:latin typeface="Arial" panose="020B0604020202020204" pitchFamily="34" charset="0"/>
                        <a:ea typeface="メイリオ" panose="020B0604030504040204" pitchFamily="50" charset="-128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メイリオ" panose="020B0604030504040204" pitchFamily="50" charset="-128"/>
                          <a:cs typeface="Arial" panose="020B0604020202020204" pitchFamily="34" charset="0"/>
                        </a:rPr>
                        <a:t>162.5</a:t>
                      </a:r>
                      <a:r>
                        <a:rPr kumimoji="1" lang="ja-JP" altLang="en-US" sz="16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メイリオ" panose="020B0604030504040204" pitchFamily="50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16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メイリオ" panose="020B0604030504040204" pitchFamily="50" charset="-128"/>
                          <a:cs typeface="Arial" panose="020B0604020202020204" pitchFamily="34" charset="0"/>
                        </a:rPr>
                        <a:t>MHz</a:t>
                      </a:r>
                      <a:endParaRPr kumimoji="1" lang="ja-JP" altLang="en-US" sz="16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メイリオ" panose="020B0604030504040204" pitchFamily="50" charset="-128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494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Arial" panose="020B0604020202020204" pitchFamily="34" charset="0"/>
                          <a:ea typeface="メイリオ" panose="020B0604030504040204" pitchFamily="50" charset="-128"/>
                          <a:cs typeface="Arial" panose="020B0604020202020204" pitchFamily="34" charset="0"/>
                        </a:rPr>
                        <a:t>Average</a:t>
                      </a:r>
                      <a:r>
                        <a:rPr kumimoji="1" lang="en-US" altLang="ja-JP" sz="1600" baseline="0" dirty="0">
                          <a:latin typeface="Arial" panose="020B0604020202020204" pitchFamily="34" charset="0"/>
                          <a:ea typeface="メイリオ" panose="020B0604030504040204" pitchFamily="50" charset="-128"/>
                          <a:cs typeface="Arial" panose="020B0604020202020204" pitchFamily="34" charset="0"/>
                        </a:rPr>
                        <a:t> current</a:t>
                      </a:r>
                      <a:endParaRPr kumimoji="1" lang="ja-JP" altLang="en-US" sz="1600" dirty="0">
                        <a:latin typeface="Arial" panose="020B0604020202020204" pitchFamily="34" charset="0"/>
                        <a:ea typeface="メイリオ" panose="020B0604030504040204" pitchFamily="50" charset="-128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メイリオ" panose="020B0604030504040204" pitchFamily="50" charset="-128"/>
                          <a:cs typeface="Arial" panose="020B0604020202020204" pitchFamily="34" charset="0"/>
                        </a:rPr>
                        <a:t>9.75 mA</a:t>
                      </a:r>
                      <a:endParaRPr kumimoji="1" lang="ja-JP" altLang="en-US" sz="16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メイリオ" panose="020B0604030504040204" pitchFamily="50" charset="-128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494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Arial" panose="020B0604020202020204" pitchFamily="34" charset="0"/>
                          <a:ea typeface="メイリオ" panose="020B0604030504040204" pitchFamily="50" charset="-128"/>
                          <a:cs typeface="Arial" panose="020B0604020202020204" pitchFamily="34" charset="0"/>
                        </a:rPr>
                        <a:t>Accelerating</a:t>
                      </a:r>
                      <a:r>
                        <a:rPr kumimoji="1" lang="en-US" altLang="ja-JP" sz="1600" baseline="0" dirty="0">
                          <a:latin typeface="Arial" panose="020B0604020202020204" pitchFamily="34" charset="0"/>
                          <a:ea typeface="メイリオ" panose="020B0604030504040204" pitchFamily="50" charset="-128"/>
                          <a:cs typeface="Arial" panose="020B0604020202020204" pitchFamily="34" charset="0"/>
                        </a:rPr>
                        <a:t> gradient</a:t>
                      </a:r>
                      <a:endParaRPr kumimoji="1" lang="ja-JP" altLang="en-US" sz="1600" dirty="0">
                        <a:latin typeface="Arial" panose="020B0604020202020204" pitchFamily="34" charset="0"/>
                        <a:ea typeface="メイリオ" panose="020B0604030504040204" pitchFamily="50" charset="-128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メイリオ" panose="020B0604030504040204" pitchFamily="50" charset="-128"/>
                          <a:cs typeface="Arial" panose="020B0604020202020204" pitchFamily="34" charset="0"/>
                        </a:rPr>
                        <a:t>12.5 MV/m</a:t>
                      </a:r>
                      <a:endParaRPr kumimoji="1" lang="ja-JP" altLang="en-US" sz="16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メイリオ" panose="020B0604030504040204" pitchFamily="50" charset="-128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494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Arial" panose="020B0604020202020204" pitchFamily="34" charset="0"/>
                          <a:ea typeface="メイリオ" panose="020B0604030504040204" pitchFamily="50" charset="-128"/>
                          <a:cs typeface="Arial" panose="020B0604020202020204" pitchFamily="34" charset="0"/>
                        </a:rPr>
                        <a:t>Number of cavities</a:t>
                      </a:r>
                      <a:endParaRPr kumimoji="1" lang="ja-JP" altLang="en-US" sz="1600" dirty="0">
                        <a:latin typeface="Arial" panose="020B0604020202020204" pitchFamily="34" charset="0"/>
                        <a:ea typeface="メイリオ" panose="020B0604030504040204" pitchFamily="50" charset="-128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Arial" panose="020B0604020202020204" pitchFamily="34" charset="0"/>
                          <a:ea typeface="メイリオ" panose="020B0604030504040204" pitchFamily="50" charset="-128"/>
                          <a:cs typeface="Arial" panose="020B0604020202020204" pitchFamily="34" charset="0"/>
                        </a:rPr>
                        <a:t>64</a:t>
                      </a:r>
                      <a:endParaRPr kumimoji="1" lang="ja-JP" altLang="en-US" sz="1600" dirty="0">
                        <a:latin typeface="Arial" panose="020B0604020202020204" pitchFamily="34" charset="0"/>
                        <a:ea typeface="メイリオ" panose="020B0604030504040204" pitchFamily="50" charset="-128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6" name="テキスト ボックス 12">
            <a:extLst>
              <a:ext uri="{FF2B5EF4-FFF2-40B4-BE49-F238E27FC236}">
                <a16:creationId xmlns:a16="http://schemas.microsoft.com/office/drawing/2014/main" id="{2FD7B148-3C95-4B8F-9733-741F66C65391}"/>
              </a:ext>
            </a:extLst>
          </p:cNvPr>
          <p:cNvSpPr txBox="1"/>
          <p:nvPr/>
        </p:nvSpPr>
        <p:spPr>
          <a:xfrm>
            <a:off x="7681501" y="1833614"/>
            <a:ext cx="3715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cERL</a:t>
            </a:r>
            <a:r>
              <a:rPr kumimoji="1" lang="en-US" altLang="ja-JP" dirty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-FEL Accelerator Parameters</a:t>
            </a:r>
            <a:endParaRPr kumimoji="1" lang="ja-JP" altLang="en-US" dirty="0"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2260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5BE3235-B716-47FB-8BEE-EFC56DDB6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EUV-ERL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9B4F76E-E21D-4C7E-9254-7CD7326492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sz="2500" dirty="0"/>
              <a:t>Injector: DC </a:t>
            </a:r>
            <a:r>
              <a:rPr lang="en-US" altLang="ko-KR" sz="2500" dirty="0" err="1"/>
              <a:t>photogun</a:t>
            </a:r>
            <a:r>
              <a:rPr lang="en-US" altLang="ko-KR" sz="2500" dirty="0"/>
              <a:t>(500kV) + 2 cryomodule w/ 3 2-cell SRF cavity</a:t>
            </a:r>
            <a:endParaRPr lang="ko-KR" altLang="en-US" sz="2500" dirty="0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DFD8D6A7-07FE-4B92-9944-943A62C37F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06128"/>
            <a:ext cx="12192000" cy="446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6169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5BE3235-B716-47FB-8BEE-EFC56DDB6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EUV-ERL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9B4F76E-E21D-4C7E-9254-7CD7326492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sz="2600" dirty="0" err="1"/>
              <a:t>Linac</a:t>
            </a:r>
            <a:r>
              <a:rPr lang="en-US" altLang="ko-KR" sz="2600" dirty="0"/>
              <a:t>: 16 cryomodules(64 9-cell cavities w/ gradient 12.5MV/m) </a:t>
            </a:r>
          </a:p>
          <a:p>
            <a:r>
              <a:rPr lang="en-US" altLang="ko-KR" sz="2600" dirty="0"/>
              <a:t>Quadrupole triplet is installed between every 2 cryomodules</a:t>
            </a:r>
          </a:p>
          <a:p>
            <a:r>
              <a:rPr lang="en-US" altLang="ko-KR" sz="2600" dirty="0"/>
              <a:t>Cells were optimized for minimization of </a:t>
            </a:r>
            <a:r>
              <a:rPr lang="en-US" altLang="ko-KR" sz="2600" kern="0" dirty="0" err="1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E</a:t>
            </a:r>
            <a:r>
              <a:rPr lang="en-US" altLang="ko-KR" sz="2600" kern="0" baseline="-25000" dirty="0" err="1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pk</a:t>
            </a:r>
            <a:r>
              <a:rPr lang="en-US" altLang="ko-KR" sz="2600" kern="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/</a:t>
            </a:r>
            <a:r>
              <a:rPr lang="en-US" altLang="ko-KR" sz="2600" kern="0" dirty="0" err="1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E</a:t>
            </a:r>
            <a:r>
              <a:rPr lang="en-US" altLang="ko-KR" sz="2600" kern="0" baseline="-25000" dirty="0" err="1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acc</a:t>
            </a:r>
            <a:r>
              <a:rPr lang="en-US" altLang="ko-KR" sz="2600" kern="0" baseline="-25000" dirty="0"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 </a:t>
            </a:r>
            <a:r>
              <a:rPr lang="en-US" altLang="ko-KR" sz="2600" kern="0" dirty="0"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and </a:t>
            </a:r>
            <a:r>
              <a:rPr lang="en-US" altLang="ko-KR" sz="2600" kern="0" dirty="0" err="1"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B</a:t>
            </a:r>
            <a:r>
              <a:rPr lang="en-US" altLang="ko-KR" sz="2600" kern="0" baseline="-25000" dirty="0" err="1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pk</a:t>
            </a:r>
            <a:r>
              <a:rPr lang="en-US" altLang="ko-KR" sz="2600" kern="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/</a:t>
            </a:r>
            <a:r>
              <a:rPr lang="en-US" altLang="ko-KR" sz="2600" kern="0" dirty="0" err="1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E</a:t>
            </a:r>
            <a:r>
              <a:rPr lang="en-US" altLang="ko-KR" sz="2600" kern="0" baseline="-25000" dirty="0" err="1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acc</a:t>
            </a:r>
            <a:r>
              <a:rPr lang="en-US" altLang="ko-KR" sz="2600" kern="0" baseline="-25000" dirty="0"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,</a:t>
            </a:r>
            <a:r>
              <a:rPr lang="en-US" altLang="ko-KR" sz="2600" kern="0" dirty="0"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 flatness of field, and low Q factor of HOM</a:t>
            </a:r>
            <a:endParaRPr lang="ko-KR" altLang="en-US" sz="2600" dirty="0"/>
          </a:p>
        </p:txBody>
      </p:sp>
      <p:graphicFrame>
        <p:nvGraphicFramePr>
          <p:cNvPr id="4" name="표 3">
            <a:extLst>
              <a:ext uri="{FF2B5EF4-FFF2-40B4-BE49-F238E27FC236}">
                <a16:creationId xmlns:a16="http://schemas.microsoft.com/office/drawing/2014/main" id="{6E844DAD-554F-46A3-B2B5-92C2FC6E2B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8122032"/>
              </p:ext>
            </p:extLst>
          </p:nvPr>
        </p:nvGraphicFramePr>
        <p:xfrm>
          <a:off x="7227498" y="3511549"/>
          <a:ext cx="4659612" cy="32749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26145">
                  <a:extLst>
                    <a:ext uri="{9D8B030D-6E8A-4147-A177-3AD203B41FA5}">
                      <a16:colId xmlns:a16="http://schemas.microsoft.com/office/drawing/2014/main" val="1832686530"/>
                    </a:ext>
                  </a:extLst>
                </a:gridCol>
                <a:gridCol w="1129665">
                  <a:extLst>
                    <a:ext uri="{9D8B030D-6E8A-4147-A177-3AD203B41FA5}">
                      <a16:colId xmlns:a16="http://schemas.microsoft.com/office/drawing/2014/main" val="1667825778"/>
                    </a:ext>
                  </a:extLst>
                </a:gridCol>
                <a:gridCol w="1103802">
                  <a:extLst>
                    <a:ext uri="{9D8B030D-6E8A-4147-A177-3AD203B41FA5}">
                      <a16:colId xmlns:a16="http://schemas.microsoft.com/office/drawing/2014/main" val="2698341876"/>
                    </a:ext>
                  </a:extLst>
                </a:gridCol>
              </a:tblGrid>
              <a:tr h="40936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Cavity Parameters</a:t>
                      </a:r>
                      <a:endParaRPr kumimoji="1" lang="ja-JP" altLang="en-US" sz="1600" b="0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KEK-EUV</a:t>
                      </a:r>
                      <a:endParaRPr kumimoji="1" lang="ja-JP" altLang="en-US" sz="1600" b="0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TESLA</a:t>
                      </a:r>
                      <a:endParaRPr kumimoji="1" lang="ja-JP" altLang="en-US" sz="1600" b="0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2205955267"/>
                  </a:ext>
                </a:extLst>
              </a:tr>
              <a:tr h="40936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Frequency</a:t>
                      </a:r>
                      <a:r>
                        <a:rPr kumimoji="1" lang="ja-JP" altLang="en-US" sz="1600" b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 </a:t>
                      </a:r>
                      <a:r>
                        <a:rPr kumimoji="1" lang="en-US" altLang="ja-JP" sz="1600" b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(MHz)</a:t>
                      </a:r>
                      <a:endParaRPr kumimoji="1" lang="ja-JP" altLang="en-US" sz="1600" b="0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1300</a:t>
                      </a:r>
                      <a:endParaRPr kumimoji="1" lang="ja-JP" altLang="en-US" sz="1600" b="0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1300</a:t>
                      </a:r>
                      <a:endParaRPr kumimoji="1" lang="ja-JP" altLang="en-US" sz="1600" b="0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139427818"/>
                  </a:ext>
                </a:extLst>
              </a:tr>
              <a:tr h="40936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Iris diameter</a:t>
                      </a:r>
                      <a:r>
                        <a:rPr kumimoji="1" lang="ja-JP" altLang="en-US" sz="1600" b="0" baseline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 </a:t>
                      </a:r>
                      <a:r>
                        <a:rPr kumimoji="1" lang="en-US" altLang="ja-JP" sz="1600" b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(mm)</a:t>
                      </a:r>
                      <a:endParaRPr kumimoji="1" lang="ja-JP" altLang="en-US" sz="1600" b="0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70</a:t>
                      </a:r>
                      <a:endParaRPr kumimoji="1" lang="ja-JP" altLang="en-US" sz="1600" b="0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70</a:t>
                      </a:r>
                      <a:endParaRPr kumimoji="1" lang="ja-JP" altLang="en-US" sz="1600" b="0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2319780498"/>
                  </a:ext>
                </a:extLst>
              </a:tr>
              <a:tr h="40936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R/Q (Ω)</a:t>
                      </a:r>
                      <a:endParaRPr kumimoji="1" lang="ja-JP" altLang="en-US" sz="1600" b="0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1009</a:t>
                      </a:r>
                      <a:endParaRPr kumimoji="1" lang="ja-JP" altLang="en-US" sz="1600" b="0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1036</a:t>
                      </a:r>
                      <a:endParaRPr kumimoji="1" lang="ja-JP" altLang="en-US" sz="1600" b="0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866482212"/>
                  </a:ext>
                </a:extLst>
              </a:tr>
              <a:tr h="40936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G</a:t>
                      </a:r>
                      <a:r>
                        <a:rPr kumimoji="1" lang="en-US" altLang="ja-JP" sz="1600" b="0" baseline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 (Ω)</a:t>
                      </a:r>
                      <a:endParaRPr kumimoji="1" lang="ja-JP" altLang="en-US" sz="1600" b="0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269</a:t>
                      </a:r>
                      <a:endParaRPr kumimoji="1" lang="ja-JP" altLang="en-US" sz="1600" b="0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270</a:t>
                      </a:r>
                      <a:endParaRPr kumimoji="1" lang="ja-JP" altLang="en-US" sz="1600" b="0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2494181826"/>
                  </a:ext>
                </a:extLst>
              </a:tr>
              <a:tr h="40936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Ep/</a:t>
                      </a:r>
                      <a:r>
                        <a:rPr kumimoji="1" lang="en-US" altLang="ja-JP" sz="1600" b="0" dirty="0" err="1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Eacc</a:t>
                      </a:r>
                      <a:endParaRPr kumimoji="1" lang="ja-JP" altLang="en-US" sz="1600" b="0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2.0</a:t>
                      </a:r>
                      <a:endParaRPr kumimoji="1" lang="ja-JP" altLang="en-US" sz="1600" b="0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2.0</a:t>
                      </a:r>
                      <a:endParaRPr kumimoji="1" lang="ja-JP" altLang="en-US" sz="1600" b="0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639772948"/>
                  </a:ext>
                </a:extLst>
              </a:tr>
              <a:tr h="40936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0" dirty="0" err="1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Hp</a:t>
                      </a:r>
                      <a:r>
                        <a:rPr kumimoji="1" lang="en-US" altLang="ja-JP" sz="1600" b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/</a:t>
                      </a:r>
                      <a:r>
                        <a:rPr kumimoji="1" lang="en-US" altLang="ja-JP" sz="1600" b="0" dirty="0" err="1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Eacc</a:t>
                      </a:r>
                      <a:r>
                        <a:rPr kumimoji="1" lang="ja-JP" altLang="en-US" sz="1600" b="0" baseline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 </a:t>
                      </a:r>
                      <a:r>
                        <a:rPr kumimoji="1" lang="en-US" altLang="ja-JP" sz="1600" b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(</a:t>
                      </a:r>
                      <a:r>
                        <a:rPr kumimoji="1" lang="en-US" altLang="ja-JP" sz="1600" b="0" dirty="0" err="1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mT</a:t>
                      </a:r>
                      <a:r>
                        <a:rPr kumimoji="1" lang="en-US" altLang="ja-JP" sz="1600" b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/(MV/m))</a:t>
                      </a:r>
                      <a:endParaRPr kumimoji="1" lang="ja-JP" altLang="en-US" sz="1600" b="0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4.23</a:t>
                      </a:r>
                      <a:endParaRPr kumimoji="1" lang="ja-JP" altLang="en-US" sz="1600" b="0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4.26</a:t>
                      </a:r>
                      <a:endParaRPr kumimoji="1" lang="ja-JP" altLang="en-US" sz="1600" b="0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3976037195"/>
                  </a:ext>
                </a:extLst>
              </a:tr>
              <a:tr h="40936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BBU threshold(mA)</a:t>
                      </a:r>
                      <a:endParaRPr kumimoji="1" lang="ja-JP" altLang="en-US" sz="1600" b="0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~190</a:t>
                      </a:r>
                      <a:endParaRPr kumimoji="1" lang="ja-JP" altLang="en-US" sz="1600" b="0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~80</a:t>
                      </a:r>
                      <a:endParaRPr kumimoji="1" lang="ja-JP" altLang="en-US" sz="1600" b="0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3885612549"/>
                  </a:ext>
                </a:extLst>
              </a:tr>
            </a:tbl>
          </a:graphicData>
        </a:graphic>
      </p:graphicFrame>
      <p:grpSp>
        <p:nvGrpSpPr>
          <p:cNvPr id="5" name="グループ化 1">
            <a:extLst>
              <a:ext uri="{FF2B5EF4-FFF2-40B4-BE49-F238E27FC236}">
                <a16:creationId xmlns:a16="http://schemas.microsoft.com/office/drawing/2014/main" id="{7332ED4A-1052-4A4E-9784-604CB85837EE}"/>
              </a:ext>
            </a:extLst>
          </p:cNvPr>
          <p:cNvGrpSpPr/>
          <p:nvPr/>
        </p:nvGrpSpPr>
        <p:grpSpPr>
          <a:xfrm>
            <a:off x="304890" y="3782009"/>
            <a:ext cx="6106622" cy="3004452"/>
            <a:chOff x="2905407" y="2248975"/>
            <a:chExt cx="6106622" cy="1766810"/>
          </a:xfrm>
        </p:grpSpPr>
        <p:grpSp>
          <p:nvGrpSpPr>
            <p:cNvPr id="6" name="グループ化 8">
              <a:extLst>
                <a:ext uri="{FF2B5EF4-FFF2-40B4-BE49-F238E27FC236}">
                  <a16:creationId xmlns:a16="http://schemas.microsoft.com/office/drawing/2014/main" id="{ABAADA3E-F3C5-4117-B8F1-A2743C2F0939}"/>
                </a:ext>
              </a:extLst>
            </p:cNvPr>
            <p:cNvGrpSpPr/>
            <p:nvPr/>
          </p:nvGrpSpPr>
          <p:grpSpPr>
            <a:xfrm>
              <a:off x="4204481" y="2902225"/>
              <a:ext cx="3509162" cy="684076"/>
              <a:chOff x="4562972" y="296652"/>
              <a:chExt cx="871683" cy="271689"/>
            </a:xfrm>
            <a:solidFill>
              <a:srgbClr val="AFEAFF"/>
            </a:solidFill>
          </p:grpSpPr>
          <p:sp>
            <p:nvSpPr>
              <p:cNvPr id="26" name="正方形/長方形 9">
                <a:extLst>
                  <a:ext uri="{FF2B5EF4-FFF2-40B4-BE49-F238E27FC236}">
                    <a16:creationId xmlns:a16="http://schemas.microsoft.com/office/drawing/2014/main" id="{D38C769A-5ED0-45D4-B370-287BFA9B6F6D}"/>
                  </a:ext>
                </a:extLst>
              </p:cNvPr>
              <p:cNvSpPr/>
              <p:nvPr/>
            </p:nvSpPr>
            <p:spPr>
              <a:xfrm>
                <a:off x="5326643" y="365493"/>
                <a:ext cx="108012" cy="136509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600"/>
              </a:p>
            </p:txBody>
          </p:sp>
          <p:sp>
            <p:nvSpPr>
              <p:cNvPr id="27" name="正方形/長方形 10">
                <a:extLst>
                  <a:ext uri="{FF2B5EF4-FFF2-40B4-BE49-F238E27FC236}">
                    <a16:creationId xmlns:a16="http://schemas.microsoft.com/office/drawing/2014/main" id="{E3F67AB6-BB46-4BE1-9432-E84F50B6ACA1}"/>
                  </a:ext>
                </a:extLst>
              </p:cNvPr>
              <p:cNvSpPr/>
              <p:nvPr/>
            </p:nvSpPr>
            <p:spPr>
              <a:xfrm>
                <a:off x="4562972" y="364241"/>
                <a:ext cx="108012" cy="136509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600"/>
              </a:p>
            </p:txBody>
          </p:sp>
          <p:sp>
            <p:nvSpPr>
              <p:cNvPr id="28" name="円/楕円 28">
                <a:extLst>
                  <a:ext uri="{FF2B5EF4-FFF2-40B4-BE49-F238E27FC236}">
                    <a16:creationId xmlns:a16="http://schemas.microsoft.com/office/drawing/2014/main" id="{1FE9383F-2FBF-4257-85EB-C965CB4C9092}"/>
                  </a:ext>
                </a:extLst>
              </p:cNvPr>
              <p:cNvSpPr/>
              <p:nvPr/>
            </p:nvSpPr>
            <p:spPr>
              <a:xfrm>
                <a:off x="4661634" y="296652"/>
                <a:ext cx="77683" cy="271689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600"/>
              </a:p>
            </p:txBody>
          </p:sp>
          <p:sp>
            <p:nvSpPr>
              <p:cNvPr id="29" name="円/楕円 29">
                <a:extLst>
                  <a:ext uri="{FF2B5EF4-FFF2-40B4-BE49-F238E27FC236}">
                    <a16:creationId xmlns:a16="http://schemas.microsoft.com/office/drawing/2014/main" id="{34BB7381-1698-4F34-B6F2-495AB87771C1}"/>
                  </a:ext>
                </a:extLst>
              </p:cNvPr>
              <p:cNvSpPr/>
              <p:nvPr/>
            </p:nvSpPr>
            <p:spPr>
              <a:xfrm>
                <a:off x="4733642" y="296652"/>
                <a:ext cx="77683" cy="271689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600"/>
              </a:p>
            </p:txBody>
          </p:sp>
          <p:sp>
            <p:nvSpPr>
              <p:cNvPr id="30" name="円/楕円 30">
                <a:extLst>
                  <a:ext uri="{FF2B5EF4-FFF2-40B4-BE49-F238E27FC236}">
                    <a16:creationId xmlns:a16="http://schemas.microsoft.com/office/drawing/2014/main" id="{38D8D29F-81C9-4AC5-9609-07E75B57B961}"/>
                  </a:ext>
                </a:extLst>
              </p:cNvPr>
              <p:cNvSpPr/>
              <p:nvPr/>
            </p:nvSpPr>
            <p:spPr>
              <a:xfrm>
                <a:off x="4807843" y="296652"/>
                <a:ext cx="77683" cy="271689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600"/>
              </a:p>
            </p:txBody>
          </p:sp>
          <p:sp>
            <p:nvSpPr>
              <p:cNvPr id="31" name="円/楕円 31">
                <a:extLst>
                  <a:ext uri="{FF2B5EF4-FFF2-40B4-BE49-F238E27FC236}">
                    <a16:creationId xmlns:a16="http://schemas.microsoft.com/office/drawing/2014/main" id="{32F74E89-B488-4D36-855A-47BCC726DC6D}"/>
                  </a:ext>
                </a:extLst>
              </p:cNvPr>
              <p:cNvSpPr/>
              <p:nvPr/>
            </p:nvSpPr>
            <p:spPr>
              <a:xfrm>
                <a:off x="4879851" y="296652"/>
                <a:ext cx="77683" cy="271689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600"/>
              </a:p>
            </p:txBody>
          </p:sp>
          <p:sp>
            <p:nvSpPr>
              <p:cNvPr id="32" name="円/楕円 32">
                <a:extLst>
                  <a:ext uri="{FF2B5EF4-FFF2-40B4-BE49-F238E27FC236}">
                    <a16:creationId xmlns:a16="http://schemas.microsoft.com/office/drawing/2014/main" id="{AEA26907-59E4-48F4-9052-F34CB863CE67}"/>
                  </a:ext>
                </a:extLst>
              </p:cNvPr>
              <p:cNvSpPr/>
              <p:nvPr/>
            </p:nvSpPr>
            <p:spPr>
              <a:xfrm>
                <a:off x="4957534" y="296652"/>
                <a:ext cx="77683" cy="271689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600"/>
              </a:p>
            </p:txBody>
          </p:sp>
          <p:sp>
            <p:nvSpPr>
              <p:cNvPr id="33" name="円/楕円 33">
                <a:extLst>
                  <a:ext uri="{FF2B5EF4-FFF2-40B4-BE49-F238E27FC236}">
                    <a16:creationId xmlns:a16="http://schemas.microsoft.com/office/drawing/2014/main" id="{D94A17E5-2DE1-4317-ADF5-2B5BB6CAF5BF}"/>
                  </a:ext>
                </a:extLst>
              </p:cNvPr>
              <p:cNvSpPr/>
              <p:nvPr/>
            </p:nvSpPr>
            <p:spPr>
              <a:xfrm>
                <a:off x="5029542" y="296652"/>
                <a:ext cx="77683" cy="271689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600"/>
              </a:p>
            </p:txBody>
          </p:sp>
          <p:sp>
            <p:nvSpPr>
              <p:cNvPr id="34" name="円/楕円 34">
                <a:extLst>
                  <a:ext uri="{FF2B5EF4-FFF2-40B4-BE49-F238E27FC236}">
                    <a16:creationId xmlns:a16="http://schemas.microsoft.com/office/drawing/2014/main" id="{64B058E4-9A8F-4652-9DE6-2004F65F683A}"/>
                  </a:ext>
                </a:extLst>
              </p:cNvPr>
              <p:cNvSpPr/>
              <p:nvPr/>
            </p:nvSpPr>
            <p:spPr>
              <a:xfrm>
                <a:off x="5107301" y="296652"/>
                <a:ext cx="77683" cy="271689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600"/>
              </a:p>
            </p:txBody>
          </p:sp>
          <p:sp>
            <p:nvSpPr>
              <p:cNvPr id="35" name="円/楕円 35">
                <a:extLst>
                  <a:ext uri="{FF2B5EF4-FFF2-40B4-BE49-F238E27FC236}">
                    <a16:creationId xmlns:a16="http://schemas.microsoft.com/office/drawing/2014/main" id="{53E43CC5-627D-4CEF-8750-997B97179E0B}"/>
                  </a:ext>
                </a:extLst>
              </p:cNvPr>
              <p:cNvSpPr/>
              <p:nvPr/>
            </p:nvSpPr>
            <p:spPr>
              <a:xfrm>
                <a:off x="5179309" y="296652"/>
                <a:ext cx="77683" cy="271689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600"/>
              </a:p>
            </p:txBody>
          </p:sp>
          <p:sp>
            <p:nvSpPr>
              <p:cNvPr id="36" name="円/楕円 36">
                <a:extLst>
                  <a:ext uri="{FF2B5EF4-FFF2-40B4-BE49-F238E27FC236}">
                    <a16:creationId xmlns:a16="http://schemas.microsoft.com/office/drawing/2014/main" id="{A8D4762D-E969-4272-8FA2-0A34C190FFB6}"/>
                  </a:ext>
                </a:extLst>
              </p:cNvPr>
              <p:cNvSpPr/>
              <p:nvPr/>
            </p:nvSpPr>
            <p:spPr>
              <a:xfrm>
                <a:off x="5252518" y="296652"/>
                <a:ext cx="77683" cy="271689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600"/>
              </a:p>
            </p:txBody>
          </p:sp>
        </p:grpSp>
        <p:sp>
          <p:nvSpPr>
            <p:cNvPr id="7" name="左中かっこ 20">
              <a:extLst>
                <a:ext uri="{FF2B5EF4-FFF2-40B4-BE49-F238E27FC236}">
                  <a16:creationId xmlns:a16="http://schemas.microsoft.com/office/drawing/2014/main" id="{0A572063-FEEA-45DE-8D74-7B2BABD88ADD}"/>
                </a:ext>
              </a:extLst>
            </p:cNvPr>
            <p:cNvSpPr/>
            <p:nvPr/>
          </p:nvSpPr>
          <p:spPr>
            <a:xfrm rot="16200000" flipH="1">
              <a:off x="5854727" y="1687185"/>
              <a:ext cx="160067" cy="2091296"/>
            </a:xfrm>
            <a:prstGeom prst="lef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sz="1600"/>
            </a:p>
          </p:txBody>
        </p:sp>
        <p:sp>
          <p:nvSpPr>
            <p:cNvPr id="8" name="テキスト ボックス 21">
              <a:extLst>
                <a:ext uri="{FF2B5EF4-FFF2-40B4-BE49-F238E27FC236}">
                  <a16:creationId xmlns:a16="http://schemas.microsoft.com/office/drawing/2014/main" id="{411BF683-B2B1-4224-90FA-67C1B3FC345F}"/>
                </a:ext>
              </a:extLst>
            </p:cNvPr>
            <p:cNvSpPr txBox="1"/>
            <p:nvPr/>
          </p:nvSpPr>
          <p:spPr>
            <a:xfrm>
              <a:off x="5134829" y="2381105"/>
              <a:ext cx="180357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TESLA Center Cell</a:t>
              </a:r>
              <a:endParaRPr kumimoji="1" lang="ja-JP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テキスト ボックス 22">
              <a:extLst>
                <a:ext uri="{FF2B5EF4-FFF2-40B4-BE49-F238E27FC236}">
                  <a16:creationId xmlns:a16="http://schemas.microsoft.com/office/drawing/2014/main" id="{C2019556-44AD-4FBA-BFAF-D72507F9BC21}"/>
                </a:ext>
              </a:extLst>
            </p:cNvPr>
            <p:cNvSpPr txBox="1"/>
            <p:nvPr/>
          </p:nvSpPr>
          <p:spPr>
            <a:xfrm>
              <a:off x="4204482" y="2298358"/>
              <a:ext cx="109664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End Cell A</a:t>
              </a:r>
              <a:endParaRPr kumimoji="1" lang="ja-JP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テキスト ボックス 23">
              <a:extLst>
                <a:ext uri="{FF2B5EF4-FFF2-40B4-BE49-F238E27FC236}">
                  <a16:creationId xmlns:a16="http://schemas.microsoft.com/office/drawing/2014/main" id="{D95410EE-2029-4964-9C69-0C74EB79C371}"/>
                </a:ext>
              </a:extLst>
            </p:cNvPr>
            <p:cNvSpPr txBox="1"/>
            <p:nvPr/>
          </p:nvSpPr>
          <p:spPr>
            <a:xfrm>
              <a:off x="6805862" y="2248975"/>
              <a:ext cx="109677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End Cell B</a:t>
              </a:r>
              <a:endParaRPr kumimoji="1" lang="ja-JP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1" name="直線矢印コネクタ 24">
              <a:extLst>
                <a:ext uri="{FF2B5EF4-FFF2-40B4-BE49-F238E27FC236}">
                  <a16:creationId xmlns:a16="http://schemas.microsoft.com/office/drawing/2014/main" id="{A06F1AC3-A7E0-4BA0-932E-AC97BEDDEBA9}"/>
                </a:ext>
              </a:extLst>
            </p:cNvPr>
            <p:cNvCxnSpPr>
              <a:stCxn id="9" idx="2"/>
            </p:cNvCxnSpPr>
            <p:nvPr/>
          </p:nvCxnSpPr>
          <p:spPr>
            <a:xfrm>
              <a:off x="4752806" y="2636912"/>
              <a:ext cx="3167" cy="25913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矢印コネクタ 25">
              <a:extLst>
                <a:ext uri="{FF2B5EF4-FFF2-40B4-BE49-F238E27FC236}">
                  <a16:creationId xmlns:a16="http://schemas.microsoft.com/office/drawing/2014/main" id="{0285E840-967D-421F-9FCD-3335ACA58CAF}"/>
                </a:ext>
              </a:extLst>
            </p:cNvPr>
            <p:cNvCxnSpPr>
              <a:stCxn id="10" idx="2"/>
            </p:cNvCxnSpPr>
            <p:nvPr/>
          </p:nvCxnSpPr>
          <p:spPr>
            <a:xfrm flipH="1">
              <a:off x="7128244" y="2587529"/>
              <a:ext cx="226006" cy="31737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正方形/長方形 26">
              <a:extLst>
                <a:ext uri="{FF2B5EF4-FFF2-40B4-BE49-F238E27FC236}">
                  <a16:creationId xmlns:a16="http://schemas.microsoft.com/office/drawing/2014/main" id="{90130B50-3F14-4D3E-B552-CEFDB70893BC}"/>
                </a:ext>
              </a:extLst>
            </p:cNvPr>
            <p:cNvSpPr/>
            <p:nvPr/>
          </p:nvSpPr>
          <p:spPr>
            <a:xfrm>
              <a:off x="3605679" y="3032364"/>
              <a:ext cx="598803" cy="423793"/>
            </a:xfrm>
            <a:prstGeom prst="rect">
              <a:avLst/>
            </a:prstGeom>
            <a:solidFill>
              <a:srgbClr val="FF0000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/>
            </a:p>
          </p:txBody>
        </p:sp>
        <p:sp>
          <p:nvSpPr>
            <p:cNvPr id="14" name="正方形/長方形 27">
              <a:extLst>
                <a:ext uri="{FF2B5EF4-FFF2-40B4-BE49-F238E27FC236}">
                  <a16:creationId xmlns:a16="http://schemas.microsoft.com/office/drawing/2014/main" id="{20DA7951-3350-4EB5-9413-9DE60692DC4D}"/>
                </a:ext>
              </a:extLst>
            </p:cNvPr>
            <p:cNvSpPr/>
            <p:nvPr/>
          </p:nvSpPr>
          <p:spPr>
            <a:xfrm>
              <a:off x="7699121" y="3032363"/>
              <a:ext cx="598803" cy="423793"/>
            </a:xfrm>
            <a:prstGeom prst="rect">
              <a:avLst/>
            </a:prstGeom>
            <a:solidFill>
              <a:srgbClr val="FF0000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/>
            </a:p>
          </p:txBody>
        </p:sp>
        <p:sp>
          <p:nvSpPr>
            <p:cNvPr id="15" name="テキスト ボックス 28">
              <a:extLst>
                <a:ext uri="{FF2B5EF4-FFF2-40B4-BE49-F238E27FC236}">
                  <a16:creationId xmlns:a16="http://schemas.microsoft.com/office/drawing/2014/main" id="{D0E4F13C-BD67-46DD-8058-425606D11084}"/>
                </a:ext>
              </a:extLst>
            </p:cNvPr>
            <p:cNvSpPr txBox="1"/>
            <p:nvPr/>
          </p:nvSpPr>
          <p:spPr>
            <a:xfrm>
              <a:off x="5342490" y="3677231"/>
              <a:ext cx="13756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HOM Damper</a:t>
              </a:r>
              <a:endParaRPr kumimoji="1" lang="ja-JP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6" name="直線矢印コネクタ 29">
              <a:extLst>
                <a:ext uri="{FF2B5EF4-FFF2-40B4-BE49-F238E27FC236}">
                  <a16:creationId xmlns:a16="http://schemas.microsoft.com/office/drawing/2014/main" id="{85157763-CBA9-4381-A05A-CD26A647E5B8}"/>
                </a:ext>
              </a:extLst>
            </p:cNvPr>
            <p:cNvCxnSpPr>
              <a:stCxn id="15" idx="1"/>
            </p:cNvCxnSpPr>
            <p:nvPr/>
          </p:nvCxnSpPr>
          <p:spPr>
            <a:xfrm flipH="1" flipV="1">
              <a:off x="4115854" y="3511266"/>
              <a:ext cx="1226636" cy="33524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矢印コネクタ 30">
              <a:extLst>
                <a:ext uri="{FF2B5EF4-FFF2-40B4-BE49-F238E27FC236}">
                  <a16:creationId xmlns:a16="http://schemas.microsoft.com/office/drawing/2014/main" id="{015268DE-4392-4B07-BBAF-725122DF8FB0}"/>
                </a:ext>
              </a:extLst>
            </p:cNvPr>
            <p:cNvCxnSpPr>
              <a:stCxn id="15" idx="3"/>
            </p:cNvCxnSpPr>
            <p:nvPr/>
          </p:nvCxnSpPr>
          <p:spPr>
            <a:xfrm flipV="1">
              <a:off x="6718188" y="3511266"/>
              <a:ext cx="1006396" cy="33524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雲形吹き出し 22">
              <a:extLst>
                <a:ext uri="{FF2B5EF4-FFF2-40B4-BE49-F238E27FC236}">
                  <a16:creationId xmlns:a16="http://schemas.microsoft.com/office/drawing/2014/main" id="{1299CC4F-8EDF-493D-BE7B-77056E50D473}"/>
                </a:ext>
              </a:extLst>
            </p:cNvPr>
            <p:cNvSpPr/>
            <p:nvPr/>
          </p:nvSpPr>
          <p:spPr>
            <a:xfrm>
              <a:off x="5594111" y="3007210"/>
              <a:ext cx="716765" cy="504056"/>
            </a:xfrm>
            <a:prstGeom prst="cloudCallout">
              <a:avLst>
                <a:gd name="adj1" fmla="val -2928"/>
                <a:gd name="adj2" fmla="val -6832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/>
            </a:p>
          </p:txBody>
        </p:sp>
        <p:sp>
          <p:nvSpPr>
            <p:cNvPr id="19" name="右矢印 23">
              <a:extLst>
                <a:ext uri="{FF2B5EF4-FFF2-40B4-BE49-F238E27FC236}">
                  <a16:creationId xmlns:a16="http://schemas.microsoft.com/office/drawing/2014/main" id="{B71ED1A6-C99A-4E57-BF62-2EDA9B997D06}"/>
                </a:ext>
              </a:extLst>
            </p:cNvPr>
            <p:cNvSpPr/>
            <p:nvPr/>
          </p:nvSpPr>
          <p:spPr>
            <a:xfrm>
              <a:off x="6323618" y="3132074"/>
              <a:ext cx="1840296" cy="222574"/>
            </a:xfrm>
            <a:prstGeom prst="rightArrow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/>
            </a:p>
          </p:txBody>
        </p:sp>
        <p:sp>
          <p:nvSpPr>
            <p:cNvPr id="20" name="右矢印 24">
              <a:extLst>
                <a:ext uri="{FF2B5EF4-FFF2-40B4-BE49-F238E27FC236}">
                  <a16:creationId xmlns:a16="http://schemas.microsoft.com/office/drawing/2014/main" id="{41688ABF-C5AD-4F69-B36C-D9D7522F6BE2}"/>
                </a:ext>
              </a:extLst>
            </p:cNvPr>
            <p:cNvSpPr/>
            <p:nvPr/>
          </p:nvSpPr>
          <p:spPr>
            <a:xfrm rot="10800000">
              <a:off x="3905079" y="3139400"/>
              <a:ext cx="1731437" cy="216025"/>
            </a:xfrm>
            <a:prstGeom prst="rightArrow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/>
            </a:p>
          </p:txBody>
        </p:sp>
        <p:sp>
          <p:nvSpPr>
            <p:cNvPr id="21" name="テキスト ボックス 34">
              <a:extLst>
                <a:ext uri="{FF2B5EF4-FFF2-40B4-BE49-F238E27FC236}">
                  <a16:creationId xmlns:a16="http://schemas.microsoft.com/office/drawing/2014/main" id="{C90B649C-7F7C-4DD8-9079-BC47C9913895}"/>
                </a:ext>
              </a:extLst>
            </p:cNvPr>
            <p:cNvSpPr txBox="1"/>
            <p:nvPr/>
          </p:nvSpPr>
          <p:spPr>
            <a:xfrm>
              <a:off x="5638252" y="3068960"/>
              <a:ext cx="8897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HOM</a:t>
              </a:r>
              <a:endParaRPr kumimoji="1" lang="ja-JP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テキスト ボックス 35">
              <a:extLst>
                <a:ext uri="{FF2B5EF4-FFF2-40B4-BE49-F238E27FC236}">
                  <a16:creationId xmlns:a16="http://schemas.microsoft.com/office/drawing/2014/main" id="{DDFA6EDF-62B6-480C-B842-2623789C1D52}"/>
                </a:ext>
              </a:extLst>
            </p:cNvPr>
            <p:cNvSpPr txBox="1"/>
            <p:nvPr/>
          </p:nvSpPr>
          <p:spPr>
            <a:xfrm>
              <a:off x="2905407" y="2483522"/>
              <a:ext cx="131638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Φ100 mm BP</a:t>
              </a:r>
              <a:endParaRPr kumimoji="1" lang="ja-JP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テキスト ボックス 36">
              <a:extLst>
                <a:ext uri="{FF2B5EF4-FFF2-40B4-BE49-F238E27FC236}">
                  <a16:creationId xmlns:a16="http://schemas.microsoft.com/office/drawing/2014/main" id="{7607ED94-D22F-4B23-86AD-07983953F30B}"/>
                </a:ext>
              </a:extLst>
            </p:cNvPr>
            <p:cNvSpPr txBox="1"/>
            <p:nvPr/>
          </p:nvSpPr>
          <p:spPr>
            <a:xfrm>
              <a:off x="7703273" y="2550382"/>
              <a:ext cx="13087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Φ110 mm BP</a:t>
              </a:r>
              <a:endParaRPr kumimoji="1" lang="ja-JP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4" name="直線矢印コネクタ 37">
              <a:extLst>
                <a:ext uri="{FF2B5EF4-FFF2-40B4-BE49-F238E27FC236}">
                  <a16:creationId xmlns:a16="http://schemas.microsoft.com/office/drawing/2014/main" id="{B73895F1-D480-4A8B-891C-D34F88986B1A}"/>
                </a:ext>
              </a:extLst>
            </p:cNvPr>
            <p:cNvCxnSpPr>
              <a:endCxn id="26" idx="0"/>
            </p:cNvCxnSpPr>
            <p:nvPr/>
          </p:nvCxnSpPr>
          <p:spPr>
            <a:xfrm flipH="1">
              <a:off x="7496231" y="2822077"/>
              <a:ext cx="251145" cy="25348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矢印コネクタ 38">
              <a:extLst>
                <a:ext uri="{FF2B5EF4-FFF2-40B4-BE49-F238E27FC236}">
                  <a16:creationId xmlns:a16="http://schemas.microsoft.com/office/drawing/2014/main" id="{16E6387D-8E82-4B7F-A71D-C3E617D409FA}"/>
                </a:ext>
              </a:extLst>
            </p:cNvPr>
            <p:cNvCxnSpPr>
              <a:endCxn id="27" idx="0"/>
            </p:cNvCxnSpPr>
            <p:nvPr/>
          </p:nvCxnSpPr>
          <p:spPr>
            <a:xfrm>
              <a:off x="4115855" y="2766479"/>
              <a:ext cx="306041" cy="30592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596908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92D1204-BC1A-4078-A071-0E8777D54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EUV ERL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8E923C7-0118-4C6D-98E4-0B8D6DEFA0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Higher order mode(HOM) in the cavity can cause increase of energy spread(longitudinal) and beam breakup(BBU) instability(transverse)</a:t>
            </a:r>
          </a:p>
          <a:p>
            <a:r>
              <a:rPr lang="en-US" altLang="ko-KR" dirty="0"/>
              <a:t>Beam line absorber was used(</a:t>
            </a:r>
            <a:r>
              <a:rPr lang="en-US" altLang="ko-KR" dirty="0" err="1"/>
              <a:t>AlN</a:t>
            </a:r>
            <a:r>
              <a:rPr lang="en-US" altLang="ko-KR" dirty="0"/>
              <a:t>, 100W at 80K) for broadband HOM damping</a:t>
            </a:r>
          </a:p>
          <a:p>
            <a:r>
              <a:rPr lang="en-US" altLang="ko-KR" dirty="0"/>
              <a:t>Position of absorber in the cavity was optimized</a:t>
            </a:r>
            <a:endParaRPr lang="ko-KR" altLang="en-US" dirty="0"/>
          </a:p>
        </p:txBody>
      </p:sp>
      <p:pic>
        <p:nvPicPr>
          <p:cNvPr id="4" name="図 4">
            <a:extLst>
              <a:ext uri="{FF2B5EF4-FFF2-40B4-BE49-F238E27FC236}">
                <a16:creationId xmlns:a16="http://schemas.microsoft.com/office/drawing/2014/main" id="{33EF2547-DB36-424D-93F2-74C6D62D4E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075" y="4419600"/>
            <a:ext cx="4949275" cy="2147343"/>
          </a:xfrm>
          <a:prstGeom prst="rect">
            <a:avLst/>
          </a:prstGeom>
        </p:spPr>
      </p:pic>
      <p:pic>
        <p:nvPicPr>
          <p:cNvPr id="164" name="그림 163">
            <a:extLst>
              <a:ext uri="{FF2B5EF4-FFF2-40B4-BE49-F238E27FC236}">
                <a16:creationId xmlns:a16="http://schemas.microsoft.com/office/drawing/2014/main" id="{A378DFDF-C517-44E2-9660-BB40E20EAB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4351" y="4525209"/>
            <a:ext cx="6460990" cy="1936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6829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5BE3235-B716-47FB-8BEE-EFC56DDB6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EUV-ERL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9B4F76E-E21D-4C7E-9254-7CD7326492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sz="2600" dirty="0"/>
              <a:t>Arc</a:t>
            </a:r>
            <a:endParaRPr lang="ko-KR" altLang="en-US" sz="2600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88D793E6-0EE0-4D96-BD30-610240DD3F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4537"/>
            <a:ext cx="12192000" cy="5431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6625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5BE3235-B716-47FB-8BEE-EFC56DDB6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EUV-ERL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9B4F76E-E21D-4C7E-9254-7CD7326492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sz="2600" dirty="0"/>
              <a:t>Beam parameter after 1</a:t>
            </a:r>
            <a:r>
              <a:rPr lang="en-US" altLang="ko-KR" sz="2600" baseline="30000" dirty="0"/>
              <a:t>st</a:t>
            </a:r>
            <a:r>
              <a:rPr lang="en-US" altLang="ko-KR" sz="2600" dirty="0"/>
              <a:t> arc:</a:t>
            </a:r>
          </a:p>
          <a:p>
            <a:pPr marL="0" indent="0">
              <a:buNone/>
            </a:pPr>
            <a:r>
              <a:rPr lang="en-US" altLang="ko-KR" sz="2600" dirty="0"/>
              <a:t> - normalized horizontal/vertical emittances: 2.0/ 0.9 </a:t>
            </a:r>
            <a:r>
              <a:rPr lang="en-US" altLang="ko-KR" sz="2600" dirty="0" err="1"/>
              <a:t>mm·mrad</a:t>
            </a:r>
            <a:endParaRPr lang="en-US" altLang="ko-KR" sz="2600" dirty="0"/>
          </a:p>
          <a:p>
            <a:pPr marL="0" indent="0">
              <a:buNone/>
            </a:pPr>
            <a:r>
              <a:rPr lang="en-US" altLang="ko-KR" sz="2600" dirty="0"/>
              <a:t> - bunch length: 39 fs(rms)</a:t>
            </a:r>
          </a:p>
          <a:p>
            <a:pPr marL="0" indent="0">
              <a:buNone/>
            </a:pPr>
            <a:r>
              <a:rPr lang="en-US" altLang="ko-KR" sz="2600" dirty="0"/>
              <a:t> - energy spread: 0.1%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1CC42A15-9D7D-493C-B3BE-0CE53AF723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7094" y="2708695"/>
            <a:ext cx="6997187" cy="4077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0380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5BE3235-B716-47FB-8BEE-EFC56DDB6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EUV-ERL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9B4F76E-E21D-4C7E-9254-7CD7326492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sz="2600" dirty="0"/>
              <a:t>Undulator: 18 circular-polarizing (helical) undulators of 4.9m length</a:t>
            </a:r>
            <a:endParaRPr lang="ko-KR" altLang="en-US" sz="2600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B5CED927-0149-48BF-8FD1-FC110ABD59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3577" y="2615615"/>
            <a:ext cx="4768423" cy="3828726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72F09B18-0152-419B-AEF0-90C5EA1FCF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388" y="2615615"/>
            <a:ext cx="7246189" cy="382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5191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78944CF-64CC-4D86-9002-0BBC3C076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EUV-ERL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F8568C4-2FCE-4DD4-8188-D676940A08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Optical beamline</a:t>
            </a:r>
            <a:endParaRPr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CB1556F-95B1-4683-8029-074003E1D3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0873" y="3441659"/>
            <a:ext cx="5281127" cy="2020033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0A308D74-71F8-4DD0-A2DD-3B400061E3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15117"/>
            <a:ext cx="6910873" cy="435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8439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5BE3235-B716-47FB-8BEE-EFC56DDB6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Advantages of EUV-ERL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9B4F76E-E21D-4C7E-9254-7CD7326492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Generates high EUV power (&gt;10 kW) without tin contamination on the Mo/Si mirror</a:t>
            </a:r>
          </a:p>
          <a:p>
            <a:r>
              <a:rPr lang="en-US" altLang="ko-KR" dirty="0"/>
              <a:t>Upgradable for shorter wavelength</a:t>
            </a:r>
          </a:p>
          <a:p>
            <a:r>
              <a:rPr lang="en-US" altLang="ko-KR" dirty="0"/>
              <a:t>Polarization controllable</a:t>
            </a:r>
          </a:p>
          <a:p>
            <a:r>
              <a:rPr lang="en-US" altLang="ko-KR" dirty="0"/>
              <a:t>Efficient(electricity and cost)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961277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1D45365-2A81-45E5-94EE-92523F765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EUV-ERL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>
                <a:extLst>
                  <a:ext uri="{FF2B5EF4-FFF2-40B4-BE49-F238E27FC236}">
                    <a16:creationId xmlns:a16="http://schemas.microsoft.com/office/drawing/2014/main" id="{B7255619-C6E4-461D-9F26-FAC108EFD89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ko-KR" dirty="0"/>
                  <a:t>EUV-ERL beamline can be converted for BEUV(6.6~6.7nm) by increasing the beam energy by a factor of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d>
                      <m:d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∵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∝</m:t>
                        </m:r>
                        <m:sSubSup>
                          <m:sSubSup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𝑏𝑒𝑎𝑚</m:t>
                            </m:r>
                          </m:sub>
                          <m:sup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−2</m:t>
                            </m:r>
                          </m:sup>
                        </m:sSubSup>
                      </m:e>
                    </m:d>
                  </m:oMath>
                </a14:m>
                <a:endParaRPr lang="en-US" altLang="ko-KR" dirty="0"/>
              </a:p>
              <a:p>
                <a:r>
                  <a:rPr lang="en-US" altLang="ko-KR" dirty="0"/>
                  <a:t>For multi-pass ERL, threshold of BBU can be decreased</a:t>
                </a:r>
                <a:endParaRPr lang="ko-KR" altLang="en-US" dirty="0"/>
              </a:p>
            </p:txBody>
          </p:sp>
        </mc:Choice>
        <mc:Fallback xmlns="">
          <p:sp>
            <p:nvSpPr>
              <p:cNvPr id="3" name="내용 개체 틀 2">
                <a:extLst>
                  <a:ext uri="{FF2B5EF4-FFF2-40B4-BE49-F238E27FC236}">
                    <a16:creationId xmlns:a16="http://schemas.microsoft.com/office/drawing/2014/main" id="{B7255619-C6E4-461D-9F26-FAC108EFD89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381" r="-696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그림 4">
            <a:extLst>
              <a:ext uri="{FF2B5EF4-FFF2-40B4-BE49-F238E27FC236}">
                <a16:creationId xmlns:a16="http://schemas.microsoft.com/office/drawing/2014/main" id="{146D9500-73D2-49BA-8212-6913841732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271" y="3222171"/>
            <a:ext cx="11735458" cy="3455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0816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A72851A-5ABC-476E-9DE4-9221AFD85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6460399-06F0-464F-96A6-19333EC26F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8065E208-3F38-43D1-9023-30F677C577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922"/>
            <a:ext cx="12192000" cy="6926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0582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54F3F30-003D-493C-8E37-B974EE1B9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EUV-ERL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>
                <a:extLst>
                  <a:ext uri="{FF2B5EF4-FFF2-40B4-BE49-F238E27FC236}">
                    <a16:creationId xmlns:a16="http://schemas.microsoft.com/office/drawing/2014/main" id="{D89F5190-2126-46F9-A00B-DCDB8475306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ko-KR" dirty="0"/>
                  <a:t>Polarization of EUV is important for better high NA operation</a:t>
                </a:r>
              </a:p>
              <a:p>
                <a:pPr marL="0" indent="0">
                  <a:buNone/>
                </a:pPr>
                <a:r>
                  <a:rPr lang="en-US" altLang="ko-KR" dirty="0"/>
                  <a:t> - p-pol: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=2</m:t>
                    </m:r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begChr m:val="{"/>
                        <m:endChr m:val="}"/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1+</m:t>
                        </m:r>
                        <m:func>
                          <m:func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ko-KR" b="0" i="0" smtClean="0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func>
                        <m:func>
                          <m:func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ko-KR" b="0" i="0" smtClean="0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f>
                              <m:fPr>
                                <m:ctrlP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num>
                              <m:den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den>
                            </m:f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func>
                              <m:funcPr>
                                <m:ctrlP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altLang="ko-KR" b="0" i="0" smtClean="0"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</m:fName>
                              <m:e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</m:func>
                          </m:e>
                        </m:func>
                      </m:e>
                    </m:d>
                  </m:oMath>
                </a14:m>
                <a:endParaRPr lang="en-US" altLang="ko-KR" dirty="0"/>
              </a:p>
              <a:p>
                <a:pPr marL="0" indent="0">
                  <a:buNone/>
                </a:pPr>
                <a:r>
                  <a:rPr lang="en-US" altLang="ko-KR" dirty="0"/>
                  <a:t> - s-pol: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=2</m:t>
                    </m:r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begChr m:val="{"/>
                        <m:endChr m:val="}"/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1+</m:t>
                        </m:r>
                        <m:func>
                          <m:func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ko-KR" b="0" i="0" smtClean="0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f>
                              <m:fPr>
                                <m:ctrlP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num>
                              <m:den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den>
                            </m:f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func>
                              <m:funcPr>
                                <m:ctrlP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altLang="ko-KR" b="0" i="0" smtClean="0"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</m:fName>
                              <m:e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</m:func>
                          </m:e>
                        </m:func>
                      </m:e>
                    </m:d>
                  </m:oMath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3" name="내용 개체 틀 2">
                <a:extLst>
                  <a:ext uri="{FF2B5EF4-FFF2-40B4-BE49-F238E27FC236}">
                    <a16:creationId xmlns:a16="http://schemas.microsoft.com/office/drawing/2014/main" id="{D89F5190-2126-46F9-A00B-DCDB8475306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381" r="-17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그림 4">
            <a:extLst>
              <a:ext uri="{FF2B5EF4-FFF2-40B4-BE49-F238E27FC236}">
                <a16:creationId xmlns:a16="http://schemas.microsoft.com/office/drawing/2014/main" id="{63970993-77FB-440E-ACE7-830062A94F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7322" y="2289110"/>
            <a:ext cx="4089962" cy="2942313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550B9DB9-3299-494F-BA2F-03FB4D35D4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3595395"/>
            <a:ext cx="3829584" cy="31735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2201D0D-4A05-4968-AFA6-EC2BD2F4333A}"/>
              </a:ext>
            </a:extLst>
          </p:cNvPr>
          <p:cNvSpPr txBox="1"/>
          <p:nvPr/>
        </p:nvSpPr>
        <p:spPr>
          <a:xfrm>
            <a:off x="7492481" y="5334255"/>
            <a:ext cx="2083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TE(s-polarization)</a:t>
            </a:r>
            <a:endParaRPr lang="ko-KR" alt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433625-C547-4635-81CA-F0C9E8CDAF80}"/>
              </a:ext>
            </a:extLst>
          </p:cNvPr>
          <p:cNvSpPr txBox="1"/>
          <p:nvPr/>
        </p:nvSpPr>
        <p:spPr>
          <a:xfrm>
            <a:off x="9890449" y="5325576"/>
            <a:ext cx="2083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TM(p-polarization)</a:t>
            </a:r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E1FD6E8A-FB1E-44F9-8D4A-0E59E836A6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4514" y="5726475"/>
            <a:ext cx="6879772" cy="104242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7511C2C-E37F-410E-98D3-AB1749ABE725}"/>
              </a:ext>
            </a:extLst>
          </p:cNvPr>
          <p:cNvSpPr txBox="1"/>
          <p:nvPr/>
        </p:nvSpPr>
        <p:spPr>
          <a:xfrm>
            <a:off x="4764833" y="3813110"/>
            <a:ext cx="24990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θ </a:t>
            </a: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ko-KR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the incident angle</a:t>
            </a:r>
          </a:p>
          <a:p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n : the refractive index</a:t>
            </a:r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3018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54F3F30-003D-493C-8E37-B974EE1B9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EUV-ERL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89F5190-2126-46F9-A00B-DCDB847530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7774" y="1825625"/>
            <a:ext cx="9724052" cy="4351338"/>
          </a:xfrm>
        </p:spPr>
        <p:txBody>
          <a:bodyPr>
            <a:normAutofit/>
          </a:bodyPr>
          <a:lstStyle/>
          <a:p>
            <a:r>
              <a:rPr lang="en-US" altLang="ko-KR" sz="2000" dirty="0"/>
              <a:t>Electricity consumption: </a:t>
            </a:r>
          </a:p>
          <a:p>
            <a:pPr marL="0" indent="0">
              <a:buNone/>
            </a:pPr>
            <a:r>
              <a:rPr lang="en-US" altLang="ko-KR" sz="2000" dirty="0"/>
              <a:t> -EUV-FEL : ~7.0 MW/10-kW EUV ⇒ ~0.7 MW/1-kW EUV(or scanner)  </a:t>
            </a:r>
          </a:p>
          <a:p>
            <a:pPr marL="0" indent="0">
              <a:buNone/>
            </a:pPr>
            <a:r>
              <a:rPr lang="en-US" altLang="ko-KR" sz="2000" dirty="0"/>
              <a:t> -LPP : ~1.15 MW/500-W EUV(2025) ⇒ ~2.3 MW/1-kW EUV(or scanner)</a:t>
            </a:r>
          </a:p>
          <a:p>
            <a:r>
              <a:rPr lang="en-US" altLang="ko-KR" sz="2000" dirty="0"/>
              <a:t>Construction cost</a:t>
            </a:r>
          </a:p>
          <a:p>
            <a:pPr marL="0" indent="0">
              <a:buNone/>
            </a:pPr>
            <a:r>
              <a:rPr lang="en-US" altLang="ko-KR" sz="2000" dirty="0"/>
              <a:t> -EUV-FEL : ~US$400M/10-kW EUV ⇒ ~US$40M/1-kW EUV(or scanner)  </a:t>
            </a:r>
          </a:p>
          <a:p>
            <a:pPr marL="0" indent="0">
              <a:buNone/>
            </a:pPr>
            <a:r>
              <a:rPr lang="en-US" altLang="ko-KR" sz="2000" dirty="0"/>
              <a:t> -LPP : ~US$20M/500-W EUV(2025) ⇒ ~US$40M/1-kW EUV(or scanner)</a:t>
            </a:r>
          </a:p>
          <a:p>
            <a:r>
              <a:rPr lang="en-US" altLang="ko-KR" sz="2000" dirty="0"/>
              <a:t>Running cost</a:t>
            </a:r>
          </a:p>
          <a:p>
            <a:pPr marL="0" indent="0">
              <a:buNone/>
            </a:pPr>
            <a:r>
              <a:rPr lang="en-US" altLang="ko-KR" sz="2000" dirty="0"/>
              <a:t> -EUV-FEL : ~US$40M/10-kW EUV ⇒ ~US$4M/1-kW EUV(or scanner)  </a:t>
            </a:r>
          </a:p>
          <a:p>
            <a:pPr marL="0" indent="0">
              <a:buNone/>
            </a:pPr>
            <a:r>
              <a:rPr lang="en-US" altLang="ko-KR" sz="2000" dirty="0"/>
              <a:t> -LPP : ~US$15M/250-W EUV(2023) ⇒ ~US$60M/1-kW EUV(or scanner)</a:t>
            </a:r>
          </a:p>
        </p:txBody>
      </p:sp>
      <p:graphicFrame>
        <p:nvGraphicFramePr>
          <p:cNvPr id="4" name="표 4">
            <a:extLst>
              <a:ext uri="{FF2B5EF4-FFF2-40B4-BE49-F238E27FC236}">
                <a16:creationId xmlns:a16="http://schemas.microsoft.com/office/drawing/2014/main" id="{363233AF-CE55-4FC8-AFB5-E6FD067CB4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6310829"/>
              </p:ext>
            </p:extLst>
          </p:nvPr>
        </p:nvGraphicFramePr>
        <p:xfrm>
          <a:off x="8540620" y="2106817"/>
          <a:ext cx="3603692" cy="3032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01846">
                  <a:extLst>
                    <a:ext uri="{9D8B030D-6E8A-4147-A177-3AD203B41FA5}">
                      <a16:colId xmlns:a16="http://schemas.microsoft.com/office/drawing/2014/main" val="1957736403"/>
                    </a:ext>
                  </a:extLst>
                </a:gridCol>
                <a:gridCol w="1801846">
                  <a:extLst>
                    <a:ext uri="{9D8B030D-6E8A-4147-A177-3AD203B41FA5}">
                      <a16:colId xmlns:a16="http://schemas.microsoft.com/office/drawing/2014/main" val="6847102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Item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Electric power [MW]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5168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800" b="0" u="none" strike="noStrike" kern="1200" baseline="0" dirty="0">
                          <a:solidFill>
                            <a:schemeClr val="dk1"/>
                          </a:solidFill>
                        </a:rPr>
                        <a:t>Refrigerator System </a:t>
                      </a:r>
                      <a:endParaRPr lang="en-US" altLang="ko-KR" sz="18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b="0" u="none" strike="noStrike" kern="1200" baseline="0" dirty="0">
                          <a:solidFill>
                            <a:schemeClr val="dk1"/>
                          </a:solidFill>
                        </a:rPr>
                        <a:t>3.2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97040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b="0" u="none" strike="noStrike" kern="1200" baseline="0" dirty="0">
                          <a:solidFill>
                            <a:schemeClr val="dk1"/>
                          </a:solidFill>
                        </a:rPr>
                        <a:t>RF Source 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b="0" u="none" strike="noStrike" kern="1200" baseline="0" dirty="0">
                          <a:solidFill>
                            <a:schemeClr val="dk1"/>
                          </a:solidFill>
                        </a:rPr>
                        <a:t>1.3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42312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b="0" u="none" strike="noStrike" kern="1200" baseline="0" dirty="0">
                          <a:solidFill>
                            <a:schemeClr val="dk1"/>
                          </a:solidFill>
                        </a:rPr>
                        <a:t>Other Components 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b="0" u="none" strike="noStrike" kern="1200" baseline="0" dirty="0">
                          <a:solidFill>
                            <a:schemeClr val="dk1"/>
                          </a:solidFill>
                        </a:rPr>
                        <a:t>1.0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97161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b="0" u="none" strike="noStrike" kern="1200" baseline="0" dirty="0">
                          <a:solidFill>
                            <a:schemeClr val="dk1"/>
                          </a:solidFill>
                        </a:rPr>
                        <a:t>Infrastructure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b="0" u="none" strike="noStrike" kern="1200" baseline="0" dirty="0">
                          <a:solidFill>
                            <a:schemeClr val="dk1"/>
                          </a:solidFill>
                        </a:rPr>
                        <a:t>1.5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48527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b="0" u="none" strike="noStrike" kern="1200" baseline="0" dirty="0">
                          <a:solidFill>
                            <a:schemeClr val="dk1"/>
                          </a:solidFill>
                        </a:rPr>
                        <a:t>Total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b="0" u="none" strike="noStrike" kern="1200" baseline="0" dirty="0">
                          <a:solidFill>
                            <a:schemeClr val="dk1"/>
                          </a:solidFill>
                        </a:rPr>
                        <a:t>7.0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8309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53827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F3F15E3-AC9C-4F21-AB1F-54298281E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PoC of ERL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E14EDAA-A68B-4069-A247-8C7CF858AB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err="1"/>
              <a:t>cERL</a:t>
            </a:r>
            <a:endParaRPr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A256B8F5-46C7-4DB6-923E-E2C5A6CCA9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763" y="2505706"/>
            <a:ext cx="10478037" cy="416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2576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F3F15E3-AC9C-4F21-AB1F-54298281E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PoC of ERL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E14EDAA-A68B-4069-A247-8C7CF858AB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Linearly-polarizing adjustable phase undulators (APUs) with a period of 24 mm for cost reduction</a:t>
            </a:r>
          </a:p>
          <a:p>
            <a:r>
              <a:rPr lang="en-US" altLang="ko-KR" dirty="0"/>
              <a:t>Diagnostics: MCT (HgCdTe) detector, energy meter</a:t>
            </a:r>
          </a:p>
          <a:p>
            <a:r>
              <a:rPr lang="en-US" altLang="ko-KR" dirty="0"/>
              <a:t>Dump line</a:t>
            </a:r>
          </a:p>
          <a:p>
            <a:r>
              <a:rPr lang="en-US" altLang="ko-KR" dirty="0"/>
              <a:t>Radiation monitors</a:t>
            </a:r>
            <a:endParaRPr lang="ko-KR" altLang="en-US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E9AA37A5-FEA2-4600-AF0B-A5E682A5D9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2237" y="3164956"/>
            <a:ext cx="7596915" cy="3693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9252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F3F15E3-AC9C-4F21-AB1F-54298281E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PoC of ERL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E14EDAA-A68B-4069-A247-8C7CF858AB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Burst mode for beam tuning →CW mode</a:t>
            </a:r>
            <a:endParaRPr lang="ko-KR" altLang="en-US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5FEDD363-7742-4A0D-B5A0-16BEA4B54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924" y="2388638"/>
            <a:ext cx="1011815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1142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F3F15E3-AC9C-4F21-AB1F-54298281E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PoC of ERL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E14EDAA-A68B-4069-A247-8C7CF858AB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FEL commissioning</a:t>
            </a:r>
          </a:p>
          <a:p>
            <a:r>
              <a:rPr lang="en-US" altLang="ko-KR" dirty="0"/>
              <a:t>The FEL energy of undulator 2 was lower than simulation due to space charge force</a:t>
            </a:r>
            <a:endParaRPr lang="ko-KR" altLang="en-US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524618D0-4050-4E80-B395-6A364FCF3E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620" y="3290596"/>
            <a:ext cx="10318760" cy="3483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2970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0ECCDBA-8173-4038-9DF0-8F5A0DA93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Future Plan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5C1DC36-2CAA-459B-8AC3-C4A4D2CAE9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CW operation in 10mA</a:t>
            </a:r>
          </a:p>
          <a:p>
            <a:pPr marL="0" indent="0">
              <a:buNone/>
            </a:pPr>
            <a:r>
              <a:rPr lang="en-US" altLang="ko-KR" dirty="0"/>
              <a:t>  - upgrade of electron gun</a:t>
            </a:r>
          </a:p>
          <a:p>
            <a:r>
              <a:rPr lang="en-US" altLang="ko-KR" dirty="0"/>
              <a:t>Construction of cryomodule for main </a:t>
            </a:r>
            <a:r>
              <a:rPr lang="en-US" altLang="ko-KR" dirty="0" err="1"/>
              <a:t>linac</a:t>
            </a:r>
            <a:r>
              <a:rPr lang="en-US" altLang="ko-KR" dirty="0"/>
              <a:t>(~2027)</a:t>
            </a:r>
            <a:endParaRPr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4116A44C-1E1F-44E4-9060-6D62F248F4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568" y="3329473"/>
            <a:ext cx="7135489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4193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D23F9B0-A726-4F02-BF4C-3A76C9E1E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Summary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8D7E07E-D1F0-4853-AC7C-1BC1AD3696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High-power EUV-ERL was developed for more powerful EUV light source</a:t>
            </a:r>
          </a:p>
          <a:p>
            <a:r>
              <a:rPr lang="en-US" altLang="ko-KR" dirty="0"/>
              <a:t>The EUV-ERL has many advantages in high EUV power, upgradability to BEUV, polarization control, and low electricity consumption and cost.</a:t>
            </a:r>
          </a:p>
          <a:p>
            <a:r>
              <a:rPr lang="en-US" altLang="ko-KR" dirty="0"/>
              <a:t>Generation of SASE-FEL emission at the </a:t>
            </a:r>
            <a:r>
              <a:rPr lang="en-US" altLang="ko-KR" dirty="0" err="1"/>
              <a:t>cERL</a:t>
            </a:r>
            <a:r>
              <a:rPr lang="en-US" altLang="ko-KR" dirty="0"/>
              <a:t> IR-FEL was achieved for PoC of the EUV-ERL.</a:t>
            </a:r>
          </a:p>
        </p:txBody>
      </p:sp>
    </p:spTree>
    <p:extLst>
      <p:ext uri="{BB962C8B-B14F-4D97-AF65-F5344CB8AC3E}">
        <p14:creationId xmlns:p14="http://schemas.microsoft.com/office/powerpoint/2010/main" val="30165482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12D5A04-536E-4739-A14F-6B9A1FDBA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Index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2A3B8C5-CBB7-46E3-A02E-88B3942AB5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Energy recovery </a:t>
            </a:r>
            <a:r>
              <a:rPr lang="en-US" altLang="ko-KR" dirty="0" err="1"/>
              <a:t>linac</a:t>
            </a:r>
            <a:r>
              <a:rPr lang="en-US" altLang="ko-KR" dirty="0"/>
              <a:t>(ERL)</a:t>
            </a:r>
          </a:p>
          <a:p>
            <a:r>
              <a:rPr lang="en-US" altLang="ko-KR" dirty="0"/>
              <a:t>EUV lithography</a:t>
            </a:r>
          </a:p>
          <a:p>
            <a:r>
              <a:rPr lang="en-US" altLang="ko-KR" dirty="0"/>
              <a:t>Setup of EUV-ERL</a:t>
            </a:r>
          </a:p>
          <a:p>
            <a:r>
              <a:rPr lang="en-US" altLang="ko-KR" dirty="0"/>
              <a:t>Proof of concept with </a:t>
            </a:r>
            <a:r>
              <a:rPr lang="en-US" altLang="ko-KR" dirty="0" err="1"/>
              <a:t>cERL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018791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7186411-7ECF-4AE8-899D-58AAFE05B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Energy Recovery </a:t>
            </a:r>
            <a:r>
              <a:rPr lang="en-US" altLang="ko-KR" dirty="0" err="1"/>
              <a:t>Linac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50C7465-7CB5-428E-802C-4F42474328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Energy recovery </a:t>
            </a:r>
            <a:r>
              <a:rPr lang="en-US" altLang="ko-KR" dirty="0" err="1"/>
              <a:t>linac</a:t>
            </a:r>
            <a:r>
              <a:rPr lang="en-US" altLang="ko-KR" dirty="0"/>
              <a:t>(ERL): recovers energy at </a:t>
            </a:r>
            <a:r>
              <a:rPr lang="en-US" altLang="ko-KR" dirty="0" err="1"/>
              <a:t>linac</a:t>
            </a:r>
            <a:r>
              <a:rPr lang="en-US" altLang="ko-KR" dirty="0"/>
              <a:t> by deceleration of used beam</a:t>
            </a:r>
          </a:p>
          <a:p>
            <a:r>
              <a:rPr lang="en-US" altLang="ko-KR" dirty="0"/>
              <a:t>Originally proposed for efficient e</a:t>
            </a:r>
            <a:r>
              <a:rPr lang="en-US" altLang="ko-KR" baseline="30000" dirty="0"/>
              <a:t>+</a:t>
            </a:r>
            <a:r>
              <a:rPr lang="en-US" altLang="ko-KR" dirty="0"/>
              <a:t>/e</a:t>
            </a:r>
            <a:r>
              <a:rPr lang="en-US" altLang="ko-KR" baseline="30000" dirty="0"/>
              <a:t>-</a:t>
            </a:r>
            <a:r>
              <a:rPr lang="en-US" altLang="ko-KR" dirty="0"/>
              <a:t> collider(</a:t>
            </a:r>
            <a:r>
              <a:rPr lang="en-US" altLang="ko-KR" dirty="0" err="1"/>
              <a:t>Tigner</a:t>
            </a:r>
            <a:r>
              <a:rPr lang="en-US" altLang="ko-KR" dirty="0"/>
              <a:t>, 1965)</a:t>
            </a:r>
          </a:p>
          <a:p>
            <a:r>
              <a:rPr lang="en-US" altLang="ko-KR" dirty="0"/>
              <a:t>Demonstrated after development of reliable SRF </a:t>
            </a:r>
            <a:r>
              <a:rPr lang="en-US" altLang="ko-KR" dirty="0" err="1"/>
              <a:t>linac</a:t>
            </a:r>
            <a:r>
              <a:rPr lang="en-US" altLang="ko-KR" dirty="0"/>
              <a:t>(1987)</a:t>
            </a:r>
            <a:endParaRPr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E7F16548-C6C5-4023-93B3-13B1F3A051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802" y="4001294"/>
            <a:ext cx="10326396" cy="253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064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7186411-7ECF-4AE8-899D-58AAFE05B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Energy Recovery </a:t>
            </a:r>
            <a:r>
              <a:rPr lang="en-US" altLang="ko-KR" dirty="0" err="1"/>
              <a:t>Linac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50C7465-7CB5-428E-802C-4F42474328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00042256-BD18-4C6D-A5CC-5541AD4356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1867128"/>
            <a:ext cx="10515600" cy="43513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E983A6-6069-401A-8B48-1CF5FA5624C0}"/>
              </a:ext>
            </a:extLst>
          </p:cNvPr>
          <p:cNvSpPr txBox="1"/>
          <p:nvPr/>
        </p:nvSpPr>
        <p:spPr>
          <a:xfrm>
            <a:off x="354564" y="6311900"/>
            <a:ext cx="11482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ko-KR" sz="1800" b="0" i="0" u="none" strike="noStrike" baseline="0" dirty="0">
                <a:latin typeface="Times New Roman" panose="02020603050405020304" pitchFamily="18" charset="0"/>
              </a:rPr>
              <a:t>Fields in a cavity. a) filling an empty cavity, b) an accelerated beam loads the cavity, c) a decelerated beam fills the cavity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417632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7186411-7ECF-4AE8-899D-58AAFE05B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Advantages of Energy Recovery </a:t>
            </a:r>
            <a:r>
              <a:rPr lang="en-US" altLang="ko-KR" dirty="0" err="1"/>
              <a:t>Linac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50C7465-7CB5-428E-802C-4F42474328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High current/high beam power(~100mA @ GeV)</a:t>
            </a:r>
          </a:p>
          <a:p>
            <a:r>
              <a:rPr lang="en-US" altLang="ko-KR" dirty="0"/>
              <a:t>Flexible beamline</a:t>
            </a:r>
          </a:p>
          <a:p>
            <a:r>
              <a:rPr lang="en-US" altLang="ko-KR" dirty="0"/>
              <a:t>Short bunch</a:t>
            </a:r>
          </a:p>
          <a:p>
            <a:r>
              <a:rPr lang="en-US" altLang="ko-KR" dirty="0"/>
              <a:t>High energy efficiency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49306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DECB180-2F10-4861-A6E7-5E8EEDF84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EUV Lithography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>
                <a:extLst>
                  <a:ext uri="{FF2B5EF4-FFF2-40B4-BE49-F238E27FC236}">
                    <a16:creationId xmlns:a16="http://schemas.microsoft.com/office/drawing/2014/main" id="{A5DF4803-F949-4939-AE1B-8984CE2ACAF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ko-KR" dirty="0"/>
                  <a:t>Photolithography: manufacturing process that involves using light to transfer a pattern onto a photoresist layer deposited on a silicon wafer</a:t>
                </a:r>
              </a:p>
              <a:p>
                <a:r>
                  <a:rPr lang="en-US" altLang="ko-KR" dirty="0"/>
                  <a:t>Resolution of lithography=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f>
                      <m:f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num>
                      <m:den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𝑁𝐴</m:t>
                        </m:r>
                      </m:den>
                    </m:f>
                  </m:oMath>
                </a14:m>
                <a:endParaRPr lang="en-US" altLang="ko-KR" dirty="0"/>
              </a:p>
            </p:txBody>
          </p:sp>
        </mc:Choice>
        <mc:Fallback xmlns="">
          <p:sp>
            <p:nvSpPr>
              <p:cNvPr id="3" name="내용 개체 틀 2">
                <a:extLst>
                  <a:ext uri="{FF2B5EF4-FFF2-40B4-BE49-F238E27FC236}">
                    <a16:creationId xmlns:a16="http://schemas.microsoft.com/office/drawing/2014/main" id="{A5DF4803-F949-4939-AE1B-8984CE2ACAF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43" t="-238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그림 4">
            <a:extLst>
              <a:ext uri="{FF2B5EF4-FFF2-40B4-BE49-F238E27FC236}">
                <a16:creationId xmlns:a16="http://schemas.microsoft.com/office/drawing/2014/main" id="{F56EDAB4-CCB0-48C2-B5B1-31FCFAC274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1057" y="3076755"/>
            <a:ext cx="5685236" cy="37812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814971-4CE0-4BB0-BE59-C9DCA3063A75}"/>
              </a:ext>
            </a:extLst>
          </p:cNvPr>
          <p:cNvSpPr txBox="1"/>
          <p:nvPr/>
        </p:nvSpPr>
        <p:spPr>
          <a:xfrm>
            <a:off x="1093815" y="3661113"/>
            <a:ext cx="40130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Numerical aperture(NA)= </a:t>
            </a:r>
            <a:r>
              <a:rPr lang="en-US" altLang="ko-KR" dirty="0" err="1"/>
              <a:t>nsin</a:t>
            </a:r>
            <a:r>
              <a:rPr lang="el-GR" altLang="ko-KR" dirty="0"/>
              <a:t>θ</a:t>
            </a:r>
            <a:r>
              <a:rPr lang="en-US" altLang="ko-KR" dirty="0"/>
              <a:t>&lt;0.9</a:t>
            </a:r>
          </a:p>
          <a:p>
            <a:r>
              <a:rPr lang="en-US" altLang="ko-KR" dirty="0"/>
              <a:t>k</a:t>
            </a:r>
            <a:r>
              <a:rPr lang="en-US" altLang="ko-KR" baseline="-25000" dirty="0"/>
              <a:t>1</a:t>
            </a:r>
            <a:r>
              <a:rPr lang="en-US" altLang="ko-KR" dirty="0"/>
              <a:t>= process parameter(0.25&lt;k</a:t>
            </a:r>
            <a:r>
              <a:rPr lang="en-US" altLang="ko-KR" baseline="-25000" dirty="0"/>
              <a:t>1</a:t>
            </a:r>
            <a:r>
              <a:rPr lang="en-US" altLang="ko-KR" dirty="0"/>
              <a:t>&lt;1)</a:t>
            </a:r>
            <a:endParaRPr lang="ko-KR" altLang="en-US" dirty="0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BA0EC3A9-E9A3-4668-8436-8B50CA459E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1698" y="4307444"/>
            <a:ext cx="3364302" cy="2550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3155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DECB180-2F10-4861-A6E7-5E8EEDF84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EUV Lithography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5DF4803-F949-4939-AE1B-8984CE2ACA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Current method for EUV light source: laser-produced plasma</a:t>
            </a:r>
          </a:p>
          <a:p>
            <a:r>
              <a:rPr lang="en-US" altLang="ko-KR" dirty="0"/>
              <a:t>Tin plasma generated by a CO2 drive laser and tin droplets generates EUV light</a:t>
            </a:r>
          </a:p>
          <a:p>
            <a:r>
              <a:rPr lang="en-US" altLang="ko-KR" dirty="0"/>
              <a:t>Contamination risk by tin debris</a:t>
            </a:r>
            <a:endParaRPr lang="ko-KR" altLang="en-US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72046672-DB88-4466-95FE-76D8916F00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541" y="4073651"/>
            <a:ext cx="4499652" cy="2713337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B4B7A176-C637-490A-989A-3A8C22B155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317" y="3818626"/>
            <a:ext cx="4931342" cy="2908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9782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FD5D53B-0A87-46A8-B84F-79D6B48E7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EUV Lithography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06DF7D5-D396-42A2-9EAA-1BC77180F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753045" cy="4351338"/>
          </a:xfrm>
        </p:spPr>
        <p:txBody>
          <a:bodyPr>
            <a:normAutofit/>
          </a:bodyPr>
          <a:lstStyle/>
          <a:p>
            <a:r>
              <a:rPr lang="en-US" altLang="ko-KR" sz="2700" dirty="0"/>
              <a:t>Stochastic effect happens during EUV lithography due to high photon energy </a:t>
            </a:r>
          </a:p>
          <a:p>
            <a:r>
              <a:rPr lang="en-US" altLang="ko-KR" sz="2700" dirty="0"/>
              <a:t>High EUV power required to mitigate</a:t>
            </a:r>
          </a:p>
          <a:p>
            <a:pPr marL="0" indent="0">
              <a:buNone/>
            </a:pPr>
            <a:r>
              <a:rPr lang="en-US" altLang="ko-KR" sz="2700" dirty="0"/>
              <a:t>  (1.5 kW for the 3 nm node, 2.8 kW for the 2 nm node) </a:t>
            </a:r>
            <a:endParaRPr lang="ko-KR" altLang="en-US" sz="2700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10C04E20-2444-4B1E-96C3-3F02FF265F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2053" y="4163568"/>
            <a:ext cx="12278264" cy="2694432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16CB2F7F-D441-44C6-ADCD-0E7AED42A9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7507" y="365125"/>
            <a:ext cx="4681906" cy="3798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0314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3039</TotalTime>
  <Words>1008</Words>
  <Application>Microsoft Office PowerPoint</Application>
  <PresentationFormat>와이드스크린</PresentationFormat>
  <Paragraphs>172</Paragraphs>
  <Slides>27</Slides>
  <Notes>5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27</vt:i4>
      </vt:variant>
    </vt:vector>
  </HeadingPairs>
  <TitlesOfParts>
    <vt:vector size="34" baseType="lpstr">
      <vt:lpstr>AdvOTf9433e2d</vt:lpstr>
      <vt:lpstr>メイリオ</vt:lpstr>
      <vt:lpstr>맑은 고딕</vt:lpstr>
      <vt:lpstr>Arial</vt:lpstr>
      <vt:lpstr>Cambria Math</vt:lpstr>
      <vt:lpstr>Times New Roman</vt:lpstr>
      <vt:lpstr>Office 테마</vt:lpstr>
      <vt:lpstr>High-power EUV free-electron laser for future lithography</vt:lpstr>
      <vt:lpstr>PowerPoint 프레젠테이션</vt:lpstr>
      <vt:lpstr>Index</vt:lpstr>
      <vt:lpstr>Energy Recovery Linac</vt:lpstr>
      <vt:lpstr>Energy Recovery Linac</vt:lpstr>
      <vt:lpstr>Advantages of Energy Recovery Linac</vt:lpstr>
      <vt:lpstr>EUV Lithography</vt:lpstr>
      <vt:lpstr>EUV Lithography</vt:lpstr>
      <vt:lpstr>EUV Lithography</vt:lpstr>
      <vt:lpstr>EUV-ERL</vt:lpstr>
      <vt:lpstr>EUV-ERL</vt:lpstr>
      <vt:lpstr>EUV-ERL</vt:lpstr>
      <vt:lpstr>EUV ERL</vt:lpstr>
      <vt:lpstr>EUV-ERL</vt:lpstr>
      <vt:lpstr>EUV-ERL</vt:lpstr>
      <vt:lpstr>EUV-ERL</vt:lpstr>
      <vt:lpstr>EUV-ERL</vt:lpstr>
      <vt:lpstr>Advantages of EUV-ERL</vt:lpstr>
      <vt:lpstr>EUV-ERL</vt:lpstr>
      <vt:lpstr>EUV-ERL</vt:lpstr>
      <vt:lpstr>EUV-ERL</vt:lpstr>
      <vt:lpstr>PoC of ERL</vt:lpstr>
      <vt:lpstr>PoC of ERL</vt:lpstr>
      <vt:lpstr>PoC of ERL</vt:lpstr>
      <vt:lpstr>PoC of ERL</vt:lpstr>
      <vt:lpstr>Future Plan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SAMSUNG</dc:creator>
  <cp:lastModifiedBy>SAMSUNG</cp:lastModifiedBy>
  <cp:revision>138</cp:revision>
  <dcterms:created xsi:type="dcterms:W3CDTF">2026-02-25T03:48:59Z</dcterms:created>
  <dcterms:modified xsi:type="dcterms:W3CDTF">2026-02-27T06:33:57Z</dcterms:modified>
</cp:coreProperties>
</file>