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4" r:id="rId3"/>
    <p:sldId id="294" r:id="rId4"/>
    <p:sldId id="278" r:id="rId5"/>
    <p:sldId id="286" r:id="rId6"/>
    <p:sldId id="287" r:id="rId7"/>
    <p:sldId id="291" r:id="rId8"/>
    <p:sldId id="293" r:id="rId9"/>
    <p:sldId id="295" r:id="rId10"/>
    <p:sldId id="292" r:id="rId11"/>
    <p:sldId id="285" r:id="rId12"/>
    <p:sldId id="269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B2"/>
    <a:srgbClr val="F28E8E"/>
    <a:srgbClr val="46B1E1"/>
    <a:srgbClr val="E94343"/>
    <a:srgbClr val="076E77"/>
    <a:srgbClr val="868686"/>
    <a:srgbClr val="999999"/>
    <a:srgbClr val="91F2F9"/>
    <a:srgbClr val="8E8E8E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4DD1-80B2-4611-B261-7F6A5C3A9C0C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2A23-7D14-4847-A455-D8AB03B832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643F36-EB51-4CAD-BA8F-5792284C66E8}" type="slidenum">
              <a:rPr lang="en-US" altLang="en-US"/>
              <a:pPr lvl="0"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9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0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8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76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4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5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7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4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7205-AC51-4AC9-8600-D2392F4BE6F7}" type="datetimeFigureOut">
              <a:rPr lang="ko-KR" altLang="en-US" smtClean="0"/>
              <a:t>2026-02-26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2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0"/>
            <a:ext cx="486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rgbClr val="8E8E8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2026-02-27,  Pohang,  South Korea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79" y="2168208"/>
            <a:ext cx="1202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Transverse Phase Space reconstruction</a:t>
            </a:r>
          </a:p>
          <a:p>
            <a:pPr algn="ctr">
              <a:defRPr/>
            </a:pPr>
            <a:r>
              <a:rPr lang="en-US" altLang="ko-KR" sz="4800" b="1" spc="-15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of VPP &amp; MENT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246385" y="4343094"/>
            <a:ext cx="5699227" cy="1722426"/>
            <a:chOff x="3262263" y="4336066"/>
            <a:chExt cx="5699227" cy="1722426"/>
          </a:xfrm>
        </p:grpSpPr>
        <p:sp>
          <p:nvSpPr>
            <p:cNvPr id="7" name="TextBox 6"/>
            <p:cNvSpPr txBox="1"/>
            <p:nvPr/>
          </p:nvSpPr>
          <p:spPr>
            <a:xfrm>
              <a:off x="3262263" y="4550387"/>
              <a:ext cx="5699227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 dirty="0">
                  <a:solidFill>
                    <a:srgbClr val="404040"/>
                  </a:solidFill>
                  <a:latin typeface="Arial"/>
                  <a:cs typeface="Arial"/>
                </a:rPr>
                <a:t>DAON LEE</a:t>
              </a: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600" dirty="0">
                  <a:solidFill>
                    <a:srgbClr val="868686"/>
                  </a:solidFill>
                  <a:latin typeface="Arial"/>
                  <a:cs typeface="Arial"/>
                </a:rPr>
                <a:t>2026  The Beam Diagnostics and Tomography Study</a:t>
              </a:r>
            </a:p>
            <a:p>
              <a:pPr algn="ctr">
                <a:defRPr/>
              </a:pP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(Room 310, Division of Advanced Nuclear Engineering)</a:t>
              </a:r>
              <a:endParaRPr lang="ko-KR" altLang="en-US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4876635" y="4336066"/>
              <a:ext cx="2435382" cy="0"/>
            </a:xfrm>
            <a:prstGeom prst="line">
              <a:avLst/>
            </a:prstGeom>
            <a:ln w="25400">
              <a:solidFill>
                <a:srgbClr val="5CC4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F8B9E5-E0EC-D96D-5801-E9384EAD295B}"/>
              </a:ext>
            </a:extLst>
          </p:cNvPr>
          <p:cNvGrpSpPr/>
          <p:nvPr/>
        </p:nvGrpSpPr>
        <p:grpSpPr>
          <a:xfrm>
            <a:off x="11369040" y="6065520"/>
            <a:ext cx="822960" cy="792480"/>
            <a:chOff x="11369040" y="6065520"/>
            <a:chExt cx="822960" cy="792480"/>
          </a:xfrm>
        </p:grpSpPr>
        <p:sp>
          <p:nvSpPr>
            <p:cNvPr id="17" name="타원 16"/>
            <p:cNvSpPr/>
            <p:nvPr/>
          </p:nvSpPr>
          <p:spPr>
            <a:xfrm>
              <a:off x="11598275" y="6296978"/>
              <a:ext cx="461727" cy="470780"/>
            </a:xfrm>
            <a:prstGeom prst="ellipse">
              <a:avLst/>
            </a:prstGeom>
            <a:solidFill>
              <a:srgbClr val="5CC4C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6EA0636-607C-1A91-2023-398860F7216A}"/>
                </a:ext>
              </a:extLst>
            </p:cNvPr>
            <p:cNvSpPr/>
            <p:nvPr/>
          </p:nvSpPr>
          <p:spPr>
            <a:xfrm>
              <a:off x="11369040" y="6065520"/>
              <a:ext cx="822960" cy="792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01778476-BFB8-E7FA-9912-C53D59430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tretch>
            <a:fillRect/>
          </a:stretch>
        </p:blipFill>
        <p:spPr>
          <a:xfrm>
            <a:off x="9515851" y="-40"/>
            <a:ext cx="2676149" cy="865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3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3E32-C947-8357-AC58-E1409E22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32A38-02E4-F957-0F53-BD81E1EFA21F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VPP Data Analysis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4D00E4F-14DE-02AC-C6D6-01774EEE38F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10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B3B604A-E5D2-9BE3-F5DF-1B59CA811F32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- 2 variables -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FD67147-999A-888D-C528-C0674748EE2F}"/>
              </a:ext>
            </a:extLst>
          </p:cNvPr>
          <p:cNvGrpSpPr/>
          <p:nvPr/>
        </p:nvGrpSpPr>
        <p:grpSpPr>
          <a:xfrm>
            <a:off x="1563630" y="1667219"/>
            <a:ext cx="9064740" cy="1477642"/>
            <a:chOff x="1823237" y="4816151"/>
            <a:chExt cx="9064740" cy="147764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E7617D3-62F0-B2A0-2AF5-0C44EF5C4BCA}"/>
                </a:ext>
              </a:extLst>
            </p:cNvPr>
            <p:cNvGrpSpPr/>
            <p:nvPr/>
          </p:nvGrpSpPr>
          <p:grpSpPr>
            <a:xfrm>
              <a:off x="1823237" y="5193589"/>
              <a:ext cx="9064740" cy="1100204"/>
              <a:chOff x="1952176" y="4916863"/>
              <a:chExt cx="9064740" cy="110020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AB58CF2-2AEB-FB34-05D7-414E80200011}"/>
                      </a:ext>
                    </a:extLst>
                  </p:cNvPr>
                  <p:cNvSpPr txBox="1"/>
                  <p:nvPr/>
                </p:nvSpPr>
                <p:spPr>
                  <a:xfrm>
                    <a:off x="1952176" y="4955879"/>
                    <a:ext cx="5405587" cy="10611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en-US" altLang="ko-KR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ko-KR" altLang="en-US" sz="1200" dirty="0"/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AB58CF2-2AEB-FB34-05D7-414E802000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2176" y="4955879"/>
                    <a:ext cx="5405587" cy="106118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67816" b="-9540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790EBDA0-8FCC-4FCC-F906-AF55D063CBE5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329" y="4916863"/>
                    <a:ext cx="5405587" cy="10611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ko-KR" sz="120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/>
                                    </m:r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altLang="ko-KR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ko-KR" sz="120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ko-KR" sz="120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/>
                                    </m:r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altLang="ko-KR" sz="1200" dirty="0">
                      <a:solidFill>
                        <a:schemeClr val="bg2">
                          <a:lumMod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4290AC4-DBD0-E1C4-8D66-7A79026DD9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329" y="4916863"/>
                    <a:ext cx="5405587" cy="10611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67816" b="-9540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C5028A-9E88-A2D4-1DDD-890B57DDC8E3}"/>
                </a:ext>
              </a:extLst>
            </p:cNvPr>
            <p:cNvSpPr txBox="1"/>
            <p:nvPr/>
          </p:nvSpPr>
          <p:spPr>
            <a:xfrm>
              <a:off x="3512370" y="4816151"/>
              <a:ext cx="20273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Parallel slits</a:t>
              </a:r>
              <a:endParaRPr lang="en-US" altLang="ko-KR" b="1" dirty="0">
                <a:solidFill>
                  <a:srgbClr val="0AA6B2"/>
                </a:solidFill>
                <a:latin typeface="Tahoma"/>
                <a:cs typeface="Tahom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2DC97D-CF32-6D3D-409E-8424B1398D19}"/>
                </a:ext>
              </a:extLst>
            </p:cNvPr>
            <p:cNvSpPr txBox="1"/>
            <p:nvPr/>
          </p:nvSpPr>
          <p:spPr>
            <a:xfrm>
              <a:off x="6947937" y="4820204"/>
              <a:ext cx="24744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cs typeface="Tahoma"/>
                </a:rPr>
                <a:t> 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Perpendicular slits</a:t>
              </a:r>
              <a:endParaRPr lang="en-US" altLang="ko-KR" b="1" dirty="0">
                <a:solidFill>
                  <a:srgbClr val="0AA6B2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C08E088-5FC3-2F6E-EEB6-7AC455E2B2FB}"/>
              </a:ext>
            </a:extLst>
          </p:cNvPr>
          <p:cNvGrpSpPr/>
          <p:nvPr/>
        </p:nvGrpSpPr>
        <p:grpSpPr>
          <a:xfrm>
            <a:off x="611579" y="3914814"/>
            <a:ext cx="1653401" cy="1398698"/>
            <a:chOff x="4127846" y="4929798"/>
            <a:chExt cx="1653401" cy="13986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983FC63-3A38-4B65-57E0-324308A44181}"/>
                    </a:ext>
                  </a:extLst>
                </p:cNvPr>
                <p:cNvSpPr txBox="1"/>
                <p:nvPr/>
              </p:nvSpPr>
              <p:spPr>
                <a:xfrm>
                  <a:off x="4127846" y="4929798"/>
                  <a:ext cx="1651221" cy="316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983FC63-3A38-4B65-57E0-324308A44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46" y="4929798"/>
                  <a:ext cx="1651221" cy="316433"/>
                </a:xfrm>
                <a:prstGeom prst="rect">
                  <a:avLst/>
                </a:prstGeom>
                <a:blipFill>
                  <a:blip r:embed="rId7"/>
                  <a:stretch>
                    <a:fillRect l="-1845" b="-2115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C5DEFF-1C26-5E65-3454-B631706A0373}"/>
                    </a:ext>
                  </a:extLst>
                </p:cNvPr>
                <p:cNvSpPr txBox="1"/>
                <p:nvPr/>
              </p:nvSpPr>
              <p:spPr>
                <a:xfrm>
                  <a:off x="4127846" y="6012063"/>
                  <a:ext cx="1653401" cy="316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C5DEFF-1C26-5E65-3454-B631706A0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46" y="6012063"/>
                  <a:ext cx="1653401" cy="316433"/>
                </a:xfrm>
                <a:prstGeom prst="rect">
                  <a:avLst/>
                </a:prstGeom>
                <a:blipFill>
                  <a:blip r:embed="rId8"/>
                  <a:stretch>
                    <a:fillRect l="-1838" b="-2115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2E0707-654C-DD0E-4752-0889F81E7305}"/>
                  </a:ext>
                </a:extLst>
              </p:cNvPr>
              <p:cNvSpPr txBox="1"/>
              <p:nvPr/>
            </p:nvSpPr>
            <p:spPr>
              <a:xfrm>
                <a:off x="3674490" y="3851105"/>
                <a:ext cx="926472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2E0707-654C-DD0E-4752-0889F81E7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90" y="3851105"/>
                <a:ext cx="926472" cy="618246"/>
              </a:xfrm>
              <a:prstGeom prst="rect">
                <a:avLst/>
              </a:prstGeom>
              <a:blipFill>
                <a:blip r:embed="rId9"/>
                <a:stretch>
                  <a:fillRect l="-4605" r="-6579" b="-128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4EDD5-6D57-1914-3921-DEB905E413BF}"/>
                  </a:ext>
                </a:extLst>
              </p:cNvPr>
              <p:cNvSpPr txBox="1"/>
              <p:nvPr/>
            </p:nvSpPr>
            <p:spPr>
              <a:xfrm>
                <a:off x="3674490" y="4846172"/>
                <a:ext cx="930447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4EDD5-6D57-1914-3921-DEB905E41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90" y="4846172"/>
                <a:ext cx="930447" cy="618246"/>
              </a:xfrm>
              <a:prstGeom prst="rect">
                <a:avLst/>
              </a:prstGeom>
              <a:blipFill>
                <a:blip r:embed="rId10"/>
                <a:stretch>
                  <a:fillRect l="-4605" r="-7237" b="-128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3D427D84-8912-72D3-A04A-D1A31298448B}"/>
              </a:ext>
            </a:extLst>
          </p:cNvPr>
          <p:cNvSpPr/>
          <p:nvPr/>
        </p:nvSpPr>
        <p:spPr>
          <a:xfrm>
            <a:off x="2758659" y="3914814"/>
            <a:ext cx="494104" cy="33855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D2186526-115F-259E-DF0E-F54B377449BE}"/>
              </a:ext>
            </a:extLst>
          </p:cNvPr>
          <p:cNvSpPr/>
          <p:nvPr/>
        </p:nvSpPr>
        <p:spPr>
          <a:xfrm>
            <a:off x="2722683" y="5022086"/>
            <a:ext cx="494104" cy="33855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681E2817-B49F-FB60-4FBD-61228689FFD0}"/>
              </a:ext>
            </a:extLst>
          </p:cNvPr>
          <p:cNvSpPr/>
          <p:nvPr/>
        </p:nvSpPr>
        <p:spPr>
          <a:xfrm rot="5400000">
            <a:off x="3890674" y="5671961"/>
            <a:ext cx="494104" cy="33855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09F4562-2338-B940-5D63-B6B01E045BDA}"/>
              </a:ext>
            </a:extLst>
          </p:cNvPr>
          <p:cNvSpPr/>
          <p:nvPr/>
        </p:nvSpPr>
        <p:spPr>
          <a:xfrm>
            <a:off x="3493678" y="6218059"/>
            <a:ext cx="1288095" cy="370759"/>
          </a:xfrm>
          <a:prstGeom prst="rect">
            <a:avLst/>
          </a:prstGeom>
          <a:solidFill>
            <a:schemeClr val="bg1"/>
          </a:solidFill>
          <a:ln w="28575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Same as 3VAR.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A154EFF5-4D25-B6AC-3B90-427C5C60C923}"/>
              </a:ext>
            </a:extLst>
          </p:cNvPr>
          <p:cNvSpPr/>
          <p:nvPr/>
        </p:nvSpPr>
        <p:spPr>
          <a:xfrm>
            <a:off x="5287326" y="4489037"/>
            <a:ext cx="494104" cy="33855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A51F99-C262-47BB-48A7-DE15553B79E9}"/>
                  </a:ext>
                </a:extLst>
              </p:cNvPr>
              <p:cNvSpPr txBox="1"/>
              <p:nvPr/>
            </p:nvSpPr>
            <p:spPr>
              <a:xfrm>
                <a:off x="5859068" y="3444581"/>
                <a:ext cx="6103620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𝑏𝑖𝑛𝑛𝑖𝑛𝑔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    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𝑏𝑖𝑛𝑛𝑖𝑛𝑔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A51F99-C262-47BB-48A7-DE15553B7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68" y="3444581"/>
                <a:ext cx="6103620" cy="391582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 descr="스크린샷, 텍스트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D28226-2E09-5FE2-BB63-7ADF0C23D9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4" t="6312" r="593" b="9689"/>
          <a:stretch>
            <a:fillRect/>
          </a:stretch>
        </p:blipFill>
        <p:spPr>
          <a:xfrm>
            <a:off x="7410229" y="4110481"/>
            <a:ext cx="3021117" cy="21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5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79BF-0357-5BC2-18AC-0B3E6ABA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E9CB-58FB-0E46-5DD4-F243D13E7E55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Summary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7EF16A5-BD4D-2D29-1795-809EA3D9BD4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11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9522A-3B50-7A4E-B06B-6603E71889AB}"/>
              </a:ext>
            </a:extLst>
          </p:cNvPr>
          <p:cNvSpPr txBox="1"/>
          <p:nvPr/>
        </p:nvSpPr>
        <p:spPr>
          <a:xfrm>
            <a:off x="561473" y="1880579"/>
            <a:ext cx="1106905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3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변수 데이터로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복원을 했을 때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커플링이 없는 빔에서는 복원이 잘 되었다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원래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VPP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방법은 커플링 정보를 포함하며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방법에 비해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overlapping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구간에서 연속적인 측정이 가능하다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/ 3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변수 데이터 처리 방식은 커플링 정보는 포함하지 않지만 가상의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pepper pot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그리드를 생성하지 않기 때문에 복원 속도가 매우 빠르다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2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변수 처리는 </a:t>
            </a:r>
            <a:r>
              <a:rPr lang="ko-KR" alt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틸다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공간을 제외하곤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binning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의 단위 차이로 인해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방법이 어렵다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64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429" y="2346060"/>
            <a:ext cx="8387342" cy="178510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altLang="ko-KR" sz="11000" b="1" dirty="0">
                <a:solidFill>
                  <a:srgbClr val="076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altLang="ko-KR" sz="11000" b="1" dirty="0">
              <a:solidFill>
                <a:srgbClr val="076E77"/>
              </a:solidFill>
              <a:latin typeface="Arial" panose="020B0604020202020204" pitchFamily="34" charset="0"/>
              <a:ea typeface="Yu Gothi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473" y="1690497"/>
            <a:ext cx="999837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Ⅰ.  Introduction</a:t>
            </a: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kumimoji="0" lang="en-US" altLang="ko-KR" sz="14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		</a:t>
            </a:r>
            <a:r>
              <a:rPr lang="en-US" altLang="ko-KR" sz="14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ko-KR" sz="14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4D-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 with VPP Data via MENT</a:t>
            </a: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			- 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New reconstruction analysis with VPP data via MENT</a:t>
            </a:r>
          </a:p>
          <a:p>
            <a:pPr lvl="0">
              <a:defRPr/>
            </a:pPr>
            <a:endParaRPr lang="en-US" altLang="ko-KR" sz="2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Data analysis: 3 variables vs. 2 variables</a:t>
            </a:r>
          </a:p>
          <a:p>
            <a:pPr lvl="0">
              <a:defRPr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Ⅲ.  Summary</a:t>
            </a: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2AE25-5893-0D38-96C1-D8578A3B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EBEE75C-6A4D-A798-B287-F1A03F6518C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4CAB8E9-58CE-1177-962E-DB17EF93F9EA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Tomography -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C8BBDE-3653-A140-5990-8FD8B09127B8}"/>
              </a:ext>
            </a:extLst>
          </p:cNvPr>
          <p:cNvSpPr txBox="1"/>
          <p:nvPr/>
        </p:nvSpPr>
        <p:spPr>
          <a:xfrm>
            <a:off x="99453" y="128337"/>
            <a:ext cx="11993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b="1" dirty="0">
                <a:solidFill>
                  <a:srgbClr val="076E77"/>
                </a:solidFill>
                <a:latin typeface="맑은 고딕"/>
              </a:rPr>
              <a:t>Introduction</a:t>
            </a:r>
            <a:endParaRPr kumimoji="0" lang="en-US" altLang="ko-KR" sz="40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pic>
        <p:nvPicPr>
          <p:cNvPr id="9" name="그림 8" descr="라인, 도표, 평행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E0633B-7AEB-0F66-5B05-3491BD9B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1" y="2180918"/>
            <a:ext cx="2614739" cy="1608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8F8CAE-E6D2-3E7B-74B3-4A7F58536F53}"/>
              </a:ext>
            </a:extLst>
          </p:cNvPr>
          <p:cNvSpPr txBox="1"/>
          <p:nvPr/>
        </p:nvSpPr>
        <p:spPr>
          <a:xfrm>
            <a:off x="387726" y="1598526"/>
            <a:ext cx="4461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The slit-based scan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96386-1B11-8E36-558D-08D38B8AB346}"/>
              </a:ext>
            </a:extLst>
          </p:cNvPr>
          <p:cNvSpPr txBox="1"/>
          <p:nvPr/>
        </p:nvSpPr>
        <p:spPr>
          <a:xfrm>
            <a:off x="3444240" y="2299274"/>
            <a:ext cx="70314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- Need to be </a:t>
            </a:r>
            <a:r>
              <a:rPr lang="en-US" altLang="ko-KR" sz="1600" dirty="0">
                <a:solidFill>
                  <a:srgbClr val="0AA6B2"/>
                </a:solidFill>
                <a:latin typeface="Tahoma"/>
                <a:cs typeface="Tahoma"/>
              </a:rPr>
              <a:t>thin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to define the beam position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/>
              <a:cs typeface="Tahoma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- Must be </a:t>
            </a:r>
            <a:r>
              <a:rPr lang="en-US" altLang="ko-KR" sz="1600" dirty="0">
                <a:solidFill>
                  <a:srgbClr val="0AA6B2"/>
                </a:solidFill>
                <a:latin typeface="Tahoma"/>
                <a:cs typeface="Tahoma"/>
              </a:rPr>
              <a:t>thicker than the stopping range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of the </a:t>
            </a:r>
            <a:r>
              <a:rPr lang="en-US" altLang="ko-KR" sz="1600" dirty="0">
                <a:solidFill>
                  <a:srgbClr val="0AA6B2"/>
                </a:solidFill>
                <a:latin typeface="Tahoma"/>
                <a:cs typeface="Tahoma"/>
              </a:rPr>
              <a:t>high-energy proton beam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DEB38-8A3E-0CB1-FA18-D40E0E78089E}"/>
              </a:ext>
            </a:extLst>
          </p:cNvPr>
          <p:cNvSpPr txBox="1"/>
          <p:nvPr/>
        </p:nvSpPr>
        <p:spPr>
          <a:xfrm>
            <a:off x="302012" y="3985110"/>
            <a:ext cx="2255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The QM method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4508DEB-2E66-C4E3-4FA3-13D2DB99F6B6}"/>
              </a:ext>
            </a:extLst>
          </p:cNvPr>
          <p:cNvGrpSpPr/>
          <p:nvPr/>
        </p:nvGrpSpPr>
        <p:grpSpPr>
          <a:xfrm>
            <a:off x="521087" y="4500604"/>
            <a:ext cx="2490583" cy="1655532"/>
            <a:chOff x="6508496" y="4059768"/>
            <a:chExt cx="3288979" cy="2433106"/>
          </a:xfrm>
        </p:grpSpPr>
        <p:pic>
          <p:nvPicPr>
            <p:cNvPr id="23" name="그림 22" descr="텍스트, 폰트, 스크린샷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DB3BC0B-5E61-7D39-A295-C620141FF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8623" t="3981"/>
            <a:stretch>
              <a:fillRect/>
            </a:stretch>
          </p:blipFill>
          <p:spPr>
            <a:xfrm>
              <a:off x="6664960" y="4059768"/>
              <a:ext cx="3132515" cy="2433106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1942549-7F48-4B6A-B308-31C4CFD5CEC1}"/>
                </a:ext>
              </a:extLst>
            </p:cNvPr>
            <p:cNvSpPr/>
            <p:nvPr/>
          </p:nvSpPr>
          <p:spPr>
            <a:xfrm>
              <a:off x="6508496" y="4958080"/>
              <a:ext cx="243839" cy="833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F6D8B8-6072-7550-27F4-929611365118}"/>
              </a:ext>
            </a:extLst>
          </p:cNvPr>
          <p:cNvSpPr txBox="1"/>
          <p:nvPr/>
        </p:nvSpPr>
        <p:spPr>
          <a:xfrm>
            <a:off x="3444239" y="4696334"/>
            <a:ext cx="7031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- Effective for measuring the transverse emittance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/>
              <a:cs typeface="Tahoma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- Can </a:t>
            </a:r>
            <a:r>
              <a:rPr lang="en-US" altLang="ko-KR" sz="1600" dirty="0">
                <a:solidFill>
                  <a:srgbClr val="0AA6B2"/>
                </a:solidFill>
                <a:latin typeface="Tahoma"/>
                <a:cs typeface="Tahoma"/>
              </a:rPr>
              <a:t>only provide the emittance and the Twiss parameters without offering detailed particle distribution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(because it is based on Gaussian beam optics)(</a:t>
            </a:r>
            <a:r>
              <a:rPr lang="en-US" altLang="ko-KR" sz="1600" dirty="0">
                <a:solidFill>
                  <a:srgbClr val="F28E8E"/>
                </a:solidFill>
                <a:latin typeface="Tahoma"/>
                <a:cs typeface="Tahoma"/>
              </a:rPr>
              <a:t>halo, non-Gaussian etc.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)</a:t>
            </a:r>
            <a:endParaRPr lang="en-US" altLang="ko-KR" sz="1600" dirty="0">
              <a:solidFill>
                <a:srgbClr val="0AA6B2"/>
              </a:solidFill>
              <a:latin typeface="Tahoma"/>
              <a:cs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7571B1-18AB-5BE9-34EE-82959A91EDE0}"/>
                  </a:ext>
                </a:extLst>
              </p:cNvPr>
              <p:cNvSpPr txBox="1"/>
              <p:nvPr/>
            </p:nvSpPr>
            <p:spPr>
              <a:xfrm>
                <a:off x="3968496" y="6156136"/>
                <a:ext cx="7296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ko-KR" altLang="en-US" sz="1600" dirty="0"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altLang="ko-KR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 overcome this limitation, the </a:t>
                </a:r>
                <a:r>
                  <a:rPr lang="en-US" altLang="ko-KR" sz="1600" b="1" dirty="0">
                    <a:solidFill>
                      <a:srgbClr val="0AA6B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tomography</a:t>
                </a:r>
                <a:r>
                  <a:rPr lang="en-US" altLang="ko-KR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introduced.</a:t>
                </a:r>
                <a:endParaRPr lang="ko-KR" altLang="en-US" sz="16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7571B1-18AB-5BE9-34EE-82959A91E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96" y="6156136"/>
                <a:ext cx="7296912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74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Virtual Pepper Pot(VPP)</a:t>
            </a:r>
          </a:p>
        </p:txBody>
      </p:sp>
      <p:sp>
        <p:nvSpPr>
          <p:cNvPr id="4" name="슬라이드 번호 개체 틀 4"/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38330A7-7771-8580-D631-1F157BC8A58D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No physical pepper pot - </a:t>
            </a:r>
          </a:p>
        </p:txBody>
      </p:sp>
      <p:pic>
        <p:nvPicPr>
          <p:cNvPr id="9" name="그림 8" descr="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823945-5253-8F2C-1CA1-450A17740A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31" t="4828"/>
          <a:stretch>
            <a:fillRect/>
          </a:stretch>
        </p:blipFill>
        <p:spPr>
          <a:xfrm>
            <a:off x="473081" y="1756582"/>
            <a:ext cx="5960379" cy="4076356"/>
          </a:xfrm>
          <a:prstGeom prst="rect">
            <a:avLst/>
          </a:prstGeom>
        </p:spPr>
      </p:pic>
      <p:pic>
        <p:nvPicPr>
          <p:cNvPr id="7" name="그림 6" descr="도표, 라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501BB5-22ED-8990-A4F2-CA258503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08" y="2095137"/>
            <a:ext cx="4756750" cy="203057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4BC0E404-3A84-3946-1A3B-1946464B1118}"/>
              </a:ext>
            </a:extLst>
          </p:cNvPr>
          <p:cNvGrpSpPr/>
          <p:nvPr/>
        </p:nvGrpSpPr>
        <p:grpSpPr>
          <a:xfrm>
            <a:off x="3665430" y="3277862"/>
            <a:ext cx="7177752" cy="2321728"/>
            <a:chOff x="3601422" y="3188499"/>
            <a:chExt cx="7177752" cy="2321728"/>
          </a:xfrm>
        </p:grpSpPr>
        <p:sp>
          <p:nvSpPr>
            <p:cNvPr id="3" name="화살표: 위로 굽음 2">
              <a:extLst>
                <a:ext uri="{FF2B5EF4-FFF2-40B4-BE49-F238E27FC236}">
                  <a16:creationId xmlns:a16="http://schemas.microsoft.com/office/drawing/2014/main" id="{9058D441-5DC4-C3F7-218A-7533370A3F2D}"/>
                </a:ext>
              </a:extLst>
            </p:cNvPr>
            <p:cNvSpPr/>
            <p:nvPr/>
          </p:nvSpPr>
          <p:spPr>
            <a:xfrm rot="5400000">
              <a:off x="3986212" y="3671889"/>
              <a:ext cx="2085975" cy="1524001"/>
            </a:xfrm>
            <a:prstGeom prst="bentUpArrow">
              <a:avLst>
                <a:gd name="adj1" fmla="val 5612"/>
                <a:gd name="adj2" fmla="val 7908"/>
                <a:gd name="adj3" fmla="val 2959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7A43271-D5B6-7EC8-E62C-9D0F6DF0B9B9}"/>
                    </a:ext>
                  </a:extLst>
                </p:cNvPr>
                <p:cNvSpPr txBox="1"/>
                <p:nvPr/>
              </p:nvSpPr>
              <p:spPr>
                <a:xfrm>
                  <a:off x="5998250" y="5190781"/>
                  <a:ext cx="4780924" cy="3194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𝒏𝒎</m:t>
                          </m:r>
                        </m:sub>
                      </m:sSub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0" smtClean="0">
                          <a:latin typeface="Cambria Math" panose="02040503050406030204" pitchFamily="18" charset="0"/>
                        </a:rPr>
                        <m:t>𝐦𝐢𝐧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</m:sSubSup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ko-KR" altLang="en-US" sz="2000" b="1" dirty="0"/>
                    <a:t> </a:t>
                  </a:r>
                  <a:r>
                    <a:rPr lang="en-US" altLang="ko-KR" sz="2000" dirty="0"/>
                    <a:t>:</a:t>
                  </a:r>
                  <a:r>
                    <a:rPr lang="en-US" altLang="ko-KR" sz="2000" b="1" dirty="0"/>
                    <a:t> </a:t>
                  </a:r>
                  <a:r>
                    <a:rPr lang="en-US" altLang="ko-KR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minimum bit principle</a:t>
                  </a:r>
                  <a:endParaRPr lang="ko-KR" alt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7A43271-D5B6-7EC8-E62C-9D0F6DF0B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250" y="5190781"/>
                  <a:ext cx="4780924" cy="319446"/>
                </a:xfrm>
                <a:prstGeom prst="rect">
                  <a:avLst/>
                </a:prstGeom>
                <a:blipFill>
                  <a:blip r:embed="rId4"/>
                  <a:stretch>
                    <a:fillRect l="-1913" t="-23077" r="-2041" b="-4615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평행 사변형 4">
              <a:extLst>
                <a:ext uri="{FF2B5EF4-FFF2-40B4-BE49-F238E27FC236}">
                  <a16:creationId xmlns:a16="http://schemas.microsoft.com/office/drawing/2014/main" id="{ECCF138E-50A2-4CCB-8DD6-0EC889EAA5F2}"/>
                </a:ext>
              </a:extLst>
            </p:cNvPr>
            <p:cNvSpPr/>
            <p:nvPr/>
          </p:nvSpPr>
          <p:spPr>
            <a:xfrm rot="19772462">
              <a:off x="3601422" y="3188499"/>
              <a:ext cx="1227704" cy="239624"/>
            </a:xfrm>
            <a:prstGeom prst="parallelogram">
              <a:avLst>
                <a:gd name="adj" fmla="val 56266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36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C45A-5418-BEDC-A623-A9356155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BDE744C-2CC9-78BE-A895-9E2D830E650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71E2D20-346E-4500-BEE5-D9E82C47E436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KOMAC BTS(Beam Test Stand) implementation in x-suite -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0F5DC5-4938-ADA3-BADE-5CF53CDBD788}"/>
              </a:ext>
            </a:extLst>
          </p:cNvPr>
          <p:cNvSpPr txBox="1"/>
          <p:nvPr/>
        </p:nvSpPr>
        <p:spPr>
          <a:xfrm>
            <a:off x="99453" y="128337"/>
            <a:ext cx="11993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b="1" dirty="0">
                <a:solidFill>
                  <a:srgbClr val="076E77"/>
                </a:solidFill>
                <a:latin typeface="맑은 고딕"/>
              </a:rPr>
              <a:t>Introduction</a:t>
            </a:r>
            <a:endParaRPr kumimoji="0" lang="en-US" altLang="ko-KR" sz="40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6656608-C466-066E-229D-71D907FB8E37}"/>
              </a:ext>
            </a:extLst>
          </p:cNvPr>
          <p:cNvGrpSpPr/>
          <p:nvPr/>
        </p:nvGrpSpPr>
        <p:grpSpPr>
          <a:xfrm>
            <a:off x="86237" y="1558619"/>
            <a:ext cx="11991070" cy="4652320"/>
            <a:chOff x="86237" y="1558619"/>
            <a:chExt cx="11991070" cy="4652320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825E17E-313E-F105-2E8E-8FFA148E265C}"/>
                </a:ext>
              </a:extLst>
            </p:cNvPr>
            <p:cNvGrpSpPr/>
            <p:nvPr/>
          </p:nvGrpSpPr>
          <p:grpSpPr>
            <a:xfrm>
              <a:off x="86237" y="1558619"/>
              <a:ext cx="11991070" cy="4652320"/>
              <a:chOff x="86237" y="1491944"/>
              <a:chExt cx="11991070" cy="4652320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7408A81-7795-B340-F30C-06182BD5B163}"/>
                  </a:ext>
                </a:extLst>
              </p:cNvPr>
              <p:cNvSpPr/>
              <p:nvPr/>
            </p:nvSpPr>
            <p:spPr>
              <a:xfrm>
                <a:off x="8162879" y="5643908"/>
                <a:ext cx="1482549" cy="5003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AA6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100" b="1" dirty="0">
                    <a:solidFill>
                      <a:schemeClr val="bg2">
                        <a:lumMod val="25000"/>
                      </a:schemeClr>
                    </a:solidFill>
                  </a:rPr>
                  <a:t>slit width : 0.1 mm</a:t>
                </a:r>
              </a:p>
              <a:p>
                <a:r>
                  <a:rPr lang="en-US" altLang="ko-KR" sz="1100" b="1" dirty="0">
                    <a:solidFill>
                      <a:schemeClr val="bg2">
                        <a:lumMod val="25000"/>
                      </a:schemeClr>
                    </a:solidFill>
                  </a:rPr>
                  <a:t>slit size : 0.25 mm</a:t>
                </a:r>
                <a:endParaRPr lang="en-US" altLang="ko-KR" sz="12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484523EC-1C03-1E43-C112-CBAAF04728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07964" y="5352229"/>
                <a:ext cx="0" cy="276439"/>
              </a:xfrm>
              <a:prstGeom prst="line">
                <a:avLst/>
              </a:prstGeom>
              <a:ln w="28575">
                <a:solidFill>
                  <a:srgbClr val="0AA6B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8E6A8E23-0709-04F2-57D2-FA8048E4B54D}"/>
                  </a:ext>
                </a:extLst>
              </p:cNvPr>
              <p:cNvGrpSpPr/>
              <p:nvPr/>
            </p:nvGrpSpPr>
            <p:grpSpPr>
              <a:xfrm>
                <a:off x="86237" y="1491944"/>
                <a:ext cx="11991070" cy="4336125"/>
                <a:chOff x="86237" y="2039134"/>
                <a:chExt cx="11991070" cy="4336125"/>
              </a:xfrm>
            </p:grpSpPr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AF73537F-94C4-46A4-49A7-BBC1D57DF929}"/>
                    </a:ext>
                  </a:extLst>
                </p:cNvPr>
                <p:cNvGrpSpPr/>
                <p:nvPr/>
              </p:nvGrpSpPr>
              <p:grpSpPr>
                <a:xfrm>
                  <a:off x="86237" y="2039134"/>
                  <a:ext cx="11991070" cy="4336125"/>
                  <a:chOff x="95761" y="1762909"/>
                  <a:chExt cx="11991070" cy="4336125"/>
                </a:xfrm>
              </p:grpSpPr>
              <p:grpSp>
                <p:nvGrpSpPr>
                  <p:cNvPr id="40" name="그룹 39">
                    <a:extLst>
                      <a:ext uri="{FF2B5EF4-FFF2-40B4-BE49-F238E27FC236}">
                        <a16:creationId xmlns:a16="http://schemas.microsoft.com/office/drawing/2014/main" id="{7E07106B-A9D0-FE67-CC5A-55E04B59FD8C}"/>
                      </a:ext>
                    </a:extLst>
                  </p:cNvPr>
                  <p:cNvGrpSpPr/>
                  <p:nvPr/>
                </p:nvGrpSpPr>
                <p:grpSpPr>
                  <a:xfrm>
                    <a:off x="95761" y="1762909"/>
                    <a:ext cx="11991070" cy="3832735"/>
                    <a:chOff x="95761" y="1658134"/>
                    <a:chExt cx="11991070" cy="3832735"/>
                  </a:xfrm>
                </p:grpSpPr>
                <p:grpSp>
                  <p:nvGrpSpPr>
                    <p:cNvPr id="35" name="그룹 34">
                      <a:extLst>
                        <a:ext uri="{FF2B5EF4-FFF2-40B4-BE49-F238E27FC236}">
                          <a16:creationId xmlns:a16="http://schemas.microsoft.com/office/drawing/2014/main" id="{EA30AC53-8D25-23EA-21AA-809B060A3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761" y="1658134"/>
                      <a:ext cx="11991070" cy="3832735"/>
                      <a:chOff x="91559" y="1298693"/>
                      <a:chExt cx="11991070" cy="3832735"/>
                    </a:xfrm>
                  </p:grpSpPr>
                  <p:pic>
                    <p:nvPicPr>
                      <p:cNvPr id="7" name="그림 6" descr="스크린샷, 텍스트, 라인, 그래프이(가) 표시된 사진&#10;&#10;AI 생성 콘텐츠는 정확하지 않을 수 있습니다.">
                        <a:extLst>
                          <a:ext uri="{FF2B5EF4-FFF2-40B4-BE49-F238E27FC236}">
                            <a16:creationId xmlns:a16="http://schemas.microsoft.com/office/drawing/2014/main" id="{243C5EC3-A0B8-0A1A-A27F-3128A84F38B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3"/>
                      <a:stretch>
                        <a:fillRect/>
                      </a:stretch>
                    </p:blipFill>
                    <p:spPr>
                      <a:xfrm>
                        <a:off x="91559" y="1298693"/>
                        <a:ext cx="11792248" cy="256044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" name="직사각형 11">
                        <a:extLst>
                          <a:ext uri="{FF2B5EF4-FFF2-40B4-BE49-F238E27FC236}">
                            <a16:creationId xmlns:a16="http://schemas.microsoft.com/office/drawing/2014/main" id="{6A586B9F-FE69-15DC-A90C-64ABB483D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124" y="4093124"/>
                        <a:ext cx="628650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46B1E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100" b="1" dirty="0">
                            <a:solidFill>
                              <a:schemeClr val="tx1"/>
                            </a:solidFill>
                          </a:rPr>
                          <a:t>1 MeV</a:t>
                        </a:r>
                        <a:endParaRPr lang="ko-KR" altLang="en-US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6" name="직선 연결선 15">
                        <a:extLst>
                          <a:ext uri="{FF2B5EF4-FFF2-40B4-BE49-F238E27FC236}">
                            <a16:creationId xmlns:a16="http://schemas.microsoft.com/office/drawing/2014/main" id="{C58C36CE-DF72-4382-A66E-ECF170FDC74E}"/>
                          </a:ext>
                        </a:extLst>
                      </p:cNvPr>
                      <p:cNvCxnSpPr>
                        <a:cxnSpLocks/>
                        <a:stCxn id="28" idx="0"/>
                      </p:cNvCxnSpPr>
                      <p:nvPr/>
                    </p:nvCxnSpPr>
                    <p:spPr>
                      <a:xfrm flipH="1" flipV="1">
                        <a:off x="8898046" y="3295472"/>
                        <a:ext cx="19900" cy="1540681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직선 연결선 18">
                        <a:extLst>
                          <a:ext uri="{FF2B5EF4-FFF2-40B4-BE49-F238E27FC236}">
                            <a16:creationId xmlns:a16="http://schemas.microsoft.com/office/drawing/2014/main" id="{0E5DAD37-7DDB-31F0-79E5-16CBCB9C2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80124" y="3324177"/>
                        <a:ext cx="0" cy="778110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직선 연결선 19">
                        <a:extLst>
                          <a:ext uri="{FF2B5EF4-FFF2-40B4-BE49-F238E27FC236}">
                            <a16:creationId xmlns:a16="http://schemas.microsoft.com/office/drawing/2014/main" id="{95AA2F9A-69F5-7CAF-6DBD-04A17D5236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696972" y="3324177"/>
                        <a:ext cx="0" cy="746849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직선 연결선 23">
                        <a:extLst>
                          <a:ext uri="{FF2B5EF4-FFF2-40B4-BE49-F238E27FC236}">
                            <a16:creationId xmlns:a16="http://schemas.microsoft.com/office/drawing/2014/main" id="{63CC491E-356D-8C90-C962-44BB22FA3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8917096" y="3792677"/>
                        <a:ext cx="2789401" cy="0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직사각형 25">
                        <a:extLst>
                          <a:ext uri="{FF2B5EF4-FFF2-40B4-BE49-F238E27FC236}">
                            <a16:creationId xmlns:a16="http://schemas.microsoft.com/office/drawing/2014/main" id="{FD60F2B2-74F1-9FFD-51B9-418C9EA0D1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91426" y="3689979"/>
                        <a:ext cx="113544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46B1E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100" b="1" dirty="0">
                            <a:solidFill>
                              <a:schemeClr val="tx1"/>
                            </a:solidFill>
                          </a:rPr>
                          <a:t>Drift = 0.11m</a:t>
                        </a:r>
                        <a:endParaRPr lang="ko-KR" altLang="en-US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8" name="직사각형 27">
                        <a:extLst>
                          <a:ext uri="{FF2B5EF4-FFF2-40B4-BE49-F238E27FC236}">
                            <a16:creationId xmlns:a16="http://schemas.microsoft.com/office/drawing/2014/main" id="{3A92458E-7625-088B-ECFF-D35A4B2A74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03621" y="4836153"/>
                        <a:ext cx="628650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46B1E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100" b="1" dirty="0">
                            <a:solidFill>
                              <a:schemeClr val="tx1"/>
                            </a:solidFill>
                          </a:rPr>
                          <a:t>Recon</a:t>
                        </a:r>
                        <a:endParaRPr lang="ko-KR" altLang="en-US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30" name="그룹 29">
                        <a:extLst>
                          <a:ext uri="{FF2B5EF4-FFF2-40B4-BE49-F238E27FC236}">
                            <a16:creationId xmlns:a16="http://schemas.microsoft.com/office/drawing/2014/main" id="{C5CA413E-9ECC-8F94-169D-DCFE671A5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27629" y="4090076"/>
                        <a:ext cx="763694" cy="303023"/>
                        <a:chOff x="8460107" y="4817875"/>
                        <a:chExt cx="763694" cy="303023"/>
                      </a:xfrm>
                    </p:grpSpPr>
                    <p:sp>
                      <p:nvSpPr>
                        <p:cNvPr id="14" name="직사각형 13">
                          <a:extLst>
                            <a:ext uri="{FF2B5EF4-FFF2-40B4-BE49-F238E27FC236}">
                              <a16:creationId xmlns:a16="http://schemas.microsoft.com/office/drawing/2014/main" id="{0445FA96-9D01-F781-BEE0-06CA38F9A1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28479" y="4825623"/>
                          <a:ext cx="626950" cy="295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46B1E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9" name="TextBox 28">
                              <a:extLst>
                                <a:ext uri="{FF2B5EF4-FFF2-40B4-BE49-F238E27FC236}">
                                  <a16:creationId xmlns:a16="http://schemas.microsoft.com/office/drawing/2014/main" id="{2D6D2CFA-113E-CE9D-8468-5492EB926D6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460107" y="4817875"/>
                              <a:ext cx="76369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oMath>
                                </m:oMathPara>
                              </a14:m>
                              <a:endParaRPr lang="ko-KR" altLang="en-US" b="1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9" name="TextBox 28">
                              <a:extLst>
                                <a:ext uri="{FF2B5EF4-FFF2-40B4-BE49-F238E27FC236}">
                                  <a16:creationId xmlns:a16="http://schemas.microsoft.com/office/drawing/2014/main" id="{2D6D2CFA-113E-CE9D-8468-5492EB926D6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460107" y="4817875"/>
                              <a:ext cx="763694" cy="276999"/>
                            </a:xfrm>
                            <a:prstGeom prst="rect">
                              <a:avLst/>
                            </a:prstGeom>
                            <a:blipFill>
                              <a:blip r:embed="rId3"/>
                              <a:stretch>
                                <a:fillRect b="-11111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ko-KR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31" name="그룹 30">
                        <a:extLst>
                          <a:ext uri="{FF2B5EF4-FFF2-40B4-BE49-F238E27FC236}">
                            <a16:creationId xmlns:a16="http://schemas.microsoft.com/office/drawing/2014/main" id="{4FC0F988-3863-A0EA-8679-0574812A88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318935" y="4090076"/>
                        <a:ext cx="763694" cy="303023"/>
                        <a:chOff x="8462012" y="4817875"/>
                        <a:chExt cx="763694" cy="303023"/>
                      </a:xfrm>
                    </p:grpSpPr>
                    <p:sp>
                      <p:nvSpPr>
                        <p:cNvPr id="32" name="직사각형 31">
                          <a:extLst>
                            <a:ext uri="{FF2B5EF4-FFF2-40B4-BE49-F238E27FC236}">
                              <a16:creationId xmlns:a16="http://schemas.microsoft.com/office/drawing/2014/main" id="{E417C290-118C-9571-B1F0-37DF479403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36099" y="4825623"/>
                          <a:ext cx="626950" cy="295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46B1E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3" name="TextBox 32">
                              <a:extLst>
                                <a:ext uri="{FF2B5EF4-FFF2-40B4-BE49-F238E27FC236}">
                                  <a16:creationId xmlns:a16="http://schemas.microsoft.com/office/drawing/2014/main" id="{75C3E28E-98DB-6B80-FF92-0ED76021A44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462012" y="4817875"/>
                              <a:ext cx="763694" cy="2918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 smtClean="0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 smtClean="0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oMath>
                                </m:oMathPara>
                              </a14:m>
                              <a:endParaRPr lang="ko-KR" altLang="en-US" b="1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3" name="TextBox 32">
                              <a:extLst>
                                <a:ext uri="{FF2B5EF4-FFF2-40B4-BE49-F238E27FC236}">
                                  <a16:creationId xmlns:a16="http://schemas.microsoft.com/office/drawing/2014/main" id="{75C3E28E-98DB-6B80-FF92-0ED76021A448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462012" y="4817875"/>
                              <a:ext cx="763694" cy="291811"/>
                            </a:xfrm>
                            <a:prstGeom prst="rect">
                              <a:avLst/>
                            </a:prstGeom>
                            <a:blipFill>
                              <a:blip r:embed="rId4"/>
                              <a:stretch>
                                <a:fillRect b="-638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ko-KR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  <p:sp>
                  <p:nvSpPr>
                    <p:cNvPr id="36" name="화살표: 오른쪽 35">
                      <a:extLst>
                        <a:ext uri="{FF2B5EF4-FFF2-40B4-BE49-F238E27FC236}">
                          <a16:creationId xmlns:a16="http://schemas.microsoft.com/office/drawing/2014/main" id="{BB2B1C65-8429-1F04-FA10-8294401DD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326" y="2986031"/>
                      <a:ext cx="2520774" cy="266700"/>
                    </a:xfrm>
                    <a:prstGeom prst="rightArrow">
                      <a:avLst>
                        <a:gd name="adj1" fmla="val 50000"/>
                        <a:gd name="adj2" fmla="val 110714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39" name="그룹 38">
                      <a:extLst>
                        <a:ext uri="{FF2B5EF4-FFF2-40B4-BE49-F238E27FC236}">
                          <a16:creationId xmlns:a16="http://schemas.microsoft.com/office/drawing/2014/main" id="{89AFD950-53E9-A6E3-E994-7D0A8831B8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280" y="2924224"/>
                      <a:ext cx="1028700" cy="352213"/>
                      <a:chOff x="3390900" y="5229536"/>
                      <a:chExt cx="1028700" cy="352213"/>
                    </a:xfrm>
                  </p:grpSpPr>
                  <p:sp>
                    <p:nvSpPr>
                      <p:cNvPr id="37" name="타원 36">
                        <a:extLst>
                          <a:ext uri="{FF2B5EF4-FFF2-40B4-BE49-F238E27FC236}">
                            <a16:creationId xmlns:a16="http://schemas.microsoft.com/office/drawing/2014/main" id="{1E70E9B6-104A-01FD-48BB-81185A7D4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900" y="5243668"/>
                        <a:ext cx="1028700" cy="33808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27403096-3A5C-267D-CD11-9E8177B751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91338" y="5229536"/>
                        <a:ext cx="82782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14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proton</a:t>
                        </a:r>
                        <a:endParaRPr lang="ko-KR" alt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직사각형 44">
                        <a:extLst>
                          <a:ext uri="{FF2B5EF4-FFF2-40B4-BE49-F238E27FC236}">
                            <a16:creationId xmlns:a16="http://schemas.microsoft.com/office/drawing/2014/main" id="{F19FB6C8-16C3-3E7D-1C73-F0B36D715C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326" y="5184413"/>
                        <a:ext cx="2415999" cy="9146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AA6B2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N total : 3,000,000</a:t>
                        </a:r>
                        <a:endPara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</a:endParaRPr>
                      </a:p>
                      <a:p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𝒓𝒎𝒔</m:t>
                                </m:r>
                              </m:sub>
                            </m:sSub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 : 0.16 [</a:t>
                        </a:r>
                        <a14:m>
                          <m:oMath xmlns:m="http://schemas.openxmlformats.org/officeDocument/2006/math">
                            <m:r>
                              <a:rPr lang="en-US" altLang="ko-KR" sz="11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 mm</a:t>
                        </a:r>
                        <a14:m>
                          <m:oMath xmlns:m="http://schemas.openxmlformats.org/officeDocument/2006/math">
                            <m:r>
                              <a:rPr lang="en-US" altLang="ko-KR" sz="1100" b="1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mrad]</a:t>
                        </a:r>
                      </a:p>
                      <a:p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rms bunch length : 1.141820 mm</a:t>
                        </a:r>
                      </a:p>
                      <a:p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sub>
                            </m:sSub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 : 0.507123 %</a:t>
                        </a:r>
                        <a:endPara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직사각형 44">
                        <a:extLst>
                          <a:ext uri="{FF2B5EF4-FFF2-40B4-BE49-F238E27FC236}">
                            <a16:creationId xmlns:a16="http://schemas.microsoft.com/office/drawing/2014/main" id="{F19FB6C8-16C3-3E7D-1C73-F0B36D715C1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4326" y="5184413"/>
                        <a:ext cx="2415999" cy="91462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28575">
                        <a:solidFill>
                          <a:srgbClr val="0AA6B2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ko-KR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6" name="직선 연결선 45">
                    <a:extLst>
                      <a:ext uri="{FF2B5EF4-FFF2-40B4-BE49-F238E27FC236}">
                        <a16:creationId xmlns:a16="http://schemas.microsoft.com/office/drawing/2014/main" id="{D601238B-1B44-8A04-8A55-21E0AAE880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4326" y="4876365"/>
                    <a:ext cx="0" cy="276439"/>
                  </a:xfrm>
                  <a:prstGeom prst="line">
                    <a:avLst/>
                  </a:prstGeom>
                  <a:ln w="28575">
                    <a:solidFill>
                      <a:srgbClr val="0AA6B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직사각형 50">
                      <a:extLst>
                        <a:ext uri="{FF2B5EF4-FFF2-40B4-BE49-F238E27FC236}">
                          <a16:creationId xmlns:a16="http://schemas.microsoft.com/office/drawing/2014/main" id="{E5EE10E6-B86D-F610-A13C-67CB64EA2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101" y="5563554"/>
                      <a:ext cx="1482549" cy="3083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AA6B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altLang="ko-KR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resolution : 25 </a:t>
                      </a:r>
                      <a14:m>
                        <m:oMath xmlns:m="http://schemas.openxmlformats.org/officeDocument/2006/math">
                          <m:r>
                            <a:rPr lang="ko-KR" altLang="en-US" sz="11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oMath>
                      </a14:m>
                      <a:r>
                        <a:rPr lang="en-US" altLang="ko-KR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</a:t>
                      </a:r>
                      <a:endParaRPr lang="en-US" altLang="ko-KR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직사각형 50">
                      <a:extLst>
                        <a:ext uri="{FF2B5EF4-FFF2-40B4-BE49-F238E27FC236}">
                          <a16:creationId xmlns:a16="http://schemas.microsoft.com/office/drawing/2014/main" id="{E5EE10E6-B86D-F610-A13C-67CB64EA238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32101" y="5563554"/>
                      <a:ext cx="1482549" cy="30831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28575">
                      <a:solidFill>
                        <a:srgbClr val="0AA6B2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2" name="직선 연결선 51">
                  <a:extLst>
                    <a:ext uri="{FF2B5EF4-FFF2-40B4-BE49-F238E27FC236}">
                      <a16:creationId xmlns:a16="http://schemas.microsoft.com/office/drawing/2014/main" id="{B0069D88-C173-6DFE-A33B-F3B1269D5C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91650" y="5152590"/>
                  <a:ext cx="0" cy="407501"/>
                </a:xfrm>
                <a:prstGeom prst="line">
                  <a:avLst/>
                </a:prstGeom>
                <a:ln w="28575">
                  <a:solidFill>
                    <a:srgbClr val="0AA6B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" name="그림 2" descr="텍스트, 스크린샷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4328E84D-C8B5-9F48-42D3-2BCD3DF39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45" t="5615" r="42972" b="84257"/>
            <a:stretch>
              <a:fillRect/>
            </a:stretch>
          </p:blipFill>
          <p:spPr>
            <a:xfrm>
              <a:off x="5172456" y="1621461"/>
              <a:ext cx="1490472" cy="203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88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E26A-C0ED-0051-284E-192204D2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AB9A2FA-6A7F-3CEC-D280-FBC6C27CB20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2C1A3D0-402C-5437-7288-0D7FB37A4F5B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New reconstruction scheme with MENT - </a:t>
            </a:r>
          </a:p>
        </p:txBody>
      </p:sp>
      <p:pic>
        <p:nvPicPr>
          <p:cNvPr id="5" name="그림 4" descr="텍스트, 폰트, 스크린샷, 대수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7EE6A6-E3B8-6033-440C-DBD47DAE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46" y="1641676"/>
            <a:ext cx="6477904" cy="1605124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5C2F3105-AB72-A7DA-8BB5-4A6BA96A5D34}"/>
              </a:ext>
            </a:extLst>
          </p:cNvPr>
          <p:cNvGrpSpPr/>
          <p:nvPr/>
        </p:nvGrpSpPr>
        <p:grpSpPr>
          <a:xfrm>
            <a:off x="2915769" y="3864043"/>
            <a:ext cx="6360459" cy="480453"/>
            <a:chOff x="2915769" y="3685754"/>
            <a:chExt cx="6360459" cy="4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66C2CA-E418-86E3-DFAD-C88AB692D58A}"/>
                    </a:ext>
                  </a:extLst>
                </p:cNvPr>
                <p:cNvSpPr txBox="1"/>
                <p:nvPr/>
              </p:nvSpPr>
              <p:spPr>
                <a:xfrm>
                  <a:off x="2915769" y="3685754"/>
                  <a:ext cx="6360459" cy="4804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66C2CA-E418-86E3-DFAD-C88AB692D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769" y="3685754"/>
                  <a:ext cx="6360459" cy="4804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14C8285-CFD8-B6B1-4F1E-74D9DB0B8BC0}"/>
                </a:ext>
              </a:extLst>
            </p:cNvPr>
            <p:cNvSpPr/>
            <p:nvPr/>
          </p:nvSpPr>
          <p:spPr>
            <a:xfrm>
              <a:off x="2925294" y="3771900"/>
              <a:ext cx="1484781" cy="3657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04A65C8-0E46-B04C-51E6-DB8C85E21F67}"/>
                </a:ext>
              </a:extLst>
            </p:cNvPr>
            <p:cNvSpPr/>
            <p:nvPr/>
          </p:nvSpPr>
          <p:spPr>
            <a:xfrm>
              <a:off x="7506819" y="3762164"/>
              <a:ext cx="1721788" cy="3657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6605203-8253-6445-BA5D-3F2590FF8361}"/>
              </a:ext>
            </a:extLst>
          </p:cNvPr>
          <p:cNvGrpSpPr/>
          <p:nvPr/>
        </p:nvGrpSpPr>
        <p:grpSpPr>
          <a:xfrm>
            <a:off x="1102202" y="4604964"/>
            <a:ext cx="6744336" cy="1814972"/>
            <a:chOff x="1041242" y="4513524"/>
            <a:chExt cx="6744336" cy="1814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90DAFA-B021-37E7-25E7-E55E56A00F05}"/>
                    </a:ext>
                  </a:extLst>
                </p:cNvPr>
                <p:cNvSpPr txBox="1"/>
                <p:nvPr/>
              </p:nvSpPr>
              <p:spPr>
                <a:xfrm>
                  <a:off x="4127846" y="4929798"/>
                  <a:ext cx="3657732" cy="316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acc>
                          <m:accPr>
                            <m:chr m:val="̃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90DAFA-B021-37E7-25E7-E55E56A00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46" y="4929798"/>
                  <a:ext cx="3657732" cy="316433"/>
                </a:xfrm>
                <a:prstGeom prst="rect">
                  <a:avLst/>
                </a:prstGeom>
                <a:blipFill>
                  <a:blip r:embed="rId4"/>
                  <a:stretch>
                    <a:fillRect l="-500" b="-2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B99535-A6C2-7F66-BE60-6254B24F9B03}"/>
                    </a:ext>
                  </a:extLst>
                </p:cNvPr>
                <p:cNvSpPr txBox="1"/>
                <p:nvPr/>
              </p:nvSpPr>
              <p:spPr>
                <a:xfrm>
                  <a:off x="4127846" y="6012063"/>
                  <a:ext cx="3657732" cy="316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acc>
                          <m:accPr>
                            <m:chr m:val="̃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B99535-A6C2-7F66-BE60-6254B24F9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46" y="6012063"/>
                  <a:ext cx="3657732" cy="316433"/>
                </a:xfrm>
                <a:prstGeom prst="rect">
                  <a:avLst/>
                </a:prstGeom>
                <a:blipFill>
                  <a:blip r:embed="rId5"/>
                  <a:stretch>
                    <a:fillRect l="-500" b="-2692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BD2824-4D31-573E-8015-38F3B48F5631}"/>
                </a:ext>
              </a:extLst>
            </p:cNvPr>
            <p:cNvSpPr txBox="1"/>
            <p:nvPr/>
          </p:nvSpPr>
          <p:spPr>
            <a:xfrm>
              <a:off x="1041243" y="4513524"/>
              <a:ext cx="2943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Horizontal scan:</a:t>
              </a:r>
              <a:endParaRPr lang="ko-KR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9933FF-C108-4278-12DE-3757231D97C0}"/>
                </a:ext>
              </a:extLst>
            </p:cNvPr>
            <p:cNvSpPr txBox="1"/>
            <p:nvPr/>
          </p:nvSpPr>
          <p:spPr>
            <a:xfrm>
              <a:off x="1041242" y="5576509"/>
              <a:ext cx="2943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Vertical scan:</a:t>
              </a:r>
              <a:endParaRPr lang="ko-KR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50B283-F52F-0CC7-1D66-2A604BFA86F3}"/>
              </a:ext>
            </a:extLst>
          </p:cNvPr>
          <p:cNvSpPr txBox="1"/>
          <p:nvPr/>
        </p:nvSpPr>
        <p:spPr>
          <a:xfrm>
            <a:off x="99453" y="128337"/>
            <a:ext cx="11993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b="1" dirty="0">
                <a:solidFill>
                  <a:srgbClr val="076E77"/>
                </a:solidFill>
                <a:latin typeface="맑은 고딕"/>
              </a:rPr>
              <a:t>4D-Reconstruction with VPP Data via MENT</a:t>
            </a:r>
            <a:endParaRPr kumimoji="0" lang="en-US" altLang="ko-KR" sz="40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1121903-C053-806F-B22B-92BE1246D72C}"/>
              </a:ext>
            </a:extLst>
          </p:cNvPr>
          <p:cNvCxnSpPr/>
          <p:nvPr/>
        </p:nvCxnSpPr>
        <p:spPr>
          <a:xfrm>
            <a:off x="3782851" y="3429000"/>
            <a:ext cx="46262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7C061A4-5C12-A360-D57E-53196F1F06A2}"/>
              </a:ext>
            </a:extLst>
          </p:cNvPr>
          <p:cNvCxnSpPr>
            <a:cxnSpLocks/>
          </p:cNvCxnSpPr>
          <p:nvPr/>
        </p:nvCxnSpPr>
        <p:spPr>
          <a:xfrm>
            <a:off x="4188806" y="5413248"/>
            <a:ext cx="1562770" cy="0"/>
          </a:xfrm>
          <a:prstGeom prst="line">
            <a:avLst/>
          </a:prstGeom>
          <a:ln w="28575">
            <a:solidFill>
              <a:srgbClr val="0AA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EE3B987-BAB0-BA24-E5EE-9CE05D903429}"/>
              </a:ext>
            </a:extLst>
          </p:cNvPr>
          <p:cNvCxnSpPr>
            <a:cxnSpLocks/>
          </p:cNvCxnSpPr>
          <p:nvPr/>
        </p:nvCxnSpPr>
        <p:spPr>
          <a:xfrm>
            <a:off x="4188806" y="6492875"/>
            <a:ext cx="1562770" cy="0"/>
          </a:xfrm>
          <a:prstGeom prst="line">
            <a:avLst/>
          </a:prstGeom>
          <a:ln w="28575">
            <a:solidFill>
              <a:srgbClr val="0AA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A4917A1-9163-B01A-30F8-B7469D2A9CB7}"/>
              </a:ext>
            </a:extLst>
          </p:cNvPr>
          <p:cNvGrpSpPr/>
          <p:nvPr/>
        </p:nvGrpSpPr>
        <p:grpSpPr>
          <a:xfrm>
            <a:off x="8135744" y="4928576"/>
            <a:ext cx="2917577" cy="567988"/>
            <a:chOff x="948560" y="2851868"/>
            <a:chExt cx="2917577" cy="5679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5B5468-2DE8-AA21-540F-AC2814B86C88}"/>
                    </a:ext>
                  </a:extLst>
                </p:cNvPr>
                <p:cNvSpPr txBox="1"/>
                <p:nvPr/>
              </p:nvSpPr>
              <p:spPr>
                <a:xfrm>
                  <a:off x="948560" y="2891414"/>
                  <a:ext cx="2865592" cy="477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5B5468-2DE8-AA21-540F-AC2814B86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60" y="2891414"/>
                  <a:ext cx="2865592" cy="477182"/>
                </a:xfrm>
                <a:prstGeom prst="rect">
                  <a:avLst/>
                </a:prstGeom>
                <a:blipFill>
                  <a:blip r:embed="rId6"/>
                  <a:stretch>
                    <a:fillRect t="-3846" b="-10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505AB3E-951A-AE32-3922-45341354B823}"/>
                </a:ext>
              </a:extLst>
            </p:cNvPr>
            <p:cNvSpPr/>
            <p:nvPr/>
          </p:nvSpPr>
          <p:spPr>
            <a:xfrm>
              <a:off x="948560" y="2851868"/>
              <a:ext cx="2917577" cy="5679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45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AF71E-8237-B72C-89D4-A79619B8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C6C18-658C-7F63-8AFF-F9A3A5635043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MENT Method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1BCE133A-5056-0E89-3FEC-717A58DE64CA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3314FEE-4AD3-A824-42C0-3E71771DDDBB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Gauss-Seidel iterative method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497ED-5245-DFAF-A122-5FBCCCAE7ED4}"/>
                  </a:ext>
                </a:extLst>
              </p:cNvPr>
              <p:cNvSpPr txBox="1"/>
              <p:nvPr/>
            </p:nvSpPr>
            <p:spPr>
              <a:xfrm>
                <a:off x="948560" y="2539251"/>
                <a:ext cx="269888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𝑔𝑎𝑢𝑠𝑠𝑖𝑎𝑛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𝑑𝑖𝑠𝑡𝑟𝑖𝑏𝑢𝑡𝑖𝑜𝑛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497ED-5245-DFAF-A122-5FBCCCAE7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60" y="2539251"/>
                <a:ext cx="2698880" cy="256480"/>
              </a:xfrm>
              <a:prstGeom prst="rect">
                <a:avLst/>
              </a:prstGeom>
              <a:blipFill>
                <a:blip r:embed="rId2"/>
                <a:stretch>
                  <a:fillRect l="-905" t="-2381" r="-679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22BB54-8F7C-EDDC-C2A3-12CD03C07B20}"/>
                  </a:ext>
                </a:extLst>
              </p:cNvPr>
              <p:cNvSpPr txBox="1"/>
              <p:nvPr/>
            </p:nvSpPr>
            <p:spPr>
              <a:xfrm>
                <a:off x="948560" y="1764681"/>
                <a:ext cx="24661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𝑐𝑜𝑛𝑠𝑡𝑟𝑎𝑖𝑛𝑡𝑠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22BB54-8F7C-EDDC-C2A3-12CD03C0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60" y="1764681"/>
                <a:ext cx="2466188" cy="246221"/>
              </a:xfrm>
              <a:prstGeom prst="rect">
                <a:avLst/>
              </a:prstGeom>
              <a:blipFill>
                <a:blip r:embed="rId3"/>
                <a:stretch>
                  <a:fillRect b="-268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309A7D-4C79-9182-C5F4-D763D20144FB}"/>
                  </a:ext>
                </a:extLst>
              </p:cNvPr>
              <p:cNvSpPr txBox="1"/>
              <p:nvPr/>
            </p:nvSpPr>
            <p:spPr>
              <a:xfrm>
                <a:off x="948560" y="2147285"/>
                <a:ext cx="3304238" cy="255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: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𝑚𝑎𝑟𝑔𝑖𝑛𝑎𝑙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309A7D-4C79-9182-C5F4-D763D2014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60" y="2147285"/>
                <a:ext cx="3304238" cy="255583"/>
              </a:xfrm>
              <a:prstGeom prst="rect">
                <a:avLst/>
              </a:prstGeom>
              <a:blipFill>
                <a:blip r:embed="rId4"/>
                <a:stretch>
                  <a:fillRect l="-738" t="-9524" r="-738" b="-4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0240-FC69-791E-5F97-A880B44AD902}"/>
                  </a:ext>
                </a:extLst>
              </p:cNvPr>
              <p:cNvSpPr txBox="1"/>
              <p:nvPr/>
            </p:nvSpPr>
            <p:spPr>
              <a:xfrm>
                <a:off x="597023" y="3541260"/>
                <a:ext cx="1518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𝑮𝒂𝒖𝒔𝒔</m:t>
                      </m:r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𝑺𝒆𝒊𝒅𝒆𝒍</m:t>
                      </m:r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0240-FC69-791E-5F97-A880B44AD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23" y="3541260"/>
                <a:ext cx="1518044" cy="276999"/>
              </a:xfrm>
              <a:prstGeom prst="rect">
                <a:avLst/>
              </a:prstGeom>
              <a:blipFill>
                <a:blip r:embed="rId5"/>
                <a:stretch>
                  <a:fillRect l="-3213" r="-1606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594ECD-E4C9-461F-8983-03D9D6868DDC}"/>
                  </a:ext>
                </a:extLst>
              </p:cNvPr>
              <p:cNvSpPr txBox="1"/>
              <p:nvPr/>
            </p:nvSpPr>
            <p:spPr>
              <a:xfrm>
                <a:off x="2264980" y="3546774"/>
                <a:ext cx="4237699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𝑐𝑜𝑛𝑠𝑡𝑟𝑎𝑖𝑛𝑡𝑠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594ECD-E4C9-461F-8983-03D9D686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80" y="3546774"/>
                <a:ext cx="4237699" cy="265970"/>
              </a:xfrm>
              <a:prstGeom prst="rect">
                <a:avLst/>
              </a:prstGeom>
              <a:blipFill>
                <a:blip r:embed="rId6"/>
                <a:stretch>
                  <a:fillRect l="-1007" t="-2326" r="-863" b="-27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41BCEB-96DD-EB01-D46B-E89EE3714C56}"/>
                  </a:ext>
                </a:extLst>
              </p:cNvPr>
              <p:cNvSpPr txBox="1"/>
              <p:nvPr/>
            </p:nvSpPr>
            <p:spPr>
              <a:xfrm>
                <a:off x="6797954" y="3429000"/>
                <a:ext cx="2423859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bSup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nary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41BCEB-96DD-EB01-D46B-E89EE3714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954" y="3429000"/>
                <a:ext cx="2423859" cy="603499"/>
              </a:xfrm>
              <a:prstGeom prst="rect">
                <a:avLst/>
              </a:prstGeom>
              <a:blipFill>
                <a:blip r:embed="rId7"/>
                <a:stretch>
                  <a:fillRect t="-40816" r="-754" b="-1163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그룹 21">
            <a:extLst>
              <a:ext uri="{FF2B5EF4-FFF2-40B4-BE49-F238E27FC236}">
                <a16:creationId xmlns:a16="http://schemas.microsoft.com/office/drawing/2014/main" id="{B5DF26B5-5F28-2C34-B592-DFE859A0DEC4}"/>
              </a:ext>
            </a:extLst>
          </p:cNvPr>
          <p:cNvGrpSpPr/>
          <p:nvPr/>
        </p:nvGrpSpPr>
        <p:grpSpPr>
          <a:xfrm>
            <a:off x="1485899" y="4276403"/>
            <a:ext cx="2265108" cy="1607323"/>
            <a:chOff x="1485899" y="4276403"/>
            <a:chExt cx="2265108" cy="16073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57524B-1A30-2DAB-E3EB-259E23531145}"/>
                    </a:ext>
                  </a:extLst>
                </p:cNvPr>
                <p:cNvSpPr txBox="1"/>
                <p:nvPr/>
              </p:nvSpPr>
              <p:spPr>
                <a:xfrm>
                  <a:off x="1485900" y="4276403"/>
                  <a:ext cx="2265107" cy="6202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nary>
                              <m:naryPr>
                                <m:chr m:val="∬"/>
                                <m:subHide m:val="on"/>
                                <m:supHide m:val="on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57524B-1A30-2DAB-E3EB-259E23531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4276403"/>
                  <a:ext cx="2265107" cy="6202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146B40-5AA6-DA15-30DB-8F1C7C1B4106}"/>
                    </a:ext>
                  </a:extLst>
                </p:cNvPr>
                <p:cNvSpPr txBox="1"/>
                <p:nvPr/>
              </p:nvSpPr>
              <p:spPr>
                <a:xfrm>
                  <a:off x="1485899" y="5272533"/>
                  <a:ext cx="2259849" cy="611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̃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nary>
                              <m:naryPr>
                                <m:chr m:val="∬"/>
                                <m:subHide m:val="on"/>
                                <m:supHide m:val="on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146B40-5AA6-DA15-30DB-8F1C7C1B4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899" y="5272533"/>
                  <a:ext cx="2259849" cy="61119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왼쪽 대괄호 20">
            <a:extLst>
              <a:ext uri="{FF2B5EF4-FFF2-40B4-BE49-F238E27FC236}">
                <a16:creationId xmlns:a16="http://schemas.microsoft.com/office/drawing/2014/main" id="{237620F9-EC2C-617A-3CEF-638C3CD9B834}"/>
              </a:ext>
            </a:extLst>
          </p:cNvPr>
          <p:cNvSpPr/>
          <p:nvPr/>
        </p:nvSpPr>
        <p:spPr>
          <a:xfrm>
            <a:off x="1121224" y="4185150"/>
            <a:ext cx="132004" cy="1885829"/>
          </a:xfrm>
          <a:prstGeom prst="leftBracke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1F317F1-EB6A-A4B1-9E83-570C984D4227}"/>
              </a:ext>
            </a:extLst>
          </p:cNvPr>
          <p:cNvGrpSpPr/>
          <p:nvPr/>
        </p:nvGrpSpPr>
        <p:grpSpPr>
          <a:xfrm>
            <a:off x="5172074" y="4273397"/>
            <a:ext cx="2265108" cy="1607323"/>
            <a:chOff x="1485899" y="4276403"/>
            <a:chExt cx="2265108" cy="16073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A0EF2C-7B5F-494D-3332-8352D2884BDB}"/>
                    </a:ext>
                  </a:extLst>
                </p:cNvPr>
                <p:cNvSpPr txBox="1"/>
                <p:nvPr/>
              </p:nvSpPr>
              <p:spPr>
                <a:xfrm>
                  <a:off x="1485900" y="4276403"/>
                  <a:ext cx="2265107" cy="6202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nary>
                              <m:naryPr>
                                <m:chr m:val="∬"/>
                                <m:subHide m:val="on"/>
                                <m:supHide m:val="on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A0EF2C-7B5F-494D-3332-8352D2884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4276403"/>
                  <a:ext cx="2265107" cy="6202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2099585-87D9-E0A2-797A-2485DB10A957}"/>
                    </a:ext>
                  </a:extLst>
                </p:cNvPr>
                <p:cNvSpPr txBox="1"/>
                <p:nvPr/>
              </p:nvSpPr>
              <p:spPr>
                <a:xfrm>
                  <a:off x="1485899" y="5272533"/>
                  <a:ext cx="2259849" cy="611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(4)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̃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nary>
                              <m:naryPr>
                                <m:chr m:val="∬"/>
                                <m:subHide m:val="on"/>
                                <m:supHide m:val="on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(3)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2099585-87D9-E0A2-797A-2485DB10A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899" y="5272533"/>
                  <a:ext cx="2259849" cy="61119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2B41C-DE14-5BCE-796B-82FF95AFF5A6}"/>
                  </a:ext>
                </a:extLst>
              </p:cNvPr>
              <p:cNvSpPr txBox="1"/>
              <p:nvPr/>
            </p:nvSpPr>
            <p:spPr>
              <a:xfrm>
                <a:off x="4383829" y="4893695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2B41C-DE14-5BCE-796B-82FF95AFF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29" y="4893695"/>
                <a:ext cx="354264" cy="276999"/>
              </a:xfrm>
              <a:prstGeom prst="rect">
                <a:avLst/>
              </a:prstGeom>
              <a:blipFill>
                <a:blip r:embed="rId12"/>
                <a:stretch>
                  <a:fillRect l="-5172" r="-8621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D02FE4-18A6-6FF6-F3A7-B53277FE0B9B}"/>
                  </a:ext>
                </a:extLst>
              </p:cNvPr>
              <p:cNvSpPr txBox="1"/>
              <p:nvPr/>
            </p:nvSpPr>
            <p:spPr>
              <a:xfrm>
                <a:off x="8162925" y="4893695"/>
                <a:ext cx="278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D02FE4-18A6-6FF6-F3A7-B53277FE0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5" y="4893695"/>
                <a:ext cx="278923" cy="276999"/>
              </a:xfrm>
              <a:prstGeom prst="rect">
                <a:avLst/>
              </a:prstGeom>
              <a:blipFill>
                <a:blip r:embed="rId13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93B8A6-B4D0-4EDC-3FFC-BA754420FB12}"/>
                  </a:ext>
                </a:extLst>
              </p:cNvPr>
              <p:cNvSpPr txBox="1"/>
              <p:nvPr/>
            </p:nvSpPr>
            <p:spPr>
              <a:xfrm>
                <a:off x="8926538" y="4804898"/>
                <a:ext cx="29527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Convergence condition: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sz="1600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93B8A6-B4D0-4EDC-3FFC-BA754420F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538" y="4804898"/>
                <a:ext cx="2952750" cy="584775"/>
              </a:xfrm>
              <a:prstGeom prst="rect">
                <a:avLst/>
              </a:prstGeom>
              <a:blipFill>
                <a:blip r:embed="rId14"/>
                <a:stretch>
                  <a:fillRect l="-1031" t="-312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42DD77-0883-6A1E-1A04-BD078289E036}"/>
                  </a:ext>
                </a:extLst>
              </p:cNvPr>
              <p:cNvSpPr txBox="1"/>
              <p:nvPr/>
            </p:nvSpPr>
            <p:spPr>
              <a:xfrm>
                <a:off x="4891966" y="1568640"/>
                <a:ext cx="6094476" cy="78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</m:e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∗</m:t>
                          </m:r>
                        </m:sup>
                      </m:sSup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∙</m:t>
                      </m:r>
                      <m:func>
                        <m:func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≡</m:t>
                      </m:r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𝐶</m:t>
                      </m:r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∙</m:t>
                      </m:r>
                      <m:nary>
                        <m:naryPr>
                          <m:chr m:val="∏"/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42DD77-0883-6A1E-1A04-BD078289E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66" y="1568640"/>
                <a:ext cx="6094476" cy="7859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63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3E32-C947-8357-AC58-E1409E22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32A38-02E4-F957-0F53-BD81E1EFA21F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VPP Data Analysis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4D00E4F-14DE-02AC-C6D6-01774EEE38F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B3B604A-E5D2-9BE3-F5DF-1B59CA811F32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- 3 variables -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EA6AD7F-5405-8BE5-789E-8EC56C6D4C5B}"/>
              </a:ext>
            </a:extLst>
          </p:cNvPr>
          <p:cNvGrpSpPr/>
          <p:nvPr/>
        </p:nvGrpSpPr>
        <p:grpSpPr>
          <a:xfrm>
            <a:off x="297297" y="1856877"/>
            <a:ext cx="11436079" cy="3848017"/>
            <a:chOff x="297297" y="2259213"/>
            <a:chExt cx="11436079" cy="3848017"/>
          </a:xfrm>
        </p:grpSpPr>
        <p:pic>
          <p:nvPicPr>
            <p:cNvPr id="7" name="그림 6" descr="텍스트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6B960E1-BB4C-39AC-7722-A1AF9AEFE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208" y="2259213"/>
              <a:ext cx="5497168" cy="3848017"/>
            </a:xfrm>
            <a:prstGeom prst="rect">
              <a:avLst/>
            </a:prstGeom>
          </p:spPr>
        </p:pic>
        <p:pic>
          <p:nvPicPr>
            <p:cNvPr id="9" name="그림 8" descr="다채로움, 스크린샷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7FEDD9F-C6D7-D928-A9A2-4068390D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97" y="2259213"/>
              <a:ext cx="5497168" cy="384801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EAE2A5-5C1E-4B7D-358D-59463FBFF6A6}"/>
                  </a:ext>
                </a:extLst>
              </p:cNvPr>
              <p:cNvSpPr txBox="1"/>
              <p:nvPr/>
            </p:nvSpPr>
            <p:spPr>
              <a:xfrm>
                <a:off x="4663171" y="1571816"/>
                <a:ext cx="2865656" cy="276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ko-KR" alt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.)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EAE2A5-5C1E-4B7D-358D-59463FBFF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171" y="1571816"/>
                <a:ext cx="2865656" cy="276807"/>
              </a:xfrm>
              <a:prstGeom prst="rect">
                <a:avLst/>
              </a:prstGeom>
              <a:blipFill>
                <a:blip r:embed="rId4"/>
                <a:stretch>
                  <a:fillRect l="-851" t="-4444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D9E892A3-CF1A-D808-E74D-A7D1A379D522}"/>
              </a:ext>
            </a:extLst>
          </p:cNvPr>
          <p:cNvSpPr/>
          <p:nvPr/>
        </p:nvSpPr>
        <p:spPr>
          <a:xfrm>
            <a:off x="4611250" y="1545296"/>
            <a:ext cx="2917577" cy="3581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58498D3-5E14-8585-4D32-AFE4B2EB3D70}"/>
              </a:ext>
            </a:extLst>
          </p:cNvPr>
          <p:cNvGrpSpPr/>
          <p:nvPr/>
        </p:nvGrpSpPr>
        <p:grpSpPr>
          <a:xfrm>
            <a:off x="6407525" y="6011209"/>
            <a:ext cx="3430654" cy="365125"/>
            <a:chOff x="2902845" y="3660837"/>
            <a:chExt cx="3430654" cy="3651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2BFD3AB-EA24-0791-53A9-C0FEB12EAFC7}"/>
                    </a:ext>
                  </a:extLst>
                </p:cNvPr>
                <p:cNvSpPr txBox="1"/>
                <p:nvPr/>
              </p:nvSpPr>
              <p:spPr>
                <a:xfrm>
                  <a:off x="2915769" y="3685754"/>
                  <a:ext cx="3417730" cy="3047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2BFD3AB-EA24-0791-53A9-C0FEB12EA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769" y="3685754"/>
                  <a:ext cx="3417730" cy="304763"/>
                </a:xfrm>
                <a:prstGeom prst="rect">
                  <a:avLst/>
                </a:prstGeom>
                <a:blipFill>
                  <a:blip r:embed="rId5"/>
                  <a:stretch>
                    <a:fillRect l="-891" t="-4000" r="-1604" b="-2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E752BF7-0772-FD96-4CCE-7633A8F36850}"/>
                </a:ext>
              </a:extLst>
            </p:cNvPr>
            <p:cNvSpPr/>
            <p:nvPr/>
          </p:nvSpPr>
          <p:spPr>
            <a:xfrm>
              <a:off x="2902845" y="3660837"/>
              <a:ext cx="3417729" cy="36512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5ADD62C-E119-3EB0-C94E-F66334C13195}"/>
              </a:ext>
            </a:extLst>
          </p:cNvPr>
          <p:cNvGrpSpPr/>
          <p:nvPr/>
        </p:nvGrpSpPr>
        <p:grpSpPr>
          <a:xfrm>
            <a:off x="2468066" y="5805909"/>
            <a:ext cx="3601972" cy="765195"/>
            <a:chOff x="1314450" y="5302229"/>
            <a:chExt cx="3601972" cy="765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BA4925-68F2-4F68-48C8-158B3DEEB51B}"/>
                    </a:ext>
                  </a:extLst>
                </p:cNvPr>
                <p:cNvSpPr txBox="1"/>
                <p:nvPr/>
              </p:nvSpPr>
              <p:spPr>
                <a:xfrm>
                  <a:off x="1362075" y="5375703"/>
                  <a:ext cx="3508525" cy="5845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.)</m:t>
                            </m:r>
                          </m:sup>
                        </m:sSub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𝑚𝑒𝑎𝑠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𝑚𝑒𝑎𝑠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Sup>
                              <m:sSub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𝑚𝑒𝑎𝑠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EBCF63A-279E-8E3E-0DAE-4A1BD34E5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075" y="5375703"/>
                  <a:ext cx="3508525" cy="584519"/>
                </a:xfrm>
                <a:prstGeom prst="rect">
                  <a:avLst/>
                </a:prstGeom>
                <a:blipFill>
                  <a:blip r:embed="rId6"/>
                  <a:stretch>
                    <a:fillRect b="-104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963E2EB-58C9-0E92-F5CA-26AC0F372307}"/>
                </a:ext>
              </a:extLst>
            </p:cNvPr>
            <p:cNvSpPr/>
            <p:nvPr/>
          </p:nvSpPr>
          <p:spPr>
            <a:xfrm>
              <a:off x="1314450" y="5302229"/>
              <a:ext cx="3601972" cy="7651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8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C222-76E5-7DF1-F4EF-F0ECB907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F4563-D52A-6BFF-F522-5CC924241EAB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VPP Data Analysis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871E6A2A-31A4-FD10-5074-1B35A856092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9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CFEF76C-A60D-2FE9-2CBB-26B30936A189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Origin VPP method vs. 3 variables analysis - 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3C52F4D-1E25-F5D7-599B-53B880D809D5}"/>
              </a:ext>
            </a:extLst>
          </p:cNvPr>
          <p:cNvGrpSpPr/>
          <p:nvPr/>
        </p:nvGrpSpPr>
        <p:grpSpPr>
          <a:xfrm>
            <a:off x="6788116" y="3876750"/>
            <a:ext cx="3601972" cy="765195"/>
            <a:chOff x="1314450" y="5302229"/>
            <a:chExt cx="3601972" cy="765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5C6A83-E65A-5190-C8EB-0BA4823FB98A}"/>
                    </a:ext>
                  </a:extLst>
                </p:cNvPr>
                <p:cNvSpPr txBox="1"/>
                <p:nvPr/>
              </p:nvSpPr>
              <p:spPr>
                <a:xfrm>
                  <a:off x="1362075" y="5375703"/>
                  <a:ext cx="3508525" cy="5845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.)</m:t>
                            </m:r>
                          </m:sup>
                        </m:sSub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𝑚𝑒𝑎𝑠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𝑚𝑒𝑎𝑠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Sup>
                              <m:sSub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𝑚𝑒𝑎𝑠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EBCF63A-279E-8E3E-0DAE-4A1BD34E5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075" y="5375703"/>
                  <a:ext cx="3508525" cy="584519"/>
                </a:xfrm>
                <a:prstGeom prst="rect">
                  <a:avLst/>
                </a:prstGeom>
                <a:blipFill>
                  <a:blip r:embed="rId6"/>
                  <a:stretch>
                    <a:fillRect b="-104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E6FF6F5-15A7-D0FA-4CD0-3139F9ECB1A6}"/>
                </a:ext>
              </a:extLst>
            </p:cNvPr>
            <p:cNvSpPr/>
            <p:nvPr/>
          </p:nvSpPr>
          <p:spPr>
            <a:xfrm>
              <a:off x="1314450" y="5302229"/>
              <a:ext cx="3601972" cy="7651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74DE05-A266-5CB7-FF84-E0014E937913}"/>
              </a:ext>
            </a:extLst>
          </p:cNvPr>
          <p:cNvSpPr txBox="1"/>
          <p:nvPr/>
        </p:nvSpPr>
        <p:spPr>
          <a:xfrm>
            <a:off x="424302" y="1836496"/>
            <a:ext cx="4461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VPP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C4ABC-382F-4C4A-03F5-FD4FEB14FDEE}"/>
              </a:ext>
            </a:extLst>
          </p:cNvPr>
          <p:cNvSpPr txBox="1"/>
          <p:nvPr/>
        </p:nvSpPr>
        <p:spPr>
          <a:xfrm>
            <a:off x="6095999" y="1836496"/>
            <a:ext cx="4461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3 VAR.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54390-8DE5-BB67-6A9A-0F6F6E45CA42}"/>
              </a:ext>
            </a:extLst>
          </p:cNvPr>
          <p:cNvSpPr txBox="1"/>
          <p:nvPr/>
        </p:nvSpPr>
        <p:spPr>
          <a:xfrm>
            <a:off x="6254496" y="2487291"/>
            <a:ext cx="46692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Because no pepper-pot grid needs to be fabricated, the processing workflow is </a:t>
            </a:r>
            <a:r>
              <a:rPr lang="en-US" altLang="ko-KR" sz="1600" dirty="0">
                <a:solidFill>
                  <a:srgbClr val="0AA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faster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Coupling data limitation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0FE8D2-961B-EA9C-B6CA-87F808DFFC93}"/>
              </a:ext>
            </a:extLst>
          </p:cNvPr>
          <p:cNvSpPr txBox="1"/>
          <p:nvPr/>
        </p:nvSpPr>
        <p:spPr>
          <a:xfrm>
            <a:off x="561473" y="2589752"/>
            <a:ext cx="5116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- </a:t>
            </a:r>
            <a:r>
              <a:rPr lang="en-US" altLang="ko-KR" sz="1600" dirty="0"/>
              <a:t>Unlike PP, which can fail when beamlets overlap, </a:t>
            </a:r>
            <a:r>
              <a:rPr lang="en-US" altLang="ko-KR" sz="1600" dirty="0">
                <a:solidFill>
                  <a:srgbClr val="0AA6B2"/>
                </a:solidFill>
              </a:rPr>
              <a:t>VPP can provide continuous measurements</a:t>
            </a:r>
            <a:r>
              <a:rPr lang="en-US" altLang="ko-KR" sz="1600" dirty="0"/>
              <a:t> even in overlap regions.</a:t>
            </a:r>
            <a:endParaRPr lang="en-US" altLang="ko-KR" sz="1600" dirty="0">
              <a:solidFill>
                <a:srgbClr val="0AA6B2"/>
              </a:solidFill>
              <a:latin typeface="Tahoma"/>
              <a:cs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60D30C-5C9A-B323-4583-FE459477A550}"/>
                  </a:ext>
                </a:extLst>
              </p:cNvPr>
              <p:cNvSpPr txBox="1"/>
              <p:nvPr/>
            </p:nvSpPr>
            <p:spPr>
              <a:xfrm>
                <a:off x="6775601" y="4810044"/>
                <a:ext cx="5053884" cy="288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=⨌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e>
                        </m:d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ko-KR" altLang="en-US" sz="1600" dirty="0"/>
                  <a:t>   </a:t>
                </a:r>
                <a:r>
                  <a:rPr lang="en-US" altLang="ko-KR" sz="1600" dirty="0"/>
                  <a:t>&amp;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60D30C-5C9A-B323-4583-FE459477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601" y="4810044"/>
                <a:ext cx="5053884" cy="288284"/>
              </a:xfrm>
              <a:prstGeom prst="rect">
                <a:avLst/>
              </a:prstGeom>
              <a:blipFill>
                <a:blip r:embed="rId7"/>
                <a:stretch>
                  <a:fillRect t="-17021" r="-361" b="-34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97857F-175D-A911-0DB7-3A5E25111BD4}"/>
                  </a:ext>
                </a:extLst>
              </p:cNvPr>
              <p:cNvSpPr txBox="1"/>
              <p:nvPr/>
            </p:nvSpPr>
            <p:spPr>
              <a:xfrm>
                <a:off x="7365492" y="5380103"/>
                <a:ext cx="1715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97857F-175D-A911-0DB7-3A5E2511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92" y="5380103"/>
                <a:ext cx="1715021" cy="276999"/>
              </a:xfrm>
              <a:prstGeom prst="rect">
                <a:avLst/>
              </a:prstGeom>
              <a:blipFill>
                <a:blip r:embed="rId8"/>
                <a:stretch>
                  <a:fillRect l="-709" r="-1773" b="-3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35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55948</TotalTime>
  <Words>691</Words>
  <Application>Microsoft Office PowerPoint</Application>
  <PresentationFormat>와이드스크린</PresentationFormat>
  <Paragraphs>135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맑은 고딕</vt:lpstr>
      <vt:lpstr>ADLaM Display</vt:lpstr>
      <vt:lpstr>Arial</vt:lpstr>
      <vt:lpstr>Bauhaus 93</vt:lpstr>
      <vt:lpstr>Cambria Math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DAON</dc:creator>
  <cp:lastModifiedBy>이다온</cp:lastModifiedBy>
  <cp:revision>51</cp:revision>
  <dcterms:created xsi:type="dcterms:W3CDTF">2025-11-24T06:31:35Z</dcterms:created>
  <dcterms:modified xsi:type="dcterms:W3CDTF">2026-02-26T19:19:08Z</dcterms:modified>
</cp:coreProperties>
</file>