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7"/>
  </p:notesMasterIdLst>
  <p:sldIdLst>
    <p:sldId id="256" r:id="rId2"/>
    <p:sldId id="258" r:id="rId3"/>
    <p:sldId id="264" r:id="rId4"/>
    <p:sldId id="260" r:id="rId5"/>
    <p:sldId id="265" r:id="rId6"/>
    <p:sldId id="259" r:id="rId7"/>
    <p:sldId id="261" r:id="rId8"/>
    <p:sldId id="262" r:id="rId9"/>
    <p:sldId id="271" r:id="rId10"/>
    <p:sldId id="267" r:id="rId11"/>
    <p:sldId id="268" r:id="rId12"/>
    <p:sldId id="269" r:id="rId13"/>
    <p:sldId id="270" r:id="rId14"/>
    <p:sldId id="263" r:id="rId15"/>
    <p:sldId id="266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CF95D8-1529-4D5E-94A3-ACF1FE72B37A}" v="235" dt="2026-02-26T16:40:08.1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07" autoAdjust="0"/>
    <p:restoredTop sz="94660"/>
  </p:normalViewPr>
  <p:slideViewPr>
    <p:cSldViewPr snapToGrid="0">
      <p:cViewPr>
        <p:scale>
          <a:sx n="75" d="100"/>
          <a:sy n="75" d="100"/>
        </p:scale>
        <p:origin x="1496" y="1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지영 최" userId="77541e3fa88fb3b6" providerId="LiveId" clId="{ABF8803F-7ED0-445A-A13A-ACED88A77A1F}"/>
    <pc:docChg chg="undo custSel addSld modSld sldOrd">
      <pc:chgData name="지영 최" userId="77541e3fa88fb3b6" providerId="LiveId" clId="{ABF8803F-7ED0-445A-A13A-ACED88A77A1F}" dt="2026-02-26T16:42:29.540" v="2289" actId="20577"/>
      <pc:docMkLst>
        <pc:docMk/>
      </pc:docMkLst>
      <pc:sldChg chg="addSp modSp mod">
        <pc:chgData name="지영 최" userId="77541e3fa88fb3b6" providerId="LiveId" clId="{ABF8803F-7ED0-445A-A13A-ACED88A77A1F}" dt="2026-02-26T16:01:58.206" v="446"/>
        <pc:sldMkLst>
          <pc:docMk/>
          <pc:sldMk cId="1174943444" sldId="262"/>
        </pc:sldMkLst>
        <pc:spChg chg="mod">
          <ac:chgData name="지영 최" userId="77541e3fa88fb3b6" providerId="LiveId" clId="{ABF8803F-7ED0-445A-A13A-ACED88A77A1F}" dt="2026-02-26T15:42:26.393" v="133" actId="1036"/>
          <ac:spMkLst>
            <pc:docMk/>
            <pc:sldMk cId="1174943444" sldId="262"/>
            <ac:spMk id="4" creationId="{902F257C-5B6A-8829-453B-9FA0913839C6}"/>
          </ac:spMkLst>
        </pc:spChg>
        <pc:spChg chg="add mod">
          <ac:chgData name="지영 최" userId="77541e3fa88fb3b6" providerId="LiveId" clId="{ABF8803F-7ED0-445A-A13A-ACED88A77A1F}" dt="2026-02-26T16:01:58.206" v="446"/>
          <ac:spMkLst>
            <pc:docMk/>
            <pc:sldMk cId="1174943444" sldId="262"/>
            <ac:spMk id="9" creationId="{DB3C9E12-D438-EF42-B419-2C6191E0F501}"/>
          </ac:spMkLst>
        </pc:spChg>
        <pc:spChg chg="mod">
          <ac:chgData name="지영 최" userId="77541e3fa88fb3b6" providerId="LiveId" clId="{ABF8803F-7ED0-445A-A13A-ACED88A77A1F}" dt="2026-02-26T15:42:26.393" v="133" actId="1036"/>
          <ac:spMkLst>
            <pc:docMk/>
            <pc:sldMk cId="1174943444" sldId="262"/>
            <ac:spMk id="21" creationId="{ACFD1693-8656-D101-6685-DD062C3CE953}"/>
          </ac:spMkLst>
        </pc:spChg>
        <pc:spChg chg="mod">
          <ac:chgData name="지영 최" userId="77541e3fa88fb3b6" providerId="LiveId" clId="{ABF8803F-7ED0-445A-A13A-ACED88A77A1F}" dt="2026-02-26T15:42:48.258" v="140" actId="2710"/>
          <ac:spMkLst>
            <pc:docMk/>
            <pc:sldMk cId="1174943444" sldId="262"/>
            <ac:spMk id="27" creationId="{BF0127F5-FCA5-9490-3C79-2FA96F191CD8}"/>
          </ac:spMkLst>
        </pc:spChg>
        <pc:spChg chg="mod">
          <ac:chgData name="지영 최" userId="77541e3fa88fb3b6" providerId="LiveId" clId="{ABF8803F-7ED0-445A-A13A-ACED88A77A1F}" dt="2026-02-26T15:42:26.393" v="133" actId="1036"/>
          <ac:spMkLst>
            <pc:docMk/>
            <pc:sldMk cId="1174943444" sldId="262"/>
            <ac:spMk id="30" creationId="{BE67862D-0BEC-9F18-540C-1D1C152EB242}"/>
          </ac:spMkLst>
        </pc:spChg>
        <pc:picChg chg="mod">
          <ac:chgData name="지영 최" userId="77541e3fa88fb3b6" providerId="LiveId" clId="{ABF8803F-7ED0-445A-A13A-ACED88A77A1F}" dt="2026-02-26T15:42:26.393" v="133" actId="1036"/>
          <ac:picMkLst>
            <pc:docMk/>
            <pc:sldMk cId="1174943444" sldId="262"/>
            <ac:picMk id="5" creationId="{930570BA-FC3A-7B37-F467-4DF6A4FDA13B}"/>
          </ac:picMkLst>
        </pc:picChg>
        <pc:picChg chg="mod">
          <ac:chgData name="지영 최" userId="77541e3fa88fb3b6" providerId="LiveId" clId="{ABF8803F-7ED0-445A-A13A-ACED88A77A1F}" dt="2026-02-26T15:42:26.393" v="133" actId="1036"/>
          <ac:picMkLst>
            <pc:docMk/>
            <pc:sldMk cId="1174943444" sldId="262"/>
            <ac:picMk id="6" creationId="{26930C91-4357-157A-0D77-26563A0AC34E}"/>
          </ac:picMkLst>
        </pc:picChg>
        <pc:picChg chg="mod">
          <ac:chgData name="지영 최" userId="77541e3fa88fb3b6" providerId="LiveId" clId="{ABF8803F-7ED0-445A-A13A-ACED88A77A1F}" dt="2026-02-26T15:42:26.393" v="133" actId="1036"/>
          <ac:picMkLst>
            <pc:docMk/>
            <pc:sldMk cId="1174943444" sldId="262"/>
            <ac:picMk id="7" creationId="{6C73594E-D29C-9863-4C4E-400B1F80ECA2}"/>
          </ac:picMkLst>
        </pc:picChg>
        <pc:picChg chg="mod">
          <ac:chgData name="지영 최" userId="77541e3fa88fb3b6" providerId="LiveId" clId="{ABF8803F-7ED0-445A-A13A-ACED88A77A1F}" dt="2026-02-26T15:42:26.393" v="133" actId="1036"/>
          <ac:picMkLst>
            <pc:docMk/>
            <pc:sldMk cId="1174943444" sldId="262"/>
            <ac:picMk id="8" creationId="{AA952EFA-C753-3EAA-2762-AD6B8A33AF7F}"/>
          </ac:picMkLst>
        </pc:picChg>
        <pc:cxnChg chg="mod">
          <ac:chgData name="지영 최" userId="77541e3fa88fb3b6" providerId="LiveId" clId="{ABF8803F-7ED0-445A-A13A-ACED88A77A1F}" dt="2026-02-26T15:42:26.393" v="133" actId="1036"/>
          <ac:cxnSpMkLst>
            <pc:docMk/>
            <pc:sldMk cId="1174943444" sldId="262"/>
            <ac:cxnSpMk id="10" creationId="{BF7D0607-1068-0043-0661-BC2C6ECEFB23}"/>
          </ac:cxnSpMkLst>
        </pc:cxnChg>
        <pc:cxnChg chg="mod">
          <ac:chgData name="지영 최" userId="77541e3fa88fb3b6" providerId="LiveId" clId="{ABF8803F-7ED0-445A-A13A-ACED88A77A1F}" dt="2026-02-26T15:42:26.393" v="133" actId="1036"/>
          <ac:cxnSpMkLst>
            <pc:docMk/>
            <pc:sldMk cId="1174943444" sldId="262"/>
            <ac:cxnSpMk id="17" creationId="{F7FBD9CE-C146-9643-6194-234F2D87D507}"/>
          </ac:cxnSpMkLst>
        </pc:cxnChg>
      </pc:sldChg>
      <pc:sldChg chg="modSp mod ord modShow">
        <pc:chgData name="지영 최" userId="77541e3fa88fb3b6" providerId="LiveId" clId="{ABF8803F-7ED0-445A-A13A-ACED88A77A1F}" dt="2026-02-26T15:54:33.750" v="202"/>
        <pc:sldMkLst>
          <pc:docMk/>
          <pc:sldMk cId="2691770740" sldId="263"/>
        </pc:sldMkLst>
        <pc:graphicFrameChg chg="mod modGraphic">
          <ac:chgData name="지영 최" userId="77541e3fa88fb3b6" providerId="LiveId" clId="{ABF8803F-7ED0-445A-A13A-ACED88A77A1F}" dt="2026-02-26T15:45:13.925" v="153" actId="1076"/>
          <ac:graphicFrameMkLst>
            <pc:docMk/>
            <pc:sldMk cId="2691770740" sldId="263"/>
            <ac:graphicFrameMk id="3" creationId="{43E96040-F207-6B77-969B-F68C140BD8C4}"/>
          </ac:graphicFrameMkLst>
        </pc:graphicFrameChg>
      </pc:sldChg>
      <pc:sldChg chg="modSp mod">
        <pc:chgData name="지영 최" userId="77541e3fa88fb3b6" providerId="LiveId" clId="{ABF8803F-7ED0-445A-A13A-ACED88A77A1F}" dt="2026-02-26T15:31:22.074" v="12" actId="1036"/>
        <pc:sldMkLst>
          <pc:docMk/>
          <pc:sldMk cId="1128519234" sldId="265"/>
        </pc:sldMkLst>
        <pc:spChg chg="mod">
          <ac:chgData name="지영 최" userId="77541e3fa88fb3b6" providerId="LiveId" clId="{ABF8803F-7ED0-445A-A13A-ACED88A77A1F}" dt="2026-02-26T15:30:55.826" v="0" actId="1076"/>
          <ac:spMkLst>
            <pc:docMk/>
            <pc:sldMk cId="1128519234" sldId="265"/>
            <ac:spMk id="6" creationId="{9949D5BB-DF14-AB9D-69CC-21A7B66CB1B6}"/>
          </ac:spMkLst>
        </pc:spChg>
        <pc:spChg chg="mod">
          <ac:chgData name="지영 최" userId="77541e3fa88fb3b6" providerId="LiveId" clId="{ABF8803F-7ED0-445A-A13A-ACED88A77A1F}" dt="2026-02-26T15:31:22.074" v="12" actId="1036"/>
          <ac:spMkLst>
            <pc:docMk/>
            <pc:sldMk cId="1128519234" sldId="265"/>
            <ac:spMk id="15" creationId="{B29ABE34-52CF-5A7D-2CD3-FEC2E98E130D}"/>
          </ac:spMkLst>
        </pc:spChg>
        <pc:spChg chg="mod">
          <ac:chgData name="지영 최" userId="77541e3fa88fb3b6" providerId="LiveId" clId="{ABF8803F-7ED0-445A-A13A-ACED88A77A1F}" dt="2026-02-26T15:31:22.074" v="12" actId="1036"/>
          <ac:spMkLst>
            <pc:docMk/>
            <pc:sldMk cId="1128519234" sldId="265"/>
            <ac:spMk id="16" creationId="{A19F10FA-6B9A-5374-B242-1F7F0A5A5B20}"/>
          </ac:spMkLst>
        </pc:spChg>
        <pc:spChg chg="mod">
          <ac:chgData name="지영 최" userId="77541e3fa88fb3b6" providerId="LiveId" clId="{ABF8803F-7ED0-445A-A13A-ACED88A77A1F}" dt="2026-02-26T15:31:22.074" v="12" actId="1036"/>
          <ac:spMkLst>
            <pc:docMk/>
            <pc:sldMk cId="1128519234" sldId="265"/>
            <ac:spMk id="17" creationId="{9136AFC5-4182-4526-311E-629BFD15C90C}"/>
          </ac:spMkLst>
        </pc:spChg>
      </pc:sldChg>
      <pc:sldChg chg="addSp modSp mod ord modShow">
        <pc:chgData name="지영 최" userId="77541e3fa88fb3b6" providerId="LiveId" clId="{ABF8803F-7ED0-445A-A13A-ACED88A77A1F}" dt="2026-02-26T15:55:09.342" v="207" actId="1076"/>
        <pc:sldMkLst>
          <pc:docMk/>
          <pc:sldMk cId="2314238867" sldId="266"/>
        </pc:sldMkLst>
        <pc:spChg chg="add mod">
          <ac:chgData name="지영 최" userId="77541e3fa88fb3b6" providerId="LiveId" clId="{ABF8803F-7ED0-445A-A13A-ACED88A77A1F}" dt="2026-02-26T15:55:09.342" v="207" actId="1076"/>
          <ac:spMkLst>
            <pc:docMk/>
            <pc:sldMk cId="2314238867" sldId="266"/>
            <ac:spMk id="4" creationId="{C527CEA2-5B5F-6AC7-C124-204BDD2831A6}"/>
          </ac:spMkLst>
        </pc:spChg>
        <pc:graphicFrameChg chg="mod modGraphic">
          <ac:chgData name="지영 최" userId="77541e3fa88fb3b6" providerId="LiveId" clId="{ABF8803F-7ED0-445A-A13A-ACED88A77A1F}" dt="2026-02-26T15:46:14.217" v="190"/>
          <ac:graphicFrameMkLst>
            <pc:docMk/>
            <pc:sldMk cId="2314238867" sldId="266"/>
            <ac:graphicFrameMk id="3" creationId="{71864C44-AF5B-EA0C-4846-C9B98387C4BB}"/>
          </ac:graphicFrameMkLst>
        </pc:graphicFrameChg>
      </pc:sldChg>
      <pc:sldChg chg="addSp modSp mod">
        <pc:chgData name="지영 최" userId="77541e3fa88fb3b6" providerId="LiveId" clId="{ABF8803F-7ED0-445A-A13A-ACED88A77A1F}" dt="2026-02-26T16:25:28.839" v="1078" actId="1076"/>
        <pc:sldMkLst>
          <pc:docMk/>
          <pc:sldMk cId="3713454453" sldId="268"/>
        </pc:sldMkLst>
        <pc:spChg chg="mod">
          <ac:chgData name="지영 최" userId="77541e3fa88fb3b6" providerId="LiveId" clId="{ABF8803F-7ED0-445A-A13A-ACED88A77A1F}" dt="2026-02-26T16:24:39.549" v="1049" actId="1076"/>
          <ac:spMkLst>
            <pc:docMk/>
            <pc:sldMk cId="3713454453" sldId="268"/>
            <ac:spMk id="3" creationId="{3F704182-C9A3-FC7D-BFEE-A53C71D96DAD}"/>
          </ac:spMkLst>
        </pc:spChg>
        <pc:spChg chg="mod">
          <ac:chgData name="지영 최" userId="77541e3fa88fb3b6" providerId="LiveId" clId="{ABF8803F-7ED0-445A-A13A-ACED88A77A1F}" dt="2026-02-26T16:24:50.692" v="1065" actId="1076"/>
          <ac:spMkLst>
            <pc:docMk/>
            <pc:sldMk cId="3713454453" sldId="268"/>
            <ac:spMk id="4" creationId="{35C7617D-02C1-73A4-3A31-D165E14BB780}"/>
          </ac:spMkLst>
        </pc:spChg>
        <pc:spChg chg="mod">
          <ac:chgData name="지영 최" userId="77541e3fa88fb3b6" providerId="LiveId" clId="{ABF8803F-7ED0-445A-A13A-ACED88A77A1F}" dt="2026-02-26T16:24:54.497" v="1066" actId="1076"/>
          <ac:spMkLst>
            <pc:docMk/>
            <pc:sldMk cId="3713454453" sldId="268"/>
            <ac:spMk id="5" creationId="{ACBA81A2-5E17-AB2D-E603-C95EE54883B6}"/>
          </ac:spMkLst>
        </pc:spChg>
        <pc:spChg chg="mod">
          <ac:chgData name="지영 최" userId="77541e3fa88fb3b6" providerId="LiveId" clId="{ABF8803F-7ED0-445A-A13A-ACED88A77A1F}" dt="2026-02-26T16:24:58.369" v="1067" actId="1076"/>
          <ac:spMkLst>
            <pc:docMk/>
            <pc:sldMk cId="3713454453" sldId="268"/>
            <ac:spMk id="6" creationId="{65D53E9C-A91C-4B9A-FDAC-7F45A5718AE3}"/>
          </ac:spMkLst>
        </pc:spChg>
        <pc:spChg chg="mod">
          <ac:chgData name="지영 최" userId="77541e3fa88fb3b6" providerId="LiveId" clId="{ABF8803F-7ED0-445A-A13A-ACED88A77A1F}" dt="2026-02-26T16:25:28.839" v="1078" actId="1076"/>
          <ac:spMkLst>
            <pc:docMk/>
            <pc:sldMk cId="3713454453" sldId="268"/>
            <ac:spMk id="7" creationId="{51895DA7-B34D-11E3-6789-8DAC1AF956CD}"/>
          </ac:spMkLst>
        </pc:spChg>
        <pc:cxnChg chg="add mod">
          <ac:chgData name="지영 최" userId="77541e3fa88fb3b6" providerId="LiveId" clId="{ABF8803F-7ED0-445A-A13A-ACED88A77A1F}" dt="2026-02-26T16:24:31.012" v="1047" actId="1076"/>
          <ac:cxnSpMkLst>
            <pc:docMk/>
            <pc:sldMk cId="3713454453" sldId="268"/>
            <ac:cxnSpMk id="12" creationId="{24292D8B-E87C-07CC-41F5-22933C4DF833}"/>
          </ac:cxnSpMkLst>
        </pc:cxnChg>
      </pc:sldChg>
      <pc:sldChg chg="addSp delSp modSp mod">
        <pc:chgData name="지영 최" userId="77541e3fa88fb3b6" providerId="LiveId" clId="{ABF8803F-7ED0-445A-A13A-ACED88A77A1F}" dt="2026-02-26T16:42:29.540" v="2289" actId="20577"/>
        <pc:sldMkLst>
          <pc:docMk/>
          <pc:sldMk cId="1179707174" sldId="270"/>
        </pc:sldMkLst>
        <pc:spChg chg="add mod">
          <ac:chgData name="지영 최" userId="77541e3fa88fb3b6" providerId="LiveId" clId="{ABF8803F-7ED0-445A-A13A-ACED88A77A1F}" dt="2026-02-26T15:33:41.274" v="33" actId="20577"/>
          <ac:spMkLst>
            <pc:docMk/>
            <pc:sldMk cId="1179707174" sldId="270"/>
            <ac:spMk id="3" creationId="{9540FB0B-40D1-6382-C586-65FC57BED09F}"/>
          </ac:spMkLst>
        </pc:spChg>
        <pc:spChg chg="add mod">
          <ac:chgData name="지영 최" userId="77541e3fa88fb3b6" providerId="LiveId" clId="{ABF8803F-7ED0-445A-A13A-ACED88A77A1F}" dt="2026-02-26T15:38:10.959" v="45" actId="20577"/>
          <ac:spMkLst>
            <pc:docMk/>
            <pc:sldMk cId="1179707174" sldId="270"/>
            <ac:spMk id="4" creationId="{751A6421-CEDF-784F-3FB0-5AFE7BE6F5A2}"/>
          </ac:spMkLst>
        </pc:spChg>
        <pc:spChg chg="add del mod">
          <ac:chgData name="지영 최" userId="77541e3fa88fb3b6" providerId="LiveId" clId="{ABF8803F-7ED0-445A-A13A-ACED88A77A1F}" dt="2026-02-26T16:39:52.823" v="1835" actId="1076"/>
          <ac:spMkLst>
            <pc:docMk/>
            <pc:sldMk cId="1179707174" sldId="270"/>
            <ac:spMk id="5" creationId="{1800894F-F769-735B-3F21-ACFA7CC0D4BF}"/>
          </ac:spMkLst>
        </pc:spChg>
        <pc:spChg chg="add mod">
          <ac:chgData name="지영 최" userId="77541e3fa88fb3b6" providerId="LiveId" clId="{ABF8803F-7ED0-445A-A13A-ACED88A77A1F}" dt="2026-02-26T16:40:05.483" v="1842" actId="20577"/>
          <ac:spMkLst>
            <pc:docMk/>
            <pc:sldMk cId="1179707174" sldId="270"/>
            <ac:spMk id="6" creationId="{06407A2B-C944-73AC-5885-D99B2E81A064}"/>
          </ac:spMkLst>
        </pc:spChg>
        <pc:spChg chg="add mod">
          <ac:chgData name="지영 최" userId="77541e3fa88fb3b6" providerId="LiveId" clId="{ABF8803F-7ED0-445A-A13A-ACED88A77A1F}" dt="2026-02-26T16:42:29.540" v="2289" actId="20577"/>
          <ac:spMkLst>
            <pc:docMk/>
            <pc:sldMk cId="1179707174" sldId="270"/>
            <ac:spMk id="7" creationId="{6CF2AEC1-F81E-5C60-0CF5-269DB345CFA6}"/>
          </ac:spMkLst>
        </pc:spChg>
      </pc:sldChg>
      <pc:sldChg chg="addSp delSp modSp new mod ord">
        <pc:chgData name="지영 최" userId="77541e3fa88fb3b6" providerId="LiveId" clId="{ABF8803F-7ED0-445A-A13A-ACED88A77A1F}" dt="2026-02-26T16:36:01.796" v="1193" actId="948"/>
        <pc:sldMkLst>
          <pc:docMk/>
          <pc:sldMk cId="648505081" sldId="271"/>
        </pc:sldMkLst>
        <pc:spChg chg="add mod">
          <ac:chgData name="지영 최" userId="77541e3fa88fb3b6" providerId="LiveId" clId="{ABF8803F-7ED0-445A-A13A-ACED88A77A1F}" dt="2026-02-26T16:01:40.426" v="445" actId="20577"/>
          <ac:spMkLst>
            <pc:docMk/>
            <pc:sldMk cId="648505081" sldId="271"/>
            <ac:spMk id="3" creationId="{1A022B1C-22BE-D542-27AF-DE2D6157939E}"/>
          </ac:spMkLst>
        </pc:spChg>
        <pc:spChg chg="add mod">
          <ac:chgData name="지영 최" userId="77541e3fa88fb3b6" providerId="LiveId" clId="{ABF8803F-7ED0-445A-A13A-ACED88A77A1F}" dt="2026-02-26T16:09:39.854" v="760" actId="1076"/>
          <ac:spMkLst>
            <pc:docMk/>
            <pc:sldMk cId="648505081" sldId="271"/>
            <ac:spMk id="6" creationId="{D19AD9E7-6330-A4AE-232C-4808B829FC65}"/>
          </ac:spMkLst>
        </pc:spChg>
        <pc:spChg chg="add mod">
          <ac:chgData name="지영 최" userId="77541e3fa88fb3b6" providerId="LiveId" clId="{ABF8803F-7ED0-445A-A13A-ACED88A77A1F}" dt="2026-02-26T16:22:16.992" v="923" actId="20577"/>
          <ac:spMkLst>
            <pc:docMk/>
            <pc:sldMk cId="648505081" sldId="271"/>
            <ac:spMk id="7" creationId="{8AFFACFB-3147-CD6C-DD60-586628A848D5}"/>
          </ac:spMkLst>
        </pc:spChg>
        <pc:spChg chg="add mod">
          <ac:chgData name="지영 최" userId="77541e3fa88fb3b6" providerId="LiveId" clId="{ABF8803F-7ED0-445A-A13A-ACED88A77A1F}" dt="2026-02-26T16:09:53.142" v="763" actId="1076"/>
          <ac:spMkLst>
            <pc:docMk/>
            <pc:sldMk cId="648505081" sldId="271"/>
            <ac:spMk id="8" creationId="{66DF8E39-EF68-E297-C499-391357CE71EE}"/>
          </ac:spMkLst>
        </pc:spChg>
        <pc:spChg chg="add mod">
          <ac:chgData name="지영 최" userId="77541e3fa88fb3b6" providerId="LiveId" clId="{ABF8803F-7ED0-445A-A13A-ACED88A77A1F}" dt="2026-02-26T16:36:01.796" v="1193" actId="948"/>
          <ac:spMkLst>
            <pc:docMk/>
            <pc:sldMk cId="648505081" sldId="271"/>
            <ac:spMk id="14" creationId="{92515763-7E23-B6B4-B1A3-AC49869E593C}"/>
          </ac:spMkLst>
        </pc:spChg>
        <pc:graphicFrameChg chg="add mod modGraphic">
          <ac:chgData name="지영 최" userId="77541e3fa88fb3b6" providerId="LiveId" clId="{ABF8803F-7ED0-445A-A13A-ACED88A77A1F}" dt="2026-02-26T16:12:25.549" v="786" actId="1076"/>
          <ac:graphicFrameMkLst>
            <pc:docMk/>
            <pc:sldMk cId="648505081" sldId="271"/>
            <ac:graphicFrameMk id="4" creationId="{7C12114C-5E5F-98EE-FBA4-F0D4C6BE7A6E}"/>
          </ac:graphicFrameMkLst>
        </pc:graphicFrameChg>
        <pc:graphicFrameChg chg="add del mod">
          <ac:chgData name="지영 최" userId="77541e3fa88fb3b6" providerId="LiveId" clId="{ABF8803F-7ED0-445A-A13A-ACED88A77A1F}" dt="2026-02-26T16:00:49.639" v="428" actId="478"/>
          <ac:graphicFrameMkLst>
            <pc:docMk/>
            <pc:sldMk cId="648505081" sldId="271"/>
            <ac:graphicFrameMk id="5" creationId="{B2569524-9690-4F28-D6A8-B342EAA5C1C4}"/>
          </ac:graphicFrameMkLst>
        </pc:graphicFrameChg>
        <pc:graphicFrameChg chg="add del mod">
          <ac:chgData name="지영 최" userId="77541e3fa88fb3b6" providerId="LiveId" clId="{ABF8803F-7ED0-445A-A13A-ACED88A77A1F}" dt="2026-02-26T16:07:17.094" v="725" actId="478"/>
          <ac:graphicFrameMkLst>
            <pc:docMk/>
            <pc:sldMk cId="648505081" sldId="271"/>
            <ac:graphicFrameMk id="9" creationId="{FF0F11E8-7C71-F70C-0927-354D8020644A}"/>
          </ac:graphicFrameMkLst>
        </pc:graphicFrameChg>
        <pc:graphicFrameChg chg="add del mod">
          <ac:chgData name="지영 최" userId="77541e3fa88fb3b6" providerId="LiveId" clId="{ABF8803F-7ED0-445A-A13A-ACED88A77A1F}" dt="2026-02-26T16:07:44.847" v="737" actId="478"/>
          <ac:graphicFrameMkLst>
            <pc:docMk/>
            <pc:sldMk cId="648505081" sldId="271"/>
            <ac:graphicFrameMk id="10" creationId="{30EA616D-668A-5B56-350E-CD4F15CE2BD1}"/>
          </ac:graphicFrameMkLst>
        </pc:graphicFrameChg>
        <pc:graphicFrameChg chg="add mod modGraphic">
          <ac:chgData name="지영 최" userId="77541e3fa88fb3b6" providerId="LiveId" clId="{ABF8803F-7ED0-445A-A13A-ACED88A77A1F}" dt="2026-02-26T16:23:00.022" v="1039" actId="1076"/>
          <ac:graphicFrameMkLst>
            <pc:docMk/>
            <pc:sldMk cId="648505081" sldId="271"/>
            <ac:graphicFrameMk id="12" creationId="{788DA9D8-C5D4-08C0-C792-65C44ECBEE53}"/>
          </ac:graphicFrameMkLst>
        </pc:graphicFrameChg>
        <pc:graphicFrameChg chg="add del mod">
          <ac:chgData name="지영 최" userId="77541e3fa88fb3b6" providerId="LiveId" clId="{ABF8803F-7ED0-445A-A13A-ACED88A77A1F}" dt="2026-02-26T16:16:45.291" v="895" actId="478"/>
          <ac:graphicFrameMkLst>
            <pc:docMk/>
            <pc:sldMk cId="648505081" sldId="271"/>
            <ac:graphicFrameMk id="13" creationId="{6FC57BF8-43A6-2864-2EA0-10F5396171B4}"/>
          </ac:graphicFrameMkLst>
        </pc:graphicFrameChg>
        <pc:picChg chg="add del mod">
          <ac:chgData name="지영 최" userId="77541e3fa88fb3b6" providerId="LiveId" clId="{ABF8803F-7ED0-445A-A13A-ACED88A77A1F}" dt="2026-02-26T16:12:24.549" v="785" actId="1076"/>
          <ac:picMkLst>
            <pc:docMk/>
            <pc:sldMk cId="648505081" sldId="271"/>
            <ac:picMk id="11" creationId="{1C293727-1EFD-8469-C289-CE3D63173B6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D3D5A-842C-42BB-965B-B832DA8FA9CD}" type="datetimeFigureOut">
              <a:rPr lang="ko-KR" altLang="en-US" smtClean="0"/>
              <a:t>2026-02-27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0F04D-4501-471B-9DD1-863F670714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8046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0F04D-4501-471B-9DD1-863F67071496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3993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0F04D-4501-471B-9DD1-863F67071496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177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C55A75-D07F-CFA6-F523-30EC236FC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246EA8A-6369-FBEC-C636-CC49EA82B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D9236C-479B-96D9-2E7D-012030A33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A4E1-0C97-4461-A640-CB3AC3C956DD}" type="datetime1">
              <a:rPr lang="ko-KR" altLang="en-US" smtClean="0"/>
              <a:t>2026-02-27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0942B8-10E4-C5C4-C3D3-49B44FB3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1128"/>
            <a:ext cx="4114800" cy="365125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3C27A2B-C525-AECC-687F-F08864EA1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7272"/>
            <a:ext cx="2743200" cy="365125"/>
          </a:xfrm>
        </p:spPr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4B62962-56CB-55C9-F2B3-A84E9911F74D}"/>
              </a:ext>
            </a:extLst>
          </p:cNvPr>
          <p:cNvSpPr>
            <a:spLocks/>
          </p:cNvSpPr>
          <p:nvPr/>
        </p:nvSpPr>
        <p:spPr>
          <a:xfrm>
            <a:off x="1338044" y="174070"/>
            <a:ext cx="10853956" cy="17616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62F2C2DE-BEB0-81D7-8AB0-B3DFE28A7BB0}"/>
              </a:ext>
            </a:extLst>
          </p:cNvPr>
          <p:cNvSpPr>
            <a:spLocks/>
          </p:cNvSpPr>
          <p:nvPr/>
        </p:nvSpPr>
        <p:spPr>
          <a:xfrm>
            <a:off x="408265" y="174070"/>
            <a:ext cx="1777067" cy="23908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390ED4E3-3974-7A52-58B9-334D67084DEB}"/>
              </a:ext>
            </a:extLst>
          </p:cNvPr>
          <p:cNvSpPr>
            <a:spLocks/>
          </p:cNvSpPr>
          <p:nvPr/>
        </p:nvSpPr>
        <p:spPr>
          <a:xfrm>
            <a:off x="-1" y="65012"/>
            <a:ext cx="1849773" cy="23908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B0A431F-7BEF-9F56-23B4-0673E13A4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3" y="6659834"/>
            <a:ext cx="1899917" cy="98818"/>
          </a:xfrm>
          <a:prstGeom prst="rect">
            <a:avLst/>
          </a:prstGeom>
        </p:spPr>
      </p:pic>
      <p:sp>
        <p:nvSpPr>
          <p:cNvPr id="12" name="부제목 2">
            <a:extLst>
              <a:ext uri="{FF2B5EF4-FFF2-40B4-BE49-F238E27FC236}">
                <a16:creationId xmlns:a16="http://schemas.microsoft.com/office/drawing/2014/main" id="{9BF42FA0-DC08-D040-C326-0271B2167C21}"/>
              </a:ext>
            </a:extLst>
          </p:cNvPr>
          <p:cNvSpPr txBox="1">
            <a:spLocks/>
          </p:cNvSpPr>
          <p:nvPr userDrawn="1"/>
        </p:nvSpPr>
        <p:spPr>
          <a:xfrm>
            <a:off x="1676400" y="6572824"/>
            <a:ext cx="9144000" cy="24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50" dirty="0"/>
              <a:t>27.Feb.2026 / Jiyoung Choi</a:t>
            </a:r>
            <a:endParaRPr lang="ko-KR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198960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E54084-DF6D-A4F7-4C3F-97D343B1C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0CAFF31-2CF1-2EBB-2D6E-2392D3478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80326F4-7027-07D9-B8A4-9A3AA955B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C163-69E7-47B0-A89E-BEAD3F88970D}" type="datetime1">
              <a:rPr lang="ko-KR" altLang="en-US" smtClean="0"/>
              <a:t>2026-02-27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7BE590-AC87-EC53-7A22-B1D460B62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EA740B6-A6A8-37BF-3258-41D6FE10C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587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7B88DD5-C635-F5EC-A537-010A865046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18C5B9D-CB32-10BF-5B63-8F0DCC108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E9F6BE1-E566-0390-1FAD-9C2FBA544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7182-C0E4-4C77-8133-FDB814F0184A}" type="datetime1">
              <a:rPr lang="ko-KR" altLang="en-US" smtClean="0"/>
              <a:t>2026-02-27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F594671-184D-DC9D-1CFB-0BA9B95C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6352397-7C9B-589B-6E9C-0652DF611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030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E62473-BBE6-DB96-140A-5756495E0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1C86F2-4D0B-6BC4-BB86-8DDD5AF2C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397B29C-475E-52DA-A241-C25392E2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0E931-D2CC-4525-A2F2-54FE68B32219}" type="datetime1">
              <a:rPr lang="ko-KR" altLang="en-US" smtClean="0"/>
              <a:t>2026-02-27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2ED914A-3987-3384-B548-67D1B85D0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90262A9-DFD1-4AD4-982D-4949C084A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842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7AA922-D1A9-040B-C328-D72924F90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833FE4B-387B-F3A6-B57C-5DA51D9E5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FE22B2E-D541-2913-8B53-6FF8CE955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F95E-A7DA-460C-9D64-5F2BC0533171}" type="datetime1">
              <a:rPr lang="ko-KR" altLang="en-US" smtClean="0"/>
              <a:t>2026-02-27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ADD1FA8-DF2A-0E2C-3AD4-D85A709CF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2A62AE4-87C6-B25A-2196-E620C7A10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631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094A7D-A4F6-B495-4E55-597FC9F7A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3C781C3-D4A6-5FFD-3B67-5D1AF7CAB4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8238320-97CF-9BDE-31B1-2389A78EE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2AA7477-9FCC-95FA-00DB-AE9D957FF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775-FA19-4FE4-93B8-973DCA48ECD5}" type="datetime1">
              <a:rPr lang="ko-KR" altLang="en-US" smtClean="0"/>
              <a:t>2026-02-27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C4CE955-4864-EA95-604C-4EBF1D83C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9ACE867-4214-36FC-0A28-7EEC8CD9E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6382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C177B4-2216-3323-0963-0F44AE2E3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8945C48-4FC4-EB24-0484-9D4238400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0F183A9-A22A-578E-7FBB-ECAB2D161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09A0C42-0213-8D6C-F55D-15095D41FD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0F5D318-6B44-7992-418F-506FF00BA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92FCC2D-D8A1-A45D-08E8-124C601D8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FA18-4DB7-4D53-A676-FD0105CAF249}" type="datetime1">
              <a:rPr lang="ko-KR" altLang="en-US" smtClean="0"/>
              <a:t>2026-02-27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735A9CD-60C4-2F13-14A4-C57F2840F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2693FB0-A779-97F0-0C5C-919C30C44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151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3CF1E4-D284-9974-E397-6CE26C5FD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CB08D68-D32B-5FE6-EF34-C28233C83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BB6C-8C87-4C08-A54C-BD7EDFED85DE}" type="datetime1">
              <a:rPr lang="ko-KR" altLang="en-US" smtClean="0"/>
              <a:t>2026-02-27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61E59E0-8B8F-EE6F-0FF2-869969019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D183C3D-3F0E-58F8-8241-7399A3856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775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B304DB8-C574-809B-8D58-37370B387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27BD7-3CB3-41E9-A013-F4DFEAB1E6C4}" type="datetime1">
              <a:rPr lang="ko-KR" altLang="en-US" smtClean="0"/>
              <a:t>2026-02-27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EBCCCDF-D3E1-DED5-8B17-25D0870B2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1372279-341F-4A1E-5F1D-92F0656CF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8AE26F2-CC5B-50A3-256D-352DE575ED25}"/>
              </a:ext>
            </a:extLst>
          </p:cNvPr>
          <p:cNvSpPr/>
          <p:nvPr/>
        </p:nvSpPr>
        <p:spPr>
          <a:xfrm>
            <a:off x="6042" y="80945"/>
            <a:ext cx="154696" cy="29977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DD5BEB5-DF70-1CA9-5586-62E980198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3" y="6659834"/>
            <a:ext cx="1899917" cy="9881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DC69BAD-3C33-4646-8DD2-E2F3C09B01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3" y="6659834"/>
            <a:ext cx="1899917" cy="9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18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22F22A-4643-96EC-C97B-4FA1E1C37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9A83C83-0936-93A7-CE53-51EA79FC2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1B69AD9-C7B6-6B1E-1214-2BAC68CD80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980E7EF-72EB-11C5-1B02-5D58B7207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AE9A-0B02-4CEA-8F7D-B53AC330177A}" type="datetime1">
              <a:rPr lang="ko-KR" altLang="en-US" smtClean="0"/>
              <a:t>2026-02-27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36C30C5-AD9E-C583-BA4F-83C586ECE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65A60BA-E8F1-4FDF-2154-43817C87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3881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44FE58-3579-6E8D-C9F3-2C8D9EDE3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0C332E6-7563-BF08-B0F9-FD73E1F121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1126BD9-09C1-71E3-6763-5E9AFDC62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5D5A960-5555-A466-08B5-A30207986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9672-D890-405E-A9C3-BC8FAFC921C0}" type="datetime1">
              <a:rPr lang="ko-KR" altLang="en-US" smtClean="0"/>
              <a:t>2026-02-27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F07F78A-E439-4D66-151F-9C6443727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AF315BD-F3A7-138C-8585-CBCF0190A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412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DD8BC2B-FA6A-E114-89E1-26E16C596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56CBC81-D54D-C3E9-176B-21E393B55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FEC8A2-C28C-DA0D-33A4-CBEDCA1D5B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330823-7DE9-4DB1-8808-D7903D515F66}" type="datetime1">
              <a:rPr lang="ko-KR" altLang="en-US" smtClean="0"/>
              <a:t>2026-02-27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0196455-3F33-9A9B-69A9-668939A10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7B45BD9-C8F7-A478-AEB9-020C64968F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FA1E96-DCC3-490F-93DF-8B1349E7CA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8950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35.png"/><Relationship Id="rId21" Type="http://schemas.openxmlformats.org/officeDocument/2006/relationships/image" Target="../media/image62.png"/><Relationship Id="rId7" Type="http://schemas.openxmlformats.org/officeDocument/2006/relationships/image" Target="../media/image39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52.png"/><Relationship Id="rId5" Type="http://schemas.openxmlformats.org/officeDocument/2006/relationships/image" Target="../media/image37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36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0.png"/><Relationship Id="rId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oi.org/10.1038/s41598-025-24550-2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00CD613-FB0F-BADC-9618-C30BB2816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1</a:t>
            </a:fld>
            <a:endParaRPr lang="ko-KR" altLang="en-US"/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F96A8544-9E53-0D3B-1FF5-6071BBDB6A59}"/>
              </a:ext>
            </a:extLst>
          </p:cNvPr>
          <p:cNvSpPr txBox="1">
            <a:spLocks/>
          </p:cNvSpPr>
          <p:nvPr/>
        </p:nvSpPr>
        <p:spPr>
          <a:xfrm>
            <a:off x="1524000" y="2371460"/>
            <a:ext cx="9144000" cy="900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5400"/>
              <a:t>Study of Virtual Pepper-Pot</a:t>
            </a:r>
            <a:endParaRPr lang="ko-KR" altLang="en-US" sz="5400" dirty="0"/>
          </a:p>
        </p:txBody>
      </p:sp>
    </p:spTree>
    <p:extLst>
      <p:ext uri="{BB962C8B-B14F-4D97-AF65-F5344CB8AC3E}">
        <p14:creationId xmlns:p14="http://schemas.microsoft.com/office/powerpoint/2010/main" val="716583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6507937-BF1C-2993-51A3-2664138D5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10</a:t>
            </a:fld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C69C5E56-1F4D-C2A0-9E14-7176E352D9CA}"/>
              </a:ext>
            </a:extLst>
          </p:cNvPr>
          <p:cNvGrpSpPr>
            <a:grpSpLocks noChangeAspect="1"/>
          </p:cNvGrpSpPr>
          <p:nvPr/>
        </p:nvGrpSpPr>
        <p:grpSpPr>
          <a:xfrm>
            <a:off x="310914" y="966360"/>
            <a:ext cx="3898428" cy="4770444"/>
            <a:chOff x="1949450" y="59840"/>
            <a:chExt cx="5295486" cy="6480000"/>
          </a:xfrm>
        </p:grpSpPr>
        <p:pic>
          <p:nvPicPr>
            <p:cNvPr id="4" name="그림 3" descr="텍스트, 도표, 그래프, 라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D931D853-58BB-F47D-78D9-9A5310915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9450" y="59840"/>
              <a:ext cx="2647742" cy="2160000"/>
            </a:xfrm>
            <a:prstGeom prst="rect">
              <a:avLst/>
            </a:prstGeom>
          </p:spPr>
        </p:pic>
        <p:pic>
          <p:nvPicPr>
            <p:cNvPr id="5" name="그림 4" descr="텍스트, 그래프, 도표, 라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D78A7D17-B963-0C4D-1F2C-CF44FE410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97192" y="59840"/>
              <a:ext cx="2647742" cy="2160000"/>
            </a:xfrm>
            <a:prstGeom prst="rect">
              <a:avLst/>
            </a:prstGeom>
          </p:spPr>
        </p:pic>
        <p:pic>
          <p:nvPicPr>
            <p:cNvPr id="6" name="그림 5" descr="텍스트, 도표, 스크린샷, 그래프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598A7A29-777D-5CD2-EEAE-193CA0C5E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49450" y="2219840"/>
              <a:ext cx="2647742" cy="2160000"/>
            </a:xfrm>
            <a:prstGeom prst="rect">
              <a:avLst/>
            </a:prstGeom>
          </p:spPr>
        </p:pic>
        <p:pic>
          <p:nvPicPr>
            <p:cNvPr id="7" name="그림 6" descr="텍스트, 도표, 그래프, 라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ED6F7CA6-EE5E-F9F1-0D70-44298B073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97192" y="2219840"/>
              <a:ext cx="2647742" cy="2160000"/>
            </a:xfrm>
            <a:prstGeom prst="rect">
              <a:avLst/>
            </a:prstGeom>
          </p:spPr>
        </p:pic>
        <p:pic>
          <p:nvPicPr>
            <p:cNvPr id="8" name="그림 7" descr="텍스트, 도표, 스크린샷, 다채로움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5B1979C7-5F30-780F-6113-1387E0DE3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49450" y="4379840"/>
              <a:ext cx="2647742" cy="2160000"/>
            </a:xfrm>
            <a:prstGeom prst="rect">
              <a:avLst/>
            </a:prstGeom>
          </p:spPr>
        </p:pic>
        <p:pic>
          <p:nvPicPr>
            <p:cNvPr id="9" name="그림 8" descr="텍스트, 도표, 스크린샷, 그래프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51E0F027-78F6-A471-1FE9-935011553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97193" y="4379839"/>
              <a:ext cx="2647743" cy="2160000"/>
            </a:xfrm>
            <a:prstGeom prst="rect">
              <a:avLst/>
            </a:prstGeom>
          </p:spPr>
        </p:pic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BE030FA1-98F4-2FCE-AC25-12B71F4C036F}"/>
              </a:ext>
            </a:extLst>
          </p:cNvPr>
          <p:cNvGrpSpPr>
            <a:grpSpLocks noChangeAspect="1"/>
          </p:cNvGrpSpPr>
          <p:nvPr/>
        </p:nvGrpSpPr>
        <p:grpSpPr>
          <a:xfrm>
            <a:off x="4209345" y="966360"/>
            <a:ext cx="3691221" cy="4770443"/>
            <a:chOff x="6370087" y="448428"/>
            <a:chExt cx="5005717" cy="6469264"/>
          </a:xfrm>
        </p:grpSpPr>
        <p:pic>
          <p:nvPicPr>
            <p:cNvPr id="11" name="그림 10" descr="텍스트, 그래프, 도표, 라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EAF15A9E-3358-DFEF-A78E-76AA1AC48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70090" y="448428"/>
              <a:ext cx="2502857" cy="2160000"/>
            </a:xfrm>
            <a:prstGeom prst="rect">
              <a:avLst/>
            </a:prstGeom>
          </p:spPr>
        </p:pic>
        <p:pic>
          <p:nvPicPr>
            <p:cNvPr id="12" name="그림 11" descr="텍스트, 그래프, 도표, 라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5F475A01-3D32-FDF7-8918-72BF30C97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872947" y="448428"/>
              <a:ext cx="2502857" cy="2160000"/>
            </a:xfrm>
            <a:prstGeom prst="rect">
              <a:avLst/>
            </a:prstGeom>
          </p:spPr>
        </p:pic>
        <p:pic>
          <p:nvPicPr>
            <p:cNvPr id="13" name="그림 12" descr="도표, 텍스트, 스크린샷, 다채로움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3F7DE5A5-2F02-E7E7-46BF-E7BCCF0F7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70087" y="2597692"/>
              <a:ext cx="2502857" cy="2160000"/>
            </a:xfrm>
            <a:prstGeom prst="rect">
              <a:avLst/>
            </a:prstGeom>
          </p:spPr>
        </p:pic>
        <p:pic>
          <p:nvPicPr>
            <p:cNvPr id="14" name="그림 13" descr="다채로움, 스크린샷, 텍스트, 도표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61386E37-0096-8A92-8A4E-F47FD7329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872944" y="2597692"/>
              <a:ext cx="2502857" cy="2160000"/>
            </a:xfrm>
            <a:prstGeom prst="rect">
              <a:avLst/>
            </a:prstGeom>
          </p:spPr>
        </p:pic>
        <p:pic>
          <p:nvPicPr>
            <p:cNvPr id="15" name="그림 14" descr="스크린샷, 도표, 텍스트, 다채로움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0B190197-FF33-E03E-481A-CEAB8FB87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370087" y="4757692"/>
              <a:ext cx="2502857" cy="2160000"/>
            </a:xfrm>
            <a:prstGeom prst="rect">
              <a:avLst/>
            </a:prstGeom>
          </p:spPr>
        </p:pic>
        <p:pic>
          <p:nvPicPr>
            <p:cNvPr id="16" name="그림 15" descr="다채로움, 스크린샷, 도표, 텍스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75A3540D-7407-9EE5-5999-C91D6A42A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872944" y="4746956"/>
              <a:ext cx="2502857" cy="2160000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2C6EE33-3B9C-8AD2-516B-44EB0D711DB8}"/>
              </a:ext>
            </a:extLst>
          </p:cNvPr>
          <p:cNvSpPr txBox="1"/>
          <p:nvPr/>
        </p:nvSpPr>
        <p:spPr>
          <a:xfrm>
            <a:off x="1285520" y="733289"/>
            <a:ext cx="2093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/>
              <a:t>Slit Position Ground Truth</a:t>
            </a:r>
            <a:endParaRPr lang="ko-KR" altLang="en-US" sz="1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95EBC6-75C5-D559-5E11-62583472BD4A}"/>
              </a:ext>
            </a:extLst>
          </p:cNvPr>
          <p:cNvSpPr txBox="1"/>
          <p:nvPr/>
        </p:nvSpPr>
        <p:spPr>
          <a:xfrm>
            <a:off x="4564080" y="733289"/>
            <a:ext cx="3188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/>
              <a:t>Recon: Assuming Gaussian distribution</a:t>
            </a:r>
            <a:endParaRPr lang="ko-KR" altLang="en-US" sz="1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5228A3-BD81-91CE-2DA0-7E549DE3279D}"/>
              </a:ext>
            </a:extLst>
          </p:cNvPr>
          <p:cNvSpPr txBox="1"/>
          <p:nvPr/>
        </p:nvSpPr>
        <p:spPr>
          <a:xfrm>
            <a:off x="8773590" y="733289"/>
            <a:ext cx="2502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/>
              <a:t>Recon: Gaussian Mixture Model</a:t>
            </a:r>
            <a:endParaRPr lang="ko-KR" altLang="en-US" sz="1200" b="1" dirty="0"/>
          </a:p>
        </p:txBody>
      </p:sp>
      <p:pic>
        <p:nvPicPr>
          <p:cNvPr id="27" name="그림 26" descr="텍스트, 폰트, 편지, 문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3DBD079-6CD3-F41B-0B82-6EC4C512789A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19235" r="17212" b="86718"/>
          <a:stretch>
            <a:fillRect/>
          </a:stretch>
        </p:blipFill>
        <p:spPr>
          <a:xfrm>
            <a:off x="8341694" y="5820404"/>
            <a:ext cx="3366654" cy="620402"/>
          </a:xfrm>
          <a:prstGeom prst="rect">
            <a:avLst/>
          </a:prstGeom>
        </p:spPr>
      </p:pic>
      <p:grpSp>
        <p:nvGrpSpPr>
          <p:cNvPr id="40" name="그룹 39">
            <a:extLst>
              <a:ext uri="{FF2B5EF4-FFF2-40B4-BE49-F238E27FC236}">
                <a16:creationId xmlns:a16="http://schemas.microsoft.com/office/drawing/2014/main" id="{9910E282-00CB-E773-397D-9BB196E46BEF}"/>
              </a:ext>
            </a:extLst>
          </p:cNvPr>
          <p:cNvGrpSpPr>
            <a:grpSpLocks noChangeAspect="1"/>
          </p:cNvGrpSpPr>
          <p:nvPr/>
        </p:nvGrpSpPr>
        <p:grpSpPr>
          <a:xfrm>
            <a:off x="8005624" y="966360"/>
            <a:ext cx="3901006" cy="4773600"/>
            <a:chOff x="8149487" y="1062357"/>
            <a:chExt cx="3901006" cy="4773600"/>
          </a:xfrm>
        </p:grpSpPr>
        <p:pic>
          <p:nvPicPr>
            <p:cNvPr id="29" name="그림 28" descr="텍스트, 스크린샷, 도표, 그래프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68CC40AB-2E58-B423-F23A-BB322993C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149487" y="1062357"/>
              <a:ext cx="1950503" cy="1591200"/>
            </a:xfrm>
            <a:prstGeom prst="rect">
              <a:avLst/>
            </a:prstGeom>
          </p:spPr>
        </p:pic>
        <p:pic>
          <p:nvPicPr>
            <p:cNvPr id="31" name="그림 30" descr="텍스트, 도표, 스크린샷, 그래프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9B68C91E-D986-FB54-4F26-BCFE17F4B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099990" y="1062357"/>
              <a:ext cx="1950503" cy="1591200"/>
            </a:xfrm>
            <a:prstGeom prst="rect">
              <a:avLst/>
            </a:prstGeom>
          </p:spPr>
        </p:pic>
        <p:pic>
          <p:nvPicPr>
            <p:cNvPr id="33" name="그림 32" descr="텍스트, 도표, 스크린샷, 다채로움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C8ABFF21-F8A5-DC64-D3B7-2221870ED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149487" y="2653557"/>
              <a:ext cx="1950503" cy="1591200"/>
            </a:xfrm>
            <a:prstGeom prst="rect">
              <a:avLst/>
            </a:prstGeom>
          </p:spPr>
        </p:pic>
        <p:pic>
          <p:nvPicPr>
            <p:cNvPr id="35" name="그림 34" descr="텍스트, 도표, 스크린샷, 다채로움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251FC1AF-A247-5001-9BF3-99B700F96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0099990" y="2653557"/>
              <a:ext cx="1950503" cy="1591200"/>
            </a:xfrm>
            <a:prstGeom prst="rect">
              <a:avLst/>
            </a:prstGeom>
          </p:spPr>
        </p:pic>
        <p:pic>
          <p:nvPicPr>
            <p:cNvPr id="37" name="그림 36" descr="텍스트, 도표, 스크린샷, 다채로움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8948586D-F4E7-445B-D8B4-D87B0CDBA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8149487" y="4244757"/>
              <a:ext cx="1950503" cy="1591200"/>
            </a:xfrm>
            <a:prstGeom prst="rect">
              <a:avLst/>
            </a:prstGeom>
          </p:spPr>
        </p:pic>
        <p:pic>
          <p:nvPicPr>
            <p:cNvPr id="39" name="그림 38" descr="텍스트, 도표, 스크린샷, 다채로움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61AAD1A3-A081-2FE8-EB47-6597A43BC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0099990" y="4244757"/>
              <a:ext cx="1950503" cy="159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0389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02409C4-6BA3-1E73-45C6-BDA4C490B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704182-C9A3-FC7D-BFEE-A53C71D96DAD}"/>
              </a:ext>
            </a:extLst>
          </p:cNvPr>
          <p:cNvSpPr txBox="1"/>
          <p:nvPr/>
        </p:nvSpPr>
        <p:spPr>
          <a:xfrm>
            <a:off x="254491" y="376691"/>
            <a:ext cx="1641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Ground truth</a:t>
            </a:r>
            <a:endParaRPr lang="ko-KR" alt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C7617D-02C1-73A4-3A31-D165E14BB780}"/>
              </a:ext>
            </a:extLst>
          </p:cNvPr>
          <p:cNvSpPr txBox="1"/>
          <p:nvPr/>
        </p:nvSpPr>
        <p:spPr>
          <a:xfrm>
            <a:off x="5973459" y="376691"/>
            <a:ext cx="1828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Reconstruction</a:t>
            </a:r>
            <a:endParaRPr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CBA81A2-5E17-AB2D-E603-C95EE54883B6}"/>
                  </a:ext>
                </a:extLst>
              </p:cNvPr>
              <p:cNvSpPr txBox="1"/>
              <p:nvPr/>
            </p:nvSpPr>
            <p:spPr>
              <a:xfrm>
                <a:off x="1895710" y="477646"/>
                <a:ext cx="3595984" cy="1683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=3.476494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𝑚𝑟𝑎𝑑</m:t>
                      </m:r>
                    </m:oMath>
                  </m:oMathPara>
                </a14:m>
                <a:endParaRPr lang="en-US" altLang="ko-KR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=3.523232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𝑚𝑟𝑎𝑑</m:t>
                      </m:r>
                    </m:oMath>
                  </m:oMathPara>
                </a14:m>
                <a:endParaRPr lang="en-US" altLang="ko-KR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=3.476462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𝑚𝑟𝑎𝑑</m:t>
                      </m:r>
                    </m:oMath>
                  </m:oMathPara>
                </a14:m>
                <a:endParaRPr lang="en-US" altLang="ko-KR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=3.523331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𝑚𝑟𝑎𝑑</m:t>
                      </m:r>
                    </m:oMath>
                  </m:oMathPara>
                </a14:m>
                <a:endParaRPr lang="en-US" altLang="ko-KR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=−1.889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US" altLang="ko-KR" b="0" dirty="0"/>
              </a:p>
              <a:p>
                <a:r>
                  <a:rPr lang="en-US" altLang="ko-KR" dirty="0"/>
                  <a:t>Numerical precision leads to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</m:t>
                    </m:r>
                  </m:oMath>
                </a14:m>
                <a:endParaRPr lang="en-US" altLang="ko-KR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CBA81A2-5E17-AB2D-E603-C95EE5488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710" y="477646"/>
                <a:ext cx="3595984" cy="1683923"/>
              </a:xfrm>
              <a:prstGeom prst="rect">
                <a:avLst/>
              </a:prstGeom>
              <a:blipFill>
                <a:blip r:embed="rId2"/>
                <a:stretch>
                  <a:fillRect l="-4068" r="-1186" b="-722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D53E9C-A91C-4B9A-FDAC-7F45A5718AE3}"/>
                  </a:ext>
                </a:extLst>
              </p:cNvPr>
              <p:cNvSpPr txBox="1"/>
              <p:nvPr/>
            </p:nvSpPr>
            <p:spPr>
              <a:xfrm>
                <a:off x="7650808" y="477646"/>
                <a:ext cx="3595984" cy="1683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=3.421198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𝑚𝑟𝑎𝑑</m:t>
                      </m:r>
                    </m:oMath>
                  </m:oMathPara>
                </a14:m>
                <a:endParaRPr lang="en-US" altLang="ko-KR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=3.814789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𝑚𝑟𝑎𝑑</m:t>
                      </m:r>
                    </m:oMath>
                  </m:oMathPara>
                </a14:m>
                <a:endParaRPr lang="en-US" altLang="ko-KR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=3.420577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𝑚𝑟𝑎𝑑</m:t>
                      </m:r>
                    </m:oMath>
                  </m:oMathPara>
                </a14:m>
                <a:endParaRPr lang="en-US" altLang="ko-KR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=3.815271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𝑚𝑟𝑎𝑑</m:t>
                      </m:r>
                    </m:oMath>
                  </m:oMathPara>
                </a14:m>
                <a:endParaRPr lang="en-US" altLang="ko-KR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=5.519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US" altLang="ko-KR" b="0" dirty="0"/>
              </a:p>
              <a:p>
                <a:r>
                  <a:rPr lang="en-US" altLang="ko-KR" b="0" dirty="0"/>
                  <a:t>Numerical precision leads to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</m:t>
                    </m:r>
                  </m:oMath>
                </a14:m>
                <a:endParaRPr lang="en-US" altLang="ko-KR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D53E9C-A91C-4B9A-FDAC-7F45A5718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808" y="477646"/>
                <a:ext cx="3595984" cy="1683923"/>
              </a:xfrm>
              <a:prstGeom prst="rect">
                <a:avLst/>
              </a:prstGeom>
              <a:blipFill>
                <a:blip r:embed="rId3"/>
                <a:stretch>
                  <a:fillRect l="-3898" r="-1356" b="-722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895DA7-B34D-11E3-6789-8DAC1AF956CD}"/>
                  </a:ext>
                </a:extLst>
              </p:cNvPr>
              <p:cNvSpPr txBox="1"/>
              <p:nvPr/>
            </p:nvSpPr>
            <p:spPr>
              <a:xfrm>
                <a:off x="797121" y="2887512"/>
                <a:ext cx="25526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←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𝑘𝑦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=0.8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895DA7-B34D-11E3-6789-8DAC1AF95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121" y="2887512"/>
                <a:ext cx="2552622" cy="276999"/>
              </a:xfrm>
              <a:prstGeom prst="rect">
                <a:avLst/>
              </a:prstGeom>
              <a:blipFill>
                <a:blip r:embed="rId4"/>
                <a:stretch>
                  <a:fillRect r="-239" b="-4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37648EC-527B-A861-7138-714880B2B43C}"/>
              </a:ext>
            </a:extLst>
          </p:cNvPr>
          <p:cNvSpPr txBox="1"/>
          <p:nvPr/>
        </p:nvSpPr>
        <p:spPr>
          <a:xfrm>
            <a:off x="292919" y="2454400"/>
            <a:ext cx="2039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임의의 </a:t>
            </a:r>
            <a:r>
              <a:rPr lang="en-US" altLang="ko-KR" b="1" dirty="0"/>
              <a:t>coupling</a:t>
            </a:r>
            <a:endParaRPr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표 8">
                <a:extLst>
                  <a:ext uri="{FF2B5EF4-FFF2-40B4-BE49-F238E27FC236}">
                    <a16:creationId xmlns:a16="http://schemas.microsoft.com/office/drawing/2014/main" id="{1D7AFFCB-9008-CD2E-8F32-C2A9CBCD8D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6051053"/>
                  </p:ext>
                </p:extLst>
              </p:nvPr>
            </p:nvGraphicFramePr>
            <p:xfrm>
              <a:off x="5677392" y="2704075"/>
              <a:ext cx="5682759" cy="389839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07459">
                      <a:extLst>
                        <a:ext uri="{9D8B030D-6E8A-4147-A177-3AD203B41FA5}">
                          <a16:colId xmlns:a16="http://schemas.microsoft.com/office/drawing/2014/main" val="963052917"/>
                        </a:ext>
                      </a:extLst>
                    </a:gridCol>
                    <a:gridCol w="1225100">
                      <a:extLst>
                        <a:ext uri="{9D8B030D-6E8A-4147-A177-3AD203B41FA5}">
                          <a16:colId xmlns:a16="http://schemas.microsoft.com/office/drawing/2014/main" val="2041417055"/>
                        </a:ext>
                      </a:extLst>
                    </a:gridCol>
                    <a:gridCol w="1225100">
                      <a:extLst>
                        <a:ext uri="{9D8B030D-6E8A-4147-A177-3AD203B41FA5}">
                          <a16:colId xmlns:a16="http://schemas.microsoft.com/office/drawing/2014/main" val="1434683751"/>
                        </a:ext>
                      </a:extLst>
                    </a:gridCol>
                    <a:gridCol w="1225100">
                      <a:extLst>
                        <a:ext uri="{9D8B030D-6E8A-4147-A177-3AD203B41FA5}">
                          <a16:colId xmlns:a16="http://schemas.microsoft.com/office/drawing/2014/main" val="173229515"/>
                        </a:ext>
                      </a:extLst>
                    </a:gridCol>
                  </a:tblGrid>
                  <a:tr h="25140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Parameters</a:t>
                          </a:r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dirty="0"/>
                            <a:t>Ground Truth</a:t>
                          </a:r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dirty="0"/>
                            <a:t>Reconstruction</a:t>
                          </a:r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dirty="0"/>
                            <a:t>Error</a:t>
                          </a:r>
                          <a:r>
                            <a:rPr lang="ko-KR" altLang="en-US" sz="1200" b="0" dirty="0"/>
                            <a:t> </a:t>
                          </a:r>
                          <a:r>
                            <a:rPr lang="en-US" altLang="ko-KR" sz="1200" b="0" dirty="0"/>
                            <a:t>(%)</a:t>
                          </a:r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63657"/>
                      </a:ext>
                    </a:extLst>
                  </a:tr>
                  <a:tr h="266263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𝑚𝑟𝑎𝑑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7.135480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6.881567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3.56%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7396341"/>
                      </a:ext>
                    </a:extLst>
                  </a:tr>
                  <a:tr h="266263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𝑚𝑟𝑎𝑑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3.523232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3.407003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3.30%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5864060"/>
                      </a:ext>
                    </a:extLst>
                  </a:tr>
                  <a:tr h="266263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𝑚𝑟𝑎𝑑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7.896109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7.576622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4.05%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4947539"/>
                      </a:ext>
                    </a:extLst>
                  </a:tr>
                  <a:tr h="272655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𝑚𝑟𝑎𝑑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1.603947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1.679069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4.68%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1936966"/>
                      </a:ext>
                    </a:extLst>
                  </a:tr>
                  <a:tr h="266263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sSup>
                                  <m:sSup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ko-KR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𝑚𝑚</m:t>
                                        </m:r>
                                        <m:r>
                                          <a:rPr lang="en-US" altLang="ko-KR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en-US" altLang="ko-KR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𝑚𝑟𝑎𝑑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12.664937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12.721668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0.45%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2301386"/>
                      </a:ext>
                    </a:extLst>
                  </a:tr>
                  <a:tr h="266263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12.664940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12.721671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0524643"/>
                      </a:ext>
                    </a:extLst>
                  </a:tr>
                  <a:tr h="266263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0.985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0.843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1744478"/>
                      </a:ext>
                    </a:extLst>
                  </a:tr>
                  <a:tr h="260562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𝑚𝑟𝑎𝑑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3.283411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2.994380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8.80%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680322"/>
                      </a:ext>
                    </a:extLst>
                  </a:tr>
                  <a:tr h="270786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𝑚𝑟𝑎𝑑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4.753272</a:t>
                          </a:r>
                          <a:endParaRPr lang="en-US" altLang="ko-KR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4.457140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6.23%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7378025"/>
                      </a:ext>
                    </a:extLst>
                  </a:tr>
                  <a:tr h="260562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5.991377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5.468239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8.73%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8034217"/>
                      </a:ext>
                    </a:extLst>
                  </a:tr>
                  <a:tr h="270786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7.073228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6.632064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6.24%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2065191"/>
                      </a:ext>
                    </a:extLst>
                  </a:tr>
                  <a:tr h="260562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4.840322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4.539386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6.22%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7226557"/>
                      </a:ext>
                    </a:extLst>
                  </a:tr>
                  <a:tr h="270786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4.092296</a:t>
                          </a:r>
                          <a:endParaRPr lang="en-US" altLang="ko-KR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3.896856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4.78%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00548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표 8">
                <a:extLst>
                  <a:ext uri="{FF2B5EF4-FFF2-40B4-BE49-F238E27FC236}">
                    <a16:creationId xmlns:a16="http://schemas.microsoft.com/office/drawing/2014/main" id="{1D7AFFCB-9008-CD2E-8F32-C2A9CBCD8D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6051053"/>
                  </p:ext>
                </p:extLst>
              </p:nvPr>
            </p:nvGraphicFramePr>
            <p:xfrm>
              <a:off x="5677392" y="2704075"/>
              <a:ext cx="5682759" cy="389839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07459">
                      <a:extLst>
                        <a:ext uri="{9D8B030D-6E8A-4147-A177-3AD203B41FA5}">
                          <a16:colId xmlns:a16="http://schemas.microsoft.com/office/drawing/2014/main" val="963052917"/>
                        </a:ext>
                      </a:extLst>
                    </a:gridCol>
                    <a:gridCol w="1225100">
                      <a:extLst>
                        <a:ext uri="{9D8B030D-6E8A-4147-A177-3AD203B41FA5}">
                          <a16:colId xmlns:a16="http://schemas.microsoft.com/office/drawing/2014/main" val="2041417055"/>
                        </a:ext>
                      </a:extLst>
                    </a:gridCol>
                    <a:gridCol w="1225100">
                      <a:extLst>
                        <a:ext uri="{9D8B030D-6E8A-4147-A177-3AD203B41FA5}">
                          <a16:colId xmlns:a16="http://schemas.microsoft.com/office/drawing/2014/main" val="1434683751"/>
                        </a:ext>
                      </a:extLst>
                    </a:gridCol>
                    <a:gridCol w="1225100">
                      <a:extLst>
                        <a:ext uri="{9D8B030D-6E8A-4147-A177-3AD203B41FA5}">
                          <a16:colId xmlns:a16="http://schemas.microsoft.com/office/drawing/2014/main" val="173229515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Parameters</a:t>
                          </a:r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dirty="0"/>
                            <a:t>Ground Truth</a:t>
                          </a:r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dirty="0"/>
                            <a:t>Reconstruction</a:t>
                          </a:r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dirty="0"/>
                            <a:t>Error</a:t>
                          </a:r>
                          <a:r>
                            <a:rPr lang="ko-KR" altLang="en-US" sz="1200" b="0" dirty="0"/>
                            <a:t> </a:t>
                          </a:r>
                          <a:r>
                            <a:rPr lang="en-US" altLang="ko-KR" sz="1200" b="0" dirty="0"/>
                            <a:t>(%)</a:t>
                          </a:r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6365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03" t="-102222" r="-183333" b="-123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7.135480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6.881567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3.56%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7396341"/>
                      </a:ext>
                    </a:extLst>
                  </a:tr>
                  <a:tr h="288798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03" t="-189583" r="-183333" b="-1060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3.523232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3.407003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3.30%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586406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03" t="-308889" r="-183333" b="-103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7.896109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7.576622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4.05%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494753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03" t="-408889" r="-183333" b="-93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1.603947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1.679069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4.68%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193696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03" t="-508889" r="-183333" b="-83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12.664937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12.721668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0.45%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230138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03" t="-608889" r="-183333" b="-73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12.664940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12.721671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052464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03" t="-708889" r="-183333" b="-63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0.985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0.843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174447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03" t="-808889" r="-183333" b="-53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3.283411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2.994380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8.80%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680322"/>
                      </a:ext>
                    </a:extLst>
                  </a:tr>
                  <a:tr h="288798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03" t="-852083" r="-183333" b="-3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4.753272</a:t>
                          </a:r>
                          <a:endParaRPr lang="en-US" altLang="ko-KR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4.457140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6.23%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737802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03" t="-1015556" r="-183333" b="-32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5.991377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5.468239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8.73%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8034217"/>
                      </a:ext>
                    </a:extLst>
                  </a:tr>
                  <a:tr h="288798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03" t="-1068085" r="-183333" b="-210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7.073228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6.632064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6.24%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206519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03" t="-1193478" r="-183333" b="-11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4.840322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4.539386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6.22%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7226557"/>
                      </a:ext>
                    </a:extLst>
                  </a:tr>
                  <a:tr h="288798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03" t="-1265957" r="-183333" b="-127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4.092296</a:t>
                          </a:r>
                          <a:endParaRPr lang="en-US" altLang="ko-KR" sz="12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3.896856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4.78%</a:t>
                          </a:r>
                          <a:endParaRPr lang="ko-KR" altLang="en-US" sz="12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005489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그림 9" descr="텍스트, 그래프, 도표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61118E5-8C28-FF9F-B460-B78207D612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1800" y="3310467"/>
            <a:ext cx="3679255" cy="3001498"/>
          </a:xfrm>
          <a:prstGeom prst="rect">
            <a:avLst/>
          </a:prstGeom>
        </p:spPr>
      </p:pic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24292D8B-E87C-07CC-41F5-22933C4DF833}"/>
              </a:ext>
            </a:extLst>
          </p:cNvPr>
          <p:cNvCxnSpPr>
            <a:cxnSpLocks/>
          </p:cNvCxnSpPr>
          <p:nvPr/>
        </p:nvCxnSpPr>
        <p:spPr>
          <a:xfrm>
            <a:off x="308692" y="2307524"/>
            <a:ext cx="1157461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454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AAFFBD3-BB2A-6854-5E87-A8BD06557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12</a:t>
            </a:fld>
            <a:endParaRPr lang="ko-KR" altLang="en-US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79EB72AE-EE54-6711-F8D1-2EC522D0B371}"/>
              </a:ext>
            </a:extLst>
          </p:cNvPr>
          <p:cNvGrpSpPr>
            <a:grpSpLocks noChangeAspect="1"/>
          </p:cNvGrpSpPr>
          <p:nvPr/>
        </p:nvGrpSpPr>
        <p:grpSpPr>
          <a:xfrm>
            <a:off x="1258965" y="750067"/>
            <a:ext cx="4412904" cy="5400000"/>
            <a:chOff x="885999" y="923925"/>
            <a:chExt cx="4412904" cy="5400000"/>
          </a:xfrm>
        </p:grpSpPr>
        <p:pic>
          <p:nvPicPr>
            <p:cNvPr id="11" name="그림 10" descr="텍스트, 그래프, 도표, 라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8F15B76F-F6BD-77DD-C76F-E4BEBCDF1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5999" y="923925"/>
              <a:ext cx="2206452" cy="1800000"/>
            </a:xfrm>
            <a:prstGeom prst="rect">
              <a:avLst/>
            </a:prstGeom>
          </p:spPr>
        </p:pic>
        <p:pic>
          <p:nvPicPr>
            <p:cNvPr id="12" name="그림 11" descr="텍스트, 도표, 그래프, 라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0BEDC956-0547-FB63-4628-ED96D2251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92451" y="923925"/>
              <a:ext cx="2206452" cy="1800000"/>
            </a:xfrm>
            <a:prstGeom prst="rect">
              <a:avLst/>
            </a:prstGeom>
          </p:spPr>
        </p:pic>
        <p:pic>
          <p:nvPicPr>
            <p:cNvPr id="13" name="그림 12" descr="텍스트, 도표, 그래프, 라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857476E5-2F27-6F9D-858D-ECF42B606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5999" y="2723925"/>
              <a:ext cx="2206452" cy="1800000"/>
            </a:xfrm>
            <a:prstGeom prst="rect">
              <a:avLst/>
            </a:prstGeom>
          </p:spPr>
        </p:pic>
        <p:pic>
          <p:nvPicPr>
            <p:cNvPr id="14" name="그림 13" descr="텍스트, 도표, 그래프, 라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CA79E011-98A9-21F2-9B26-D47B614AC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92451" y="2723925"/>
              <a:ext cx="2206452" cy="1800000"/>
            </a:xfrm>
            <a:prstGeom prst="rect">
              <a:avLst/>
            </a:prstGeom>
          </p:spPr>
        </p:pic>
        <p:pic>
          <p:nvPicPr>
            <p:cNvPr id="15" name="그림 14" descr="텍스트, 도표, 그래프, 라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5AFE2264-B8D6-1030-F00A-A96D85B9C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5999" y="4523925"/>
              <a:ext cx="2206452" cy="1800000"/>
            </a:xfrm>
            <a:prstGeom prst="rect">
              <a:avLst/>
            </a:prstGeom>
          </p:spPr>
        </p:pic>
        <p:pic>
          <p:nvPicPr>
            <p:cNvPr id="16" name="그림 15" descr="텍스트, 도표, 라인, 그래프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CC41AC46-93DE-B895-4AF0-62CBC54AC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92451" y="4523925"/>
              <a:ext cx="2206452" cy="1800000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61E8897-4EBB-49BC-6792-F8A7B1913465}"/>
              </a:ext>
            </a:extLst>
          </p:cNvPr>
          <p:cNvSpPr txBox="1"/>
          <p:nvPr/>
        </p:nvSpPr>
        <p:spPr>
          <a:xfrm>
            <a:off x="2462387" y="474034"/>
            <a:ext cx="2093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/>
              <a:t>Slit Position Ground Truth</a:t>
            </a:r>
            <a:endParaRPr lang="ko-KR" altLang="en-US" sz="12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D6A506-CC46-F2FD-4ECD-08CEC16BD445}"/>
              </a:ext>
            </a:extLst>
          </p:cNvPr>
          <p:cNvSpPr txBox="1"/>
          <p:nvPr/>
        </p:nvSpPr>
        <p:spPr>
          <a:xfrm>
            <a:off x="7411748" y="473068"/>
            <a:ext cx="2502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/>
              <a:t>Recon: Gaussian Mixture Model</a:t>
            </a:r>
            <a:endParaRPr lang="ko-KR" altLang="en-US" sz="1200" b="1" dirty="0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F2C9B2E1-1840-E6A9-EAA1-EABE0CDD2234}"/>
              </a:ext>
            </a:extLst>
          </p:cNvPr>
          <p:cNvGrpSpPr>
            <a:grpSpLocks noChangeAspect="1"/>
          </p:cNvGrpSpPr>
          <p:nvPr/>
        </p:nvGrpSpPr>
        <p:grpSpPr>
          <a:xfrm>
            <a:off x="6456727" y="750067"/>
            <a:ext cx="4412904" cy="5400000"/>
            <a:chOff x="6352816" y="750067"/>
            <a:chExt cx="4412904" cy="5400000"/>
          </a:xfrm>
        </p:grpSpPr>
        <p:pic>
          <p:nvPicPr>
            <p:cNvPr id="22" name="그림 21" descr="텍스트, 도표, 스크린샷, 그래프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E5E7249B-24B8-0846-DBC0-88B86AE74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52816" y="750067"/>
              <a:ext cx="2206452" cy="1800000"/>
            </a:xfrm>
            <a:prstGeom prst="rect">
              <a:avLst/>
            </a:prstGeom>
          </p:spPr>
        </p:pic>
        <p:pic>
          <p:nvPicPr>
            <p:cNvPr id="24" name="그림 23" descr="텍스트, 도표, 스크린샷, 그래프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DA31DEB1-D093-1617-4A86-87C022C5C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59268" y="750067"/>
              <a:ext cx="2206452" cy="1800000"/>
            </a:xfrm>
            <a:prstGeom prst="rect">
              <a:avLst/>
            </a:prstGeom>
          </p:spPr>
        </p:pic>
        <p:pic>
          <p:nvPicPr>
            <p:cNvPr id="26" name="그림 25" descr="텍스트, 도표, 스크린샷, 그래프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E3D666A0-5F0E-9AEF-9C9B-368D7036D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352816" y="2550067"/>
              <a:ext cx="2206452" cy="1800000"/>
            </a:xfrm>
            <a:prstGeom prst="rect">
              <a:avLst/>
            </a:prstGeom>
          </p:spPr>
        </p:pic>
        <p:pic>
          <p:nvPicPr>
            <p:cNvPr id="28" name="그림 27" descr="텍스트, 도표, 스크린샷, 그래프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77BDA06E-F110-27D7-FCA3-CE0CD68F2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559268" y="2529000"/>
              <a:ext cx="2206452" cy="1800000"/>
            </a:xfrm>
            <a:prstGeom prst="rect">
              <a:avLst/>
            </a:prstGeom>
          </p:spPr>
        </p:pic>
        <p:pic>
          <p:nvPicPr>
            <p:cNvPr id="30" name="그림 29" descr="텍스트, 지도, 도표, 스크린샷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8D5DD68D-77AD-5959-4EEF-BEBE3B300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352816" y="4350067"/>
              <a:ext cx="2206452" cy="1800000"/>
            </a:xfrm>
            <a:prstGeom prst="rect">
              <a:avLst/>
            </a:prstGeom>
          </p:spPr>
        </p:pic>
        <p:pic>
          <p:nvPicPr>
            <p:cNvPr id="32" name="그림 31" descr="텍스트, 스크린샷, 도표, 그래프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A83677EE-92A5-6B64-3B76-EBAF415DF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59268" y="4350067"/>
              <a:ext cx="2206452" cy="18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2017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3BA4A55-1B62-FCB4-EE80-2538E99A6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40FB0B-40D1-6382-C586-65FC57BED09F}"/>
              </a:ext>
            </a:extLst>
          </p:cNvPr>
          <p:cNvSpPr txBox="1"/>
          <p:nvPr/>
        </p:nvSpPr>
        <p:spPr>
          <a:xfrm>
            <a:off x="156117" y="59474"/>
            <a:ext cx="206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Summary &amp; Plan</a:t>
            </a:r>
            <a:endParaRPr lang="ko-KR" alt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1A6421-CEDF-784F-3FB0-5AFE7BE6F5A2}"/>
              </a:ext>
            </a:extLst>
          </p:cNvPr>
          <p:cNvSpPr txBox="1"/>
          <p:nvPr/>
        </p:nvSpPr>
        <p:spPr>
          <a:xfrm>
            <a:off x="672583" y="582715"/>
            <a:ext cx="123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Summary</a:t>
            </a:r>
            <a:endParaRPr lang="ko-KR" alt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00894F-F769-735B-3F21-ACFA7CC0D4BF}"/>
              </a:ext>
            </a:extLst>
          </p:cNvPr>
          <p:cNvSpPr txBox="1"/>
          <p:nvPr/>
        </p:nvSpPr>
        <p:spPr>
          <a:xfrm>
            <a:off x="672583" y="952047"/>
            <a:ext cx="10821327" cy="2116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Virtual Pepper-Pot technique enables full 4D transverse phase space reconstruction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Under high-resolution conditions, reconstruction errors are below 10%, and below 5% for emittance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Simulations with intentionally introduced coupling confirm that Virtual Pepper-Pot successfully reconstructs transverse coupling effects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407A2B-C944-73AC-5885-D99B2E81A064}"/>
              </a:ext>
            </a:extLst>
          </p:cNvPr>
          <p:cNvSpPr txBox="1"/>
          <p:nvPr/>
        </p:nvSpPr>
        <p:spPr>
          <a:xfrm>
            <a:off x="672582" y="3141450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Plan</a:t>
            </a:r>
            <a:endParaRPr lang="ko-KR" alt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F2AEC1-F81E-5C60-0CF5-269DB345CFA6}"/>
              </a:ext>
            </a:extLst>
          </p:cNvPr>
          <p:cNvSpPr txBox="1"/>
          <p:nvPr/>
        </p:nvSpPr>
        <p:spPr>
          <a:xfrm>
            <a:off x="672582" y="3510782"/>
            <a:ext cx="10821327" cy="222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Conduct simulations based on </a:t>
            </a:r>
            <a:r>
              <a:rPr lang="en-US" altLang="ko-KR" dirty="0" err="1"/>
              <a:t>eLABs</a:t>
            </a:r>
            <a:r>
              <a:rPr lang="en-US" altLang="ko-KR" dirty="0"/>
              <a:t> Gun1 data and implement the “differential slit method”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Study and simulate the solenoid scan for validation of the Virtual Pepper-Pot reconstruction and experimental comparison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Measure solenoid scan data at PAL-XFEL in March or August</a:t>
            </a:r>
          </a:p>
        </p:txBody>
      </p:sp>
    </p:spTree>
    <p:extLst>
      <p:ext uri="{BB962C8B-B14F-4D97-AF65-F5344CB8AC3E}">
        <p14:creationId xmlns:p14="http://schemas.microsoft.com/office/powerpoint/2010/main" val="1179707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4B7A711-5B32-E62F-7E35-98D8E0D11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14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표 2">
                <a:extLst>
                  <a:ext uri="{FF2B5EF4-FFF2-40B4-BE49-F238E27FC236}">
                    <a16:creationId xmlns:a16="http://schemas.microsoft.com/office/drawing/2014/main" id="{43E96040-F207-6B77-969B-F68C140BD8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0298565"/>
                  </p:ext>
                </p:extLst>
              </p:nvPr>
            </p:nvGraphicFramePr>
            <p:xfrm>
              <a:off x="573822" y="866706"/>
              <a:ext cx="11044355" cy="4755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19654">
                      <a:extLst>
                        <a:ext uri="{9D8B030D-6E8A-4147-A177-3AD203B41FA5}">
                          <a16:colId xmlns:a16="http://schemas.microsoft.com/office/drawing/2014/main" val="963052917"/>
                        </a:ext>
                      </a:extLst>
                    </a:gridCol>
                    <a:gridCol w="1353061">
                      <a:extLst>
                        <a:ext uri="{9D8B030D-6E8A-4147-A177-3AD203B41FA5}">
                          <a16:colId xmlns:a16="http://schemas.microsoft.com/office/drawing/2014/main" val="2041417055"/>
                        </a:ext>
                      </a:extLst>
                    </a:gridCol>
                    <a:gridCol w="1942910">
                      <a:extLst>
                        <a:ext uri="{9D8B030D-6E8A-4147-A177-3AD203B41FA5}">
                          <a16:colId xmlns:a16="http://schemas.microsoft.com/office/drawing/2014/main" val="3952750800"/>
                        </a:ext>
                      </a:extLst>
                    </a:gridCol>
                    <a:gridCol w="1942910">
                      <a:extLst>
                        <a:ext uri="{9D8B030D-6E8A-4147-A177-3AD203B41FA5}">
                          <a16:colId xmlns:a16="http://schemas.microsoft.com/office/drawing/2014/main" val="1434683751"/>
                        </a:ext>
                      </a:extLst>
                    </a:gridCol>
                    <a:gridCol w="1942910">
                      <a:extLst>
                        <a:ext uri="{9D8B030D-6E8A-4147-A177-3AD203B41FA5}">
                          <a16:colId xmlns:a16="http://schemas.microsoft.com/office/drawing/2014/main" val="2789396983"/>
                        </a:ext>
                      </a:extLst>
                    </a:gridCol>
                    <a:gridCol w="1942910">
                      <a:extLst>
                        <a:ext uri="{9D8B030D-6E8A-4147-A177-3AD203B41FA5}">
                          <a16:colId xmlns:a16="http://schemas.microsoft.com/office/drawing/2014/main" val="3412352002"/>
                        </a:ext>
                      </a:extLst>
                    </a:gridCol>
                  </a:tblGrid>
                  <a:tr h="42821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Parameters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="0" dirty="0"/>
                            <a:t>Ground Truth</a:t>
                          </a:r>
                          <a:endParaRPr lang="ko-KR" altLang="en-US" sz="16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="0" dirty="0"/>
                            <a:t>Reconstruction (bins = 516)</a:t>
                          </a:r>
                        </a:p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/>
                            <a:t>(slit space: 0.8mm)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="0" dirty="0"/>
                            <a:t>Reconstruction (bins = 516)</a:t>
                          </a:r>
                        </a:p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/>
                            <a:t>(slit space: 1mm)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/>
                            <a:t>Reconstruction (bins = 1024)</a:t>
                          </a:r>
                        </a:p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/>
                            <a:t>(slit space: 0.8mm)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/>
                            <a:t>Reconstruction (bins = 1024)</a:t>
                          </a:r>
                        </a:p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/>
                            <a:t>(slit space: 1mm)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63657"/>
                      </a:ext>
                    </a:extLst>
                  </a:tr>
                  <a:tr h="437578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𝑚𝑟𝑎𝑑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3.476494</m:t>
                                </m:r>
                              </m:oMath>
                            </m:oMathPara>
                          </a14:m>
                          <a:endParaRPr lang="ko-KR" altLang="en-US" sz="16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3.421198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3.384118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3.359351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3.329536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7396341"/>
                      </a:ext>
                    </a:extLst>
                  </a:tr>
                  <a:tr h="437578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altLang="ko-K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𝑚𝑟𝑎𝑑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3.523232</m:t>
                                </m:r>
                              </m:oMath>
                            </m:oMathPara>
                          </a14:m>
                          <a:endParaRPr lang="ko-KR" altLang="en-US" sz="16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3.814789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3.831987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3.497718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3.546107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5864060"/>
                      </a:ext>
                    </a:extLst>
                  </a:tr>
                  <a:tr h="437578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  <m:r>
                                  <a:rPr lang="en-US" altLang="ko-K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sSup>
                                  <m:sSupPr>
                                    <m:ctrlP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ko-KR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𝑚𝑚</m:t>
                                        </m:r>
                                        <m:r>
                                          <a:rPr lang="en-US" altLang="ko-KR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en-US" altLang="ko-KR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𝑚𝑟𝑎𝑑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ko-K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12.248726</m:t>
                                </m:r>
                              </m:oMath>
                            </m:oMathPara>
                          </a14:m>
                          <a:endParaRPr lang="ko-KR" altLang="en-US" sz="16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13.050429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12.964562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11.748464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11.804704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7666848"/>
                      </a:ext>
                    </a:extLst>
                  </a:tr>
                  <a:tr h="428210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𝑚𝑟𝑎𝑑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1.691139</m:t>
                                </m:r>
                              </m:oMath>
                            </m:oMathPara>
                          </a14:m>
                          <a:endParaRPr lang="ko-KR" altLang="en-US" sz="16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1.511921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1.464033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1.579179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1.511645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680322"/>
                      </a:ext>
                    </a:extLst>
                  </a:tr>
                  <a:tr h="445012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altLang="ko-K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𝑚𝑟𝑎𝑑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4.753272</m:t>
                                </m:r>
                              </m:oMath>
                            </m:oMathPara>
                          </a14:m>
                          <a:endParaRPr lang="en-US" altLang="ko-KR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3.748305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3.826055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4.172718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4.209248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7378025"/>
                      </a:ext>
                    </a:extLst>
                  </a:tr>
                  <a:tr h="428210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3.133079</m:t>
                                </m:r>
                              </m:oMath>
                            </m:oMathPara>
                          </a14:m>
                          <a:endParaRPr lang="ko-KR" altLang="en-US" sz="16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2.809510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2.751108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2.933928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2.843531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8034217"/>
                      </a:ext>
                    </a:extLst>
                  </a:tr>
                  <a:tr h="445012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7.073228</m:t>
                                </m:r>
                              </m:oMath>
                            </m:oMathPara>
                          </a14:m>
                          <a:endParaRPr lang="ko-KR" altLang="en-US" sz="16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5.519916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5.658486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6.188546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6.247286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2065191"/>
                      </a:ext>
                    </a:extLst>
                  </a:tr>
                  <a:tr h="428210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2.424713</m:t>
                                </m:r>
                              </m:oMath>
                            </m:oMathPara>
                          </a14:m>
                          <a:endParaRPr lang="ko-KR" altLang="en-US" sz="16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2.274331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2.225861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2.303262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2.243452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7226557"/>
                      </a:ext>
                    </a:extLst>
                  </a:tr>
                  <a:tr h="445012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altLang="ko-K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4.092296</m:t>
                                </m:r>
                              </m:oMath>
                            </m:oMathPara>
                          </a14:m>
                          <a:endParaRPr lang="en-US" altLang="ko-KR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3.781400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3.829020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3.820339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3.863476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00548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표 2">
                <a:extLst>
                  <a:ext uri="{FF2B5EF4-FFF2-40B4-BE49-F238E27FC236}">
                    <a16:creationId xmlns:a16="http://schemas.microsoft.com/office/drawing/2014/main" id="{43E96040-F207-6B77-969B-F68C140BD8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0298565"/>
                  </p:ext>
                </p:extLst>
              </p:nvPr>
            </p:nvGraphicFramePr>
            <p:xfrm>
              <a:off x="573822" y="866706"/>
              <a:ext cx="11044355" cy="4755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19654">
                      <a:extLst>
                        <a:ext uri="{9D8B030D-6E8A-4147-A177-3AD203B41FA5}">
                          <a16:colId xmlns:a16="http://schemas.microsoft.com/office/drawing/2014/main" val="963052917"/>
                        </a:ext>
                      </a:extLst>
                    </a:gridCol>
                    <a:gridCol w="1353061">
                      <a:extLst>
                        <a:ext uri="{9D8B030D-6E8A-4147-A177-3AD203B41FA5}">
                          <a16:colId xmlns:a16="http://schemas.microsoft.com/office/drawing/2014/main" val="2041417055"/>
                        </a:ext>
                      </a:extLst>
                    </a:gridCol>
                    <a:gridCol w="1942910">
                      <a:extLst>
                        <a:ext uri="{9D8B030D-6E8A-4147-A177-3AD203B41FA5}">
                          <a16:colId xmlns:a16="http://schemas.microsoft.com/office/drawing/2014/main" val="3952750800"/>
                        </a:ext>
                      </a:extLst>
                    </a:gridCol>
                    <a:gridCol w="1942910">
                      <a:extLst>
                        <a:ext uri="{9D8B030D-6E8A-4147-A177-3AD203B41FA5}">
                          <a16:colId xmlns:a16="http://schemas.microsoft.com/office/drawing/2014/main" val="1434683751"/>
                        </a:ext>
                      </a:extLst>
                    </a:gridCol>
                    <a:gridCol w="1942910">
                      <a:extLst>
                        <a:ext uri="{9D8B030D-6E8A-4147-A177-3AD203B41FA5}">
                          <a16:colId xmlns:a16="http://schemas.microsoft.com/office/drawing/2014/main" val="2789396983"/>
                        </a:ext>
                      </a:extLst>
                    </a:gridCol>
                    <a:gridCol w="1942910">
                      <a:extLst>
                        <a:ext uri="{9D8B030D-6E8A-4147-A177-3AD203B41FA5}">
                          <a16:colId xmlns:a16="http://schemas.microsoft.com/office/drawing/2014/main" val="3412352002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Parameters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="0" dirty="0"/>
                            <a:t>Ground Truth</a:t>
                          </a:r>
                          <a:endParaRPr lang="ko-KR" altLang="en-US" sz="16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="0" dirty="0"/>
                            <a:t>Reconstruction (bins = 516)</a:t>
                          </a:r>
                        </a:p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/>
                            <a:t>(slit space: 0.8mm)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="0" dirty="0"/>
                            <a:t>Reconstruction (bins = 516)</a:t>
                          </a:r>
                        </a:p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/>
                            <a:t>(slit space: 1mm)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/>
                            <a:t>Reconstruction (bins = 1024)</a:t>
                          </a:r>
                        </a:p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/>
                            <a:t>(slit space: 0.8mm)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/>
                            <a:t>Reconstruction (bins = 1024)</a:t>
                          </a:r>
                        </a:p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/>
                            <a:t>(slit space: 1mm)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63657"/>
                      </a:ext>
                    </a:extLst>
                  </a:tr>
                  <a:tr h="437578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7" t="-191667" r="-475873" b="-8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2342" t="-191667" r="-575225" b="-8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3.421198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3.384118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3.359351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3.329536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7396341"/>
                      </a:ext>
                    </a:extLst>
                  </a:tr>
                  <a:tr h="437578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7" t="-291667" r="-475873" b="-7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2342" t="-291667" r="-575225" b="-7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3.814789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3.831987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3.497718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3.546107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5864060"/>
                      </a:ext>
                    </a:extLst>
                  </a:tr>
                  <a:tr h="437578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7" t="-391667" r="-475873" b="-6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2342" t="-391667" r="-575225" b="-6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13.050429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12.964562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11.748464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11.804704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7666848"/>
                      </a:ext>
                    </a:extLst>
                  </a:tr>
                  <a:tr h="42821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7" t="-505714" r="-475873" b="-5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2342" t="-505714" r="-575225" b="-5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1.511921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1.464033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1.579179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1.511645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680322"/>
                      </a:ext>
                    </a:extLst>
                  </a:tr>
                  <a:tr h="44501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7" t="-580822" r="-475873" b="-398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2342" t="-580822" r="-575225" b="-398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3.748305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3.826055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4.172718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4.209248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7378025"/>
                      </a:ext>
                    </a:extLst>
                  </a:tr>
                  <a:tr h="42821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7" t="-710000" r="-475873" b="-31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2342" t="-710000" r="-575225" b="-31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2.809510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2.751108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2.933928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2.843531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8034217"/>
                      </a:ext>
                    </a:extLst>
                  </a:tr>
                  <a:tr h="44501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7" t="-766216" r="-475873" b="-1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2342" t="-766216" r="-575225" b="-1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5.519916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5.658486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6.188546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6.247286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2065191"/>
                      </a:ext>
                    </a:extLst>
                  </a:tr>
                  <a:tr h="42821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7" t="-915714" r="-475873" b="-1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2342" t="-915714" r="-575225" b="-1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2.274331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2.225861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2.303262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2.243452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7226557"/>
                      </a:ext>
                    </a:extLst>
                  </a:tr>
                  <a:tr h="44501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7" t="-973973" r="-475873" b="-54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2342" t="-973973" r="-575225" b="-54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3.781400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3.829020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3.820339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3.863476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005489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7FB9F34-AC69-A12C-FC6A-1C2AFEB4C486}"/>
              </a:ext>
            </a:extLst>
          </p:cNvPr>
          <p:cNvSpPr txBox="1"/>
          <p:nvPr/>
        </p:nvSpPr>
        <p:spPr>
          <a:xfrm>
            <a:off x="156117" y="59474"/>
            <a:ext cx="1828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Reconstruction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691770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FA37F7A-E81D-2F72-FF79-664F62F0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15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표 2">
                <a:extLst>
                  <a:ext uri="{FF2B5EF4-FFF2-40B4-BE49-F238E27FC236}">
                    <a16:creationId xmlns:a16="http://schemas.microsoft.com/office/drawing/2014/main" id="{71864C44-AF5B-EA0C-4846-C9B98387C4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0338712"/>
                  </p:ext>
                </p:extLst>
              </p:nvPr>
            </p:nvGraphicFramePr>
            <p:xfrm>
              <a:off x="481781" y="829972"/>
              <a:ext cx="11228437" cy="481634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05037">
                      <a:extLst>
                        <a:ext uri="{9D8B030D-6E8A-4147-A177-3AD203B41FA5}">
                          <a16:colId xmlns:a16="http://schemas.microsoft.com/office/drawing/2014/main" val="963052917"/>
                        </a:ext>
                      </a:extLst>
                    </a:gridCol>
                    <a:gridCol w="1689244">
                      <a:extLst>
                        <a:ext uri="{9D8B030D-6E8A-4147-A177-3AD203B41FA5}">
                          <a16:colId xmlns:a16="http://schemas.microsoft.com/office/drawing/2014/main" val="2286041188"/>
                        </a:ext>
                      </a:extLst>
                    </a:gridCol>
                    <a:gridCol w="1883539">
                      <a:extLst>
                        <a:ext uri="{9D8B030D-6E8A-4147-A177-3AD203B41FA5}">
                          <a16:colId xmlns:a16="http://schemas.microsoft.com/office/drawing/2014/main" val="2041417055"/>
                        </a:ext>
                      </a:extLst>
                    </a:gridCol>
                    <a:gridCol w="1883539">
                      <a:extLst>
                        <a:ext uri="{9D8B030D-6E8A-4147-A177-3AD203B41FA5}">
                          <a16:colId xmlns:a16="http://schemas.microsoft.com/office/drawing/2014/main" val="3412352002"/>
                        </a:ext>
                      </a:extLst>
                    </a:gridCol>
                    <a:gridCol w="1883539">
                      <a:extLst>
                        <a:ext uri="{9D8B030D-6E8A-4147-A177-3AD203B41FA5}">
                          <a16:colId xmlns:a16="http://schemas.microsoft.com/office/drawing/2014/main" val="58948160"/>
                        </a:ext>
                      </a:extLst>
                    </a:gridCol>
                    <a:gridCol w="1883539">
                      <a:extLst>
                        <a:ext uri="{9D8B030D-6E8A-4147-A177-3AD203B41FA5}">
                          <a16:colId xmlns:a16="http://schemas.microsoft.com/office/drawing/2014/main" val="173229515"/>
                        </a:ext>
                      </a:extLst>
                    </a:gridCol>
                  </a:tblGrid>
                  <a:tr h="380225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Parameters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="0" dirty="0"/>
                            <a:t>Ground Truth</a:t>
                          </a:r>
                          <a:endParaRPr lang="ko-KR" altLang="en-US" sz="16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="0" dirty="0"/>
                            <a:t>Recon error (%)</a:t>
                          </a:r>
                        </a:p>
                        <a:p>
                          <a:pPr algn="ctr" latinLnBrk="1"/>
                          <a:r>
                            <a:rPr lang="en-US" altLang="ko-KR" sz="1600" b="0" dirty="0"/>
                            <a:t>(bins: 516)</a:t>
                          </a:r>
                        </a:p>
                        <a:p>
                          <a:pPr algn="ctr" latinLnBrk="1"/>
                          <a:r>
                            <a:rPr lang="en-US" altLang="ko-KR" sz="1600" b="0" dirty="0"/>
                            <a:t>(slit space: 0.8mm)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="0" dirty="0"/>
                            <a:t>Recon error (%)</a:t>
                          </a:r>
                        </a:p>
                        <a:p>
                          <a:pPr algn="ctr" latinLnBrk="1"/>
                          <a:r>
                            <a:rPr lang="en-US" altLang="ko-KR" sz="1600" b="0" dirty="0"/>
                            <a:t>(bins: 516)</a:t>
                          </a:r>
                        </a:p>
                        <a:p>
                          <a:pPr algn="ctr" latinLnBrk="1"/>
                          <a:r>
                            <a:rPr lang="en-US" altLang="ko-KR" sz="1600" b="0" dirty="0"/>
                            <a:t>(slit space: 1mm)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="0" dirty="0"/>
                            <a:t>Recon error (%)</a:t>
                          </a:r>
                        </a:p>
                        <a:p>
                          <a:pPr algn="ctr" latinLnBrk="1"/>
                          <a:r>
                            <a:rPr lang="en-US" altLang="ko-KR" sz="1600" b="0" dirty="0"/>
                            <a:t>(bins: 1024)</a:t>
                          </a:r>
                        </a:p>
                        <a:p>
                          <a:pPr algn="ctr" latinLnBrk="1"/>
                          <a:r>
                            <a:rPr lang="en-US" altLang="ko-KR" sz="1600" b="0" dirty="0"/>
                            <a:t>(slit space: 0.8mm)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="0" dirty="0"/>
                            <a:t>Recon error (%)</a:t>
                          </a:r>
                        </a:p>
                        <a:p>
                          <a:pPr algn="ctr" latinLnBrk="1"/>
                          <a:r>
                            <a:rPr lang="en-US" altLang="ko-KR" sz="1600" b="0" dirty="0"/>
                            <a:t>(bins: 1024)</a:t>
                          </a:r>
                        </a:p>
                        <a:p>
                          <a:pPr algn="ctr" latinLnBrk="1"/>
                          <a:r>
                            <a:rPr lang="en-US" altLang="ko-KR" sz="1600" b="0" dirty="0"/>
                            <a:t>(slit space: 1mm)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63657"/>
                      </a:ext>
                    </a:extLst>
                  </a:tr>
                  <a:tr h="452638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𝑚𝑟𝑎𝑑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3.476494</m:t>
                                </m:r>
                              </m:oMath>
                            </m:oMathPara>
                          </a14:m>
                          <a:endParaRPr lang="ko-KR" altLang="en-US" sz="16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1.59 %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2.66 %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3.37 %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4.23 %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7396341"/>
                      </a:ext>
                    </a:extLst>
                  </a:tr>
                  <a:tr h="437578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altLang="ko-K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𝑚𝑟𝑎𝑑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3.523232</m:t>
                                </m:r>
                              </m:oMath>
                            </m:oMathPara>
                          </a14:m>
                          <a:endParaRPr lang="ko-KR" altLang="en-US" sz="16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8.28 %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8.76 %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0.72 %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0.65 %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5864060"/>
                      </a:ext>
                    </a:extLst>
                  </a:tr>
                  <a:tr h="483503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  <m:r>
                                  <a:rPr lang="en-US" altLang="ko-K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sSup>
                                  <m:sSupPr>
                                    <m:ctrlP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ko-KR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𝑚𝑚</m:t>
                                        </m:r>
                                        <m:r>
                                          <a:rPr lang="en-US" altLang="ko-KR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en-US" altLang="ko-KR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𝑚𝑟𝑎𝑑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ko-K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12.248726</m:t>
                                </m:r>
                              </m:oMath>
                            </m:oMathPara>
                          </a14:m>
                          <a:endParaRPr lang="ko-KR" altLang="en-US" sz="16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6.55 %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5.84 %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4.08 %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3.63 %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7666848"/>
                      </a:ext>
                    </a:extLst>
                  </a:tr>
                  <a:tr h="428210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𝑚𝑟𝑎𝑑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1.691139</m:t>
                                </m:r>
                              </m:oMath>
                            </m:oMathPara>
                          </a14:m>
                          <a:endParaRPr lang="ko-KR" altLang="en-US" sz="16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10.60 %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13.43 %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6.62 %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10.61 %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680322"/>
                      </a:ext>
                    </a:extLst>
                  </a:tr>
                  <a:tr h="445012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altLang="ko-K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𝑚𝑟𝑎𝑑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4.753272</m:t>
                                </m:r>
                              </m:oMath>
                            </m:oMathPara>
                          </a14:m>
                          <a:endParaRPr lang="en-US" altLang="ko-KR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21.14</a:t>
                          </a: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%</a:t>
                          </a:r>
                          <a:endParaRPr lang="en-US" altLang="ko-KR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19.51 %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12.21 %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11.45 %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7378025"/>
                      </a:ext>
                    </a:extLst>
                  </a:tr>
                  <a:tr h="428210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3.133079</m:t>
                                </m:r>
                              </m:oMath>
                            </m:oMathPara>
                          </a14:m>
                          <a:endParaRPr lang="ko-KR" altLang="en-US" sz="16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10.33 %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12.19 %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6.36 %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9.24 %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8034217"/>
                      </a:ext>
                    </a:extLst>
                  </a:tr>
                  <a:tr h="445012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7.073228</m:t>
                                </m:r>
                              </m:oMath>
                            </m:oMathPara>
                          </a14:m>
                          <a:endParaRPr lang="ko-KR" altLang="en-US" sz="16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21.96 %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20.00 %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12.51 %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11.68 %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2065191"/>
                      </a:ext>
                    </a:extLst>
                  </a:tr>
                  <a:tr h="428210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2.424713</m:t>
                                </m:r>
                              </m:oMath>
                            </m:oMathPara>
                          </a14:m>
                          <a:endParaRPr lang="ko-KR" altLang="en-US" sz="16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6.20 %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8.20 %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5.01 %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7.48 %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7226557"/>
                      </a:ext>
                    </a:extLst>
                  </a:tr>
                  <a:tr h="445012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altLang="ko-K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4.092296</m:t>
                                </m:r>
                              </m:oMath>
                            </m:oMathPara>
                          </a14:m>
                          <a:endParaRPr lang="en-US" altLang="ko-KR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7.60</a:t>
                          </a: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%</a:t>
                          </a:r>
                          <a:endParaRPr lang="en-US" altLang="ko-KR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6.43 %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6.65 %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5.59 %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00548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표 2">
                <a:extLst>
                  <a:ext uri="{FF2B5EF4-FFF2-40B4-BE49-F238E27FC236}">
                    <a16:creationId xmlns:a16="http://schemas.microsoft.com/office/drawing/2014/main" id="{71864C44-AF5B-EA0C-4846-C9B98387C4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0338712"/>
                  </p:ext>
                </p:extLst>
              </p:nvPr>
            </p:nvGraphicFramePr>
            <p:xfrm>
              <a:off x="481781" y="829972"/>
              <a:ext cx="11228437" cy="481634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05037">
                      <a:extLst>
                        <a:ext uri="{9D8B030D-6E8A-4147-A177-3AD203B41FA5}">
                          <a16:colId xmlns:a16="http://schemas.microsoft.com/office/drawing/2014/main" val="963052917"/>
                        </a:ext>
                      </a:extLst>
                    </a:gridCol>
                    <a:gridCol w="1689244">
                      <a:extLst>
                        <a:ext uri="{9D8B030D-6E8A-4147-A177-3AD203B41FA5}">
                          <a16:colId xmlns:a16="http://schemas.microsoft.com/office/drawing/2014/main" val="2286041188"/>
                        </a:ext>
                      </a:extLst>
                    </a:gridCol>
                    <a:gridCol w="1883539">
                      <a:extLst>
                        <a:ext uri="{9D8B030D-6E8A-4147-A177-3AD203B41FA5}">
                          <a16:colId xmlns:a16="http://schemas.microsoft.com/office/drawing/2014/main" val="2041417055"/>
                        </a:ext>
                      </a:extLst>
                    </a:gridCol>
                    <a:gridCol w="1883539">
                      <a:extLst>
                        <a:ext uri="{9D8B030D-6E8A-4147-A177-3AD203B41FA5}">
                          <a16:colId xmlns:a16="http://schemas.microsoft.com/office/drawing/2014/main" val="3412352002"/>
                        </a:ext>
                      </a:extLst>
                    </a:gridCol>
                    <a:gridCol w="1883539">
                      <a:extLst>
                        <a:ext uri="{9D8B030D-6E8A-4147-A177-3AD203B41FA5}">
                          <a16:colId xmlns:a16="http://schemas.microsoft.com/office/drawing/2014/main" val="58948160"/>
                        </a:ext>
                      </a:extLst>
                    </a:gridCol>
                    <a:gridCol w="1883539">
                      <a:extLst>
                        <a:ext uri="{9D8B030D-6E8A-4147-A177-3AD203B41FA5}">
                          <a16:colId xmlns:a16="http://schemas.microsoft.com/office/drawing/2014/main" val="173229515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Parameters</a:t>
                          </a:r>
                          <a:endParaRPr lang="ko-KR" alt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="0" dirty="0"/>
                            <a:t>Ground Truth</a:t>
                          </a:r>
                          <a:endParaRPr lang="ko-KR" altLang="en-US" sz="16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="0" dirty="0"/>
                            <a:t>Recon error (%)</a:t>
                          </a:r>
                        </a:p>
                        <a:p>
                          <a:pPr algn="ctr" latinLnBrk="1"/>
                          <a:r>
                            <a:rPr lang="en-US" altLang="ko-KR" sz="1600" b="0" dirty="0"/>
                            <a:t>(bins: 516)</a:t>
                          </a:r>
                        </a:p>
                        <a:p>
                          <a:pPr algn="ctr" latinLnBrk="1"/>
                          <a:r>
                            <a:rPr lang="en-US" altLang="ko-KR" sz="1600" b="0" dirty="0"/>
                            <a:t>(slit space: 0.8mm)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="0" dirty="0"/>
                            <a:t>Recon error (%)</a:t>
                          </a:r>
                        </a:p>
                        <a:p>
                          <a:pPr algn="ctr" latinLnBrk="1"/>
                          <a:r>
                            <a:rPr lang="en-US" altLang="ko-KR" sz="1600" b="0" dirty="0"/>
                            <a:t>(bins: 516)</a:t>
                          </a:r>
                        </a:p>
                        <a:p>
                          <a:pPr algn="ctr" latinLnBrk="1"/>
                          <a:r>
                            <a:rPr lang="en-US" altLang="ko-KR" sz="1600" b="0" dirty="0"/>
                            <a:t>(slit space: 1mm)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="0" dirty="0"/>
                            <a:t>Recon error (%)</a:t>
                          </a:r>
                        </a:p>
                        <a:p>
                          <a:pPr algn="ctr" latinLnBrk="1"/>
                          <a:r>
                            <a:rPr lang="en-US" altLang="ko-KR" sz="1600" b="0" dirty="0"/>
                            <a:t>(bins: 1024)</a:t>
                          </a:r>
                        </a:p>
                        <a:p>
                          <a:pPr algn="ctr" latinLnBrk="1"/>
                          <a:r>
                            <a:rPr lang="en-US" altLang="ko-KR" sz="1600" b="0" dirty="0"/>
                            <a:t>(slit space: 0.8mm)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="0" dirty="0"/>
                            <a:t>Recon error (%)</a:t>
                          </a:r>
                        </a:p>
                        <a:p>
                          <a:pPr algn="ctr" latinLnBrk="1"/>
                          <a:r>
                            <a:rPr lang="en-US" altLang="ko-KR" sz="1600" b="0" dirty="0"/>
                            <a:t>(bins: 1024)</a:t>
                          </a:r>
                        </a:p>
                        <a:p>
                          <a:pPr algn="ctr" latinLnBrk="1"/>
                          <a:r>
                            <a:rPr lang="en-US" altLang="ko-KR" sz="1600" b="0" dirty="0"/>
                            <a:t>(slit space: 1mm)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63657"/>
                      </a:ext>
                    </a:extLst>
                  </a:tr>
                  <a:tr h="452638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08" t="-186486" r="-460790" b="-7918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9495" t="-186486" r="-447292" b="-7918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1.59 %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2.66 %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3.37 %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4.23 %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7396341"/>
                      </a:ext>
                    </a:extLst>
                  </a:tr>
                  <a:tr h="437578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08" t="-294444" r="-460790" b="-7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9495" t="-294444" r="-447292" b="-7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8.28 %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8.76 %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0.72 %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0.65 %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5864060"/>
                      </a:ext>
                    </a:extLst>
                  </a:tr>
                  <a:tr h="483503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08" t="-355000" r="-460790" b="-54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9495" t="-355000" r="-447292" b="-54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6.55 %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5.84 %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4.08 %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3.63 %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7666848"/>
                      </a:ext>
                    </a:extLst>
                  </a:tr>
                  <a:tr h="42821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08" t="-520000" r="-460790" b="-5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9495" t="-520000" r="-447292" b="-5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10.60 %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13.43 %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6.62 %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10.61 %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680322"/>
                      </a:ext>
                    </a:extLst>
                  </a:tr>
                  <a:tr h="44501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08" t="-594521" r="-460790" b="-398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9495" t="-594521" r="-447292" b="-398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21.14</a:t>
                          </a: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%</a:t>
                          </a:r>
                          <a:endParaRPr lang="en-US" altLang="ko-KR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19.51 %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12.21 %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11.45 %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7378025"/>
                      </a:ext>
                    </a:extLst>
                  </a:tr>
                  <a:tr h="42821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08" t="-714085" r="-460790" b="-3098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9495" t="-714085" r="-447292" b="-3098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10.33 %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12.19 %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6.36 %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9.24 %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8034217"/>
                      </a:ext>
                    </a:extLst>
                  </a:tr>
                  <a:tr h="44501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08" t="-791781" r="-460790" b="-201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9495" t="-791781" r="-447292" b="-201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21.96 %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20.00 %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12.51 %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11.68 %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2065191"/>
                      </a:ext>
                    </a:extLst>
                  </a:tr>
                  <a:tr h="42821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08" t="-930000" r="-460790" b="-1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9495" t="-930000" r="-447292" b="-1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6.20 %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8.20 %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5.01 %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7.48 %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7226557"/>
                      </a:ext>
                    </a:extLst>
                  </a:tr>
                  <a:tr h="44501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08" t="-987671" r="-460790" b="-54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9495" t="-987671" r="-447292" b="-54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7.60</a:t>
                          </a: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%</a:t>
                          </a:r>
                          <a:endParaRPr lang="en-US" altLang="ko-KR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6.43 %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6.65 %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5.59 %</a:t>
                          </a:r>
                          <a:endParaRPr lang="ko-KR" altLang="en-US" sz="16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005489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27CEA2-5B5F-6AC7-C124-204BDD2831A6}"/>
                  </a:ext>
                </a:extLst>
              </p:cNvPr>
              <p:cNvSpPr txBox="1"/>
              <p:nvPr/>
            </p:nvSpPr>
            <p:spPr>
              <a:xfrm>
                <a:off x="166220" y="5724501"/>
                <a:ext cx="1542267" cy="6901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ko-KR" alt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ko-K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&lt;</m:t>
                      </m:r>
                      <m:sSub>
                        <m:sSubPr>
                          <m:ctrlPr>
                            <a:rPr lang="en-US" altLang="ko-K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ko-K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ko-KR" sz="1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ko-K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ko-K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bSup>
                        <m:sSubSupPr>
                          <m:ctrlPr>
                            <a:rPr lang="en-US" altLang="ko-K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altLang="ko-K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27CEA2-5B5F-6AC7-C124-204BDD283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20" y="5724501"/>
                <a:ext cx="1542267" cy="690189"/>
              </a:xfrm>
              <a:prstGeom prst="rect">
                <a:avLst/>
              </a:prstGeom>
              <a:blipFill>
                <a:blip r:embed="rId3"/>
                <a:stretch>
                  <a:fillRect b="-177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4238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6EF9D6F-46A9-952A-B520-251B5075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18608D-43AA-D64A-2C87-0C49F56B53CF}"/>
              </a:ext>
            </a:extLst>
          </p:cNvPr>
          <p:cNvSpPr txBox="1"/>
          <p:nvPr/>
        </p:nvSpPr>
        <p:spPr>
          <a:xfrm>
            <a:off x="156117" y="59474"/>
            <a:ext cx="155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Introduction</a:t>
            </a:r>
            <a:endParaRPr lang="ko-KR" alt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C60F3D-074B-532B-AF89-5D1033F09564}"/>
              </a:ext>
            </a:extLst>
          </p:cNvPr>
          <p:cNvSpPr txBox="1"/>
          <p:nvPr/>
        </p:nvSpPr>
        <p:spPr>
          <a:xfrm>
            <a:off x="675432" y="947869"/>
            <a:ext cx="3897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What is the Virtual Pepper-Pot (VPP)?</a:t>
            </a:r>
            <a:endParaRPr lang="ko-KR" altLang="en-US" sz="1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5B0129-5334-7068-009E-74FEDC221656}"/>
              </a:ext>
            </a:extLst>
          </p:cNvPr>
          <p:cNvSpPr txBox="1"/>
          <p:nvPr/>
        </p:nvSpPr>
        <p:spPr>
          <a:xfrm>
            <a:off x="675432" y="3429000"/>
            <a:ext cx="12488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Motivation</a:t>
            </a:r>
            <a:endParaRPr lang="ko-KR" altLang="en-US" sz="1600" b="1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2D74E4FC-198D-0FB2-F039-079E8707C020}"/>
              </a:ext>
            </a:extLst>
          </p:cNvPr>
          <p:cNvGrpSpPr>
            <a:grpSpLocks noChangeAspect="1"/>
          </p:cNvGrpSpPr>
          <p:nvPr/>
        </p:nvGrpSpPr>
        <p:grpSpPr>
          <a:xfrm>
            <a:off x="5741221" y="564285"/>
            <a:ext cx="6267699" cy="2864715"/>
            <a:chOff x="5960533" y="686947"/>
            <a:chExt cx="4615772" cy="2109685"/>
          </a:xfrm>
        </p:grpSpPr>
        <p:pic>
          <p:nvPicPr>
            <p:cNvPr id="7" name="그림 6" descr="도표, 평면도, 기술 도면,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C5A5ED38-ACA3-FEFE-7B0E-E8453BBEF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60533" y="767381"/>
              <a:ext cx="4615772" cy="2029251"/>
            </a:xfrm>
            <a:prstGeom prst="rect">
              <a:avLst/>
            </a:prstGeom>
          </p:spPr>
        </p:pic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AE6C8D39-C743-1BE0-9806-E515BC97D672}"/>
                </a:ext>
              </a:extLst>
            </p:cNvPr>
            <p:cNvSpPr/>
            <p:nvPr/>
          </p:nvSpPr>
          <p:spPr>
            <a:xfrm>
              <a:off x="6184900" y="767381"/>
              <a:ext cx="457200" cy="2824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BE6775FD-C96A-CFBE-FEB4-2C2287F11DC3}"/>
                </a:ext>
              </a:extLst>
            </p:cNvPr>
            <p:cNvSpPr/>
            <p:nvPr/>
          </p:nvSpPr>
          <p:spPr>
            <a:xfrm>
              <a:off x="7811219" y="712347"/>
              <a:ext cx="457200" cy="2824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CA24A995-AE35-370F-9BD6-90A4CFC4EE9F}"/>
                </a:ext>
              </a:extLst>
            </p:cNvPr>
            <p:cNvSpPr/>
            <p:nvPr/>
          </p:nvSpPr>
          <p:spPr>
            <a:xfrm>
              <a:off x="9550400" y="686947"/>
              <a:ext cx="457200" cy="2824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AACE6A8-D0DD-0D60-2FB0-D31F5E0E8324}"/>
              </a:ext>
            </a:extLst>
          </p:cNvPr>
          <p:cNvSpPr txBox="1"/>
          <p:nvPr/>
        </p:nvSpPr>
        <p:spPr>
          <a:xfrm>
            <a:off x="6457554" y="612593"/>
            <a:ext cx="7681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/>
              <a:t>Pepper Pot</a:t>
            </a:r>
            <a:endParaRPr lang="ko-KR" altLang="en-US" sz="9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998D38-0A49-377F-17BD-48869ACC66EE}"/>
              </a:ext>
            </a:extLst>
          </p:cNvPr>
          <p:cNvSpPr txBox="1"/>
          <p:nvPr/>
        </p:nvSpPr>
        <p:spPr>
          <a:xfrm>
            <a:off x="9646692" y="612593"/>
            <a:ext cx="11464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/>
              <a:t>Virtual Pepper Pot</a:t>
            </a:r>
            <a:endParaRPr lang="ko-KR" altLang="en-US" sz="9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D01207-4EB6-DAB8-16B6-C4CAC404850F}"/>
              </a:ext>
            </a:extLst>
          </p:cNvPr>
          <p:cNvSpPr txBox="1"/>
          <p:nvPr/>
        </p:nvSpPr>
        <p:spPr>
          <a:xfrm>
            <a:off x="935204" y="1422243"/>
            <a:ext cx="4369851" cy="697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/>
              <a:t>Full 4D phase space reconstruction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/>
              <a:t>Generate pepper-pot like image using slit scan</a:t>
            </a:r>
            <a:endParaRPr lang="ko-KR" altLang="en-US" sz="1400" dirty="0"/>
          </a:p>
        </p:txBody>
      </p:sp>
      <p:pic>
        <p:nvPicPr>
          <p:cNvPr id="18" name="그림 17" descr="텍스트, 스크린샷, 도표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46EFCA4-C845-524F-CB42-E1276F8AF99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2495"/>
          <a:stretch>
            <a:fillRect/>
          </a:stretch>
        </p:blipFill>
        <p:spPr>
          <a:xfrm>
            <a:off x="5373623" y="3710653"/>
            <a:ext cx="2586178" cy="2473842"/>
          </a:xfrm>
          <a:prstGeom prst="rect">
            <a:avLst/>
          </a:prstGeom>
        </p:spPr>
      </p:pic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E4B2B2E3-FE27-F901-30E1-78BB43B7B159}"/>
              </a:ext>
            </a:extLst>
          </p:cNvPr>
          <p:cNvCxnSpPr>
            <a:cxnSpLocks/>
          </p:cNvCxnSpPr>
          <p:nvPr/>
        </p:nvCxnSpPr>
        <p:spPr>
          <a:xfrm>
            <a:off x="8134238" y="852597"/>
            <a:ext cx="0" cy="550587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그림 20" descr="텍스트, 스크린샷, 도표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4883377-272B-4BDE-35C2-F53570D0B3F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504"/>
          <a:stretch>
            <a:fillRect/>
          </a:stretch>
        </p:blipFill>
        <p:spPr>
          <a:xfrm>
            <a:off x="8875070" y="3710653"/>
            <a:ext cx="2857888" cy="2473842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77DC4708-8E74-9473-2B75-C29A977CA5BB}"/>
              </a:ext>
            </a:extLst>
          </p:cNvPr>
          <p:cNvSpPr/>
          <p:nvPr/>
        </p:nvSpPr>
        <p:spPr>
          <a:xfrm>
            <a:off x="7473839" y="3879883"/>
            <a:ext cx="368300" cy="3619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A4213F6E-DCAE-4DC7-0B4D-969484738F53}"/>
              </a:ext>
            </a:extLst>
          </p:cNvPr>
          <p:cNvSpPr/>
          <p:nvPr/>
        </p:nvSpPr>
        <p:spPr>
          <a:xfrm>
            <a:off x="10968603" y="3818085"/>
            <a:ext cx="368300" cy="3619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BBF5B4-789A-223B-F47C-F5C2E31C7BCF}"/>
              </a:ext>
            </a:extLst>
          </p:cNvPr>
          <p:cNvSpPr txBox="1"/>
          <p:nvPr/>
        </p:nvSpPr>
        <p:spPr>
          <a:xfrm>
            <a:off x="883228" y="3889424"/>
            <a:ext cx="4452170" cy="697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/>
              <a:t>Limitation of conventional method “Pepper-pot (PP)”</a:t>
            </a:r>
          </a:p>
          <a:p>
            <a:pPr marL="285750" indent="-285750">
              <a:lnSpc>
                <a:spcPct val="150000"/>
              </a:lnSpc>
              <a:buFont typeface="맑은 고딕" panose="020B0503020000020004" pitchFamily="50" charset="-127"/>
              <a:buChar char="→"/>
            </a:pPr>
            <a:r>
              <a:rPr lang="en-US" altLang="ko-KR" sz="1400" dirty="0"/>
              <a:t>Resolution &amp; Signal trade-off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85828F-1D18-A6D7-CD73-3B266C8903E3}"/>
              </a:ext>
            </a:extLst>
          </p:cNvPr>
          <p:cNvSpPr txBox="1"/>
          <p:nvPr/>
        </p:nvSpPr>
        <p:spPr>
          <a:xfrm>
            <a:off x="7213661" y="-17360"/>
            <a:ext cx="50587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" dirty="0"/>
              <a:t>[1]E. </a:t>
            </a:r>
            <a:r>
              <a:rPr lang="en-US" altLang="ko-KR" sz="500" dirty="0" err="1"/>
              <a:t>Cosgun</a:t>
            </a:r>
            <a:r>
              <a:rPr lang="en-US" altLang="ko-KR" sz="500" dirty="0"/>
              <a:t> </a:t>
            </a:r>
            <a:r>
              <a:rPr lang="en-US" altLang="ko-KR" sz="500" i="1" dirty="0"/>
              <a:t>et al.</a:t>
            </a:r>
            <a:r>
              <a:rPr lang="en-US" altLang="ko-KR" sz="500" dirty="0"/>
              <a:t>, “Characterization and benchmarking of complete 4D transverse phase space for high-intensity ion beams using novel virtual pepper-pot technique,” </a:t>
            </a:r>
            <a:r>
              <a:rPr lang="en-US" altLang="ko-KR" sz="500" i="1" dirty="0"/>
              <a:t>Sci Rep</a:t>
            </a:r>
            <a:r>
              <a:rPr lang="en-US" altLang="ko-KR" sz="500" dirty="0"/>
              <a:t>, vol. 15, no. 1, p. 40761, Nov. 2025, </a:t>
            </a:r>
            <a:r>
              <a:rPr lang="en-US" altLang="ko-KR" sz="500" dirty="0" err="1"/>
              <a:t>doi</a:t>
            </a:r>
            <a:r>
              <a:rPr lang="en-US" altLang="ko-KR" sz="500" dirty="0"/>
              <a:t>: </a:t>
            </a:r>
            <a:r>
              <a:rPr lang="en-US" altLang="ko-KR" sz="500" dirty="0">
                <a:hlinkClick r:id="rId5"/>
              </a:rPr>
              <a:t>10.1038/s41598-025-24550-2</a:t>
            </a:r>
            <a:r>
              <a:rPr lang="en-US" altLang="ko-KR" sz="500" dirty="0"/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E654879-0160-B184-7C9F-4D72800B2C94}"/>
              </a:ext>
            </a:extLst>
          </p:cNvPr>
          <p:cNvSpPr txBox="1"/>
          <p:nvPr/>
        </p:nvSpPr>
        <p:spPr>
          <a:xfrm>
            <a:off x="1363579" y="4902760"/>
            <a:ext cx="3890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Small apertures ↔ Reduced signal (Low SNR)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ED61BB-D642-F8EA-C615-A405670C1E25}"/>
              </a:ext>
            </a:extLst>
          </p:cNvPr>
          <p:cNvSpPr txBox="1"/>
          <p:nvPr/>
        </p:nvSpPr>
        <p:spPr>
          <a:xfrm>
            <a:off x="1638645" y="4596537"/>
            <a:ext cx="2873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Dense holes ↔ Beamlets overlap</a:t>
            </a:r>
          </a:p>
        </p:txBody>
      </p:sp>
    </p:spTree>
    <p:extLst>
      <p:ext uri="{BB962C8B-B14F-4D97-AF65-F5344CB8AC3E}">
        <p14:creationId xmlns:p14="http://schemas.microsoft.com/office/powerpoint/2010/main" val="3358471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C2EC197-5EC2-8040-57F0-9EDA3449F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0135CA-5DBC-E5D5-2419-F37B99BD92D5}"/>
              </a:ext>
            </a:extLst>
          </p:cNvPr>
          <p:cNvSpPr txBox="1"/>
          <p:nvPr/>
        </p:nvSpPr>
        <p:spPr>
          <a:xfrm>
            <a:off x="156117" y="59474"/>
            <a:ext cx="1965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Principle of VPP</a:t>
            </a:r>
            <a:endParaRPr lang="ko-KR" altLang="en-US" b="1" dirty="0"/>
          </a:p>
        </p:txBody>
      </p:sp>
      <p:pic>
        <p:nvPicPr>
          <p:cNvPr id="3" name="그림 2" descr="텍스트, 그래프, 라인, 도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E61BF40-9353-3418-89D6-1546B59A5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93" y="3163593"/>
            <a:ext cx="1960649" cy="1599477"/>
          </a:xfrm>
          <a:prstGeom prst="rect">
            <a:avLst/>
          </a:prstGeom>
        </p:spPr>
      </p:pic>
      <p:pic>
        <p:nvPicPr>
          <p:cNvPr id="4" name="그림 3" descr="텍스트, 그래프, 도표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814441C-1D69-5BC2-2D54-E9AF32E6B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93" y="4763070"/>
            <a:ext cx="1959330" cy="1598400"/>
          </a:xfrm>
          <a:prstGeom prst="rect">
            <a:avLst/>
          </a:prstGeom>
        </p:spPr>
      </p:pic>
      <p:pic>
        <p:nvPicPr>
          <p:cNvPr id="6" name="그림 5" descr="텍스트, 그래프, 도표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3FF9B66-43B6-86F8-9516-C14FF4B56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998" y="3599509"/>
            <a:ext cx="2966221" cy="2419812"/>
          </a:xfrm>
          <a:prstGeom prst="rect">
            <a:avLst/>
          </a:prstGeom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23178E92-C64B-7A1D-A2F5-355F06C66F86}"/>
              </a:ext>
            </a:extLst>
          </p:cNvPr>
          <p:cNvGrpSpPr>
            <a:grpSpLocks noChangeAspect="1"/>
          </p:cNvGrpSpPr>
          <p:nvPr/>
        </p:nvGrpSpPr>
        <p:grpSpPr>
          <a:xfrm>
            <a:off x="8317885" y="3451998"/>
            <a:ext cx="3327860" cy="2714833"/>
            <a:chOff x="6829699" y="586235"/>
            <a:chExt cx="4782332" cy="3901376"/>
          </a:xfrm>
        </p:grpSpPr>
        <p:pic>
          <p:nvPicPr>
            <p:cNvPr id="7" name="그림 6" descr="텍스트, 스크린샷, 그래프, 도표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32248EBF-72F7-57E4-7F46-6A368DFAF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29699" y="586235"/>
              <a:ext cx="4782332" cy="3901376"/>
            </a:xfrm>
            <a:prstGeom prst="rect">
              <a:avLst/>
            </a:prstGeom>
          </p:spPr>
        </p:pic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AE13996B-7F0F-427D-9A28-E55497513A09}"/>
                </a:ext>
              </a:extLst>
            </p:cNvPr>
            <p:cNvSpPr>
              <a:spLocks/>
            </p:cNvSpPr>
            <p:nvPr/>
          </p:nvSpPr>
          <p:spPr>
            <a:xfrm>
              <a:off x="9030155" y="2543390"/>
              <a:ext cx="114297" cy="130176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2" name="연결선: 꺾임 11">
            <a:extLst>
              <a:ext uri="{FF2B5EF4-FFF2-40B4-BE49-F238E27FC236}">
                <a16:creationId xmlns:a16="http://schemas.microsoft.com/office/drawing/2014/main" id="{4B3C43C0-05B1-B0A2-52F0-A526FE8DB151}"/>
              </a:ext>
            </a:extLst>
          </p:cNvPr>
          <p:cNvCxnSpPr>
            <a:cxnSpLocks/>
            <a:stCxn id="3" idx="3"/>
            <a:endCxn id="4" idx="3"/>
          </p:cNvCxnSpPr>
          <p:nvPr/>
        </p:nvCxnSpPr>
        <p:spPr>
          <a:xfrm flipH="1">
            <a:off x="2562523" y="3963332"/>
            <a:ext cx="1319" cy="1598938"/>
          </a:xfrm>
          <a:prstGeom prst="bentConnector3">
            <a:avLst>
              <a:gd name="adj1" fmla="val -1733131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130077D7-8A40-C0CA-BEF0-D526B6755C3C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789340" y="4763070"/>
            <a:ext cx="13226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화살표: 오른쪽 16">
            <a:extLst>
              <a:ext uri="{FF2B5EF4-FFF2-40B4-BE49-F238E27FC236}">
                <a16:creationId xmlns:a16="http://schemas.microsoft.com/office/drawing/2014/main" id="{4FFF81D1-E6BE-146D-1605-760C0A9D45F3}"/>
              </a:ext>
            </a:extLst>
          </p:cNvPr>
          <p:cNvSpPr/>
          <p:nvPr/>
        </p:nvSpPr>
        <p:spPr>
          <a:xfrm>
            <a:off x="7372799" y="4538664"/>
            <a:ext cx="759203" cy="44881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4F0497-E363-BB4A-AB10-6730BA8DCD7A}"/>
              </a:ext>
            </a:extLst>
          </p:cNvPr>
          <p:cNvSpPr txBox="1"/>
          <p:nvPr/>
        </p:nvSpPr>
        <p:spPr>
          <a:xfrm>
            <a:off x="353800" y="518574"/>
            <a:ext cx="2214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1) VPP Image Processing</a:t>
            </a:r>
            <a:endParaRPr lang="ko-KR" altLang="en-US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92DA0A-3D17-1950-F6EE-7FC0184CAC1D}"/>
              </a:ext>
            </a:extLst>
          </p:cNvPr>
          <p:cNvSpPr txBox="1"/>
          <p:nvPr/>
        </p:nvSpPr>
        <p:spPr>
          <a:xfrm>
            <a:off x="603193" y="934242"/>
            <a:ext cx="17625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/>
              <a:t>Minimum Bit Principle</a:t>
            </a:r>
            <a:endParaRPr lang="ko-KR" altLang="en-US" sz="1100" b="1" dirty="0"/>
          </a:p>
        </p:txBody>
      </p:sp>
      <p:sp>
        <p:nvSpPr>
          <p:cNvPr id="27" name="평행 사변형 26">
            <a:extLst>
              <a:ext uri="{FF2B5EF4-FFF2-40B4-BE49-F238E27FC236}">
                <a16:creationId xmlns:a16="http://schemas.microsoft.com/office/drawing/2014/main" id="{580943AD-5CE5-A8B0-4E1E-0F93F867FEF8}"/>
              </a:ext>
            </a:extLst>
          </p:cNvPr>
          <p:cNvSpPr/>
          <p:nvPr/>
        </p:nvSpPr>
        <p:spPr>
          <a:xfrm rot="16200000">
            <a:off x="6469952" y="1125879"/>
            <a:ext cx="1161876" cy="1040212"/>
          </a:xfrm>
          <a:prstGeom prst="parallelogram">
            <a:avLst>
              <a:gd name="adj" fmla="val 10080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/>
              </a:solidFill>
            </a:endParaRPr>
          </a:p>
        </p:txBody>
      </p:sp>
      <p:sp>
        <p:nvSpPr>
          <p:cNvPr id="26" name="평행 사변형 25">
            <a:extLst>
              <a:ext uri="{FF2B5EF4-FFF2-40B4-BE49-F238E27FC236}">
                <a16:creationId xmlns:a16="http://schemas.microsoft.com/office/drawing/2014/main" id="{AE917A8B-0DD9-D31C-E036-4317DAC9AC3A}"/>
              </a:ext>
            </a:extLst>
          </p:cNvPr>
          <p:cNvSpPr/>
          <p:nvPr/>
        </p:nvSpPr>
        <p:spPr>
          <a:xfrm rot="16200000">
            <a:off x="5507109" y="1623829"/>
            <a:ext cx="1161876" cy="1040212"/>
          </a:xfrm>
          <a:prstGeom prst="parallelogram">
            <a:avLst>
              <a:gd name="adj" fmla="val 10080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/>
              </a:solidFill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DBA6FB02-46D2-BC5E-B317-778EDE9EF453}"/>
              </a:ext>
            </a:extLst>
          </p:cNvPr>
          <p:cNvSpPr/>
          <p:nvPr/>
        </p:nvSpPr>
        <p:spPr>
          <a:xfrm>
            <a:off x="5856781" y="2018098"/>
            <a:ext cx="121641" cy="12583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평행 사변형 30">
            <a:extLst>
              <a:ext uri="{FF2B5EF4-FFF2-40B4-BE49-F238E27FC236}">
                <a16:creationId xmlns:a16="http://schemas.microsoft.com/office/drawing/2014/main" id="{37FD8DA8-8E59-C76D-0B70-1EEAD99C1F27}"/>
              </a:ext>
            </a:extLst>
          </p:cNvPr>
          <p:cNvSpPr/>
          <p:nvPr/>
        </p:nvSpPr>
        <p:spPr>
          <a:xfrm rot="16200000">
            <a:off x="9888441" y="1125879"/>
            <a:ext cx="1161876" cy="1040212"/>
          </a:xfrm>
          <a:prstGeom prst="parallelogram">
            <a:avLst>
              <a:gd name="adj" fmla="val 10080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/>
              </a:solidFill>
            </a:endParaRPr>
          </a:p>
        </p:txBody>
      </p:sp>
      <p:sp>
        <p:nvSpPr>
          <p:cNvPr id="32" name="평행 사변형 31">
            <a:extLst>
              <a:ext uri="{FF2B5EF4-FFF2-40B4-BE49-F238E27FC236}">
                <a16:creationId xmlns:a16="http://schemas.microsoft.com/office/drawing/2014/main" id="{5BA8EE88-2AC9-B0FB-4D49-706B0202B7EB}"/>
              </a:ext>
            </a:extLst>
          </p:cNvPr>
          <p:cNvSpPr/>
          <p:nvPr/>
        </p:nvSpPr>
        <p:spPr>
          <a:xfrm rot="16200000">
            <a:off x="8925598" y="1623829"/>
            <a:ext cx="1161876" cy="1040212"/>
          </a:xfrm>
          <a:prstGeom prst="parallelogram">
            <a:avLst>
              <a:gd name="adj" fmla="val 10080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/>
              </a:solidFill>
            </a:endParaRPr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5DF20537-08D7-35C5-C1C1-7DAD2F78DAB7}"/>
              </a:ext>
            </a:extLst>
          </p:cNvPr>
          <p:cNvSpPr/>
          <p:nvPr/>
        </p:nvSpPr>
        <p:spPr>
          <a:xfrm>
            <a:off x="9275270" y="2018098"/>
            <a:ext cx="121641" cy="12583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평행 사변형 34">
            <a:extLst>
              <a:ext uri="{FF2B5EF4-FFF2-40B4-BE49-F238E27FC236}">
                <a16:creationId xmlns:a16="http://schemas.microsoft.com/office/drawing/2014/main" id="{61BCE8E0-754F-B914-3269-1730A196EE7F}"/>
              </a:ext>
            </a:extLst>
          </p:cNvPr>
          <p:cNvSpPr/>
          <p:nvPr/>
        </p:nvSpPr>
        <p:spPr>
          <a:xfrm rot="16200000">
            <a:off x="9409100" y="1601376"/>
            <a:ext cx="194873" cy="929090"/>
          </a:xfrm>
          <a:prstGeom prst="parallelogram">
            <a:avLst>
              <a:gd name="adj" fmla="val 44117"/>
            </a:avLst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/>
              </a:solidFill>
            </a:endParaRPr>
          </a:p>
        </p:txBody>
      </p:sp>
      <p:sp>
        <p:nvSpPr>
          <p:cNvPr id="34" name="평행 사변형 33">
            <a:extLst>
              <a:ext uri="{FF2B5EF4-FFF2-40B4-BE49-F238E27FC236}">
                <a16:creationId xmlns:a16="http://schemas.microsoft.com/office/drawing/2014/main" id="{4BABBBC2-4B06-31AC-2B48-70C18419A107}"/>
              </a:ext>
            </a:extLst>
          </p:cNvPr>
          <p:cNvSpPr/>
          <p:nvPr/>
        </p:nvSpPr>
        <p:spPr>
          <a:xfrm rot="16200000">
            <a:off x="8906789" y="2078051"/>
            <a:ext cx="868726" cy="131763"/>
          </a:xfrm>
          <a:prstGeom prst="parallelogram">
            <a:avLst>
              <a:gd name="adj" fmla="val 1008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/>
              </a:solidFill>
            </a:endParaRPr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800A363C-BCE4-6C75-DE9B-6E32291E19E1}"/>
              </a:ext>
            </a:extLst>
          </p:cNvPr>
          <p:cNvSpPr/>
          <p:nvPr/>
        </p:nvSpPr>
        <p:spPr>
          <a:xfrm rot="19895640">
            <a:off x="5651865" y="1745532"/>
            <a:ext cx="723722" cy="835647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>
            <a:extLst>
              <a:ext uri="{FF2B5EF4-FFF2-40B4-BE49-F238E27FC236}">
                <a16:creationId xmlns:a16="http://schemas.microsoft.com/office/drawing/2014/main" id="{93352EF9-4E30-3920-8BA0-892F44EF99BF}"/>
              </a:ext>
            </a:extLst>
          </p:cNvPr>
          <p:cNvSpPr/>
          <p:nvPr/>
        </p:nvSpPr>
        <p:spPr>
          <a:xfrm>
            <a:off x="5867267" y="1829041"/>
            <a:ext cx="100668" cy="10580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791A56D8-F5D9-455A-A392-544BDFE4F5D8}"/>
              </a:ext>
            </a:extLst>
          </p:cNvPr>
          <p:cNvSpPr/>
          <p:nvPr/>
        </p:nvSpPr>
        <p:spPr>
          <a:xfrm rot="19895640">
            <a:off x="9070354" y="1745533"/>
            <a:ext cx="723722" cy="835647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BCEF7C1C-B11F-3436-54D9-8F1385E43762}"/>
              </a:ext>
            </a:extLst>
          </p:cNvPr>
          <p:cNvSpPr/>
          <p:nvPr/>
        </p:nvSpPr>
        <p:spPr>
          <a:xfrm>
            <a:off x="9287940" y="1818745"/>
            <a:ext cx="100668" cy="10580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평행 사변형 50">
            <a:extLst>
              <a:ext uri="{FF2B5EF4-FFF2-40B4-BE49-F238E27FC236}">
                <a16:creationId xmlns:a16="http://schemas.microsoft.com/office/drawing/2014/main" id="{27BF8678-4DBF-3D95-B790-F0C34B375E07}"/>
              </a:ext>
            </a:extLst>
          </p:cNvPr>
          <p:cNvSpPr/>
          <p:nvPr/>
        </p:nvSpPr>
        <p:spPr>
          <a:xfrm rot="16200000">
            <a:off x="10292997" y="1518641"/>
            <a:ext cx="207094" cy="192581"/>
          </a:xfrm>
          <a:prstGeom prst="parallelogram">
            <a:avLst>
              <a:gd name="adj" fmla="val 10880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FB978568-FA9C-B191-FF80-9CABC67B6737}"/>
              </a:ext>
            </a:extLst>
          </p:cNvPr>
          <p:cNvSpPr/>
          <p:nvPr/>
        </p:nvSpPr>
        <p:spPr>
          <a:xfrm>
            <a:off x="10351451" y="1558433"/>
            <a:ext cx="100668" cy="10580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23D81FBB-1CAE-C64E-F8EE-16EFDF149BDB}"/>
              </a:ext>
            </a:extLst>
          </p:cNvPr>
          <p:cNvCxnSpPr>
            <a:cxnSpLocks/>
          </p:cNvCxnSpPr>
          <p:nvPr/>
        </p:nvCxnSpPr>
        <p:spPr>
          <a:xfrm flipV="1">
            <a:off x="9349737" y="1623511"/>
            <a:ext cx="1040585" cy="235961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타원 48">
            <a:extLst>
              <a:ext uri="{FF2B5EF4-FFF2-40B4-BE49-F238E27FC236}">
                <a16:creationId xmlns:a16="http://schemas.microsoft.com/office/drawing/2014/main" id="{B5D1AEB0-5ACA-E847-B6A0-041E5886F0AE}"/>
              </a:ext>
            </a:extLst>
          </p:cNvPr>
          <p:cNvSpPr/>
          <p:nvPr/>
        </p:nvSpPr>
        <p:spPr>
          <a:xfrm>
            <a:off x="6881764" y="1525896"/>
            <a:ext cx="189937" cy="192581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713A0399-4D13-1B2D-E012-FE26A9F0BC0C}"/>
              </a:ext>
            </a:extLst>
          </p:cNvPr>
          <p:cNvCxnSpPr>
            <a:cxnSpLocks/>
          </p:cNvCxnSpPr>
          <p:nvPr/>
        </p:nvCxnSpPr>
        <p:spPr>
          <a:xfrm flipV="1">
            <a:off x="5929064" y="1633807"/>
            <a:ext cx="1040585" cy="235961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십자형 43">
            <a:extLst>
              <a:ext uri="{FF2B5EF4-FFF2-40B4-BE49-F238E27FC236}">
                <a16:creationId xmlns:a16="http://schemas.microsoft.com/office/drawing/2014/main" id="{75232A63-98E5-91F9-91EA-9AD048A9A411}"/>
              </a:ext>
            </a:extLst>
          </p:cNvPr>
          <p:cNvSpPr/>
          <p:nvPr/>
        </p:nvSpPr>
        <p:spPr>
          <a:xfrm rot="18757583">
            <a:off x="6359355" y="1670977"/>
            <a:ext cx="180000" cy="180000"/>
          </a:xfrm>
          <a:prstGeom prst="plus">
            <a:avLst>
              <a:gd name="adj" fmla="val 46315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811FA00-BF5A-2B87-BB90-288ECA1D182E}"/>
              </a:ext>
            </a:extLst>
          </p:cNvPr>
          <p:cNvSpPr txBox="1"/>
          <p:nvPr/>
        </p:nvSpPr>
        <p:spPr>
          <a:xfrm>
            <a:off x="6142118" y="751829"/>
            <a:ext cx="7681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/>
              <a:t>Pepper Pot</a:t>
            </a:r>
            <a:endParaRPr lang="ko-KR" altLang="en-US" sz="9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BFB4A3B-68C3-3B16-BC9E-28BF23BAC9F1}"/>
              </a:ext>
            </a:extLst>
          </p:cNvPr>
          <p:cNvSpPr txBox="1"/>
          <p:nvPr/>
        </p:nvSpPr>
        <p:spPr>
          <a:xfrm>
            <a:off x="9373196" y="751829"/>
            <a:ext cx="11464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/>
              <a:t>Virtual Pepper Pot</a:t>
            </a:r>
            <a:endParaRPr lang="ko-KR" altLang="en-US" sz="9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C205BCC-869C-CBB5-803C-96C3E2E4D7BB}"/>
              </a:ext>
            </a:extLst>
          </p:cNvPr>
          <p:cNvSpPr txBox="1"/>
          <p:nvPr/>
        </p:nvSpPr>
        <p:spPr>
          <a:xfrm>
            <a:off x="678216" y="2018098"/>
            <a:ext cx="4408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: </a:t>
            </a:r>
            <a:r>
              <a:rPr lang="en-US" altLang="ko-KR" sz="1200" b="1" dirty="0"/>
              <a:t>Select the minimum intensity</a:t>
            </a:r>
            <a:r>
              <a:rPr lang="en-US" altLang="ko-KR" sz="1200" dirty="0"/>
              <a:t> between horizontal and vertical slit scans to </a:t>
            </a:r>
            <a:r>
              <a:rPr lang="en-US" altLang="ko-KR" sz="1200" b="1" dirty="0"/>
              <a:t>represent the physically overlapping beam fraction</a:t>
            </a:r>
            <a:r>
              <a:rPr lang="en-US" altLang="ko-KR" sz="1200" dirty="0"/>
              <a:t> and </a:t>
            </a:r>
            <a:r>
              <a:rPr lang="en-US" altLang="ko-KR" sz="1200" b="1" dirty="0"/>
              <a:t>avoid overestimation</a:t>
            </a:r>
            <a:endParaRPr lang="ko-KR" altLang="en-US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5E6312D-7A1C-A3B1-3BD7-9197828D79F9}"/>
                  </a:ext>
                </a:extLst>
              </p:cNvPr>
              <p:cNvSpPr txBox="1"/>
              <p:nvPr/>
            </p:nvSpPr>
            <p:spPr>
              <a:xfrm>
                <a:off x="1202515" y="1471033"/>
                <a:ext cx="2966221" cy="374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𝑉𝑃𝑃</m:t>
                          </m:r>
                        </m:sub>
                      </m:sSub>
                      <m:d>
                        <m:d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b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p>
                          </m:sSub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5E6312D-7A1C-A3B1-3BD7-9197828D7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515" y="1471033"/>
                <a:ext cx="2966221" cy="374270"/>
              </a:xfrm>
              <a:prstGeom prst="rect">
                <a:avLst/>
              </a:prstGeom>
              <a:blipFill>
                <a:blip r:embed="rId6"/>
                <a:stretch>
                  <a:fillRect b="-1451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CD27351-6F9D-3C9B-2E7C-76870F408836}"/>
                  </a:ext>
                </a:extLst>
              </p:cNvPr>
              <p:cNvSpPr txBox="1"/>
              <p:nvPr/>
            </p:nvSpPr>
            <p:spPr>
              <a:xfrm>
                <a:off x="2888304" y="4603299"/>
                <a:ext cx="1124731" cy="125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</a:rPr>
                            <m:t>𝑉𝑃𝑃</m:t>
                          </m:r>
                        </m:sub>
                      </m:sSub>
                      <m:d>
                        <m:dPr>
                          <m:ctrlPr>
                            <a:rPr lang="en-US" altLang="ko-KR" sz="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ko-KR" sz="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sz="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8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altLang="ko-KR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ko-KR" sz="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ko-KR" sz="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bSup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altLang="ko-KR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ko-KR" sz="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altLang="ko-KR" sz="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p>
                          </m:sSubSup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CD27351-6F9D-3C9B-2E7C-76870F408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304" y="4603299"/>
                <a:ext cx="1124731" cy="125227"/>
              </a:xfrm>
              <a:prstGeom prst="rect">
                <a:avLst/>
              </a:prstGeom>
              <a:blipFill>
                <a:blip r:embed="rId7"/>
                <a:stretch>
                  <a:fillRect l="-1087" r="-2717" b="-428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681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0D7257A-2691-2730-C96C-596B0EEE6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4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49C5F68-2182-22EB-E7AA-B6195C91129C}"/>
                  </a:ext>
                </a:extLst>
              </p:cNvPr>
              <p:cNvSpPr txBox="1"/>
              <p:nvPr/>
            </p:nvSpPr>
            <p:spPr>
              <a:xfrm>
                <a:off x="2266375" y="3572633"/>
                <a:ext cx="3063530" cy="6316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&gt; =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nary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ko-KR" altLang="en-US" sz="32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49C5F68-2182-22EB-E7AA-B6195C911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375" y="3572633"/>
                <a:ext cx="3063530" cy="631648"/>
              </a:xfrm>
              <a:prstGeom prst="rect">
                <a:avLst/>
              </a:prstGeom>
              <a:blipFill>
                <a:blip r:embed="rId2"/>
                <a:stretch>
                  <a:fillRect t="-112500" b="-15865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248E326-0BC4-5BBE-D7DB-1FDA578DF52F}"/>
                  </a:ext>
                </a:extLst>
              </p:cNvPr>
              <p:cNvSpPr txBox="1"/>
              <p:nvPr/>
            </p:nvSpPr>
            <p:spPr>
              <a:xfrm>
                <a:off x="5254572" y="3291674"/>
                <a:ext cx="4085029" cy="1022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ko-KR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ko-KR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  <m:r>
                        <a:rPr lang="en-US" altLang="ko-KR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𝑥𝑥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𝑥𝑦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𝑦𝑥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𝑦𝑦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248E326-0BC4-5BBE-D7DB-1FDA578DF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572" y="3291674"/>
                <a:ext cx="4085029" cy="10228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6E73244B-FBB6-1616-EB64-B1F28DEE4A56}"/>
              </a:ext>
            </a:extLst>
          </p:cNvPr>
          <p:cNvSpPr txBox="1"/>
          <p:nvPr/>
        </p:nvSpPr>
        <p:spPr>
          <a:xfrm>
            <a:off x="353800" y="518574"/>
            <a:ext cx="16106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2) Reconstruction</a:t>
            </a:r>
            <a:endParaRPr lang="ko-KR" altLang="en-US" sz="14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4CD6332-5AB0-31CF-B36E-F2898F3C9EF2}"/>
              </a:ext>
            </a:extLst>
          </p:cNvPr>
          <p:cNvSpPr txBox="1"/>
          <p:nvPr/>
        </p:nvSpPr>
        <p:spPr>
          <a:xfrm>
            <a:off x="603193" y="934242"/>
            <a:ext cx="17625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/>
              <a:t>2D Gaussian Fitting</a:t>
            </a:r>
            <a:endParaRPr lang="ko-KR" altLang="en-US" sz="1100" b="1" dirty="0"/>
          </a:p>
        </p:txBody>
      </p:sp>
      <p:grpSp>
        <p:nvGrpSpPr>
          <p:cNvPr id="75" name="그룹 74">
            <a:extLst>
              <a:ext uri="{FF2B5EF4-FFF2-40B4-BE49-F238E27FC236}">
                <a16:creationId xmlns:a16="http://schemas.microsoft.com/office/drawing/2014/main" id="{326E78F2-0E3C-7384-44FC-3102B4A0B441}"/>
              </a:ext>
            </a:extLst>
          </p:cNvPr>
          <p:cNvGrpSpPr>
            <a:grpSpLocks noChangeAspect="1"/>
          </p:cNvGrpSpPr>
          <p:nvPr/>
        </p:nvGrpSpPr>
        <p:grpSpPr>
          <a:xfrm>
            <a:off x="6229728" y="934242"/>
            <a:ext cx="4830088" cy="1770536"/>
            <a:chOff x="5679866" y="1137130"/>
            <a:chExt cx="4105090" cy="1504778"/>
          </a:xfrm>
        </p:grpSpPr>
        <p:pic>
          <p:nvPicPr>
            <p:cNvPr id="70" name="그림 69" descr="텍스트, 스크린샷, 도표,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51F9356A-5ACC-C299-B9E1-582345CB5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992" t="21774" r="3767" b="24159"/>
            <a:stretch>
              <a:fillRect/>
            </a:stretch>
          </p:blipFill>
          <p:spPr>
            <a:xfrm>
              <a:off x="5750653" y="1137130"/>
              <a:ext cx="4034303" cy="1504778"/>
            </a:xfrm>
            <a:prstGeom prst="rect">
              <a:avLst/>
            </a:prstGeom>
          </p:spPr>
        </p:pic>
        <p:sp>
          <p:nvSpPr>
            <p:cNvPr id="73" name="직사각형 72">
              <a:extLst>
                <a:ext uri="{FF2B5EF4-FFF2-40B4-BE49-F238E27FC236}">
                  <a16:creationId xmlns:a16="http://schemas.microsoft.com/office/drawing/2014/main" id="{2571AA94-FDD7-CA71-A9DB-A0BC84616B8E}"/>
                </a:ext>
              </a:extLst>
            </p:cNvPr>
            <p:cNvSpPr/>
            <p:nvPr/>
          </p:nvSpPr>
          <p:spPr>
            <a:xfrm rot="18816952">
              <a:off x="9115980" y="2268690"/>
              <a:ext cx="529300" cy="707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dirty="0">
                  <a:solidFill>
                    <a:schemeClr val="tx1"/>
                  </a:solidFill>
                </a:rPr>
                <a:t>y (mm)</a:t>
              </a:r>
              <a:endParaRPr lang="ko-KR" alt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74" name="직사각형 73">
              <a:extLst>
                <a:ext uri="{FF2B5EF4-FFF2-40B4-BE49-F238E27FC236}">
                  <a16:creationId xmlns:a16="http://schemas.microsoft.com/office/drawing/2014/main" id="{07765F93-2313-6846-D6BF-C57F9D2F1CA2}"/>
                </a:ext>
              </a:extLst>
            </p:cNvPr>
            <p:cNvSpPr/>
            <p:nvPr/>
          </p:nvSpPr>
          <p:spPr>
            <a:xfrm rot="16200000">
              <a:off x="5450609" y="1913554"/>
              <a:ext cx="529300" cy="707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" dirty="0">
                  <a:solidFill>
                    <a:schemeClr val="tx1"/>
                  </a:solidFill>
                </a:rPr>
                <a:t>y (mm)</a:t>
              </a:r>
              <a:endParaRPr lang="ko-KR" altLang="en-US" sz="600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1C37F3D-4630-D0C7-D2AB-A977E2B33887}"/>
                  </a:ext>
                </a:extLst>
              </p:cNvPr>
              <p:cNvSpPr txBox="1"/>
              <p:nvPr/>
            </p:nvSpPr>
            <p:spPr>
              <a:xfrm>
                <a:off x="1750469" y="1437188"/>
                <a:ext cx="3219599" cy="5598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⁡(−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1C37F3D-4630-D0C7-D2AB-A977E2B33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469" y="1437188"/>
                <a:ext cx="3219599" cy="5598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55D62F7-6A7B-D33F-54BF-D7B7A5A18C64}"/>
                  </a:ext>
                </a:extLst>
              </p:cNvPr>
              <p:cNvSpPr txBox="1"/>
              <p:nvPr/>
            </p:nvSpPr>
            <p:spPr>
              <a:xfrm>
                <a:off x="678216" y="2241560"/>
                <a:ext cx="5551512" cy="692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/>
                  <a:t>2D Gaussian fitting determines the beamlet peak position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ko-KR" sz="1200" dirty="0"/>
                  <a:t>, which is used together with slit center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ko-KR" altLang="en-US" sz="1200" dirty="0"/>
                  <a:t> </a:t>
                </a:r>
                <a:r>
                  <a:rPr lang="en-US" altLang="ko-KR" sz="1200" dirty="0"/>
                  <a:t>to compute the divergence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ko-KR" sz="1600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  <m:sup>
                        <m:r>
                          <a:rPr lang="en-US" altLang="ko-KR" sz="16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ko-KR" sz="16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1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altLang="ko-KR" sz="1600" b="1" i="1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a:rPr lang="en-US" altLang="ko-KR" sz="1600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ko-KR" sz="1600" b="1" i="1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ko-KR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1" i="1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altLang="ko-KR" sz="1600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sub>
                        </m:sSub>
                      </m:den>
                    </m:f>
                  </m:oMath>
                </a14:m>
                <a:endParaRPr lang="ko-KR" altLang="en-US" sz="1200" b="1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55D62F7-6A7B-D33F-54BF-D7B7A5A18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16" y="2241560"/>
                <a:ext cx="5551512" cy="692562"/>
              </a:xfrm>
              <a:prstGeom prst="rect">
                <a:avLst/>
              </a:prstGeom>
              <a:blipFill>
                <a:blip r:embed="rId6"/>
                <a:stretch>
                  <a:fillRect t="-177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>
            <a:extLst>
              <a:ext uri="{FF2B5EF4-FFF2-40B4-BE49-F238E27FC236}">
                <a16:creationId xmlns:a16="http://schemas.microsoft.com/office/drawing/2014/main" id="{2B621C7A-23D8-5F82-D9E4-A3006FEE2518}"/>
              </a:ext>
            </a:extLst>
          </p:cNvPr>
          <p:cNvSpPr txBox="1"/>
          <p:nvPr/>
        </p:nvSpPr>
        <p:spPr>
          <a:xfrm>
            <a:off x="678216" y="4555854"/>
            <a:ext cx="7835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Using these data, the emittance and Twiss parameters at the slit position are reconstructed</a:t>
            </a:r>
            <a:endParaRPr lang="ko-KR" altLang="en-US" sz="1200" dirty="0"/>
          </a:p>
        </p:txBody>
      </p: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A457B268-8999-821A-7780-6BF5DA49B5CE}"/>
              </a:ext>
            </a:extLst>
          </p:cNvPr>
          <p:cNvGrpSpPr/>
          <p:nvPr/>
        </p:nvGrpSpPr>
        <p:grpSpPr>
          <a:xfrm>
            <a:off x="1159148" y="4975417"/>
            <a:ext cx="2214864" cy="1446056"/>
            <a:chOff x="1674358" y="4525056"/>
            <a:chExt cx="2214864" cy="14460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1F78A3D4-052F-A064-EF3F-E10CEDF027D2}"/>
                    </a:ext>
                  </a:extLst>
                </p:cNvPr>
                <p:cNvSpPr txBox="1"/>
                <p:nvPr/>
              </p:nvSpPr>
              <p:spPr>
                <a:xfrm>
                  <a:off x="1752459" y="4525056"/>
                  <a:ext cx="2136763" cy="21044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𝑥𝑥</m:t>
                            </m:r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&gt;&lt;</m:t>
                            </m:r>
                            <m:sSup>
                              <m:sSupPr>
                                <m:ctrl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&gt;−&lt;</m:t>
                            </m:r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</m:e>
                              <m:sup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lang="ko-KR" altLang="en-US" sz="1100" dirty="0"/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1F78A3D4-052F-A064-EF3F-E10CEDF027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2459" y="4525056"/>
                  <a:ext cx="2136763" cy="210442"/>
                </a:xfrm>
                <a:prstGeom prst="rect">
                  <a:avLst/>
                </a:prstGeom>
                <a:blipFill>
                  <a:blip r:embed="rId7"/>
                  <a:stretch>
                    <a:fillRect b="-1142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7FCB9FDE-5FC2-ECF2-6E7F-6BB524338084}"/>
                    </a:ext>
                  </a:extLst>
                </p:cNvPr>
                <p:cNvSpPr txBox="1"/>
                <p:nvPr/>
              </p:nvSpPr>
              <p:spPr>
                <a:xfrm>
                  <a:off x="1691639" y="4808032"/>
                  <a:ext cx="1148080" cy="20499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𝑑𝑒𝑡</m:t>
                            </m:r>
                            <m:sSub>
                              <m:sSubPr>
                                <m:ctrlPr>
                                  <a:rPr lang="en-US" altLang="ko-KR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ko-KR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oMath>
                    </m:oMathPara>
                  </a14:m>
                  <a:endParaRPr lang="ko-KR" altLang="en-US" sz="1100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7FCB9FDE-5FC2-ECF2-6E7F-6BB5243380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1639" y="4808032"/>
                  <a:ext cx="1148080" cy="204993"/>
                </a:xfrm>
                <a:prstGeom prst="rect">
                  <a:avLst/>
                </a:prstGeom>
                <a:blipFill>
                  <a:blip r:embed="rId8"/>
                  <a:stretch>
                    <a:fillRect r="-1064" b="-2727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FCBA17D0-4D8D-8C1D-5ACA-D98A4DD791D6}"/>
                    </a:ext>
                  </a:extLst>
                </p:cNvPr>
                <p:cNvSpPr txBox="1"/>
                <p:nvPr/>
              </p:nvSpPr>
              <p:spPr>
                <a:xfrm>
                  <a:off x="1752459" y="5066166"/>
                  <a:ext cx="876801" cy="33457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𝑥𝑥</m:t>
                            </m:r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ko-KR" altLang="en-US" sz="1100" dirty="0"/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FCBA17D0-4D8D-8C1D-5ACA-D98A4DD791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2459" y="5066166"/>
                  <a:ext cx="876801" cy="334579"/>
                </a:xfrm>
                <a:prstGeom prst="rect">
                  <a:avLst/>
                </a:prstGeom>
                <a:blipFill>
                  <a:blip r:embed="rId9"/>
                  <a:stretch>
                    <a:fillRect l="-1389" b="-545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950C541A-BE36-C09C-E06B-F85B88305B41}"/>
                    </a:ext>
                  </a:extLst>
                </p:cNvPr>
                <p:cNvSpPr txBox="1"/>
                <p:nvPr/>
              </p:nvSpPr>
              <p:spPr>
                <a:xfrm>
                  <a:off x="1752459" y="5385612"/>
                  <a:ext cx="1029126" cy="356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ko-KR" altLang="en-US" sz="1100" dirty="0"/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950C541A-BE36-C09C-E06B-F85B88305B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2459" y="5385612"/>
                  <a:ext cx="1029126" cy="356444"/>
                </a:xfrm>
                <a:prstGeom prst="rect">
                  <a:avLst/>
                </a:prstGeom>
                <a:blipFill>
                  <a:blip r:embed="rId10"/>
                  <a:stretch>
                    <a:fillRect b="-678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E8D65C8A-0835-411E-DC92-D2909D65B762}"/>
                    </a:ext>
                  </a:extLst>
                </p:cNvPr>
                <p:cNvSpPr txBox="1"/>
                <p:nvPr/>
              </p:nvSpPr>
              <p:spPr>
                <a:xfrm>
                  <a:off x="1674358" y="5792602"/>
                  <a:ext cx="1083625" cy="1785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𝑥𝑥</m:t>
                            </m:r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</m:e>
                        </m:rad>
                      </m:oMath>
                    </m:oMathPara>
                  </a14:m>
                  <a:endParaRPr lang="ko-KR" altLang="en-US" sz="1100" dirty="0"/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E8D65C8A-0835-411E-DC92-D2909D65B7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4358" y="5792602"/>
                  <a:ext cx="1083625" cy="178510"/>
                </a:xfrm>
                <a:prstGeom prst="rect">
                  <a:avLst/>
                </a:prstGeom>
                <a:blipFill>
                  <a:blip r:embed="rId11"/>
                  <a:stretch>
                    <a:fillRect b="-1724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39317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AA97733-DD3D-12B5-E433-4E2874DB2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8B2928-7BC7-6C6A-810C-B02AC48DDEDA}"/>
              </a:ext>
            </a:extLst>
          </p:cNvPr>
          <p:cNvSpPr txBox="1"/>
          <p:nvPr/>
        </p:nvSpPr>
        <p:spPr>
          <a:xfrm>
            <a:off x="156117" y="59474"/>
            <a:ext cx="1942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Coupled system</a:t>
            </a:r>
            <a:endParaRPr lang="ko-KR" alt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1F9FC1-EFBC-3782-EDAB-7A2951336003}"/>
              </a:ext>
            </a:extLst>
          </p:cNvPr>
          <p:cNvSpPr txBox="1"/>
          <p:nvPr/>
        </p:nvSpPr>
        <p:spPr>
          <a:xfrm>
            <a:off x="473676" y="1134509"/>
            <a:ext cx="1571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Eigen-emittance</a:t>
            </a:r>
            <a:endParaRPr lang="ko-KR" altLang="en-US" sz="1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BF7DE7-0289-DEE8-936B-890607BAC3BF}"/>
              </a:ext>
            </a:extLst>
          </p:cNvPr>
          <p:cNvSpPr txBox="1"/>
          <p:nvPr/>
        </p:nvSpPr>
        <p:spPr>
          <a:xfrm>
            <a:off x="410203" y="643158"/>
            <a:ext cx="7835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Full 4D phase space reconstruction allows evaluation of coupling through eigen-emittance</a:t>
            </a:r>
            <a:endParaRPr lang="ko-KR" alt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49D5BB-DF14-AB9D-69CC-21A7B66CB1B6}"/>
                  </a:ext>
                </a:extLst>
              </p:cNvPr>
              <p:cNvSpPr txBox="1"/>
              <p:nvPr/>
            </p:nvSpPr>
            <p:spPr>
              <a:xfrm>
                <a:off x="688727" y="1442286"/>
                <a:ext cx="8675990" cy="476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/>
                  <a:t>In the presence of transverse coupling, the projected emittances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ko-KR" altLang="en-US" sz="1200" dirty="0"/>
                  <a:t> </a:t>
                </a:r>
                <a:r>
                  <a:rPr lang="en-US" altLang="ko-KR" sz="1200" dirty="0"/>
                  <a:t>are no longer conserved invariants of the system</a:t>
                </a:r>
              </a:p>
              <a:p>
                <a:r>
                  <a:rPr lang="en-US" altLang="ko-KR" sz="1200" dirty="0"/>
                  <a:t>⇒</a:t>
                </a:r>
                <a:r>
                  <a:rPr lang="en-US" altLang="ko-KR" sz="1200" b="1" dirty="0"/>
                  <a:t> Eigen-emittances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b="1" i="1" smtClean="0"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en-US" altLang="ko-KR" sz="12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ko-KR" sz="1200" b="1" i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ko-KR" sz="1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b="1" i="1" smtClean="0"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en-US" altLang="ko-KR" sz="1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ko-KR" altLang="en-US" sz="1200" b="1" dirty="0"/>
                  <a:t> </a:t>
                </a:r>
                <a:r>
                  <a:rPr lang="en-US" altLang="ko-KR" sz="1200" dirty="0"/>
                  <a:t>are symplectic invariants of the 4D phase space matrix</a:t>
                </a:r>
                <a:endParaRPr lang="ko-KR" altLang="en-US" sz="12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49D5BB-DF14-AB9D-69CC-21A7B66CB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27" y="1442286"/>
                <a:ext cx="8675990" cy="476284"/>
              </a:xfrm>
              <a:prstGeom prst="rect">
                <a:avLst/>
              </a:prstGeom>
              <a:blipFill>
                <a:blip r:embed="rId2"/>
                <a:stretch>
                  <a:fillRect l="-70" t="-2564" b="-897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8DA6F4-3031-7C76-8BAF-5766986704D6}"/>
                  </a:ext>
                </a:extLst>
              </p:cNvPr>
              <p:cNvSpPr txBox="1"/>
              <p:nvPr/>
            </p:nvSpPr>
            <p:spPr>
              <a:xfrm>
                <a:off x="1695488" y="2178537"/>
                <a:ext cx="3562898" cy="8765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ko-K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ko-KR" sz="1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en-US" altLang="ko-KR" sz="1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  <m:r>
                        <a:rPr lang="en-US" altLang="ko-KR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𝑥𝑥</m:t>
                                      </m:r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𝑥𝑦</m:t>
                                      </m:r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𝑦𝑥</m:t>
                                      </m:r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𝑦𝑦</m:t>
                                      </m:r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&lt;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ko-K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8DA6F4-3031-7C76-8BAF-576698670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488" y="2178537"/>
                <a:ext cx="3562898" cy="8765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0E2556A-B051-08D9-0635-9B9E390B6231}"/>
                  </a:ext>
                </a:extLst>
              </p:cNvPr>
              <p:cNvSpPr txBox="1"/>
              <p:nvPr/>
            </p:nvSpPr>
            <p:spPr>
              <a:xfrm>
                <a:off x="5532984" y="2261540"/>
                <a:ext cx="2501582" cy="7105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ko-KR" sz="1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sz="1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altLang="ko-KR" sz="1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𝜮</m:t>
                              </m:r>
                            </m:e>
                            <m:sub>
                              <m:r>
                                <a:rPr lang="en-US" altLang="ko-KR" sz="1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altLang="ko-KR" sz="1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𝑫</m:t>
                              </m:r>
                            </m:sub>
                          </m:sSub>
                        </m:e>
                      </m:acc>
                      <m:r>
                        <a:rPr lang="en-US" altLang="ko-KR" sz="1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sz="1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2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𝐌𝐂𝐌</m:t>
                          </m:r>
                        </m:e>
                        <m:sup>
                          <m:r>
                            <a:rPr lang="en-US" altLang="ko-KR" sz="12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𝐓</m:t>
                          </m:r>
                        </m:sup>
                      </m:sSup>
                      <m:r>
                        <a:rPr lang="en-US" altLang="ko-KR" sz="1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sz="1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2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2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2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2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ko-KR" sz="12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2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2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2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2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2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2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en-US" altLang="ko-KR" sz="12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2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en-US" altLang="ko-KR" sz="12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2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2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en-US" altLang="ko-KR" sz="12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2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en-US" altLang="ko-KR" sz="12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2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2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2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2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ko-KR" sz="12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2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2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2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2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ko-KR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ko-KR" altLang="en-US" sz="14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0E2556A-B051-08D9-0635-9B9E390B6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984" y="2261540"/>
                <a:ext cx="2501582" cy="7105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EDCEA7-CC86-84FE-3B64-6BD9797C3E6A}"/>
                  </a:ext>
                </a:extLst>
              </p:cNvPr>
              <p:cNvSpPr txBox="1"/>
              <p:nvPr/>
            </p:nvSpPr>
            <p:spPr>
              <a:xfrm>
                <a:off x="8309164" y="2271928"/>
                <a:ext cx="1575816" cy="6898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en-US" altLang="ko-KR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ko-KR" sz="12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  <m:e>
                                      <m:r>
                                        <a:rPr lang="en-US" altLang="ko-KR" sz="12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EDCEA7-CC86-84FE-3B64-6BD9797C3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164" y="2271928"/>
                <a:ext cx="1575816" cy="689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1F9D6A9-579C-B112-B6E6-F41956811C0D}"/>
                  </a:ext>
                </a:extLst>
              </p:cNvPr>
              <p:cNvSpPr txBox="1"/>
              <p:nvPr/>
            </p:nvSpPr>
            <p:spPr>
              <a:xfrm>
                <a:off x="1695488" y="3348131"/>
                <a:ext cx="131241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200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ko-KR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ko-K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ko-KR" altLang="en-US" sz="1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1F9D6A9-579C-B112-B6E6-F41956811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488" y="3348131"/>
                <a:ext cx="1312411" cy="184666"/>
              </a:xfrm>
              <a:prstGeom prst="rect">
                <a:avLst/>
              </a:prstGeom>
              <a:blipFill>
                <a:blip r:embed="rId6"/>
                <a:stretch>
                  <a:fillRect l="-1860" b="-161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8BA64DD-6985-5AF3-A016-AFE8DBA8E213}"/>
                  </a:ext>
                </a:extLst>
              </p:cNvPr>
              <p:cNvSpPr txBox="1"/>
              <p:nvPr/>
            </p:nvSpPr>
            <p:spPr>
              <a:xfrm>
                <a:off x="1695488" y="3721953"/>
                <a:ext cx="2772875" cy="1872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𝑡𝑟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ko-KR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en-US" altLang="ko-KR" sz="12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2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D</m:t>
                                      </m:r>
                                    </m:sub>
                                  </m:sSub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𝑡𝑟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ko-KR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altLang="ko-K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2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 sz="12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D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en-US" altLang="ko-K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=−2(</m:t>
                      </m:r>
                      <m:sSubSup>
                        <m:sSubSup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8BA64DD-6985-5AF3-A016-AFE8DBA8E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488" y="3721953"/>
                <a:ext cx="2772875" cy="187231"/>
              </a:xfrm>
              <a:prstGeom prst="rect">
                <a:avLst/>
              </a:prstGeom>
              <a:blipFill>
                <a:blip r:embed="rId7"/>
                <a:stretch>
                  <a:fillRect l="-220" r="-1319" b="-4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C5E9203-5097-4A6E-A50B-D56BDE3FA020}"/>
                  </a:ext>
                </a:extLst>
              </p:cNvPr>
              <p:cNvSpPr txBox="1"/>
              <p:nvPr/>
            </p:nvSpPr>
            <p:spPr>
              <a:xfrm>
                <a:off x="3975580" y="4217583"/>
                <a:ext cx="4240840" cy="4430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1, 2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𝑡𝑟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altLang="ko-KR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 sz="14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D</m:t>
                                          </m:r>
                                        </m:sub>
                                      </m:sSub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ko-KR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altLang="ko-K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p>
                                <m:sSup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l-GR" altLang="ko-KR" sz="1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40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4</m:t>
                                              </m:r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altLang="ko-KR" sz="140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D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−16</m:t>
                              </m:r>
                              <m:func>
                                <m:func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1400">
                                      <a:latin typeface="Cambria Math" panose="02040503050406030204" pitchFamily="18" charset="0"/>
                                    </a:rPr>
                                    <m:t>det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altLang="ko-KR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rad>
                        </m:e>
                      </m:ra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C5E9203-5097-4A6E-A50B-D56BDE3FA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580" y="4217583"/>
                <a:ext cx="4240840" cy="4430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C37948B-3E6A-94C4-F1A2-14050526196C}"/>
              </a:ext>
            </a:extLst>
          </p:cNvPr>
          <p:cNvSpPr txBox="1"/>
          <p:nvPr/>
        </p:nvSpPr>
        <p:spPr>
          <a:xfrm>
            <a:off x="1562794" y="3348131"/>
            <a:ext cx="26538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3200" dirty="0"/>
              <a:t>{</a:t>
            </a:r>
            <a:endParaRPr lang="ko-KR" alt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9ABE34-52CF-5A7D-2CD3-FEC2E98E130D}"/>
              </a:ext>
            </a:extLst>
          </p:cNvPr>
          <p:cNvSpPr txBox="1"/>
          <p:nvPr/>
        </p:nvSpPr>
        <p:spPr>
          <a:xfrm>
            <a:off x="473676" y="5032219"/>
            <a:ext cx="1517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Coupling factor</a:t>
            </a:r>
            <a:endParaRPr lang="ko-KR" altLang="en-US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9F10FA-6B9A-5374-B242-1F7F0A5A5B20}"/>
                  </a:ext>
                </a:extLst>
              </p:cNvPr>
              <p:cNvSpPr txBox="1"/>
              <p:nvPr/>
            </p:nvSpPr>
            <p:spPr>
              <a:xfrm>
                <a:off x="5214508" y="5339996"/>
                <a:ext cx="1762983" cy="5272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9F10FA-6B9A-5374-B242-1F7F0A5A5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508" y="5339996"/>
                <a:ext cx="1762983" cy="5272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136AFC5-4182-4526-311E-629BFD15C90C}"/>
                  </a:ext>
                </a:extLst>
              </p:cNvPr>
              <p:cNvSpPr txBox="1"/>
              <p:nvPr/>
            </p:nvSpPr>
            <p:spPr>
              <a:xfrm>
                <a:off x="688727" y="5984709"/>
                <a:ext cx="7835864" cy="280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ko-K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ko-KR" altLang="en-US" sz="1200" dirty="0"/>
                  <a:t> </a:t>
                </a:r>
                <a:r>
                  <a:rPr lang="en-US" altLang="ko-KR" sz="1200" dirty="0"/>
                  <a:t>means that the beam is uncoupled</a:t>
                </a:r>
                <a:endParaRPr lang="ko-KR" altLang="en-US" sz="1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136AFC5-4182-4526-311E-629BFD15C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27" y="5984709"/>
                <a:ext cx="7835864" cy="280526"/>
              </a:xfrm>
              <a:prstGeom prst="rect">
                <a:avLst/>
              </a:prstGeom>
              <a:blipFill>
                <a:blip r:embed="rId10"/>
                <a:stretch>
                  <a:fillRect t="-4348" b="-130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8519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6DC311B-E2B5-A151-DFCF-1AFCE959A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3749"/>
            <a:ext cx="2743200" cy="365125"/>
          </a:xfrm>
        </p:spPr>
        <p:txBody>
          <a:bodyPr/>
          <a:lstStyle/>
          <a:p>
            <a:fld id="{19FA1E96-DCC3-490F-93DF-8B1349E7CA48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2D04F5-505B-7B16-76E9-A65704D72098}"/>
              </a:ext>
            </a:extLst>
          </p:cNvPr>
          <p:cNvSpPr txBox="1"/>
          <p:nvPr/>
        </p:nvSpPr>
        <p:spPr>
          <a:xfrm>
            <a:off x="156117" y="59474"/>
            <a:ext cx="5093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Simulation Setting: From </a:t>
            </a:r>
            <a:r>
              <a:rPr lang="en-US" altLang="ko-KR" b="1" dirty="0" err="1"/>
              <a:t>TraceWin</a:t>
            </a:r>
            <a:r>
              <a:rPr lang="en-US" altLang="ko-KR" b="1" dirty="0"/>
              <a:t> to Xsuite</a:t>
            </a:r>
            <a:endParaRPr lang="ko-KR" altLang="en-US" b="1" dirty="0"/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14CC1B9F-76D7-C065-9B22-640A7112DD1A}"/>
              </a:ext>
            </a:extLst>
          </p:cNvPr>
          <p:cNvGrpSpPr>
            <a:grpSpLocks noChangeAspect="1"/>
          </p:cNvGrpSpPr>
          <p:nvPr/>
        </p:nvGrpSpPr>
        <p:grpSpPr>
          <a:xfrm>
            <a:off x="2336672" y="862665"/>
            <a:ext cx="4034122" cy="1339148"/>
            <a:chOff x="5578553" y="238324"/>
            <a:chExt cx="6324442" cy="2099431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6412A45B-7429-BB33-1C17-7F003B734F92}"/>
                </a:ext>
              </a:extLst>
            </p:cNvPr>
            <p:cNvGrpSpPr/>
            <p:nvPr/>
          </p:nvGrpSpPr>
          <p:grpSpPr>
            <a:xfrm>
              <a:off x="5578553" y="298776"/>
              <a:ext cx="6324442" cy="2038979"/>
              <a:chOff x="2869767" y="26549645"/>
              <a:chExt cx="9424701" cy="3344860"/>
            </a:xfrm>
          </p:grpSpPr>
          <p:pic>
            <p:nvPicPr>
              <p:cNvPr id="18" name="그림 17" descr="텍스트, 도표, 평면도, 스크린샷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EED9CC91-4C13-CCEF-E166-C688498DF9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544" t="4014" r="1"/>
              <a:stretch>
                <a:fillRect/>
              </a:stretch>
            </p:blipFill>
            <p:spPr>
              <a:xfrm>
                <a:off x="2869767" y="26549645"/>
                <a:ext cx="9424701" cy="3138215"/>
              </a:xfrm>
              <a:prstGeom prst="snip2SameRect">
                <a:avLst/>
              </a:prstGeom>
            </p:spPr>
          </p:pic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3DD09626-7042-86C3-FEBB-726A700946C6}"/>
                  </a:ext>
                </a:extLst>
              </p:cNvPr>
              <p:cNvSpPr/>
              <p:nvPr/>
            </p:nvSpPr>
            <p:spPr>
              <a:xfrm>
                <a:off x="7842859" y="28947121"/>
                <a:ext cx="1092480" cy="9004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341C78E0-FF55-8C9F-A98A-B6650DA6D291}"/>
                  </a:ext>
                </a:extLst>
              </p:cNvPr>
              <p:cNvSpPr/>
              <p:nvPr/>
            </p:nvSpPr>
            <p:spPr>
              <a:xfrm rot="20035068">
                <a:off x="8519268" y="29329933"/>
                <a:ext cx="536240" cy="5645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8B86DEC4-3CB4-85FA-444C-BF5D7BE3BB66}"/>
                  </a:ext>
                </a:extLst>
              </p:cNvPr>
              <p:cNvSpPr/>
              <p:nvPr/>
            </p:nvSpPr>
            <p:spPr>
              <a:xfrm rot="21125597">
                <a:off x="7810268" y="28845619"/>
                <a:ext cx="326058" cy="5645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id="{F21F5BE1-32AA-A51D-781A-EB32617A4323}"/>
                  </a:ext>
                </a:extLst>
              </p:cNvPr>
              <p:cNvSpPr/>
              <p:nvPr/>
            </p:nvSpPr>
            <p:spPr>
              <a:xfrm rot="21125597">
                <a:off x="7729404" y="29248876"/>
                <a:ext cx="326058" cy="5645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81F10EBB-C383-6A65-1A02-B6AA2348FD5A}"/>
                  </a:ext>
                </a:extLst>
              </p:cNvPr>
              <p:cNvSpPr/>
              <p:nvPr/>
            </p:nvSpPr>
            <p:spPr>
              <a:xfrm rot="21125597">
                <a:off x="6912362" y="29165510"/>
                <a:ext cx="562565" cy="5645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0B0BE89C-7649-591B-0618-89EEB9AAED04}"/>
                </a:ext>
              </a:extLst>
            </p:cNvPr>
            <p:cNvSpPr/>
            <p:nvPr/>
          </p:nvSpPr>
          <p:spPr>
            <a:xfrm>
              <a:off x="7719102" y="238324"/>
              <a:ext cx="4183893" cy="203199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A980166-5F41-0E77-055F-EBE9C3664F19}"/>
              </a:ext>
            </a:extLst>
          </p:cNvPr>
          <p:cNvSpPr txBox="1"/>
          <p:nvPr/>
        </p:nvSpPr>
        <p:spPr>
          <a:xfrm>
            <a:off x="3895753" y="619276"/>
            <a:ext cx="13500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/>
              <a:t>&lt;KOMAC BTS layout&gt;</a:t>
            </a:r>
            <a:endParaRPr lang="ko-KR" altLang="en-US" sz="900" dirty="0"/>
          </a:p>
        </p:txBody>
      </p:sp>
      <p:pic>
        <p:nvPicPr>
          <p:cNvPr id="29" name="그림 28" descr="라인, 도표, 그래프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8B3842D-08E9-155D-6700-08043121D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701" y="777170"/>
            <a:ext cx="3475567" cy="163477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A3F5992-3927-AD74-F783-52BC619FFA20}"/>
              </a:ext>
            </a:extLst>
          </p:cNvPr>
          <p:cNvSpPr txBox="1"/>
          <p:nvPr/>
        </p:nvSpPr>
        <p:spPr>
          <a:xfrm>
            <a:off x="8105141" y="619276"/>
            <a:ext cx="14766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/>
              <a:t>Xsuite Simulation Lattice</a:t>
            </a:r>
            <a:endParaRPr lang="ko-KR" altLang="en-US" sz="9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A3F9241-9695-DB1F-0DB9-7F40DA6EF0FE}"/>
              </a:ext>
            </a:extLst>
          </p:cNvPr>
          <p:cNvSpPr txBox="1"/>
          <p:nvPr/>
        </p:nvSpPr>
        <p:spPr>
          <a:xfrm>
            <a:off x="796105" y="2538442"/>
            <a:ext cx="5811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Input Beam : After the RFQ</a:t>
            </a:r>
            <a:endParaRPr lang="ko-KR" alt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Proton, 1 MeV, 3</a:t>
            </a:r>
            <a:r>
              <a:rPr lang="el-GR" altLang="ko-KR" sz="1600" dirty="0"/>
              <a:t>σ</a:t>
            </a:r>
            <a:r>
              <a:rPr lang="en-US" altLang="ko-KR" sz="1600" dirty="0"/>
              <a:t>-truncated 6D Gaussian beam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Macro particles = 100,000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No collective effects (e.g. Space charge effect)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F9CDB5B-2CA2-67F4-49AA-66809DD214C7}"/>
              </a:ext>
            </a:extLst>
          </p:cNvPr>
          <p:cNvSpPr txBox="1"/>
          <p:nvPr/>
        </p:nvSpPr>
        <p:spPr>
          <a:xfrm>
            <a:off x="672583" y="582715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Lattice</a:t>
            </a:r>
            <a:endParaRPr lang="ko-KR" altLang="en-US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AE0391D-4B74-CBBE-57F1-F2F9ADC16780}"/>
              </a:ext>
            </a:extLst>
          </p:cNvPr>
          <p:cNvSpPr txBox="1"/>
          <p:nvPr/>
        </p:nvSpPr>
        <p:spPr>
          <a:xfrm>
            <a:off x="668105" y="2150606"/>
            <a:ext cx="1107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Particles</a:t>
            </a:r>
            <a:endParaRPr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표 34">
                <a:extLst>
                  <a:ext uri="{FF2B5EF4-FFF2-40B4-BE49-F238E27FC236}">
                    <a16:creationId xmlns:a16="http://schemas.microsoft.com/office/drawing/2014/main" id="{C692C79F-F763-34CF-DCF7-11D81103DE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4164566"/>
                  </p:ext>
                </p:extLst>
              </p:nvPr>
            </p:nvGraphicFramePr>
            <p:xfrm>
              <a:off x="1775203" y="4016166"/>
              <a:ext cx="2879208" cy="250758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39604">
                      <a:extLst>
                        <a:ext uri="{9D8B030D-6E8A-4147-A177-3AD203B41FA5}">
                          <a16:colId xmlns:a16="http://schemas.microsoft.com/office/drawing/2014/main" val="963052917"/>
                        </a:ext>
                      </a:extLst>
                    </a:gridCol>
                    <a:gridCol w="1439604">
                      <a:extLst>
                        <a:ext uri="{9D8B030D-6E8A-4147-A177-3AD203B41FA5}">
                          <a16:colId xmlns:a16="http://schemas.microsoft.com/office/drawing/2014/main" val="2041417055"/>
                        </a:ext>
                      </a:extLst>
                    </a:gridCol>
                  </a:tblGrid>
                  <a:tr h="24495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/>
                            <a:t>Parameters</a:t>
                          </a:r>
                          <a:endParaRPr lang="ko-KR" alt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b="0" dirty="0"/>
                            <a:t>Input</a:t>
                          </a:r>
                          <a:endParaRPr lang="ko-KR" altLang="en-US" sz="10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63657"/>
                      </a:ext>
                    </a:extLst>
                  </a:tr>
                  <a:tr h="250317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𝑚𝑟𝑎𝑑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0.16</m:t>
                                </m:r>
                              </m:oMath>
                            </m:oMathPara>
                          </a14:m>
                          <a:endParaRPr lang="ko-KR" altLang="en-US" sz="10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7514274"/>
                      </a:ext>
                    </a:extLst>
                  </a:tr>
                  <a:tr h="254570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𝑚𝑟𝑎𝑑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0.16</m:t>
                                </m:r>
                              </m:oMath>
                            </m:oMathPara>
                          </a14:m>
                          <a:endParaRPr lang="ko-KR" altLang="en-US" sz="10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4695262"/>
                      </a:ext>
                    </a:extLst>
                  </a:tr>
                  <a:tr h="244959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4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sSup>
                                  <m:sSupPr>
                                    <m:ctrlP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ko-KR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en-US" altLang="ko-KR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en-US" altLang="ko-KR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𝑚𝑚</m:t>
                                        </m:r>
                                        <m:r>
                                          <a:rPr lang="en-US" altLang="ko-KR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en-US" altLang="ko-KR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𝑚𝑟𝑎𝑑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ko-KR" alt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0.025600510</m:t>
                                </m:r>
                              </m:oMath>
                            </m:oMathPara>
                          </a14:m>
                          <a:endParaRPr lang="en-US" altLang="ko-KR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45906"/>
                      </a:ext>
                    </a:extLst>
                  </a:tr>
                  <a:tr h="244959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𝑚𝑟𝑎𝑑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0.105521</m:t>
                                </m:r>
                              </m:oMath>
                            </m:oMathPara>
                          </a14:m>
                          <a:endParaRPr lang="ko-KR" altLang="en-US" sz="10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680322"/>
                      </a:ext>
                    </a:extLst>
                  </a:tr>
                  <a:tr h="254570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𝑚𝑟𝑎𝑑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0.247619</m:t>
                                </m:r>
                              </m:oMath>
                            </m:oMathPara>
                          </a14:m>
                          <a:endParaRPr lang="en-US" altLang="ko-KR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7378025"/>
                      </a:ext>
                    </a:extLst>
                  </a:tr>
                  <a:tr h="244959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1.001400</m:t>
                                </m:r>
                              </m:oMath>
                            </m:oMathPara>
                          </a14:m>
                          <a:endParaRPr lang="ko-KR" altLang="en-US" sz="10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8034217"/>
                      </a:ext>
                    </a:extLst>
                  </a:tr>
                  <a:tr h="254570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−2.060100</m:t>
                                </m:r>
                              </m:oMath>
                            </m:oMathPara>
                          </a14:m>
                          <a:endParaRPr lang="ko-KR" altLang="en-US" sz="10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2065191"/>
                      </a:ext>
                    </a:extLst>
                  </a:tr>
                  <a:tr h="244959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0.604639</m:t>
                                </m:r>
                              </m:oMath>
                            </m:oMathPara>
                          </a14:m>
                          <a:endParaRPr lang="ko-KR" altLang="en-US" sz="10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7226557"/>
                      </a:ext>
                    </a:extLst>
                  </a:tr>
                  <a:tr h="254570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0.926230</m:t>
                                </m:r>
                              </m:oMath>
                            </m:oMathPara>
                          </a14:m>
                          <a:endParaRPr lang="en-US" altLang="ko-KR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00548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표 34">
                <a:extLst>
                  <a:ext uri="{FF2B5EF4-FFF2-40B4-BE49-F238E27FC236}">
                    <a16:creationId xmlns:a16="http://schemas.microsoft.com/office/drawing/2014/main" id="{C692C79F-F763-34CF-DCF7-11D81103DE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4164566"/>
                  </p:ext>
                </p:extLst>
              </p:nvPr>
            </p:nvGraphicFramePr>
            <p:xfrm>
              <a:off x="1775203" y="4016166"/>
              <a:ext cx="2879208" cy="250758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39604">
                      <a:extLst>
                        <a:ext uri="{9D8B030D-6E8A-4147-A177-3AD203B41FA5}">
                          <a16:colId xmlns:a16="http://schemas.microsoft.com/office/drawing/2014/main" val="963052917"/>
                        </a:ext>
                      </a:extLst>
                    </a:gridCol>
                    <a:gridCol w="1439604">
                      <a:extLst>
                        <a:ext uri="{9D8B030D-6E8A-4147-A177-3AD203B41FA5}">
                          <a16:colId xmlns:a16="http://schemas.microsoft.com/office/drawing/2014/main" val="2041417055"/>
                        </a:ext>
                      </a:extLst>
                    </a:gridCol>
                  </a:tblGrid>
                  <a:tr h="24495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/>
                            <a:t>Parameters</a:t>
                          </a:r>
                          <a:endParaRPr lang="ko-KR" alt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b="0" dirty="0"/>
                            <a:t>Input</a:t>
                          </a:r>
                          <a:endParaRPr lang="ko-KR" altLang="en-US" sz="10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63657"/>
                      </a:ext>
                    </a:extLst>
                  </a:tr>
                  <a:tr h="250571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22" t="-97619" r="-100422" b="-7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847" t="-97619" r="-847" b="-7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7514274"/>
                      </a:ext>
                    </a:extLst>
                  </a:tr>
                  <a:tr h="25590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22" t="-197619" r="-100422" b="-6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847" t="-197619" r="-847" b="-6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4695262"/>
                      </a:ext>
                    </a:extLst>
                  </a:tr>
                  <a:tr h="253556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22" t="-297619" r="-100422" b="-5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847" t="-297619" r="-847" b="-5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45906"/>
                      </a:ext>
                    </a:extLst>
                  </a:tr>
                  <a:tr h="244959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22" t="-417500" r="-100422" b="-52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847" t="-417500" r="-847" b="-52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680322"/>
                      </a:ext>
                    </a:extLst>
                  </a:tr>
                  <a:tr h="25590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22" t="-492857" r="-100422" b="-397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847" t="-492857" r="-847" b="-3976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7378025"/>
                      </a:ext>
                    </a:extLst>
                  </a:tr>
                  <a:tr h="244959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22" t="-622500" r="-100422" b="-31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847" t="-622500" r="-847" b="-31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8034217"/>
                      </a:ext>
                    </a:extLst>
                  </a:tr>
                  <a:tr h="25590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22" t="-672093" r="-100422" b="-1953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847" t="-672093" r="-847" b="-1953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2065191"/>
                      </a:ext>
                    </a:extLst>
                  </a:tr>
                  <a:tr h="244959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22" t="-830000" r="-100422" b="-1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847" t="-830000" r="-847" b="-1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7226557"/>
                      </a:ext>
                    </a:extLst>
                  </a:tr>
                  <a:tr h="25590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22" t="-885714" r="-100422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847" t="-885714" r="-847" b="-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005489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10052935-773B-87B4-C300-0D963F69B958}"/>
              </a:ext>
            </a:extLst>
          </p:cNvPr>
          <p:cNvSpPr txBox="1"/>
          <p:nvPr/>
        </p:nvSpPr>
        <p:spPr>
          <a:xfrm>
            <a:off x="2442801" y="3785334"/>
            <a:ext cx="15440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err="1"/>
              <a:t>TraceWin</a:t>
            </a:r>
            <a:r>
              <a:rPr lang="en-US" altLang="ko-KR" sz="900" dirty="0"/>
              <a:t> Simulation Data</a:t>
            </a:r>
            <a:endParaRPr lang="ko-KR" altLang="en-US" sz="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표 36">
                <a:extLst>
                  <a:ext uri="{FF2B5EF4-FFF2-40B4-BE49-F238E27FC236}">
                    <a16:creationId xmlns:a16="http://schemas.microsoft.com/office/drawing/2014/main" id="{E66A43AB-2F72-7B78-A729-F2D1918B6B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9027955"/>
                  </p:ext>
                </p:extLst>
              </p:nvPr>
            </p:nvGraphicFramePr>
            <p:xfrm>
              <a:off x="6607988" y="3106316"/>
              <a:ext cx="2681452" cy="250310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08938">
                      <a:extLst>
                        <a:ext uri="{9D8B030D-6E8A-4147-A177-3AD203B41FA5}">
                          <a16:colId xmlns:a16="http://schemas.microsoft.com/office/drawing/2014/main" val="963052917"/>
                        </a:ext>
                      </a:extLst>
                    </a:gridCol>
                    <a:gridCol w="1272514">
                      <a:extLst>
                        <a:ext uri="{9D8B030D-6E8A-4147-A177-3AD203B41FA5}">
                          <a16:colId xmlns:a16="http://schemas.microsoft.com/office/drawing/2014/main" val="2041417055"/>
                        </a:ext>
                      </a:extLst>
                    </a:gridCol>
                  </a:tblGrid>
                  <a:tr h="24220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/>
                            <a:t>Parameters</a:t>
                          </a:r>
                          <a:endParaRPr lang="ko-KR" alt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b="0" dirty="0"/>
                            <a:t>output</a:t>
                          </a:r>
                          <a:endParaRPr lang="ko-KR" altLang="en-US" sz="10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63657"/>
                      </a:ext>
                    </a:extLst>
                  </a:tr>
                  <a:tr h="247500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𝑚𝑟𝑎𝑑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0.160819</m:t>
                                </m:r>
                              </m:oMath>
                            </m:oMathPara>
                          </a14:m>
                          <a:endParaRPr lang="ko-KR" altLang="en-US" sz="10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7514274"/>
                      </a:ext>
                    </a:extLst>
                  </a:tr>
                  <a:tr h="251704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𝑚𝑟𝑎𝑑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0.164180</m:t>
                                </m:r>
                              </m:oMath>
                            </m:oMathPara>
                          </a14:m>
                          <a:endParaRPr lang="ko-KR" altLang="en-US" sz="10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4695262"/>
                      </a:ext>
                    </a:extLst>
                  </a:tr>
                  <a:tr h="242200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,4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sSup>
                                  <m:sSupPr>
                                    <m:ctrlP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ko-KR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en-US" altLang="ko-KR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en-US" altLang="ko-KR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𝑚𝑚</m:t>
                                        </m:r>
                                        <m:r>
                                          <a:rPr lang="en-US" altLang="ko-KR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en-US" altLang="ko-KR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𝑚𝑟𝑎𝑑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ko-KR" alt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0.0264032678</m:t>
                                </m:r>
                              </m:oMath>
                            </m:oMathPara>
                          </a14:m>
                          <a:endParaRPr lang="en-US" altLang="ko-KR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45906"/>
                      </a:ext>
                    </a:extLst>
                  </a:tr>
                  <a:tr h="242200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𝑚𝑟𝑎𝑑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9.177989</m:t>
                                </m:r>
                              </m:oMath>
                            </m:oMathPara>
                          </a14:m>
                          <a:endParaRPr lang="ko-KR" altLang="en-US" sz="10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680322"/>
                      </a:ext>
                    </a:extLst>
                  </a:tr>
                  <a:tr h="251704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𝑚𝑟𝑎𝑑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11.158195</m:t>
                                </m:r>
                              </m:oMath>
                            </m:oMathPara>
                          </a14:m>
                          <a:endParaRPr lang="en-US" altLang="ko-KR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7378025"/>
                      </a:ext>
                    </a:extLst>
                  </a:tr>
                  <a:tr h="242200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−7.582715</m:t>
                                </m:r>
                              </m:oMath>
                            </m:oMathPara>
                          </a14:m>
                          <a:endParaRPr lang="ko-KR" altLang="en-US" sz="10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8034217"/>
                      </a:ext>
                    </a:extLst>
                  </a:tr>
                  <a:tr h="251704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−10.844268</m:t>
                                </m:r>
                              </m:oMath>
                            </m:oMathPara>
                          </a14:m>
                          <a:endParaRPr lang="ko-KR" altLang="en-US" sz="10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2065191"/>
                      </a:ext>
                    </a:extLst>
                  </a:tr>
                  <a:tr h="242200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5.653395</m:t>
                                </m:r>
                              </m:oMath>
                            </m:oMathPara>
                          </a14:m>
                          <a:endParaRPr lang="ko-KR" altLang="en-US" sz="10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7226557"/>
                      </a:ext>
                    </a:extLst>
                  </a:tr>
                  <a:tr h="251704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6.298314</m:t>
                                </m:r>
                              </m:oMath>
                            </m:oMathPara>
                          </a14:m>
                          <a:endParaRPr lang="en-US" altLang="ko-KR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00548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표 36">
                <a:extLst>
                  <a:ext uri="{FF2B5EF4-FFF2-40B4-BE49-F238E27FC236}">
                    <a16:creationId xmlns:a16="http://schemas.microsoft.com/office/drawing/2014/main" id="{E66A43AB-2F72-7B78-A729-F2D1918B6B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9027955"/>
                  </p:ext>
                </p:extLst>
              </p:nvPr>
            </p:nvGraphicFramePr>
            <p:xfrm>
              <a:off x="6607988" y="3106316"/>
              <a:ext cx="2681452" cy="250310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08938">
                      <a:extLst>
                        <a:ext uri="{9D8B030D-6E8A-4147-A177-3AD203B41FA5}">
                          <a16:colId xmlns:a16="http://schemas.microsoft.com/office/drawing/2014/main" val="963052917"/>
                        </a:ext>
                      </a:extLst>
                    </a:gridCol>
                    <a:gridCol w="1272514">
                      <a:extLst>
                        <a:ext uri="{9D8B030D-6E8A-4147-A177-3AD203B41FA5}">
                          <a16:colId xmlns:a16="http://schemas.microsoft.com/office/drawing/2014/main" val="2041417055"/>
                        </a:ext>
                      </a:extLst>
                    </a:gridCol>
                  </a:tblGrid>
                  <a:tr h="243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/>
                            <a:t>Parameters</a:t>
                          </a:r>
                          <a:endParaRPr lang="ko-KR" alt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b="0" dirty="0"/>
                            <a:t>output</a:t>
                          </a:r>
                          <a:endParaRPr lang="ko-KR" altLang="en-US" sz="10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63657"/>
                      </a:ext>
                    </a:extLst>
                  </a:tr>
                  <a:tr h="250571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31" t="-100000" r="-90948" b="-8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11483" t="-100000" r="-957" b="-8121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7514274"/>
                      </a:ext>
                    </a:extLst>
                  </a:tr>
                  <a:tr h="25590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31" t="-195238" r="-90948" b="-6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11483" t="-195238" r="-957" b="-6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4695262"/>
                      </a:ext>
                    </a:extLst>
                  </a:tr>
                  <a:tr h="253556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31" t="-295238" r="-90948" b="-5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11483" t="-295238" r="-957" b="-5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45906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31" t="-415000" r="-90948" b="-52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11483" t="-415000" r="-957" b="-52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680322"/>
                      </a:ext>
                    </a:extLst>
                  </a:tr>
                  <a:tr h="25590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31" t="-490476" r="-90948" b="-397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11483" t="-490476" r="-957" b="-3976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7378025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31" t="-604878" r="-90948" b="-3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11483" t="-604878" r="-957" b="-3073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8034217"/>
                      </a:ext>
                    </a:extLst>
                  </a:tr>
                  <a:tr h="25590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31" t="-688095" r="-9094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11483" t="-688095" r="-957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2065191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31" t="-827500" r="-90948" b="-1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11483" t="-827500" r="-957" b="-1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7226557"/>
                      </a:ext>
                    </a:extLst>
                  </a:tr>
                  <a:tr h="25590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31" t="-883333" r="-90948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11483" t="-883333" r="-957" b="-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005489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표 37">
                <a:extLst>
                  <a:ext uri="{FF2B5EF4-FFF2-40B4-BE49-F238E27FC236}">
                    <a16:creationId xmlns:a16="http://schemas.microsoft.com/office/drawing/2014/main" id="{A0C3B72A-67F3-297C-34D7-EC186F2FF5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7765685"/>
                  </p:ext>
                </p:extLst>
              </p:nvPr>
            </p:nvGraphicFramePr>
            <p:xfrm>
              <a:off x="9471184" y="3106316"/>
              <a:ext cx="2545028" cy="250310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34195">
                      <a:extLst>
                        <a:ext uri="{9D8B030D-6E8A-4147-A177-3AD203B41FA5}">
                          <a16:colId xmlns:a16="http://schemas.microsoft.com/office/drawing/2014/main" val="963052917"/>
                        </a:ext>
                      </a:extLst>
                    </a:gridCol>
                    <a:gridCol w="1210833">
                      <a:extLst>
                        <a:ext uri="{9D8B030D-6E8A-4147-A177-3AD203B41FA5}">
                          <a16:colId xmlns:a16="http://schemas.microsoft.com/office/drawing/2014/main" val="2041417055"/>
                        </a:ext>
                      </a:extLst>
                    </a:gridCol>
                  </a:tblGrid>
                  <a:tr h="24220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/>
                            <a:t>Parameters</a:t>
                          </a:r>
                          <a:endParaRPr lang="ko-KR" alt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b="0" dirty="0"/>
                            <a:t>output</a:t>
                          </a:r>
                          <a:endParaRPr lang="ko-KR" altLang="en-US" sz="10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63657"/>
                      </a:ext>
                    </a:extLst>
                  </a:tr>
                  <a:tr h="247500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𝑚𝑟𝑎𝑑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0.161410</m:t>
                                </m:r>
                              </m:oMath>
                            </m:oMathPara>
                          </a14:m>
                          <a:endParaRPr lang="ko-KR" altLang="en-US" sz="10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7514274"/>
                      </a:ext>
                    </a:extLst>
                  </a:tr>
                  <a:tr h="251704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𝑚𝑟𝑎𝑑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0.165839</m:t>
                                </m:r>
                              </m:oMath>
                            </m:oMathPara>
                          </a14:m>
                          <a:endParaRPr lang="ko-KR" altLang="en-US" sz="10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4695262"/>
                      </a:ext>
                    </a:extLst>
                  </a:tr>
                  <a:tr h="242200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,4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sSup>
                                  <m:sSupPr>
                                    <m:ctrlP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ko-KR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en-US" altLang="ko-KR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en-US" altLang="ko-KR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𝑚𝑚</m:t>
                                        </m:r>
                                        <m:r>
                                          <a:rPr lang="en-US" altLang="ko-KR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en-US" altLang="ko-KR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𝑚𝑟𝑎𝑑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ko-KR" alt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0.026768664</m:t>
                                </m:r>
                              </m:oMath>
                            </m:oMathPara>
                          </a14:m>
                          <a:endParaRPr lang="en-US" altLang="ko-KR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45906"/>
                      </a:ext>
                    </a:extLst>
                  </a:tr>
                  <a:tr h="242200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𝑚𝑟𝑎𝑑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9.172517</m:t>
                                </m:r>
                              </m:oMath>
                            </m:oMathPara>
                          </a14:m>
                          <a:endParaRPr lang="ko-KR" altLang="en-US" sz="10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680322"/>
                      </a:ext>
                    </a:extLst>
                  </a:tr>
                  <a:tr h="251704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𝑚𝑟𝑎𝑑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11.082768</m:t>
                                </m:r>
                              </m:oMath>
                            </m:oMathPara>
                          </a14:m>
                          <a:endParaRPr lang="en-US" altLang="ko-KR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7378025"/>
                      </a:ext>
                    </a:extLst>
                  </a:tr>
                  <a:tr h="242200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−7.573149</m:t>
                                </m:r>
                              </m:oMath>
                            </m:oMathPara>
                          </a14:m>
                          <a:endParaRPr lang="ko-KR" altLang="en-US" sz="10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8034217"/>
                      </a:ext>
                    </a:extLst>
                  </a:tr>
                  <a:tr h="251704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−10.758076</m:t>
                                </m:r>
                              </m:oMath>
                            </m:oMathPara>
                          </a14:m>
                          <a:endParaRPr lang="ko-KR" altLang="en-US" sz="10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2065191"/>
                      </a:ext>
                    </a:extLst>
                  </a:tr>
                  <a:tr h="242200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00" b="0" i="1" smtClean="0">
                                    <a:latin typeface="Cambria Math" panose="02040503050406030204" pitchFamily="18" charset="0"/>
                                  </a:rPr>
                                  <m:t>5.662087</m:t>
                                </m:r>
                              </m:oMath>
                            </m:oMathPara>
                          </a14:m>
                          <a:endParaRPr lang="ko-KR" altLang="en-US" sz="10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7226557"/>
                      </a:ext>
                    </a:extLst>
                  </a:tr>
                  <a:tr h="251704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6.308628</m:t>
                                </m:r>
                              </m:oMath>
                            </m:oMathPara>
                          </a14:m>
                          <a:endParaRPr lang="en-US" altLang="ko-KR" sz="1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00548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표 37">
                <a:extLst>
                  <a:ext uri="{FF2B5EF4-FFF2-40B4-BE49-F238E27FC236}">
                    <a16:creationId xmlns:a16="http://schemas.microsoft.com/office/drawing/2014/main" id="{A0C3B72A-67F3-297C-34D7-EC186F2FF5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7765685"/>
                  </p:ext>
                </p:extLst>
              </p:nvPr>
            </p:nvGraphicFramePr>
            <p:xfrm>
              <a:off x="9471184" y="3106316"/>
              <a:ext cx="2545028" cy="250310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34195">
                      <a:extLst>
                        <a:ext uri="{9D8B030D-6E8A-4147-A177-3AD203B41FA5}">
                          <a16:colId xmlns:a16="http://schemas.microsoft.com/office/drawing/2014/main" val="963052917"/>
                        </a:ext>
                      </a:extLst>
                    </a:gridCol>
                    <a:gridCol w="1210833">
                      <a:extLst>
                        <a:ext uri="{9D8B030D-6E8A-4147-A177-3AD203B41FA5}">
                          <a16:colId xmlns:a16="http://schemas.microsoft.com/office/drawing/2014/main" val="2041417055"/>
                        </a:ext>
                      </a:extLst>
                    </a:gridCol>
                  </a:tblGrid>
                  <a:tr h="243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/>
                            <a:t>Parameters</a:t>
                          </a:r>
                          <a:endParaRPr lang="ko-KR" altLang="en-US" sz="1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b="0" dirty="0"/>
                            <a:t>output</a:t>
                          </a:r>
                          <a:endParaRPr lang="ko-KR" altLang="en-US" sz="10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63657"/>
                      </a:ext>
                    </a:extLst>
                  </a:tr>
                  <a:tr h="250571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55" t="-100000" r="-91364" b="-8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11055" t="-100000" r="-1005" b="-8121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7514274"/>
                      </a:ext>
                    </a:extLst>
                  </a:tr>
                  <a:tr h="25590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55" t="-195238" r="-91364" b="-6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11055" t="-195238" r="-1005" b="-6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4695262"/>
                      </a:ext>
                    </a:extLst>
                  </a:tr>
                  <a:tr h="253556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55" t="-295238" r="-91364" b="-5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11055" t="-295238" r="-1005" b="-5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45906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55" t="-415000" r="-91364" b="-52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11055" t="-415000" r="-1005" b="-52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680322"/>
                      </a:ext>
                    </a:extLst>
                  </a:tr>
                  <a:tr h="25590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55" t="-490476" r="-91364" b="-397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11055" t="-490476" r="-1005" b="-3976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7378025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55" t="-604878" r="-91364" b="-3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11055" t="-604878" r="-1005" b="-3073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8034217"/>
                      </a:ext>
                    </a:extLst>
                  </a:tr>
                  <a:tr h="25590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55" t="-688095" r="-9136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11055" t="-688095" r="-1005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2065191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55" t="-827500" r="-91364" b="-1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11055" t="-827500" r="-1005" b="-1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7226557"/>
                      </a:ext>
                    </a:extLst>
                  </a:tr>
                  <a:tr h="25590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55" t="-883333" r="-91364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11055" t="-883333" r="-1005" b="-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005489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E4DA2C7E-A6A9-4883-85A3-B33449C29068}"/>
              </a:ext>
            </a:extLst>
          </p:cNvPr>
          <p:cNvSpPr txBox="1"/>
          <p:nvPr/>
        </p:nvSpPr>
        <p:spPr>
          <a:xfrm>
            <a:off x="7176708" y="2875484"/>
            <a:ext cx="15440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err="1"/>
              <a:t>TraceWin</a:t>
            </a:r>
            <a:r>
              <a:rPr lang="en-US" altLang="ko-KR" sz="900" dirty="0"/>
              <a:t> Simulation Data</a:t>
            </a:r>
            <a:endParaRPr lang="ko-KR" altLang="en-US" sz="9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6B30368-0FC7-B0AF-148C-E36244F9ED55}"/>
              </a:ext>
            </a:extLst>
          </p:cNvPr>
          <p:cNvSpPr txBox="1"/>
          <p:nvPr/>
        </p:nvSpPr>
        <p:spPr>
          <a:xfrm>
            <a:off x="10055048" y="2891314"/>
            <a:ext cx="13773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/>
              <a:t>Xsuite Simulation Data</a:t>
            </a:r>
            <a:endParaRPr lang="ko-KR" altLang="en-US" sz="900" dirty="0"/>
          </a:p>
        </p:txBody>
      </p: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71F38A15-E65D-B017-7E5B-E4577D3BCB33}"/>
              </a:ext>
            </a:extLst>
          </p:cNvPr>
          <p:cNvCxnSpPr/>
          <p:nvPr/>
        </p:nvCxnSpPr>
        <p:spPr>
          <a:xfrm>
            <a:off x="6324598" y="2550812"/>
            <a:ext cx="0" cy="3972937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673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B123960-C51A-6DD5-C238-6ECCA6264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7</a:t>
            </a:fld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C76D0-7D27-7B34-7B6F-4B86C8E3E7F2}"/>
              </a:ext>
            </a:extLst>
          </p:cNvPr>
          <p:cNvSpPr txBox="1"/>
          <p:nvPr/>
        </p:nvSpPr>
        <p:spPr>
          <a:xfrm>
            <a:off x="386657" y="520700"/>
            <a:ext cx="29914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Slit position (m): 3.2m</a:t>
            </a:r>
          </a:p>
          <a:p>
            <a:r>
              <a:rPr lang="en-US" altLang="ko-KR" dirty="0"/>
              <a:t>Screen position (m): 3.31m</a:t>
            </a:r>
          </a:p>
          <a:p>
            <a:r>
              <a:rPr lang="en-US" altLang="ko-KR" dirty="0"/>
              <a:t>Slit width (mm): 0.2mm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F2CEC9-EE2F-4D16-A651-CDABCBEDF560}"/>
              </a:ext>
            </a:extLst>
          </p:cNvPr>
          <p:cNvSpPr txBox="1"/>
          <p:nvPr/>
        </p:nvSpPr>
        <p:spPr>
          <a:xfrm>
            <a:off x="156117" y="59474"/>
            <a:ext cx="335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Ground Truth at Slit Position</a:t>
            </a:r>
            <a:endParaRPr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표 10">
                <a:extLst>
                  <a:ext uri="{FF2B5EF4-FFF2-40B4-BE49-F238E27FC236}">
                    <a16:creationId xmlns:a16="http://schemas.microsoft.com/office/drawing/2014/main" id="{8EE3C87A-464F-DE2F-E6DA-745D41D6932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6291129"/>
                  </p:ext>
                </p:extLst>
              </p:nvPr>
            </p:nvGraphicFramePr>
            <p:xfrm>
              <a:off x="2414616" y="1526889"/>
              <a:ext cx="3077633" cy="380422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18601">
                      <a:extLst>
                        <a:ext uri="{9D8B030D-6E8A-4147-A177-3AD203B41FA5}">
                          <a16:colId xmlns:a16="http://schemas.microsoft.com/office/drawing/2014/main" val="963052917"/>
                        </a:ext>
                      </a:extLst>
                    </a:gridCol>
                    <a:gridCol w="1259032">
                      <a:extLst>
                        <a:ext uri="{9D8B030D-6E8A-4147-A177-3AD203B41FA5}">
                          <a16:colId xmlns:a16="http://schemas.microsoft.com/office/drawing/2014/main" val="2041417055"/>
                        </a:ext>
                      </a:extLst>
                    </a:gridCol>
                  </a:tblGrid>
                  <a:tr h="284637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Parameters</a:t>
                          </a:r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dirty="0"/>
                            <a:t>Slit position</a:t>
                          </a:r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63657"/>
                      </a:ext>
                    </a:extLst>
                  </a:tr>
                  <a:tr h="284637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𝑚𝑟𝑎𝑑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3.476494</m:t>
                                </m:r>
                              </m:oMath>
                            </m:oMathPara>
                          </a14:m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7396341"/>
                      </a:ext>
                    </a:extLst>
                  </a:tr>
                  <a:tr h="300972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𝑚𝑟𝑎𝑑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3.523232</m:t>
                                </m:r>
                              </m:oMath>
                            </m:oMathPara>
                          </a14:m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5864060"/>
                      </a:ext>
                    </a:extLst>
                  </a:tr>
                  <a:tr h="284637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sSup>
                                  <m:sSup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ko-KR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𝑚𝑚</m:t>
                                        </m:r>
                                        <m:r>
                                          <a:rPr lang="en-US" altLang="ko-KR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en-US" altLang="ko-KR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𝑚𝑟𝑎𝑑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12.248726</m:t>
                                </m:r>
                              </m:oMath>
                            </m:oMathPara>
                          </a14:m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7666848"/>
                      </a:ext>
                    </a:extLst>
                  </a:tr>
                  <a:tr h="293694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𝑚𝑟𝑎𝑑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0.160549</m:t>
                                </m:r>
                              </m:oMath>
                            </m:oMathPara>
                          </a14:m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7514274"/>
                      </a:ext>
                    </a:extLst>
                  </a:tr>
                  <a:tr h="300972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𝑚𝑟𝑎𝑑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0.162707</m:t>
                                </m:r>
                              </m:oMath>
                            </m:oMathPara>
                          </a14:m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4695262"/>
                      </a:ext>
                    </a:extLst>
                  </a:tr>
                  <a:tr h="297845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,4</m:t>
                                    </m:r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sSup>
                                  <m:sSup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ko-KR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𝑚𝑚</m:t>
                                        </m:r>
                                        <m:r>
                                          <a:rPr lang="en-US" altLang="ko-KR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en-US" altLang="ko-KR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𝑚𝑟𝑎𝑑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0.026123</m:t>
                                </m:r>
                              </m:oMath>
                            </m:oMathPara>
                          </a14:m>
                          <a:endParaRPr lang="en-US" altLang="ko-KR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45906"/>
                      </a:ext>
                    </a:extLst>
                  </a:tr>
                  <a:tr h="284637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𝑚𝑟𝑎𝑑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1.691139</m:t>
                                </m:r>
                              </m:oMath>
                            </m:oMathPara>
                          </a14:m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680322"/>
                      </a:ext>
                    </a:extLst>
                  </a:tr>
                  <a:tr h="300972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𝑚𝑟𝑎𝑑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4.753272</m:t>
                                </m:r>
                              </m:oMath>
                            </m:oMathPara>
                          </a14:m>
                          <a:endParaRPr lang="en-US" altLang="ko-KR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7378025"/>
                      </a:ext>
                    </a:extLst>
                  </a:tr>
                  <a:tr h="284637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3.133079</m:t>
                                </m:r>
                              </m:oMath>
                            </m:oMathPara>
                          </a14:m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8034217"/>
                      </a:ext>
                    </a:extLst>
                  </a:tr>
                  <a:tr h="300972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7.073228</m:t>
                                </m:r>
                              </m:oMath>
                            </m:oMathPara>
                          </a14:m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2065191"/>
                      </a:ext>
                    </a:extLst>
                  </a:tr>
                  <a:tr h="284637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2.424713</m:t>
                                </m:r>
                              </m:oMath>
                            </m:oMathPara>
                          </a14:m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7226557"/>
                      </a:ext>
                    </a:extLst>
                  </a:tr>
                  <a:tr h="300972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4.092296</m:t>
                                </m:r>
                              </m:oMath>
                            </m:oMathPara>
                          </a14:m>
                          <a:endParaRPr lang="en-US" altLang="ko-KR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00548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표 10">
                <a:extLst>
                  <a:ext uri="{FF2B5EF4-FFF2-40B4-BE49-F238E27FC236}">
                    <a16:creationId xmlns:a16="http://schemas.microsoft.com/office/drawing/2014/main" id="{8EE3C87A-464F-DE2F-E6DA-745D41D6932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6291129"/>
                  </p:ext>
                </p:extLst>
              </p:nvPr>
            </p:nvGraphicFramePr>
            <p:xfrm>
              <a:off x="2414616" y="1526889"/>
              <a:ext cx="3077633" cy="380422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18601">
                      <a:extLst>
                        <a:ext uri="{9D8B030D-6E8A-4147-A177-3AD203B41FA5}">
                          <a16:colId xmlns:a16="http://schemas.microsoft.com/office/drawing/2014/main" val="963052917"/>
                        </a:ext>
                      </a:extLst>
                    </a:gridCol>
                    <a:gridCol w="1259032">
                      <a:extLst>
                        <a:ext uri="{9D8B030D-6E8A-4147-A177-3AD203B41FA5}">
                          <a16:colId xmlns:a16="http://schemas.microsoft.com/office/drawing/2014/main" val="2041417055"/>
                        </a:ext>
                      </a:extLst>
                    </a:gridCol>
                  </a:tblGrid>
                  <a:tr h="284637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Parameters</a:t>
                          </a:r>
                          <a:endParaRPr lang="ko-KR" alt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dirty="0"/>
                            <a:t>Slit position</a:t>
                          </a:r>
                          <a:endParaRPr lang="ko-KR" altLang="en-US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63657"/>
                      </a:ext>
                    </a:extLst>
                  </a:tr>
                  <a:tr h="284637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36" t="-102128" r="-70470" b="-1134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4444" t="-102128" r="-1449" b="-11340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7396341"/>
                      </a:ext>
                    </a:extLst>
                  </a:tr>
                  <a:tr h="30097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36" t="-193878" r="-70470" b="-987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4444" t="-193878" r="-1449" b="-9877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5864060"/>
                      </a:ext>
                    </a:extLst>
                  </a:tr>
                  <a:tr h="284637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36" t="-306383" r="-70470" b="-929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4444" t="-306383" r="-1449" b="-9297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7666848"/>
                      </a:ext>
                    </a:extLst>
                  </a:tr>
                  <a:tr h="293694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36" t="-397917" r="-70470" b="-810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4444" t="-397917" r="-1449" b="-8104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7514274"/>
                      </a:ext>
                    </a:extLst>
                  </a:tr>
                  <a:tr h="30097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36" t="-487755" r="-70470" b="-693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4444" t="-487755" r="-1449" b="-6938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4695262"/>
                      </a:ext>
                    </a:extLst>
                  </a:tr>
                  <a:tr h="29784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36" t="-587755" r="-70470" b="-593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4444" t="-587755" r="-1449" b="-5938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45906"/>
                      </a:ext>
                    </a:extLst>
                  </a:tr>
                  <a:tr h="284637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36" t="-717021" r="-70470" b="-5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4444" t="-717021" r="-1449" b="-519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680322"/>
                      </a:ext>
                    </a:extLst>
                  </a:tr>
                  <a:tr h="30097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36" t="-768000" r="-70470" b="-38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4444" t="-768000" r="-1449" b="-38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7378025"/>
                      </a:ext>
                    </a:extLst>
                  </a:tr>
                  <a:tr h="284637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36" t="-943478" r="-70470" b="-3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4444" t="-943478" r="-1449" b="-3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8034217"/>
                      </a:ext>
                    </a:extLst>
                  </a:tr>
                  <a:tr h="30097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36" t="-960000" r="-70470" b="-1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4444" t="-960000" r="-1449" b="-19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2065191"/>
                      </a:ext>
                    </a:extLst>
                  </a:tr>
                  <a:tr h="284637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36" t="-1127660" r="-70470" b="-1085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4444" t="-1127660" r="-1449" b="-1085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7226557"/>
                      </a:ext>
                    </a:extLst>
                  </a:tr>
                  <a:tr h="30097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36" t="-1177551" r="-70470" b="-4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4444" t="-1177551" r="-1449" b="-40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005489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2" name="그룹 11">
            <a:extLst>
              <a:ext uri="{FF2B5EF4-FFF2-40B4-BE49-F238E27FC236}">
                <a16:creationId xmlns:a16="http://schemas.microsoft.com/office/drawing/2014/main" id="{F262952E-E9AE-0098-9C30-7468CADD44D0}"/>
              </a:ext>
            </a:extLst>
          </p:cNvPr>
          <p:cNvGrpSpPr>
            <a:grpSpLocks noChangeAspect="1"/>
          </p:cNvGrpSpPr>
          <p:nvPr/>
        </p:nvGrpSpPr>
        <p:grpSpPr>
          <a:xfrm>
            <a:off x="6336631" y="428806"/>
            <a:ext cx="4631936" cy="5668027"/>
            <a:chOff x="1949450" y="59840"/>
            <a:chExt cx="5295484" cy="6480000"/>
          </a:xfrm>
        </p:grpSpPr>
        <p:pic>
          <p:nvPicPr>
            <p:cNvPr id="13" name="그림 12" descr="텍스트, 도표, 그래프, 라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0906FD5B-43AC-7C30-E6B1-8EEC8D8E2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9450" y="59840"/>
              <a:ext cx="2647742" cy="2160000"/>
            </a:xfrm>
            <a:prstGeom prst="rect">
              <a:avLst/>
            </a:prstGeom>
          </p:spPr>
        </p:pic>
        <p:pic>
          <p:nvPicPr>
            <p:cNvPr id="14" name="그림 13" descr="텍스트, 그래프, 도표, 라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4A3C4B0D-529D-F486-02D9-EE21BCE17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97192" y="59840"/>
              <a:ext cx="2647742" cy="2160000"/>
            </a:xfrm>
            <a:prstGeom prst="rect">
              <a:avLst/>
            </a:prstGeom>
          </p:spPr>
        </p:pic>
        <p:pic>
          <p:nvPicPr>
            <p:cNvPr id="15" name="그림 14" descr="텍스트, 도표, 스크린샷, 그래프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1289BE45-A135-E96E-2E41-D5F42B023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49450" y="2219840"/>
              <a:ext cx="2647742" cy="2160000"/>
            </a:xfrm>
            <a:prstGeom prst="rect">
              <a:avLst/>
            </a:prstGeom>
          </p:spPr>
        </p:pic>
        <p:pic>
          <p:nvPicPr>
            <p:cNvPr id="16" name="그림 15" descr="텍스트, 도표, 그래프, 라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C8D5362C-58C8-5CD0-9E04-0BAA8DB29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97192" y="2219840"/>
              <a:ext cx="2647742" cy="2160000"/>
            </a:xfrm>
            <a:prstGeom prst="rect">
              <a:avLst/>
            </a:prstGeom>
          </p:spPr>
        </p:pic>
        <p:pic>
          <p:nvPicPr>
            <p:cNvPr id="17" name="그림 16" descr="텍스트, 도표, 스크린샷, 다채로움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194C96DE-FB9A-3D8D-BD67-E846FE538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49450" y="4379840"/>
              <a:ext cx="2647742" cy="2160000"/>
            </a:xfrm>
            <a:prstGeom prst="rect">
              <a:avLst/>
            </a:prstGeom>
          </p:spPr>
        </p:pic>
        <p:pic>
          <p:nvPicPr>
            <p:cNvPr id="18" name="그림 17" descr="텍스트, 도표, 스크린샷, 그래프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F3D9E271-5E95-546C-6E2D-2720799AB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97192" y="4379840"/>
              <a:ext cx="2647742" cy="216000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5DC27FA-48A2-A2A0-34BC-1375732EE21F}"/>
              </a:ext>
            </a:extLst>
          </p:cNvPr>
          <p:cNvSpPr txBox="1"/>
          <p:nvPr/>
        </p:nvSpPr>
        <p:spPr>
          <a:xfrm>
            <a:off x="156117" y="5502429"/>
            <a:ext cx="6195927" cy="7833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/>
              <a:t>Space charge effect</a:t>
            </a:r>
            <a:r>
              <a:rPr lang="ko-KR" altLang="en-US" sz="1600" dirty="0"/>
              <a:t>를 꺼서 논문과 </a:t>
            </a:r>
            <a:r>
              <a:rPr lang="en-US" altLang="ko-KR" sz="1600" dirty="0"/>
              <a:t>parameter </a:t>
            </a:r>
            <a:r>
              <a:rPr lang="ko-KR" altLang="en-US" sz="1600" dirty="0"/>
              <a:t>수치가 다름</a:t>
            </a:r>
            <a:r>
              <a:rPr lang="en-US" altLang="ko-KR" sz="16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600" dirty="0"/>
              <a:t>Scan index </a:t>
            </a:r>
            <a:r>
              <a:rPr lang="ko-KR" altLang="en-US" sz="1600" dirty="0"/>
              <a:t>수를 맞추기 위해 빔 사이즈 기준으로 복원 위치 선정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269796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F181450-F208-3EB6-4623-3A0A56004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EAFCD8-8ECC-F3A4-3315-C1C3E4389C1C}"/>
              </a:ext>
            </a:extLst>
          </p:cNvPr>
          <p:cNvSpPr txBox="1"/>
          <p:nvPr/>
        </p:nvSpPr>
        <p:spPr>
          <a:xfrm>
            <a:off x="156117" y="59474"/>
            <a:ext cx="4243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Virtual Pepper-Pot Image Processing</a:t>
            </a:r>
            <a:endParaRPr lang="ko-KR" alt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2F257C-5B6A-8829-453B-9FA0913839C6}"/>
              </a:ext>
            </a:extLst>
          </p:cNvPr>
          <p:cNvSpPr txBox="1"/>
          <p:nvPr/>
        </p:nvSpPr>
        <p:spPr>
          <a:xfrm>
            <a:off x="2952379" y="2625703"/>
            <a:ext cx="2361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/>
              <a:t>Screen Position Ground Truth</a:t>
            </a:r>
            <a:endParaRPr lang="ko-KR" altLang="en-US" sz="1200" b="1" dirty="0"/>
          </a:p>
        </p:txBody>
      </p:sp>
      <p:pic>
        <p:nvPicPr>
          <p:cNvPr id="5" name="그림 4" descr="텍스트, 도표, 그래프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30570BA-FC3A-7B37-F467-4DF6A4FDA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303" y="618895"/>
            <a:ext cx="1987481" cy="1621367"/>
          </a:xfrm>
          <a:prstGeom prst="rect">
            <a:avLst/>
          </a:prstGeom>
        </p:spPr>
      </p:pic>
      <p:pic>
        <p:nvPicPr>
          <p:cNvPr id="6" name="그림 5" descr="텍스트, 도표, 그래프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6930C91-4357-157A-0D77-26563A0AC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719" y="618895"/>
            <a:ext cx="1987482" cy="1621367"/>
          </a:xfrm>
          <a:prstGeom prst="rect">
            <a:avLst/>
          </a:prstGeom>
        </p:spPr>
      </p:pic>
      <p:pic>
        <p:nvPicPr>
          <p:cNvPr id="7" name="그림 6" descr="텍스트, 스크린샷, 그래프, 도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C73594E-D29C-9863-4C4E-400B1F80E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0441" y="2835352"/>
            <a:ext cx="3530322" cy="2880000"/>
          </a:xfrm>
          <a:prstGeom prst="rect">
            <a:avLst/>
          </a:prstGeom>
        </p:spPr>
      </p:pic>
      <p:pic>
        <p:nvPicPr>
          <p:cNvPr id="8" name="그림 7" descr="텍스트, 도표, 그래프, 다채로움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A952EFA-C753-3EAA-2762-AD6B8A33AF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7978" y="2835352"/>
            <a:ext cx="3530323" cy="2880000"/>
          </a:xfrm>
          <a:prstGeom prst="rect">
            <a:avLst/>
          </a:prstGeom>
        </p:spPr>
      </p:pic>
      <p:cxnSp>
        <p:nvCxnSpPr>
          <p:cNvPr id="10" name="연결선: 꺾임 9">
            <a:extLst>
              <a:ext uri="{FF2B5EF4-FFF2-40B4-BE49-F238E27FC236}">
                <a16:creationId xmlns:a16="http://schemas.microsoft.com/office/drawing/2014/main" id="{BF7D0607-1068-0043-0661-BC2C6ECEFB23}"/>
              </a:ext>
            </a:extLst>
          </p:cNvPr>
          <p:cNvCxnSpPr>
            <a:cxnSpLocks/>
            <a:stCxn id="5" idx="2"/>
            <a:endCxn id="6" idx="2"/>
          </p:cNvCxnSpPr>
          <p:nvPr/>
        </p:nvCxnSpPr>
        <p:spPr>
          <a:xfrm rot="16200000" flipH="1">
            <a:off x="8169252" y="1206054"/>
            <a:ext cx="12700" cy="2068416"/>
          </a:xfrm>
          <a:prstGeom prst="bentConnector3">
            <a:avLst>
              <a:gd name="adj1" fmla="val 2000000"/>
            </a:avLst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F7FBD9CE-C146-9643-6194-234F2D87D507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8175602" y="2488218"/>
            <a:ext cx="0" cy="34713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CFD1693-8656-D101-6685-DD062C3CE953}"/>
                  </a:ext>
                </a:extLst>
              </p:cNvPr>
              <p:cNvSpPr txBox="1"/>
              <p:nvPr/>
            </p:nvSpPr>
            <p:spPr>
              <a:xfrm>
                <a:off x="7331877" y="2258982"/>
                <a:ext cx="1687450" cy="1880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𝑉𝑃𝑃</m:t>
                          </m:r>
                        </m:sub>
                      </m:sSub>
                      <m:d>
                        <m:d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2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bSup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p>
                          </m:sSubSup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CFD1693-8656-D101-6685-DD062C3CE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1877" y="2258982"/>
                <a:ext cx="1687450" cy="188000"/>
              </a:xfrm>
              <a:prstGeom prst="rect">
                <a:avLst/>
              </a:prstGeom>
              <a:blipFill>
                <a:blip r:embed="rId6"/>
                <a:stretch>
                  <a:fillRect l="-1083" r="-2166" b="-4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F0127F5-FCA5-9490-3C79-2FA96F191CD8}"/>
                  </a:ext>
                </a:extLst>
              </p:cNvPr>
              <p:cNvSpPr txBox="1"/>
              <p:nvPr/>
            </p:nvSpPr>
            <p:spPr>
              <a:xfrm>
                <a:off x="386657" y="520700"/>
                <a:ext cx="4599592" cy="17007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dirty="0"/>
                  <a:t>Scan Range: (-20mm,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20mm)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dirty="0"/>
                  <a:t>Screen Range: (-20mm, 20mm)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dirty="0"/>
                  <a:t># of Bin: 516 (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77.5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ko-KR" dirty="0"/>
                  <a:t>), 1024 (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39.1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ko-KR" dirty="0"/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dirty="0"/>
                  <a:t>Slit Scan Spacing: 0.8mm, 1mm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F0127F5-FCA5-9490-3C79-2FA96F191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57" y="520700"/>
                <a:ext cx="4599592" cy="1700787"/>
              </a:xfrm>
              <a:prstGeom prst="rect">
                <a:avLst/>
              </a:prstGeom>
              <a:blipFill>
                <a:blip r:embed="rId7"/>
                <a:stretch>
                  <a:fillRect l="-1060" r="-265" b="-465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BE67862D-0BEC-9F18-540C-1D1C152EB242}"/>
              </a:ext>
            </a:extLst>
          </p:cNvPr>
          <p:cNvSpPr txBox="1"/>
          <p:nvPr/>
        </p:nvSpPr>
        <p:spPr>
          <a:xfrm>
            <a:off x="7687733" y="269882"/>
            <a:ext cx="1205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/>
              <a:t>Bins: 516</a:t>
            </a:r>
          </a:p>
          <a:p>
            <a:r>
              <a:rPr lang="en-US" altLang="ko-KR" sz="700" dirty="0"/>
              <a:t>Slit Scan Spacing: 0.8mm</a:t>
            </a:r>
            <a:endParaRPr lang="ko-KR" altLang="en-US" sz="700" dirty="0"/>
          </a:p>
        </p:txBody>
      </p:sp>
    </p:spTree>
    <p:extLst>
      <p:ext uri="{BB962C8B-B14F-4D97-AF65-F5344CB8AC3E}">
        <p14:creationId xmlns:p14="http://schemas.microsoft.com/office/powerpoint/2010/main" val="1174943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8B4D330-5A28-63CC-D20B-3FC54EE62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1E96-DCC3-490F-93DF-8B1349E7CA48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022B1C-22BE-D542-27AF-DE2D6157939E}"/>
              </a:ext>
            </a:extLst>
          </p:cNvPr>
          <p:cNvSpPr txBox="1"/>
          <p:nvPr/>
        </p:nvSpPr>
        <p:spPr>
          <a:xfrm>
            <a:off x="156117" y="59474"/>
            <a:ext cx="2971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Reconstruction Accuracy</a:t>
            </a:r>
            <a:endParaRPr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표 3">
                <a:extLst>
                  <a:ext uri="{FF2B5EF4-FFF2-40B4-BE49-F238E27FC236}">
                    <a16:creationId xmlns:a16="http://schemas.microsoft.com/office/drawing/2014/main" id="{7C12114C-5E5F-98EE-FBA4-F0D4C6BE7A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4529390"/>
                  </p:ext>
                </p:extLst>
              </p:nvPr>
            </p:nvGraphicFramePr>
            <p:xfrm>
              <a:off x="2357949" y="1016046"/>
              <a:ext cx="7476101" cy="187242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43247">
                      <a:extLst>
                        <a:ext uri="{9D8B030D-6E8A-4147-A177-3AD203B41FA5}">
                          <a16:colId xmlns:a16="http://schemas.microsoft.com/office/drawing/2014/main" val="142345388"/>
                        </a:ext>
                      </a:extLst>
                    </a:gridCol>
                    <a:gridCol w="1577618">
                      <a:extLst>
                        <a:ext uri="{9D8B030D-6E8A-4147-A177-3AD203B41FA5}">
                          <a16:colId xmlns:a16="http://schemas.microsoft.com/office/drawing/2014/main" val="574466419"/>
                        </a:ext>
                      </a:extLst>
                    </a:gridCol>
                    <a:gridCol w="1577618">
                      <a:extLst>
                        <a:ext uri="{9D8B030D-6E8A-4147-A177-3AD203B41FA5}">
                          <a16:colId xmlns:a16="http://schemas.microsoft.com/office/drawing/2014/main" val="1349732938"/>
                        </a:ext>
                      </a:extLst>
                    </a:gridCol>
                    <a:gridCol w="1577618">
                      <a:extLst>
                        <a:ext uri="{9D8B030D-6E8A-4147-A177-3AD203B41FA5}">
                          <a16:colId xmlns:a16="http://schemas.microsoft.com/office/drawing/2014/main" val="3766474469"/>
                        </a:ext>
                      </a:extLst>
                    </a:gridCol>
                  </a:tblGrid>
                  <a:tr h="38886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Bins / Slit scan spacing</a:t>
                          </a:r>
                          <a:endParaRPr lang="ko-KR" altLang="en-US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ko-KR" altLang="en-US" dirty="0"/>
                            <a:t> </a:t>
                          </a:r>
                          <a:r>
                            <a:rPr lang="en-US" altLang="ko-KR" dirty="0"/>
                            <a:t>error</a:t>
                          </a:r>
                          <a:endParaRPr lang="ko-KR" altLang="en-US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ko-KR" altLang="en-US" dirty="0"/>
                            <a:t> </a:t>
                          </a:r>
                          <a:r>
                            <a:rPr lang="en-US" altLang="ko-KR" dirty="0"/>
                            <a:t>error</a:t>
                          </a:r>
                          <a:endParaRPr lang="ko-KR" altLang="en-US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oMath>
                          </a14:m>
                          <a:r>
                            <a:rPr lang="ko-KR" altLang="en-US" dirty="0"/>
                            <a:t> </a:t>
                          </a:r>
                          <a:r>
                            <a:rPr lang="en-US" altLang="ko-KR" dirty="0"/>
                            <a:t>error</a:t>
                          </a:r>
                          <a:endParaRPr lang="ko-KR" altLang="en-US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8985757"/>
                      </a:ext>
                    </a:extLst>
                  </a:tr>
                  <a:tr h="37216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516 / 0.8 mm</a:t>
                          </a:r>
                          <a:endParaRPr lang="ko-KR" altLang="en-US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1.59 %</a:t>
                          </a:r>
                          <a:endParaRPr lang="ko-KR" altLang="en-US" sz="18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8.28 %</a:t>
                          </a:r>
                          <a:endParaRPr lang="ko-KR" altLang="en-US" sz="18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6.55 %</a:t>
                          </a:r>
                          <a:endParaRPr lang="ko-KR" altLang="en-US" sz="18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24940640"/>
                      </a:ext>
                    </a:extLst>
                  </a:tr>
                  <a:tr h="37216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516 / 1.0 mm</a:t>
                          </a:r>
                          <a:endParaRPr lang="ko-KR" altLang="en-US" dirty="0"/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2.66 %</a:t>
                          </a:r>
                          <a:endParaRPr lang="ko-KR" altLang="en-US" sz="18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8.76 %</a:t>
                          </a:r>
                          <a:endParaRPr lang="ko-KR" altLang="en-US" sz="18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5.84 %</a:t>
                          </a:r>
                          <a:endParaRPr lang="ko-KR" altLang="en-US" sz="18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0731321"/>
                      </a:ext>
                    </a:extLst>
                  </a:tr>
                  <a:tr h="37216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1024 / 0.8 mm</a:t>
                          </a:r>
                          <a:endParaRPr lang="ko-KR" altLang="en-US" dirty="0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3.37 %</a:t>
                          </a:r>
                          <a:endParaRPr lang="ko-KR" altLang="en-US" sz="18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0.72 %</a:t>
                          </a:r>
                          <a:endParaRPr lang="ko-KR" altLang="en-US" sz="18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4.08 %</a:t>
                          </a:r>
                          <a:endParaRPr lang="ko-KR" altLang="en-US" sz="18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36817175"/>
                      </a:ext>
                    </a:extLst>
                  </a:tr>
                  <a:tr h="36706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1024 / 1.0 mm</a:t>
                          </a:r>
                          <a:endParaRPr lang="ko-KR" altLang="en-US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4.23 %</a:t>
                          </a:r>
                          <a:endParaRPr lang="ko-KR" altLang="en-US" sz="18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0.65 %</a:t>
                          </a:r>
                          <a:endParaRPr lang="ko-KR" altLang="en-US" sz="18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3.63 %</a:t>
                          </a:r>
                          <a:endParaRPr lang="ko-KR" altLang="en-US" sz="18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861693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표 3">
                <a:extLst>
                  <a:ext uri="{FF2B5EF4-FFF2-40B4-BE49-F238E27FC236}">
                    <a16:creationId xmlns:a16="http://schemas.microsoft.com/office/drawing/2014/main" id="{7C12114C-5E5F-98EE-FBA4-F0D4C6BE7A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4529390"/>
                  </p:ext>
                </p:extLst>
              </p:nvPr>
            </p:nvGraphicFramePr>
            <p:xfrm>
              <a:off x="2357949" y="1016046"/>
              <a:ext cx="7476101" cy="187242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43247">
                      <a:extLst>
                        <a:ext uri="{9D8B030D-6E8A-4147-A177-3AD203B41FA5}">
                          <a16:colId xmlns:a16="http://schemas.microsoft.com/office/drawing/2014/main" val="142345388"/>
                        </a:ext>
                      </a:extLst>
                    </a:gridCol>
                    <a:gridCol w="1577618">
                      <a:extLst>
                        <a:ext uri="{9D8B030D-6E8A-4147-A177-3AD203B41FA5}">
                          <a16:colId xmlns:a16="http://schemas.microsoft.com/office/drawing/2014/main" val="574466419"/>
                        </a:ext>
                      </a:extLst>
                    </a:gridCol>
                    <a:gridCol w="1577618">
                      <a:extLst>
                        <a:ext uri="{9D8B030D-6E8A-4147-A177-3AD203B41FA5}">
                          <a16:colId xmlns:a16="http://schemas.microsoft.com/office/drawing/2014/main" val="1349732938"/>
                        </a:ext>
                      </a:extLst>
                    </a:gridCol>
                    <a:gridCol w="1577618">
                      <a:extLst>
                        <a:ext uri="{9D8B030D-6E8A-4147-A177-3AD203B41FA5}">
                          <a16:colId xmlns:a16="http://schemas.microsoft.com/office/drawing/2014/main" val="3766474469"/>
                        </a:ext>
                      </a:extLst>
                    </a:gridCol>
                  </a:tblGrid>
                  <a:tr h="38886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Bins / Slit scan spacing</a:t>
                          </a:r>
                          <a:endParaRPr lang="ko-KR" altLang="en-US" dirty="0"/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4517" t="-9375" r="-201158" b="-40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74517" t="-9375" r="-101158" b="-40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74517" t="-9375" r="-1158" b="-406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8985757"/>
                      </a:ext>
                    </a:extLst>
                  </a:tr>
                  <a:tr h="37216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516 / 0.8 mm</a:t>
                          </a:r>
                          <a:endParaRPr lang="ko-KR" altLang="en-US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1.59 %</a:t>
                          </a:r>
                          <a:endParaRPr lang="ko-KR" altLang="en-US" sz="18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8.28 %</a:t>
                          </a:r>
                          <a:endParaRPr lang="ko-KR" altLang="en-US" sz="18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6.55 %</a:t>
                          </a:r>
                          <a:endParaRPr lang="ko-KR" altLang="en-US" sz="18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24940640"/>
                      </a:ext>
                    </a:extLst>
                  </a:tr>
                  <a:tr h="37216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516 / 1.0 mm</a:t>
                          </a:r>
                          <a:endParaRPr lang="ko-KR" altLang="en-US" dirty="0"/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2.66 %</a:t>
                          </a:r>
                          <a:endParaRPr lang="ko-KR" altLang="en-US" sz="18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8.76 %</a:t>
                          </a:r>
                          <a:endParaRPr lang="ko-KR" altLang="en-US" sz="18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5.84 %</a:t>
                          </a:r>
                          <a:endParaRPr lang="ko-KR" altLang="en-US" sz="18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0731321"/>
                      </a:ext>
                    </a:extLst>
                  </a:tr>
                  <a:tr h="37216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1024 / 0.8 mm</a:t>
                          </a:r>
                          <a:endParaRPr lang="ko-KR" altLang="en-US" dirty="0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3.37 %</a:t>
                          </a:r>
                          <a:endParaRPr lang="ko-KR" altLang="en-US" sz="18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0.72 %</a:t>
                          </a:r>
                          <a:endParaRPr lang="ko-KR" altLang="en-US" sz="18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4.08 %</a:t>
                          </a:r>
                          <a:endParaRPr lang="ko-KR" altLang="en-US" sz="18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36817175"/>
                      </a:ext>
                    </a:extLst>
                  </a:tr>
                  <a:tr h="36706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1024 / 1.0 mm</a:t>
                          </a:r>
                          <a:endParaRPr lang="ko-KR" altLang="en-US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4.23 %</a:t>
                          </a:r>
                          <a:endParaRPr lang="ko-KR" altLang="en-US" sz="18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0.65 %</a:t>
                          </a:r>
                          <a:endParaRPr lang="ko-KR" altLang="en-US" sz="18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3.63 %</a:t>
                          </a:r>
                          <a:endParaRPr lang="ko-KR" altLang="en-US" sz="1800" b="0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8616932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19AD9E7-6330-A4AE-232C-4808B829FC65}"/>
              </a:ext>
            </a:extLst>
          </p:cNvPr>
          <p:cNvSpPr txBox="1"/>
          <p:nvPr/>
        </p:nvSpPr>
        <p:spPr>
          <a:xfrm>
            <a:off x="672583" y="582715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Emittance</a:t>
            </a:r>
            <a:endParaRPr lang="ko-KR" alt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FFACFB-3147-CD6C-DD60-586628A848D5}"/>
              </a:ext>
            </a:extLst>
          </p:cNvPr>
          <p:cNvSpPr txBox="1"/>
          <p:nvPr/>
        </p:nvSpPr>
        <p:spPr>
          <a:xfrm>
            <a:off x="672583" y="3849473"/>
            <a:ext cx="3554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Twiss parameters &amp; Beam size</a:t>
            </a:r>
            <a:endParaRPr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DF8E39-EF68-E297-C499-391357CE71EE}"/>
                  </a:ext>
                </a:extLst>
              </p:cNvPr>
              <p:cNvSpPr txBox="1"/>
              <p:nvPr/>
            </p:nvSpPr>
            <p:spPr>
              <a:xfrm>
                <a:off x="773163" y="2992102"/>
                <a:ext cx="8960773" cy="668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Higher bin resolution significantly improves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accuracy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Slit spacing has relatively minor influence compared to bin number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DF8E39-EF68-E297-C499-391357CE7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63" y="2992102"/>
                <a:ext cx="8960773" cy="668260"/>
              </a:xfrm>
              <a:prstGeom prst="rect">
                <a:avLst/>
              </a:prstGeom>
              <a:blipFill>
                <a:blip r:embed="rId3"/>
                <a:stretch>
                  <a:fillRect l="-476" t="-6422" b="-137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표 11">
                <a:extLst>
                  <a:ext uri="{FF2B5EF4-FFF2-40B4-BE49-F238E27FC236}">
                    <a16:creationId xmlns:a16="http://schemas.microsoft.com/office/drawing/2014/main" id="{788DA9D8-C5D4-08C0-C792-65C44ECBEE5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0340783"/>
                  </p:ext>
                </p:extLst>
              </p:nvPr>
            </p:nvGraphicFramePr>
            <p:xfrm>
              <a:off x="6322157" y="4008350"/>
              <a:ext cx="5096680" cy="264579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48340">
                      <a:extLst>
                        <a:ext uri="{9D8B030D-6E8A-4147-A177-3AD203B41FA5}">
                          <a16:colId xmlns:a16="http://schemas.microsoft.com/office/drawing/2014/main" val="2150936622"/>
                        </a:ext>
                      </a:extLst>
                    </a:gridCol>
                    <a:gridCol w="2548340">
                      <a:extLst>
                        <a:ext uri="{9D8B030D-6E8A-4147-A177-3AD203B41FA5}">
                          <a16:colId xmlns:a16="http://schemas.microsoft.com/office/drawing/2014/main" val="225809472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Parameter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Error Range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1342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ko-K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  <m:r>
                                      <a:rPr lang="en-US" altLang="ko-K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ko-K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𝑚𝑟𝑎𝑑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6-13 %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54527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ko-K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altLang="ko-KR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  <m:r>
                                      <a:rPr lang="en-US" altLang="ko-K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ko-K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𝑚𝑟𝑎𝑑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11-21 %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483503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ko-K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6-12 %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563664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ko-K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11-22 %</a:t>
                          </a:r>
                          <a:endParaRPr lang="ko-KR" altLang="en-US" dirty="0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228449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5-8 %</a:t>
                          </a:r>
                          <a:endParaRPr lang="ko-KR" altLang="en-US" dirty="0"/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9083164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altLang="ko-KR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5-7 %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60993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표 11">
                <a:extLst>
                  <a:ext uri="{FF2B5EF4-FFF2-40B4-BE49-F238E27FC236}">
                    <a16:creationId xmlns:a16="http://schemas.microsoft.com/office/drawing/2014/main" id="{788DA9D8-C5D4-08C0-C792-65C44ECBEE5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0340783"/>
                  </p:ext>
                </p:extLst>
              </p:nvPr>
            </p:nvGraphicFramePr>
            <p:xfrm>
              <a:off x="6322157" y="4008350"/>
              <a:ext cx="5096680" cy="264579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48340">
                      <a:extLst>
                        <a:ext uri="{9D8B030D-6E8A-4147-A177-3AD203B41FA5}">
                          <a16:colId xmlns:a16="http://schemas.microsoft.com/office/drawing/2014/main" val="2150936622"/>
                        </a:ext>
                      </a:extLst>
                    </a:gridCol>
                    <a:gridCol w="2548340">
                      <a:extLst>
                        <a:ext uri="{9D8B030D-6E8A-4147-A177-3AD203B41FA5}">
                          <a16:colId xmlns:a16="http://schemas.microsoft.com/office/drawing/2014/main" val="225809472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Parameter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Error Range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1342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4"/>
                          <a:stretch>
                            <a:fillRect l="-239" t="-108197" r="-100477" b="-532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6-13 %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5452756"/>
                      </a:ext>
                    </a:extLst>
                  </a:tr>
                  <a:tr h="387477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4"/>
                          <a:stretch>
                            <a:fillRect l="-239" t="-198438" r="-100477" b="-40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11-21 %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483503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4"/>
                          <a:stretch>
                            <a:fillRect l="-239" t="-313115" r="-100477" b="-327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6-12 %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56366420"/>
                      </a:ext>
                    </a:extLst>
                  </a:tr>
                  <a:tr h="387477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9" t="-400000" r="-100477" b="-217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11-22 %</a:t>
                          </a:r>
                          <a:endParaRPr lang="ko-KR" altLang="en-US" dirty="0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228449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239" t="-516393" r="-100477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5-8 %</a:t>
                          </a:r>
                          <a:endParaRPr lang="ko-KR" altLang="en-US" dirty="0"/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908316441"/>
                      </a:ext>
                    </a:extLst>
                  </a:tr>
                  <a:tr h="387477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4"/>
                          <a:stretch>
                            <a:fillRect l="-239" t="-587500" r="-100477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5-7 %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60993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2515763-7E23-B6B4-B1A3-AC49869E593C}"/>
              </a:ext>
            </a:extLst>
          </p:cNvPr>
          <p:cNvSpPr txBox="1"/>
          <p:nvPr/>
        </p:nvSpPr>
        <p:spPr>
          <a:xfrm>
            <a:off x="773163" y="4407916"/>
            <a:ext cx="53228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Twiss parameters show higher sensitivity compared to emittance reconstruction due to error propagation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Twiss parameter errors are reduced by nearly half when increasing bins from 516 to 1024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8505081"/>
      </p:ext>
    </p:extLst>
  </p:cSld>
  <p:clrMapOvr>
    <a:masterClrMapping/>
  </p:clrMapOvr>
</p:sld>
</file>

<file path=ppt/theme/theme1.xml><?xml version="1.0" encoding="utf-8"?>
<a:theme xmlns:a="http://schemas.openxmlformats.org/drawingml/2006/main" name="테마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테마1" id="{BBF6413B-AEB7-4851-9AC8-595B5000B932}" vid="{EC336A5A-E777-46BB-BC9F-9833FD64B1AC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테마1</Template>
  <TotalTime>10814</TotalTime>
  <Words>1352</Words>
  <Application>Microsoft Office PowerPoint</Application>
  <PresentationFormat>와이드스크린</PresentationFormat>
  <Paragraphs>442</Paragraphs>
  <Slides>15</Slides>
  <Notes>2</Notes>
  <HiddenSlides>2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9" baseType="lpstr">
      <vt:lpstr>맑은 고딕</vt:lpstr>
      <vt:lpstr>Arial</vt:lpstr>
      <vt:lpstr>Cambria Math</vt:lpstr>
      <vt:lpstr>테마1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최지영(첨단원자력공학부)</dc:creator>
  <cp:lastModifiedBy>최지영(첨단원자력공학부)</cp:lastModifiedBy>
  <cp:revision>14</cp:revision>
  <dcterms:created xsi:type="dcterms:W3CDTF">2026-01-05T09:28:27Z</dcterms:created>
  <dcterms:modified xsi:type="dcterms:W3CDTF">2026-02-27T01:15:12Z</dcterms:modified>
</cp:coreProperties>
</file>