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1085" r:id="rId3"/>
    <p:sldId id="1087" r:id="rId4"/>
    <p:sldId id="1092" r:id="rId5"/>
    <p:sldId id="1105" r:id="rId6"/>
    <p:sldId id="1097" r:id="rId7"/>
    <p:sldId id="1099" r:id="rId8"/>
    <p:sldId id="1104" r:id="rId9"/>
    <p:sldId id="1100" r:id="rId10"/>
    <p:sldId id="1101" r:id="rId11"/>
    <p:sldId id="1090" r:id="rId12"/>
    <p:sldId id="1107" r:id="rId13"/>
    <p:sldId id="1102" r:id="rId14"/>
    <p:sldId id="1106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 showGuides="1">
      <p:cViewPr>
        <p:scale>
          <a:sx n="61" d="100"/>
          <a:sy n="61" d="100"/>
        </p:scale>
        <p:origin x="33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201F-42E9-48EC-B340-B5321F0FFDF2}" type="datetimeFigureOut">
              <a:rPr lang="ko-KR" altLang="en-US" smtClean="0"/>
              <a:t>2026-02-20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54E08-5F1A-4EB3-B897-A994B56A9F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52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03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40CD1-846E-46DC-E167-963AC733F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EE84D04-844E-8FC8-3C1F-38ADDFE40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1FF393-2ADF-6260-21B7-365CAC782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4010FA-17FF-95FE-46F5-4135817A5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10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2D40B-70AE-5259-B57B-5C843B090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4884B1-077B-41C6-A607-2159E2B87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ED126B-8D36-2D9D-5E53-170BBB910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5F0837-FED1-5BC9-98DF-32DAC568F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1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A3419-938E-EE83-B55B-E07D5981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F25C16-D3DE-9583-5E6C-1CAEB4370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D6928B3-DCD8-712E-6C28-A9537F69A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ADD012-CB6E-5B87-D63B-627D905BA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938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1A741-70A0-B8DF-1A59-E710EA72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15CA81-574D-87F8-0525-FD1258C0B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705127-9FFD-9E70-50B4-06D452716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30938D-6E3F-4835-3386-97CF7E5BD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838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75C42-E7F0-7BF4-FD50-ACA14EE24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DC68CCC-886B-88F4-5457-D4203E248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86E46D7-ECCF-3B63-DFFA-09ED79819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E395D9-BA22-B0B9-63E8-67778ED2D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47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5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033E-2335-F3F5-0B0C-49069138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8D318C-F6CA-4249-AEE5-FC9C5BBB8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768A7AE-34F0-1984-D0F2-CBE60B1A5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EB15E2-E9F7-F15B-63EE-8B44A08FC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23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6CA39-E27A-FBDE-D2AB-9C25626B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A905F8-EC19-CCCD-F624-027BBBF53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7F1F33B-F4F8-D6A0-62D2-D95185F49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2DF91B-9D5C-D5E0-A9C9-938FEBB5C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46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6A36-B473-EE88-73CB-81EBEFCB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739339-B6AC-6AD6-2F3D-E106056EF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3B4E0C-FEAB-3034-9B3F-2A0352C48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912C0C-5825-0399-6DDA-111F46821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48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2272F-7D98-0D20-CD3B-3CED898ED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ED2433-A0EF-CE63-D76E-B069CE1C6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1C481F-7416-87DC-E5CF-8EFEB8B77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1FDA27-6700-72E5-0F94-E17EEE848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24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64761-E63F-EFC2-932D-DEE113B5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45E2507-8CCE-7DA7-A50F-915567BF5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31E8BB-7FEB-B801-BF30-AFB233A73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E186A3-B6C1-4F81-A9AF-E239B707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25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1C702-ADC0-C682-1FDB-8975C796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96897F-52A9-7A4D-363D-5490FD477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B6651F-C1B7-159B-9F94-47D432E9A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49FC27-A187-B973-A471-8A75569DE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59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6A75D-9286-EA8B-B8BB-FA768247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97E345D-EB87-68A7-B736-B5FC9407A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B6DCA4-647F-20D4-FE37-00B92CEE3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3C5485-BF70-1600-ECBD-132F140F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21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ADB6B6-9CD0-DE57-0EDB-46D53C803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9FD97B-52DD-0834-4A9F-682959A66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2DE42B-EFD0-2E44-1B70-E03B2E33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92689F-4566-4FE8-A936-881CC1E6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D3DA59-2F20-2DEF-94F2-17DDA9D7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33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7A359A-EFD8-989C-48DE-03B95BD3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E59AC4-596D-1F3A-916A-A410011E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257E61-DB81-4918-94B6-88AA3E62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2C7007-A273-8E70-8DB5-0ABD5D4C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F27991-EBB7-101C-50C2-6CC2CA7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51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58064B-3EE5-C903-FFA0-AD0CFD429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6275B20-3B3A-C3A1-F0A2-37BA8AD2C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63E41F-E127-F79D-1F0E-7E08598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6AEED0-E728-020D-7416-799728CF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E6572F-9695-39D1-56A2-FA63FBE8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37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57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8A8C64-681B-AA7C-2D4A-97D5AA7B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7B9A20-6708-A5CB-6CBE-6D1A8325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296582-9495-5015-A302-489B1ABE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8C1A39-C86C-57D6-2C5B-CA2993C7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12B4A1-5FBA-8E86-E9D9-09086DC0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52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B6C7B1-0011-186D-D711-1CEA4E39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00AE5F-6E97-7EF9-A7CF-2096CF92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9FEFB8-F104-EA79-75AF-3728207D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E73E6B-965A-783B-9A47-53A183A2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7079AB-817F-B59E-3005-79F07D15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97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6361D-866F-F658-ABA0-9E881D08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E7F6C0-77F6-163C-1F24-9A2878676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AC4A04-2219-FD46-1398-86E5B972A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539FFA-368F-F483-EF28-127EDE90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B929EC-2FE4-1ED3-AA7B-EEA2E14F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420746-15A4-292C-A59D-CDF5C182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03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29A63-2D9A-E406-6F61-5ACE1B7B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50FB6A-4549-DC48-22AC-3A3407F17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201650-BE21-5426-8AA0-53EE0B4E5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7B0107B-C3A4-2C97-E830-67E95CE00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7D0C2A1-B2D9-3E0C-2C41-1C344F91F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3E04AC8-8A12-9FD2-B726-A33BBC53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88DD70D-0ECB-9C6A-EF29-892CCC80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AB9406-AD38-2CD4-F5BF-F2FBCEB7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37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D78B4-3CA3-FBD5-76C9-355F4FAA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9210F80-68A7-2E6E-D19B-6A3D5C8A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81825-D2DA-6967-9DB8-CFDBC6A7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C22484C-50AB-74BA-7AC1-91288BCD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99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240A4D6-4882-9C37-EEDE-18127231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638F155-A326-9949-9EFE-BFAEC03D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337739-7F7D-8B24-98A4-642820DC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44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E1E31B-3317-BF63-F2C6-8448A5B2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743C0B-A288-871C-A034-D9866D95B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4BABEF-6191-3180-31CE-1522996B6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901315-7497-148E-4372-A4D55698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DE8D82-35C6-7DE8-CA7E-B2468192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5346F2-4525-F396-5B3A-052DFF16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05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5080C1-C875-827B-FFEF-FB6B6DB1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833502-B104-E387-6B2D-ABEB270BE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630A80-8CAC-B187-F299-C523C053A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816AE2-48B4-C382-A9A5-750B4DB5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E41B61-A954-D585-D418-87F47F14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EFD163-3893-1710-382E-EE29659D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46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DD01B74-25B3-B5EB-EA9C-8F6A85CF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22225E-5F55-6942-6098-CF3A8499C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B2F508-C109-5780-4208-4625CFFFB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A45A4-34AF-DFA4-ABA4-52DF92D9E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597173-ADBA-721C-42D3-EB801C7FF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5FDF2-F68B-4627-9F52-F75100A1F6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83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" y="6691771"/>
            <a:ext cx="12191717" cy="166230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grpSp>
        <p:nvGrpSpPr>
          <p:cNvPr id="7" name="그룹 6"/>
          <p:cNvGrpSpPr/>
          <p:nvPr/>
        </p:nvGrpSpPr>
        <p:grpSpPr>
          <a:xfrm>
            <a:off x="8223644" y="1"/>
            <a:ext cx="3968215" cy="6691770"/>
            <a:chOff x="10277475" y="1"/>
            <a:chExt cx="4959350" cy="8363163"/>
          </a:xfrm>
        </p:grpSpPr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10277475" y="1"/>
              <a:ext cx="4959350" cy="836316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479128" y="1168788"/>
            <a:ext cx="11178176" cy="1727270"/>
            <a:chOff x="598622" y="1460714"/>
            <a:chExt cx="10696469" cy="2158687"/>
          </a:xfrm>
        </p:grpSpPr>
        <p:sp>
          <p:nvSpPr>
            <p:cNvPr id="62" name="TextBox 61"/>
            <p:cNvSpPr txBox="1"/>
            <p:nvPr/>
          </p:nvSpPr>
          <p:spPr>
            <a:xfrm>
              <a:off x="598622" y="1460714"/>
              <a:ext cx="10668117" cy="12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40" b="1" dirty="0">
                  <a:solidFill>
                    <a:srgbClr val="002060"/>
                  </a:solidFill>
                  <a:cs typeface="Verdana" panose="020B0604030504040204" pitchFamily="34" charset="0"/>
                </a:rPr>
                <a:t>A machine-learning based closed orbit feedback </a:t>
              </a:r>
              <a:br>
                <a:rPr lang="en-US" altLang="ko-KR" sz="3040" b="1" dirty="0">
                  <a:solidFill>
                    <a:srgbClr val="002060"/>
                  </a:solidFill>
                  <a:cs typeface="Verdana" panose="020B0604030504040204" pitchFamily="34" charset="0"/>
                </a:rPr>
              </a:br>
              <a:r>
                <a:rPr lang="en-US" altLang="ko-KR" sz="3040" b="1" dirty="0">
                  <a:solidFill>
                    <a:srgbClr val="002060"/>
                  </a:solidFill>
                  <a:cs typeface="Verdana" panose="020B0604030504040204" pitchFamily="34" charset="0"/>
                </a:rPr>
                <a:t>for the SSRF storage ring</a:t>
              </a:r>
              <a:endParaRPr lang="ko-KR" altLang="en-US" sz="3040" b="1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6973" y="3119356"/>
              <a:ext cx="10668118" cy="50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000" b="1">
                <a:cs typeface="Verdana" panose="020B060403050404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1813" y="5807867"/>
            <a:ext cx="40444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tx2"/>
                </a:solidFill>
              </a:rPr>
              <a:t>20, FEB. 2026</a:t>
            </a:r>
            <a:endParaRPr lang="ko-KR" altLang="en-US" sz="192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CB64E-7C73-446A-9683-426329E7EBE3}"/>
              </a:ext>
            </a:extLst>
          </p:cNvPr>
          <p:cNvSpPr txBox="1"/>
          <p:nvPr/>
        </p:nvSpPr>
        <p:spPr>
          <a:xfrm>
            <a:off x="508756" y="2495948"/>
            <a:ext cx="1114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cs typeface="Verdana" panose="020B0604030504040204" pitchFamily="34" charset="0"/>
              </a:rPr>
              <a:t>류연찬</a:t>
            </a:r>
            <a:endParaRPr lang="en-US" altLang="ko-KR" sz="2000" b="1" dirty="0">
              <a:cs typeface="Verdana" panose="020B0604030504040204" pitchFamily="34" charset="0"/>
            </a:endParaRPr>
          </a:p>
          <a:p>
            <a:endParaRPr lang="en-US" altLang="ko-KR" sz="2000" b="1" dirty="0">
              <a:cs typeface="Verdana" panose="020B0604030504040204" pitchFamily="34" charset="0"/>
            </a:endParaRPr>
          </a:p>
          <a:p>
            <a:r>
              <a:rPr lang="en-US" altLang="ko-KR" sz="2000" b="1" dirty="0">
                <a:cs typeface="Verdana" panose="020B0604030504040204" pitchFamily="34" charset="0"/>
              </a:rPr>
              <a:t>Control Group</a:t>
            </a:r>
          </a:p>
          <a:p>
            <a:r>
              <a:rPr lang="en-US" altLang="ko-KR" sz="2000" b="1" dirty="0">
                <a:cs typeface="Verdana" panose="020B0604030504040204" pitchFamily="34" charset="0"/>
              </a:rPr>
              <a:t>Pohang Accelerator Laboratory, POSTECH</a:t>
            </a:r>
          </a:p>
        </p:txBody>
      </p:sp>
      <p:pic>
        <p:nvPicPr>
          <p:cNvPr id="18" name="_x452321752" descr="EMB000044543ae8">
            <a:extLst>
              <a:ext uri="{FF2B5EF4-FFF2-40B4-BE49-F238E27FC236}">
                <a16:creationId xmlns:a16="http://schemas.microsoft.com/office/drawing/2014/main" id="{41F924BC-19C0-4DCC-8E47-D4B94367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44" y="3957384"/>
            <a:ext cx="3968215" cy="21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9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A151-F042-2F2C-0DDA-D8B72A233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924BE8FA-F1C3-BE5A-92ED-9B235B83E34A}"/>
              </a:ext>
            </a:extLst>
          </p:cNvPr>
          <p:cNvSpPr/>
          <p:nvPr/>
        </p:nvSpPr>
        <p:spPr>
          <a:xfrm>
            <a:off x="501812" y="696683"/>
            <a:ext cx="5890141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Experiment</a:t>
            </a:r>
            <a:r>
              <a:rPr lang="ko-KR" altLang="en-US" sz="256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Research – ML</a:t>
            </a:r>
            <a:r>
              <a:rPr lang="ko-KR" altLang="en-US" sz="256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Feedback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E2D0264-E3FA-F9DC-85BF-E1988AE07ED2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9581D9CC-0728-E1CF-4ED0-9ECCFBB4C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AA6283A-496D-827E-9150-15C41C031123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F629462-97B0-F6C5-FED5-175307108F07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EA4DA11-A37C-F889-9663-E7125BBA0775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3D7B76C8-9E08-934C-2D88-59F96D6BF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1C6B7CE1-9BA0-7B5F-919A-874823CDB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58A4F7F-6C99-4FD0-C01D-D8D44E2D1648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14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8C2F64E-E67C-10D1-AE22-7C8E724B5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6E673-5169-8FCE-1960-F20535743558}"/>
              </a:ext>
            </a:extLst>
          </p:cNvPr>
          <p:cNvSpPr txBox="1"/>
          <p:nvPr/>
        </p:nvSpPr>
        <p:spPr>
          <a:xfrm>
            <a:off x="501812" y="1437434"/>
            <a:ext cx="10347697" cy="345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dirty="0"/>
              <a:t>ML Feedback (Joint of RF and Corrector)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5 seconds</a:t>
            </a:r>
            <a:r>
              <a:rPr lang="ko-KR" altLang="en-US" sz="1600" dirty="0"/>
              <a:t> </a:t>
            </a:r>
            <a:r>
              <a:rPr lang="en-US" altLang="ko-KR" sz="1600" dirty="0"/>
              <a:t>feedback at a time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Gave random disturbance by corrector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Increased RF </a:t>
            </a:r>
            <a:r>
              <a:rPr lang="en-US" altLang="ko-KR" sz="1600" dirty="0" err="1"/>
              <a:t>freqency</a:t>
            </a:r>
            <a:r>
              <a:rPr lang="en-US" altLang="ko-KR" sz="1600" dirty="0"/>
              <a:t> by 15 dB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Can corrector orbit back near previous level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RF also corrected back initial values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dirty="0"/>
          </a:p>
        </p:txBody>
      </p:sp>
      <p:pic>
        <p:nvPicPr>
          <p:cNvPr id="14" name="그림 13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404BD2-2F25-FF2C-9409-A94F644BB1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575"/>
          <a:stretch>
            <a:fillRect/>
          </a:stretch>
        </p:blipFill>
        <p:spPr>
          <a:xfrm>
            <a:off x="9573354" y="156582"/>
            <a:ext cx="2613407" cy="2261202"/>
          </a:xfrm>
          <a:prstGeom prst="rect">
            <a:avLst/>
          </a:prstGeom>
        </p:spPr>
      </p:pic>
      <p:pic>
        <p:nvPicPr>
          <p:cNvPr id="10" name="그림 9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79683FE-5A6D-6326-C868-6A02FAED1F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187" b="12360"/>
          <a:stretch>
            <a:fillRect/>
          </a:stretch>
        </p:blipFill>
        <p:spPr>
          <a:xfrm>
            <a:off x="6767705" y="2156903"/>
            <a:ext cx="5423372" cy="21511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F710CF-41C6-00E1-B6C3-85CD54100730}"/>
              </a:ext>
            </a:extLst>
          </p:cNvPr>
          <p:cNvSpPr txBox="1"/>
          <p:nvPr/>
        </p:nvSpPr>
        <p:spPr>
          <a:xfrm>
            <a:off x="5979862" y="3976999"/>
            <a:ext cx="121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↑Horizontal</a:t>
            </a:r>
            <a:endParaRPr lang="ko-KR" alt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5201D-CE59-825E-923E-38C049C9D924}"/>
              </a:ext>
            </a:extLst>
          </p:cNvPr>
          <p:cNvSpPr txBox="1"/>
          <p:nvPr/>
        </p:nvSpPr>
        <p:spPr>
          <a:xfrm>
            <a:off x="5987075" y="4324492"/>
            <a:ext cx="121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↓Vertical</a:t>
            </a:r>
            <a:endParaRPr lang="ko-KR" altLang="en-US" sz="1200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1ED31F53-7542-AAC8-59CC-82F1B000057C}"/>
              </a:ext>
            </a:extLst>
          </p:cNvPr>
          <p:cNvCxnSpPr>
            <a:cxnSpLocks/>
          </p:cNvCxnSpPr>
          <p:nvPr/>
        </p:nvCxnSpPr>
        <p:spPr>
          <a:xfrm>
            <a:off x="6096000" y="4308050"/>
            <a:ext cx="60907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13D04EA-6CD5-DB45-C227-735470B5A6E8}"/>
              </a:ext>
            </a:extLst>
          </p:cNvPr>
          <p:cNvCxnSpPr>
            <a:cxnSpLocks/>
          </p:cNvCxnSpPr>
          <p:nvPr/>
        </p:nvCxnSpPr>
        <p:spPr>
          <a:xfrm>
            <a:off x="6767704" y="2156902"/>
            <a:ext cx="54242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그림 5" descr="텍스트, 스크린샷, 영수증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23B7F5B-2963-3A74-846E-2AC712EF3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79222"/>
            <a:ext cx="6845545" cy="1591418"/>
          </a:xfrm>
          <a:prstGeom prst="rect">
            <a:avLst/>
          </a:prstGeom>
        </p:spPr>
      </p:pic>
      <p:pic>
        <p:nvPicPr>
          <p:cNvPr id="13" name="그림 12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536F24-32DC-0221-F4C7-4EF7A0E017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252" b="7547"/>
          <a:stretch>
            <a:fillRect/>
          </a:stretch>
        </p:blipFill>
        <p:spPr>
          <a:xfrm>
            <a:off x="6737156" y="4484217"/>
            <a:ext cx="5453921" cy="2191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4F3540-536A-6EF8-8351-A03BF3EF3DDA}"/>
              </a:ext>
            </a:extLst>
          </p:cNvPr>
          <p:cNvSpPr txBox="1"/>
          <p:nvPr/>
        </p:nvSpPr>
        <p:spPr>
          <a:xfrm>
            <a:off x="8135007" y="1703883"/>
            <a:ext cx="1420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RF</a:t>
            </a:r>
            <a:r>
              <a:rPr lang="ko-KR" altLang="en-US" sz="1200" dirty="0"/>
              <a:t> </a:t>
            </a:r>
            <a:r>
              <a:rPr lang="en-US" altLang="ko-KR" sz="1200" dirty="0"/>
              <a:t>Frequency→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404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7A338-86EC-FFD0-2647-41D06C0F7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D1232699-7944-A3E3-095C-61D587C2187E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Experiment</a:t>
            </a:r>
            <a:r>
              <a:rPr lang="ko-KR" altLang="en-US" sz="256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Research – SOFB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A27AAF6-4930-F5F2-E696-697D3AE9EB4A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6DCC7305-C173-871F-C1F5-2FE049DF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58C4D2-B665-2D02-024F-D76410CB7E44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7BDE280-B58D-E1B0-9939-45F885819433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628BDA4-8BDA-DE3B-352F-4D3E354A236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D5A57F81-4624-3E93-3119-E8DDCA920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45D716B0-8158-74FF-0610-A9F56AD69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086AF77-A695-CFCD-21AA-834FC56118C3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15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823A137E-37A4-BB84-D990-98EEB809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E7A8D-F25A-A359-2465-189509A68AF4}"/>
              </a:ext>
            </a:extLst>
          </p:cNvPr>
          <p:cNvSpPr txBox="1"/>
          <p:nvPr/>
        </p:nvSpPr>
        <p:spPr>
          <a:xfrm>
            <a:off x="501812" y="1437434"/>
            <a:ext cx="10347697" cy="309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dirty="0"/>
              <a:t>Slow Orbit Feedback (SOFB)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3 seconds</a:t>
            </a:r>
            <a:r>
              <a:rPr lang="ko-KR" altLang="en-US" sz="1600" dirty="0"/>
              <a:t> </a:t>
            </a:r>
            <a:r>
              <a:rPr lang="en-US" altLang="ko-KR" sz="1600" dirty="0"/>
              <a:t>feedback at a time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Beam Position seem to be match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(Different with ML) Residual current at Corrector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Also seen RF doesn’t meet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Reason of this happen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SOFB use many corrector even if need one corrector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ML can locate corrector to correct orbit</a:t>
            </a:r>
          </a:p>
        </p:txBody>
      </p:sp>
      <p:pic>
        <p:nvPicPr>
          <p:cNvPr id="13" name="그림 12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A6AA30-19B6-8307-2493-8A98B39E38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852" t="1" b="2306"/>
          <a:stretch>
            <a:fillRect/>
          </a:stretch>
        </p:blipFill>
        <p:spPr>
          <a:xfrm>
            <a:off x="9555816" y="11380"/>
            <a:ext cx="2587386" cy="2225574"/>
          </a:xfrm>
          <a:prstGeom prst="rect">
            <a:avLst/>
          </a:prstGeom>
        </p:spPr>
      </p:pic>
      <p:pic>
        <p:nvPicPr>
          <p:cNvPr id="10" name="그림 9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27FE66-FAAA-1933-B524-1E145E7450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350" b="7361"/>
          <a:stretch>
            <a:fillRect/>
          </a:stretch>
        </p:blipFill>
        <p:spPr>
          <a:xfrm>
            <a:off x="6674036" y="2137068"/>
            <a:ext cx="5517823" cy="22383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535D78-44AB-734C-9CA7-5FD3E8746ADC}"/>
              </a:ext>
            </a:extLst>
          </p:cNvPr>
          <p:cNvSpPr txBox="1"/>
          <p:nvPr/>
        </p:nvSpPr>
        <p:spPr>
          <a:xfrm>
            <a:off x="8135007" y="1703883"/>
            <a:ext cx="1420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RF</a:t>
            </a:r>
            <a:r>
              <a:rPr lang="ko-KR" altLang="en-US" sz="1200" dirty="0"/>
              <a:t> </a:t>
            </a:r>
            <a:r>
              <a:rPr lang="en-US" altLang="ko-KR" sz="1200" dirty="0"/>
              <a:t>Frequency→</a:t>
            </a:r>
            <a:endParaRPr lang="ko-KR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6B9DB5-AE25-AF80-E24A-52D61FB11D59}"/>
              </a:ext>
            </a:extLst>
          </p:cNvPr>
          <p:cNvSpPr txBox="1"/>
          <p:nvPr/>
        </p:nvSpPr>
        <p:spPr>
          <a:xfrm>
            <a:off x="5964902" y="3994834"/>
            <a:ext cx="121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↑Horizontal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5F760-111B-19A5-F7BC-73C0C0CB9302}"/>
              </a:ext>
            </a:extLst>
          </p:cNvPr>
          <p:cNvSpPr txBox="1"/>
          <p:nvPr/>
        </p:nvSpPr>
        <p:spPr>
          <a:xfrm>
            <a:off x="5972115" y="4342327"/>
            <a:ext cx="121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↓Vertical</a:t>
            </a:r>
            <a:endParaRPr lang="ko-KR" altLang="en-US" sz="1200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734FE9B9-53E8-285B-1829-950780DF3504}"/>
              </a:ext>
            </a:extLst>
          </p:cNvPr>
          <p:cNvCxnSpPr>
            <a:cxnSpLocks/>
          </p:cNvCxnSpPr>
          <p:nvPr/>
        </p:nvCxnSpPr>
        <p:spPr>
          <a:xfrm>
            <a:off x="6081040" y="4325885"/>
            <a:ext cx="60907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8E5C108-C4F5-A18A-D98E-A23B78C4AC8F}"/>
              </a:ext>
            </a:extLst>
          </p:cNvPr>
          <p:cNvCxnSpPr>
            <a:cxnSpLocks/>
          </p:cNvCxnSpPr>
          <p:nvPr/>
        </p:nvCxnSpPr>
        <p:spPr>
          <a:xfrm>
            <a:off x="6752744" y="2127602"/>
            <a:ext cx="54242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그림 2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F69346F-3699-381D-3F3B-5A4E1A0B3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83" y="5306255"/>
            <a:ext cx="6827639" cy="1568186"/>
          </a:xfrm>
          <a:prstGeom prst="rect">
            <a:avLst/>
          </a:prstGeom>
        </p:spPr>
      </p:pic>
      <p:pic>
        <p:nvPicPr>
          <p:cNvPr id="15" name="그림 14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BCE825-248A-EDD4-4406-D2FA7455CA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077"/>
          <a:stretch>
            <a:fillRect/>
          </a:stretch>
        </p:blipFill>
        <p:spPr>
          <a:xfrm>
            <a:off x="6682861" y="4553300"/>
            <a:ext cx="5517823" cy="21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2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6112C-CB8C-AFE8-6A60-F3BFF91A8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2FBC7D-9909-995A-22CB-CE4E329529A5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Compare with ML and SOFB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747F902-3E84-6D32-C6C2-36A21A9AED03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BB5631F5-FDC4-194B-9443-B092F25D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C840815-72AE-3DAF-762A-15C8D620E21D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DB22D0D-A033-043C-7861-7DCE8159563B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E9F31808-50B2-9ABE-18A4-C06B3E27B4C9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EAF8F768-8993-EC40-BE52-FBC4F36FF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53F03143-478E-1344-38DD-59CF67AFA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CA2C324-ECF3-9BFE-FF4A-DAF342F20AD1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112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8E25EB0F-0265-DE89-CD1B-481CCEA47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pic>
        <p:nvPicPr>
          <p:cNvPr id="10" name="그림 9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61B119-1343-06C9-91E9-C46407FF3A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187" b="12360"/>
          <a:stretch>
            <a:fillRect/>
          </a:stretch>
        </p:blipFill>
        <p:spPr>
          <a:xfrm>
            <a:off x="672628" y="1756821"/>
            <a:ext cx="5423372" cy="2151148"/>
          </a:xfrm>
          <a:prstGeom prst="rect">
            <a:avLst/>
          </a:prstGeom>
        </p:spPr>
      </p:pic>
      <p:pic>
        <p:nvPicPr>
          <p:cNvPr id="11" name="그림 10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CEE221-D4C8-3C03-D57C-95A99FE970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252" b="7547"/>
          <a:stretch>
            <a:fillRect/>
          </a:stretch>
        </p:blipFill>
        <p:spPr>
          <a:xfrm>
            <a:off x="6391953" y="1756821"/>
            <a:ext cx="5453921" cy="2191112"/>
          </a:xfrm>
          <a:prstGeom prst="rect">
            <a:avLst/>
          </a:prstGeom>
        </p:spPr>
      </p:pic>
      <p:pic>
        <p:nvPicPr>
          <p:cNvPr id="13" name="그림 12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44B012-4150-F79E-027C-FA96478F09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3350" b="7361"/>
          <a:stretch>
            <a:fillRect/>
          </a:stretch>
        </p:blipFill>
        <p:spPr>
          <a:xfrm>
            <a:off x="578177" y="4413449"/>
            <a:ext cx="5517823" cy="2238358"/>
          </a:xfrm>
          <a:prstGeom prst="rect">
            <a:avLst/>
          </a:prstGeom>
        </p:spPr>
      </p:pic>
      <p:pic>
        <p:nvPicPr>
          <p:cNvPr id="14" name="그림 13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D8CB2F5-96E3-7F79-433D-EB95D655DF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077"/>
          <a:stretch>
            <a:fillRect/>
          </a:stretch>
        </p:blipFill>
        <p:spPr>
          <a:xfrm>
            <a:off x="6391953" y="4450312"/>
            <a:ext cx="5517823" cy="2164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37F355-6231-196C-26F1-AC3D22AE78E8}"/>
              </a:ext>
            </a:extLst>
          </p:cNvPr>
          <p:cNvSpPr txBox="1"/>
          <p:nvPr/>
        </p:nvSpPr>
        <p:spPr>
          <a:xfrm>
            <a:off x="31830" y="3848463"/>
            <a:ext cx="133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ML Feedback ↑</a:t>
            </a:r>
            <a:endParaRPr lang="ko-KR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14286-DF07-22BB-E26C-4B51D2A59D92}"/>
              </a:ext>
            </a:extLst>
          </p:cNvPr>
          <p:cNvSpPr txBox="1"/>
          <p:nvPr/>
        </p:nvSpPr>
        <p:spPr>
          <a:xfrm>
            <a:off x="545355" y="4198965"/>
            <a:ext cx="121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SOFB ↓</a:t>
            </a:r>
            <a:endParaRPr lang="ko-KR" altLang="en-US" sz="1200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A1DA4C5-9EBB-3CBF-B869-C351FD0031D9}"/>
              </a:ext>
            </a:extLst>
          </p:cNvPr>
          <p:cNvCxnSpPr>
            <a:cxnSpLocks/>
          </p:cNvCxnSpPr>
          <p:nvPr/>
        </p:nvCxnSpPr>
        <p:spPr>
          <a:xfrm>
            <a:off x="147968" y="4179514"/>
            <a:ext cx="115422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044A485-4BFF-58EC-28AF-33AF09D8F98A}"/>
              </a:ext>
            </a:extLst>
          </p:cNvPr>
          <p:cNvCxnSpPr>
            <a:cxnSpLocks/>
          </p:cNvCxnSpPr>
          <p:nvPr/>
        </p:nvCxnSpPr>
        <p:spPr>
          <a:xfrm flipV="1">
            <a:off x="6284686" y="1407886"/>
            <a:ext cx="0" cy="52439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AA2B644-EA02-6CDD-AB8A-B5AE9CBC895A}"/>
              </a:ext>
            </a:extLst>
          </p:cNvPr>
          <p:cNvSpPr txBox="1"/>
          <p:nvPr/>
        </p:nvSpPr>
        <p:spPr>
          <a:xfrm>
            <a:off x="6473373" y="1390259"/>
            <a:ext cx="1340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Vertical →</a:t>
            </a:r>
            <a:endParaRPr lang="ko-KR" alt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3074F-A733-7EB1-9913-081757879981}"/>
              </a:ext>
            </a:extLst>
          </p:cNvPr>
          <p:cNvSpPr txBox="1"/>
          <p:nvPr/>
        </p:nvSpPr>
        <p:spPr>
          <a:xfrm>
            <a:off x="5132554" y="1407886"/>
            <a:ext cx="1340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←</a:t>
            </a:r>
            <a:r>
              <a:rPr lang="en-US" altLang="ko-KR" sz="1200" dirty="0"/>
              <a:t>Horizontal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725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3ACE6-F731-AEA2-212C-802F3B583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그래프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95484F-201C-234C-4DDA-3BAD1ADBE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692"/>
          <a:stretch>
            <a:fillRect/>
          </a:stretch>
        </p:blipFill>
        <p:spPr>
          <a:xfrm>
            <a:off x="4447130" y="2707729"/>
            <a:ext cx="5046326" cy="203148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7AEA6CF-DA0D-FF9B-4646-7D97C0CCA282}"/>
              </a:ext>
            </a:extLst>
          </p:cNvPr>
          <p:cNvSpPr/>
          <p:nvPr/>
        </p:nvSpPr>
        <p:spPr>
          <a:xfrm>
            <a:off x="501812" y="696683"/>
            <a:ext cx="5594187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Experiment</a:t>
            </a:r>
            <a:r>
              <a:rPr lang="ko-KR" altLang="en-US" sz="256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Research – Long Term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4015DC9-4691-DF45-2603-157E737765FE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8504B022-D8D9-8C94-6BF9-C253A8C31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B357CB8-2896-79FC-CEBE-BCE2876B5CD6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B4706C-716B-4C34-93E4-5F49C64B6CF8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CEC8AD4-071F-56DA-E689-10AFE9508D38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4A2173C2-15A4-9975-4CFA-1A2C6377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35496117-E2AC-BD80-BC05-8908F8475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5E4D626-FB77-E667-E40E-6093400BC6EC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16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A424031C-194B-19B9-E1E7-D41F229A6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64B5D-5563-3DD4-1CF3-FCE933A4923B}"/>
              </a:ext>
            </a:extLst>
          </p:cNvPr>
          <p:cNvSpPr txBox="1"/>
          <p:nvPr/>
        </p:nvSpPr>
        <p:spPr>
          <a:xfrm>
            <a:off x="501813" y="1437434"/>
            <a:ext cx="7422988" cy="19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ko-KR" dirty="0"/>
              <a:t>16 hours operation test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3pm~7am(next morning)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RF Freq. variation by environment temperature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Fluctuation at 3</a:t>
            </a:r>
            <a:r>
              <a:rPr lang="en-US" altLang="ko-KR" sz="1600" baseline="30000" dirty="0"/>
              <a:t>rd</a:t>
            </a:r>
            <a:r>
              <a:rPr lang="en-US" altLang="ko-KR" sz="1600" dirty="0"/>
              <a:t> hours supposed </a:t>
            </a:r>
            <a:br>
              <a:rPr lang="en-US" altLang="ko-KR" sz="1600" dirty="0"/>
            </a:br>
            <a:r>
              <a:rPr lang="en-US" altLang="ko-KR" sz="1600" dirty="0"/>
              <a:t>to be unstable of machine</a:t>
            </a:r>
            <a:r>
              <a:rPr lang="ko-KR" altLang="en-US" sz="1600" dirty="0"/>
              <a:t> </a:t>
            </a:r>
            <a:endParaRPr lang="en-US" altLang="ko-KR" sz="1600" dirty="0"/>
          </a:p>
        </p:txBody>
      </p:sp>
      <p:pic>
        <p:nvPicPr>
          <p:cNvPr id="14" name="그림 13" descr="그래프, 라인, 도표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5E2F1F-F0BE-9D35-7F82-B6F8D53EB7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814"/>
          <a:stretch>
            <a:fillRect/>
          </a:stretch>
        </p:blipFill>
        <p:spPr>
          <a:xfrm>
            <a:off x="4446989" y="4783133"/>
            <a:ext cx="7744869" cy="2062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61DDF9-C5CB-4B5E-FDED-0BAE84C6EABB}"/>
              </a:ext>
            </a:extLst>
          </p:cNvPr>
          <p:cNvSpPr txBox="1"/>
          <p:nvPr/>
        </p:nvSpPr>
        <p:spPr>
          <a:xfrm>
            <a:off x="8175592" y="1940952"/>
            <a:ext cx="1340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RF</a:t>
            </a:r>
            <a:r>
              <a:rPr lang="ko-KR" altLang="en-US" sz="1200" dirty="0"/>
              <a:t> </a:t>
            </a:r>
            <a:r>
              <a:rPr lang="en-US" altLang="ko-KR" sz="1200" dirty="0"/>
              <a:t>Frequency →</a:t>
            </a:r>
            <a:endParaRPr lang="ko-KR" altLang="en-US" sz="1200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D0CA97B-CA4C-ACFA-5C88-6A8A00ECA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64645"/>
              </p:ext>
            </p:extLst>
          </p:nvPr>
        </p:nvGraphicFramePr>
        <p:xfrm>
          <a:off x="443844" y="4141766"/>
          <a:ext cx="3017023" cy="1212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313">
                  <a:extLst>
                    <a:ext uri="{9D8B030D-6E8A-4147-A177-3AD203B41FA5}">
                      <a16:colId xmlns:a16="http://schemas.microsoft.com/office/drawing/2014/main" val="141541216"/>
                    </a:ext>
                  </a:extLst>
                </a:gridCol>
                <a:gridCol w="1030790">
                  <a:extLst>
                    <a:ext uri="{9D8B030D-6E8A-4147-A177-3AD203B41FA5}">
                      <a16:colId xmlns:a16="http://schemas.microsoft.com/office/drawing/2014/main" val="1833430394"/>
                    </a:ext>
                  </a:extLst>
                </a:gridCol>
                <a:gridCol w="961920">
                  <a:extLst>
                    <a:ext uri="{9D8B030D-6E8A-4147-A177-3AD203B41FA5}">
                      <a16:colId xmlns:a16="http://schemas.microsoft.com/office/drawing/2014/main" val="3594609772"/>
                    </a:ext>
                  </a:extLst>
                </a:gridCol>
              </a:tblGrid>
              <a:tr h="341723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Horizontal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Vertical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97409"/>
                  </a:ext>
                </a:extLst>
              </a:tr>
              <a:tr h="52878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Max. Orbit Drift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40 </a:t>
                      </a:r>
                      <a:r>
                        <a:rPr lang="el-GR" altLang="ko-KR" sz="1400" dirty="0"/>
                        <a:t>μ</a:t>
                      </a:r>
                      <a:r>
                        <a:rPr lang="en-US" altLang="ko-KR" sz="1400" dirty="0"/>
                        <a:t>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20 </a:t>
                      </a:r>
                      <a:r>
                        <a:rPr lang="el-GR" altLang="ko-KR" sz="1400" dirty="0"/>
                        <a:t>μ</a:t>
                      </a:r>
                      <a:r>
                        <a:rPr lang="en-US" altLang="ko-KR" sz="1400" dirty="0"/>
                        <a:t>m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12223"/>
                  </a:ext>
                </a:extLst>
              </a:tr>
              <a:tr h="3417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RMS BPM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15 </a:t>
                      </a:r>
                      <a:r>
                        <a:rPr lang="el-GR" altLang="ko-KR" sz="1400" dirty="0"/>
                        <a:t>μ</a:t>
                      </a:r>
                      <a:r>
                        <a:rPr lang="en-US" altLang="ko-KR" sz="1400" dirty="0"/>
                        <a:t>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8 </a:t>
                      </a:r>
                      <a:r>
                        <a:rPr lang="el-GR" altLang="ko-KR" sz="1400" dirty="0"/>
                        <a:t>μ</a:t>
                      </a:r>
                      <a:r>
                        <a:rPr lang="en-US" altLang="ko-KR" sz="1400" dirty="0"/>
                        <a:t>m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598959"/>
                  </a:ext>
                </a:extLst>
              </a:tr>
            </a:tbl>
          </a:graphicData>
        </a:graphic>
      </p:graphicFrame>
      <p:pic>
        <p:nvPicPr>
          <p:cNvPr id="13" name="그림 12" descr="텍스트, 그래프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AA8F4B-28BF-F61A-5772-0CA111412D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50182" r="49852" b="3625"/>
          <a:stretch>
            <a:fillRect/>
          </a:stretch>
        </p:blipFill>
        <p:spPr>
          <a:xfrm>
            <a:off x="9457580" y="2669723"/>
            <a:ext cx="2530650" cy="1942560"/>
          </a:xfrm>
          <a:prstGeom prst="rect">
            <a:avLst/>
          </a:prstGeom>
        </p:spPr>
      </p:pic>
      <p:pic>
        <p:nvPicPr>
          <p:cNvPr id="15" name="그림 14" descr="텍스트, 그래프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11EDDD-F088-671A-8B62-E7D9D8B7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397" t="50182" r="-545" b="3625"/>
          <a:stretch>
            <a:fillRect/>
          </a:stretch>
        </p:blipFill>
        <p:spPr>
          <a:xfrm>
            <a:off x="9493456" y="436629"/>
            <a:ext cx="2530650" cy="1942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37F6FF-ED8B-670E-8DFB-F3D462D801AD}"/>
              </a:ext>
            </a:extLst>
          </p:cNvPr>
          <p:cNvSpPr txBox="1"/>
          <p:nvPr/>
        </p:nvSpPr>
        <p:spPr>
          <a:xfrm>
            <a:off x="3667049" y="4375074"/>
            <a:ext cx="121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↑Horizontal</a:t>
            </a:r>
            <a:endParaRPr lang="ko-KR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37737-EB7B-0617-A6DC-323EDCE3C963}"/>
              </a:ext>
            </a:extLst>
          </p:cNvPr>
          <p:cNvSpPr txBox="1"/>
          <p:nvPr/>
        </p:nvSpPr>
        <p:spPr>
          <a:xfrm>
            <a:off x="3674262" y="4722567"/>
            <a:ext cx="121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↓Vertical</a:t>
            </a:r>
            <a:endParaRPr lang="ko-KR" altLang="en-US" sz="1200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4CF16B2-132C-E4F6-1FBA-868F579A06D2}"/>
              </a:ext>
            </a:extLst>
          </p:cNvPr>
          <p:cNvCxnSpPr>
            <a:cxnSpLocks/>
          </p:cNvCxnSpPr>
          <p:nvPr/>
        </p:nvCxnSpPr>
        <p:spPr>
          <a:xfrm>
            <a:off x="3783187" y="4706125"/>
            <a:ext cx="84086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FCE163-B572-9BC2-C4AF-EDF69BEF9225}"/>
              </a:ext>
            </a:extLst>
          </p:cNvPr>
          <p:cNvSpPr txBox="1"/>
          <p:nvPr/>
        </p:nvSpPr>
        <p:spPr>
          <a:xfrm>
            <a:off x="9677077" y="2196032"/>
            <a:ext cx="74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↑3pm</a:t>
            </a:r>
            <a:endParaRPr lang="ko-KR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44725D-9289-E9A4-1640-BA975B630944}"/>
              </a:ext>
            </a:extLst>
          </p:cNvPr>
          <p:cNvSpPr txBox="1"/>
          <p:nvPr/>
        </p:nvSpPr>
        <p:spPr>
          <a:xfrm>
            <a:off x="11458541" y="2196118"/>
            <a:ext cx="74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7am↑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5906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A86D6-8FD7-7B3E-187B-755EFB26F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D7BFAE2E-5A49-5286-9D0A-B40F53E67830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Discussion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B3E25C0-510D-F48D-6F48-31315F2AF0F5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512B2D84-01C9-1D58-0A98-70EB90F2F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5B864B9-ADBE-7D3C-87DA-9466AB1019DD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A4FFE7F-C8E8-C95A-4061-1E4F9283AF1C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706978F-D2DA-9844-A293-C2CD04FEFE82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68BC187B-EE86-23A3-20D3-CFFBEA1E6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4050A0BD-D033-D13F-0AB5-0386F7F75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51487B3-F9A2-8628-51BC-41E6676FA532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14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FDA912EE-AEB9-A0AC-397E-094F0EB7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A70D8-D99C-7E53-C792-098B37E80735}"/>
              </a:ext>
            </a:extLst>
          </p:cNvPr>
          <p:cNvSpPr txBox="1"/>
          <p:nvPr/>
        </p:nvSpPr>
        <p:spPr>
          <a:xfrm>
            <a:off x="501812" y="1437434"/>
            <a:ext cx="10347697" cy="19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Does ML guarantee Orbit Stability?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Mapping from BPM reading to appropriate corrector currents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Seem like it doesn’t mean for Orbit stable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But It’s good for prevent saturation of corrector current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Maybe also good at capture drift-related nonlinearities</a:t>
            </a:r>
          </a:p>
        </p:txBody>
      </p:sp>
    </p:spTree>
    <p:extLst>
      <p:ext uri="{BB962C8B-B14F-4D97-AF65-F5344CB8AC3E}">
        <p14:creationId xmlns:p14="http://schemas.microsoft.com/office/powerpoint/2010/main" val="2686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Outline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827AB11-D8DE-D849-A34C-4E0B8C959D31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7171B00D-8B2C-A592-141B-739BBDC6C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8A8211-8AAD-1590-0F6D-B5F5537C9D4B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2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19322847-BDEF-4F3F-A6EC-B3461E24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297C9-34C9-D1CA-F318-5EE41D445836}"/>
              </a:ext>
            </a:extLst>
          </p:cNvPr>
          <p:cNvSpPr txBox="1"/>
          <p:nvPr/>
        </p:nvSpPr>
        <p:spPr>
          <a:xfrm>
            <a:off x="729162" y="1251119"/>
            <a:ext cx="9560350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/>
              <a:t>Chosen Reason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/>
              <a:t>Principle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Orbit Feedback, Machine Learning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/>
              <a:t>Experiment Research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Environment</a:t>
            </a:r>
            <a:br>
              <a:rPr lang="en-US" altLang="ko-KR" sz="2000" dirty="0"/>
            </a:br>
            <a:r>
              <a:rPr lang="en-US" altLang="ko-KR" sz="2000" dirty="0"/>
              <a:t>RF Feedback / ML Feedback / SOFB / Long-term test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dirty="0"/>
              <a:t>Discussions</a:t>
            </a:r>
          </a:p>
        </p:txBody>
      </p:sp>
    </p:spTree>
    <p:extLst>
      <p:ext uri="{BB962C8B-B14F-4D97-AF65-F5344CB8AC3E}">
        <p14:creationId xmlns:p14="http://schemas.microsoft.com/office/powerpoint/2010/main" val="355494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C8E7-13BE-7C51-612A-EB365CE9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CD87CC5F-E56D-8DEC-B8CE-37747080EE6D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Introduction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836B22A-371D-7F2B-138A-0C20447C2EBC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9AD4DA25-CC81-40DF-755E-3778A21B9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2A605D-6DF8-2133-3D3D-87E49A90CB2D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D22A6E-7D94-AB65-7A8C-B21690ADE4EA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42AE7E2-99A9-CA01-4762-2645847CD0FF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02D948AA-B4F9-AC4B-F0DA-09B968BC6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38E234FA-A1C0-AD74-0DD9-4A1B8A692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7C3C117-1D78-D1FB-B98A-06CF789E3FDC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3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19B116E-53DD-24AC-F69D-B4A7BAD0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F67FD76-6721-F770-CAE4-9A4B197CA63A}"/>
              </a:ext>
            </a:extLst>
          </p:cNvPr>
          <p:cNvSpPr txBox="1"/>
          <p:nvPr/>
        </p:nvSpPr>
        <p:spPr>
          <a:xfrm>
            <a:off x="501812" y="1437434"/>
            <a:ext cx="10347697" cy="156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Chosen Reason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Want to study about ML/AI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Application of Orbit Feedback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6A1C724-AABF-6236-EEF3-3EF8DE7AAB44}"/>
              </a:ext>
            </a:extLst>
          </p:cNvPr>
          <p:cNvSpPr txBox="1"/>
          <p:nvPr/>
        </p:nvSpPr>
        <p:spPr>
          <a:xfrm>
            <a:off x="7864518" y="6321180"/>
            <a:ext cx="131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EPICS</a:t>
            </a:r>
            <a:r>
              <a:rPr lang="ko-KR" altLang="en-US" sz="1200" dirty="0"/>
              <a:t> </a:t>
            </a:r>
            <a:r>
              <a:rPr lang="en-US" altLang="ko-KR" sz="1200" dirty="0"/>
              <a:t>CA </a:t>
            </a:r>
            <a:r>
              <a:rPr lang="ko-KR" altLang="en-US" sz="1200" dirty="0"/>
              <a:t>통신</a:t>
            </a:r>
          </a:p>
        </p:txBody>
      </p:sp>
      <p:pic>
        <p:nvPicPr>
          <p:cNvPr id="3" name="그림 2" descr="텍스트, 스크린샷, 폰트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6DF9BA-A1F3-4621-DD29-017B7872D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180" y="2193164"/>
            <a:ext cx="7001781" cy="45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8828B-A936-4D16-BA9F-470367A6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446F38-A4FD-2B57-8027-694E2CDF656C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Principle – Orbit Feedback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A204094F-9F65-C86D-5D00-09ADAB33FCE2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9A30E151-EA47-BF8D-6AAB-5D63FFEDA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0065BE-D760-4E35-EF77-4A0A2313465A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014D16F-E789-260C-67CB-B37CE2F9E8EF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3454A70-F29B-F8AA-E8D4-E268F9EB46B9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F0613441-4E8A-F19C-E526-8E457B6B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AAD07102-417B-A143-26CA-78F244395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42D44FD-8287-D1C6-DD63-B43844F972D7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4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CA3ACB09-7D1F-6130-DC60-66F52167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3D6CAA-1348-D355-AE4D-413771BA0CAA}"/>
                  </a:ext>
                </a:extLst>
              </p:cNvPr>
              <p:cNvSpPr txBox="1"/>
              <p:nvPr/>
            </p:nvSpPr>
            <p:spPr>
              <a:xfrm>
                <a:off x="501812" y="1437434"/>
                <a:ext cx="10347697" cy="3605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54" indent="-274354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ko-KR" dirty="0"/>
                  <a:t>Closed Orbit Distortion(COD)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In an ideal storage ring, the electron beam follow </a:t>
                </a:r>
                <a:br>
                  <a:rPr lang="en-US" altLang="ko-KR" sz="1600" dirty="0"/>
                </a:br>
                <a:r>
                  <a:rPr lang="en-US" altLang="ko-KR" sz="1600" dirty="0"/>
                  <a:t>a periodic closed orbit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Magnet field errors, misalignments, introduce new design orbit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This deviation from ideal orbit call COD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ko-KR" dirty="0"/>
                  <a:t>Orbit Response Matrix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𝜋𝜈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𝜋𝜈</m:t>
                            </m:r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Can be experimentally measured by correctors and BPM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3D6CAA-1348-D355-AE4D-413771BA0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2" y="1437434"/>
                <a:ext cx="10347697" cy="3605411"/>
              </a:xfrm>
              <a:prstGeom prst="rect">
                <a:avLst/>
              </a:prstGeom>
              <a:blipFill>
                <a:blip r:embed="rId4"/>
                <a:stretch>
                  <a:fillRect l="-353" b="-11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>
            <a:extLst>
              <a:ext uri="{FF2B5EF4-FFF2-40B4-BE49-F238E27FC236}">
                <a16:creationId xmlns:a16="http://schemas.microsoft.com/office/drawing/2014/main" id="{01AC4D4B-C9F8-8E2F-E8A1-FF555749B244}"/>
              </a:ext>
            </a:extLst>
          </p:cNvPr>
          <p:cNvGrpSpPr/>
          <p:nvPr/>
        </p:nvGrpSpPr>
        <p:grpSpPr>
          <a:xfrm>
            <a:off x="7383190" y="3712258"/>
            <a:ext cx="3736446" cy="2582302"/>
            <a:chOff x="10460699" y="4985122"/>
            <a:chExt cx="3801211" cy="2576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095FA49A-3E47-6187-1FE1-D59514C2E03B}"/>
                    </a:ext>
                  </a:extLst>
                </p:cNvPr>
                <p:cNvSpPr/>
                <p:nvPr/>
              </p:nvSpPr>
              <p:spPr bwMode="auto">
                <a:xfrm>
                  <a:off x="10460699" y="5967059"/>
                  <a:ext cx="1590274" cy="107904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ORM</a:t>
                  </a: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ko-K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ko-KR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ko-KR" sz="1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C9C240D2-8CD4-E5AF-0D89-291D98AC5B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60699" y="5967059"/>
                  <a:ext cx="1590274" cy="10790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AE089BE2-1E9A-ED1B-D779-5C460E6EB63B}"/>
                    </a:ext>
                  </a:extLst>
                </p:cNvPr>
                <p:cNvSpPr/>
                <p:nvPr/>
              </p:nvSpPr>
              <p:spPr bwMode="auto">
                <a:xfrm>
                  <a:off x="12538187" y="5967059"/>
                  <a:ext cx="1723723" cy="107904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ko-KR" sz="1800" dirty="0">
                      <a:latin typeface="Arial" charset="0"/>
                    </a:rPr>
                    <a:t>IRM</a:t>
                  </a: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altLang="ko-K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ko-KR" sz="1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altLang="ko-KR" sz="1800" dirty="0"/>
                    <a:t> </a:t>
                  </a:r>
                  <a:endParaRPr lang="ko-KR" altLang="ko-KR" sz="1800" dirty="0"/>
                </a:p>
              </p:txBody>
            </p:sp>
          </mc:Choice>
          <mc:Fallback xmlns=""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35DC9AC2-D22A-355A-5A3A-7C959885C6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538187" y="5967059"/>
                  <a:ext cx="1723723" cy="10790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연결선: 구부러짐 25">
              <a:extLst>
                <a:ext uri="{FF2B5EF4-FFF2-40B4-BE49-F238E27FC236}">
                  <a16:creationId xmlns:a16="http://schemas.microsoft.com/office/drawing/2014/main" id="{8237F706-E620-4F0B-7984-49A24BEFFB39}"/>
                </a:ext>
              </a:extLst>
            </p:cNvPr>
            <p:cNvCxnSpPr>
              <a:cxnSpLocks/>
              <a:stCxn id="17" idx="0"/>
              <a:endCxn id="18" idx="0"/>
            </p:cNvCxnSpPr>
            <p:nvPr/>
          </p:nvCxnSpPr>
          <p:spPr bwMode="auto">
            <a:xfrm rot="5400000" flipH="1" flipV="1">
              <a:off x="12327942" y="4894953"/>
              <a:ext cx="12700" cy="2144213"/>
            </a:xfrm>
            <a:prstGeom prst="curvedConnector3">
              <a:avLst>
                <a:gd name="adj1" fmla="val 443795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17BA45-D9AB-7F19-7BF3-E3B9350013BF}"/>
                </a:ext>
              </a:extLst>
            </p:cNvPr>
            <p:cNvSpPr txBox="1"/>
            <p:nvPr/>
          </p:nvSpPr>
          <p:spPr>
            <a:xfrm>
              <a:off x="11567508" y="4985122"/>
              <a:ext cx="1533569" cy="3146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49" dirty="0"/>
                <a:t>Pseudo-Inverse</a:t>
              </a:r>
              <a:endParaRPr lang="ko-KR" altLang="en-US" sz="1449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5B83A5-BFC5-B411-655E-86C6D2A7A879}"/>
                </a:ext>
              </a:extLst>
            </p:cNvPr>
            <p:cNvSpPr txBox="1"/>
            <p:nvPr/>
          </p:nvSpPr>
          <p:spPr>
            <a:xfrm>
              <a:off x="10648629" y="7246016"/>
              <a:ext cx="3613281" cy="3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49" dirty="0"/>
                <a:t>Relation of ORM and IRM</a:t>
              </a:r>
              <a:endParaRPr lang="ko-KR" altLang="en-US" sz="1449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73FFF01D-C37C-FF2D-7927-BDE2170F6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922" y="291332"/>
            <a:ext cx="3557327" cy="2627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59BA41-D3F5-B293-8A03-2C4DD0BBA476}"/>
              </a:ext>
            </a:extLst>
          </p:cNvPr>
          <p:cNvSpPr txBox="1"/>
          <p:nvPr/>
        </p:nvSpPr>
        <p:spPr>
          <a:xfrm>
            <a:off x="8214051" y="3074456"/>
            <a:ext cx="2259452" cy="3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49" dirty="0"/>
              <a:t>Closed Orbit Distortion</a:t>
            </a:r>
            <a:endParaRPr lang="ko-KR" altLang="en-US" sz="1449" dirty="0"/>
          </a:p>
        </p:txBody>
      </p:sp>
    </p:spTree>
    <p:extLst>
      <p:ext uri="{BB962C8B-B14F-4D97-AF65-F5344CB8AC3E}">
        <p14:creationId xmlns:p14="http://schemas.microsoft.com/office/powerpoint/2010/main" val="160856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C68D1-9303-D5F7-FA68-9126F84A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62FB582-9AC7-E90D-3E79-50B82F4011A0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Principle – Orbit Feedback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09AA0D1-6955-40BA-5CBC-5B678A922B49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F625FEA8-165F-2F6B-B239-F324620D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33D51C-DEBE-52DC-E03C-78174B36C8EF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557AF01-8B1C-3789-C059-3E4D961CB525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F0AD819-4154-52B3-9082-6E45EACEE86A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E02BD06B-31D8-7B7A-9E09-08477B783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23066972-9CC5-C203-69B2-C0691996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19DA73F-83A6-BD0D-DD22-7F5B8AF6B2FB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5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E7CFFF71-53BD-7622-ABA4-AAE46ED5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681651-E349-DC15-0E0A-0831B6A255CC}"/>
                  </a:ext>
                </a:extLst>
              </p:cNvPr>
              <p:cNvSpPr txBox="1"/>
              <p:nvPr/>
            </p:nvSpPr>
            <p:spPr>
              <a:xfrm>
                <a:off x="501812" y="1437434"/>
                <a:ext cx="10347697" cy="299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Pseudo Inverse &amp; Singular Value Decomposition(SVD)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Response Matrix is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(</a:t>
                </a:r>
                <a:r>
                  <a:rPr lang="en-US" altLang="ko-KR" sz="1600" dirty="0" err="1"/>
                  <a:t>MxN</a:t>
                </a:r>
                <a:r>
                  <a:rPr lang="en-US" altLang="ko-KR" sz="1600" dirty="0"/>
                  <a:t>) square matrix, so it can’t solve inverse matrix directly.</a:t>
                </a:r>
                <a:endParaRPr lang="ko-KR" altLang="en-US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Pseudo Inverse Matrix by SVD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SVD : decomposition by 3 matrix, which has singular value and orthogonal matrix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16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ko-KR" sz="16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Limitation of Conventional SOFB</a:t>
                </a:r>
                <a:endParaRPr lang="ko-KR" altLang="en-US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Difficult to update the Response Matrix during beam operation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Inversed solution obtained by SVD may not be unique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681651-E349-DC15-0E0A-0831B6A25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2" y="1437434"/>
                <a:ext cx="10347697" cy="2999347"/>
              </a:xfrm>
              <a:prstGeom prst="rect">
                <a:avLst/>
              </a:prstGeom>
              <a:blipFill>
                <a:blip r:embed="rId4"/>
                <a:stretch>
                  <a:fillRect l="-236" b="-16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195D07-3811-FF28-D744-B7ED3E99528B}"/>
                  </a:ext>
                </a:extLst>
              </p:cNvPr>
              <p:cNvSpPr txBox="1"/>
              <p:nvPr/>
            </p:nvSpPr>
            <p:spPr>
              <a:xfrm>
                <a:off x="7026660" y="3903817"/>
                <a:ext cx="4767604" cy="2302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altLang="ko-KR" sz="120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ko-KR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120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/>
                            <m:e/>
                            <m:e/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12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dirty="0">
                    <a:cs typeface="Calibri" panose="020F0502020204030204" pitchFamily="34" charset="0"/>
                  </a:rPr>
                  <a:t>기존</a:t>
                </a:r>
                <a14:m>
                  <m:oMath xmlns:m="http://schemas.openxmlformats.org/officeDocument/2006/math">
                    <m:r>
                      <a:rPr lang="en-US" altLang="ko-KR" sz="1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ko-KR" altLang="en-US" sz="1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행렬</m:t>
                    </m:r>
                    <m:r>
                      <a:rPr lang="en-US" altLang="ko-KR" sz="1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d>
                      <m:dPr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en-US" sz="1200" dirty="0"/>
                  <a:t>  역수 </a:t>
                </a:r>
                <a:r>
                  <a:rPr lang="en-US" altLang="ko-KR" sz="12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ko-KR" altLang="ko-KR" sz="1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195D07-3811-FF28-D744-B7ED3E995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60" y="3903817"/>
                <a:ext cx="4767604" cy="2302169"/>
              </a:xfrm>
              <a:prstGeom prst="rect">
                <a:avLst/>
              </a:prstGeom>
              <a:blipFill>
                <a:blip r:embed="rId5"/>
                <a:stretch>
                  <a:fillRect l="-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61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BCECE-F698-2B7D-8DA9-95741E1D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64EC274C-C436-ABD5-4E3D-54E34475EA4B}"/>
              </a:ext>
            </a:extLst>
          </p:cNvPr>
          <p:cNvGrpSpPr/>
          <p:nvPr/>
        </p:nvGrpSpPr>
        <p:grpSpPr>
          <a:xfrm>
            <a:off x="5560433" y="3212336"/>
            <a:ext cx="6631567" cy="3051106"/>
            <a:chOff x="116100" y="2922117"/>
            <a:chExt cx="7694367" cy="3900709"/>
          </a:xfrm>
        </p:grpSpPr>
        <p:pic>
          <p:nvPicPr>
            <p:cNvPr id="6" name="그림 5" descr="텍스트, 스크린샷, 도표, 원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5BF8B15-90A0-E04B-AB74-391817ACD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00" y="2922117"/>
              <a:ext cx="7694367" cy="3900709"/>
            </a:xfrm>
            <a:prstGeom prst="rect">
              <a:avLst/>
            </a:prstGeom>
          </p:spPr>
        </p:pic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BC89EB1B-3908-0522-4B37-59800376F3F6}"/>
                </a:ext>
              </a:extLst>
            </p:cNvPr>
            <p:cNvCxnSpPr/>
            <p:nvPr/>
          </p:nvCxnSpPr>
          <p:spPr>
            <a:xfrm>
              <a:off x="2170545" y="4119418"/>
              <a:ext cx="674255" cy="1477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43A32B67-F73B-3DBE-8E4A-10FDEF8F0E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0545" y="4283641"/>
              <a:ext cx="674255" cy="3925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43A547AC-066B-DC4F-79A2-2FD0B5B91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0545" y="4283641"/>
              <a:ext cx="674255" cy="13874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CA7F375-64A5-0024-C9BC-6AED875B5CEC}"/>
                </a:ext>
              </a:extLst>
            </p:cNvPr>
            <p:cNvSpPr/>
            <p:nvPr/>
          </p:nvSpPr>
          <p:spPr>
            <a:xfrm>
              <a:off x="2517368" y="5115302"/>
              <a:ext cx="926479" cy="3450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Weight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7639DDB-5727-7E12-F531-E14B16AC5D8E}"/>
                </a:ext>
              </a:extLst>
            </p:cNvPr>
            <p:cNvSpPr/>
            <p:nvPr/>
          </p:nvSpPr>
          <p:spPr>
            <a:xfrm>
              <a:off x="2583443" y="5730570"/>
              <a:ext cx="794328" cy="3450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bias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십자형 23">
              <a:extLst>
                <a:ext uri="{FF2B5EF4-FFF2-40B4-BE49-F238E27FC236}">
                  <a16:creationId xmlns:a16="http://schemas.microsoft.com/office/drawing/2014/main" id="{F9F37231-6D2F-2F53-EF13-7EE40A360572}"/>
                </a:ext>
              </a:extLst>
            </p:cNvPr>
            <p:cNvSpPr/>
            <p:nvPr/>
          </p:nvSpPr>
          <p:spPr>
            <a:xfrm>
              <a:off x="2885101" y="5505532"/>
              <a:ext cx="203509" cy="197237"/>
            </a:xfrm>
            <a:prstGeom prst="plus">
              <a:avLst>
                <a:gd name="adj" fmla="val 38355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11FF2A0-5F79-92ED-F6E0-D3C58397FDB8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Principle – Machine Learning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87CE19D9-B47A-98B5-2A74-04B9421813EC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6BC21726-1166-A738-7D27-D386F3A49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FCFBD9-600A-E36C-495C-56C9D4643A69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C945312-50A8-0295-C85D-4B215F19E338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B376D5-825F-114B-E944-B8D9329B1FD6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35384159-B2EA-4BF0-0F04-DDD409762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D0FD08CC-6BD2-BB37-D10B-48F9CEA81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65F4089-361A-B3DA-CDFE-04D6B3674069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6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AC892B39-1F23-5BAD-7098-B1BA2971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BA0D9E-3ECB-2556-5BCC-5B3EC753DC1D}"/>
                  </a:ext>
                </a:extLst>
              </p:cNvPr>
              <p:cNvSpPr txBox="1"/>
              <p:nvPr/>
            </p:nvSpPr>
            <p:spPr>
              <a:xfrm>
                <a:off x="501812" y="1437434"/>
                <a:ext cx="10347697" cy="341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54" indent="-274354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ko-KR" dirty="0"/>
                  <a:t>Machine Learning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Each layer consists of multiple nodes (neurons)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Hidden layers are located between the input layer and the output layer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 the input values are multiplied by weights, summed together with a bias term, </a:t>
                </a:r>
                <a:br>
                  <a:rPr lang="en-US" altLang="ko-KR" sz="1600" dirty="0"/>
                </a:br>
                <a:r>
                  <a:rPr lang="en-US" altLang="ko-KR" sz="1600" dirty="0"/>
                  <a:t>and then passed through an activation function</a:t>
                </a:r>
                <a:br>
                  <a:rPr lang="en-US" altLang="ko-KR" sz="1600" dirty="0"/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ko-KR" sz="1600" dirty="0"/>
                  <a:t> 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The weights and biases are randomly initialized </a:t>
                </a:r>
                <a:br>
                  <a:rPr lang="en-US" altLang="ko-KR" sz="1600" dirty="0"/>
                </a:br>
                <a:r>
                  <a:rPr lang="en-US" altLang="ko-KR" sz="1600" dirty="0"/>
                  <a:t>and optimized through </a:t>
                </a:r>
                <a:r>
                  <a:rPr lang="en-US" altLang="ko-KR" sz="1600" dirty="0">
                    <a:solidFill>
                      <a:srgbClr val="002060"/>
                    </a:solidFill>
                  </a:rPr>
                  <a:t>backpropagation</a:t>
                </a:r>
                <a:r>
                  <a:rPr lang="en-US" altLang="ko-KR" sz="1600" dirty="0"/>
                  <a:t> </a:t>
                </a:r>
                <a:br>
                  <a:rPr lang="en-US" altLang="ko-KR" sz="1600" dirty="0"/>
                </a:br>
                <a:r>
                  <a:rPr lang="en-US" altLang="ko-KR" sz="1600" dirty="0"/>
                  <a:t>to minimize the </a:t>
                </a:r>
                <a:r>
                  <a:rPr lang="en-US" altLang="ko-KR" sz="1600" dirty="0">
                    <a:solidFill>
                      <a:srgbClr val="002060"/>
                    </a:solidFill>
                  </a:rPr>
                  <a:t>loss function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BA0D9E-3ECB-2556-5BCC-5B3EC753D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2" y="1437434"/>
                <a:ext cx="10347697" cy="3414846"/>
              </a:xfrm>
              <a:prstGeom prst="rect">
                <a:avLst/>
              </a:prstGeom>
              <a:blipFill>
                <a:blip r:embed="rId5"/>
                <a:stretch>
                  <a:fillRect l="-353" b="-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9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F4287-3EAE-1F75-198D-A50F2BC5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7EBF7C-26B5-E430-DE2F-B068F234592E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Principle – Machine Learning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D95DFC78-BE69-5D40-7C78-193DE69C01E8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0A7250A3-3674-CA3A-85CD-B288B6BF8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83CEA2-4F7A-426B-CB87-DEB4680917C6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DB69C28-171F-964F-B213-C255E7983E33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7B83152-71E8-ED2E-58FB-A111776E7CE7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802C22A0-AA8E-1EE2-284F-2BD3D79BD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F4BBD2DE-EB69-3B87-8431-78943330C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D500BEA-7373-033F-4BB4-66ECAAC1CD05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7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771177C-4C72-1795-F8EC-A7CB3FD56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E9DDB-831D-C201-639F-A3A5D9419B88}"/>
              </a:ext>
            </a:extLst>
          </p:cNvPr>
          <p:cNvSpPr txBox="1"/>
          <p:nvPr/>
        </p:nvSpPr>
        <p:spPr>
          <a:xfrm>
            <a:off x="501812" y="1437434"/>
            <a:ext cx="10347697" cy="198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Loss function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Quantifies the difference between the predicted values and the true values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During training, the weights and biases are iteratively updated to minimize the loss function</a:t>
            </a:r>
          </a:p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Backpropagation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Optimize the weights and biases to minimize the loss function</a:t>
            </a:r>
          </a:p>
        </p:txBody>
      </p:sp>
      <p:pic>
        <p:nvPicPr>
          <p:cNvPr id="33" name="그림 32" descr="텍스트, 도표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C9E1F7-9415-1520-F91B-1CF85AA98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73" y="3976038"/>
            <a:ext cx="3523372" cy="2438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8B0D90-561C-D5C9-6A11-7E7F183CBA9B}"/>
              </a:ext>
            </a:extLst>
          </p:cNvPr>
          <p:cNvSpPr txBox="1"/>
          <p:nvPr/>
        </p:nvSpPr>
        <p:spPr>
          <a:xfrm>
            <a:off x="4242023" y="6430652"/>
            <a:ext cx="1621240" cy="31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49" dirty="0"/>
              <a:t>Loss function</a:t>
            </a:r>
            <a:endParaRPr lang="ko-KR" altLang="en-US" sz="1449" dirty="0"/>
          </a:p>
        </p:txBody>
      </p:sp>
      <p:pic>
        <p:nvPicPr>
          <p:cNvPr id="11" name="그림 10" descr="텍스트, 스크린샷, 폰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3D9E96-8648-BB2D-506E-D8A2998B3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790" y="3878050"/>
            <a:ext cx="3387171" cy="2193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BF327F-A2AE-098C-3888-EE133F14BF6D}"/>
              </a:ext>
            </a:extLst>
          </p:cNvPr>
          <p:cNvSpPr txBox="1"/>
          <p:nvPr/>
        </p:nvSpPr>
        <p:spPr>
          <a:xfrm>
            <a:off x="9170649" y="6087623"/>
            <a:ext cx="2259452" cy="3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49" dirty="0"/>
              <a:t>Backpropagation</a:t>
            </a:r>
            <a:endParaRPr lang="ko-KR" altLang="en-US" sz="1449" dirty="0"/>
          </a:p>
        </p:txBody>
      </p:sp>
      <p:pic>
        <p:nvPicPr>
          <p:cNvPr id="27" name="그림 26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8CB88A-8A98-A648-342A-947967EFC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0" y="3629608"/>
            <a:ext cx="5063483" cy="27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17877-C5C8-F16F-7DF2-1FF29211C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tified Linear Unit is Non-Linear">
            <a:extLst>
              <a:ext uri="{FF2B5EF4-FFF2-40B4-BE49-F238E27FC236}">
                <a16:creationId xmlns:a16="http://schemas.microsoft.com/office/drawing/2014/main" id="{BBC11965-7E3F-FC62-34FF-9210CAD5C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84" y="2617076"/>
            <a:ext cx="4464960" cy="19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344431-EF55-B99C-99AC-5E469A59F7A6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Experiment</a:t>
            </a:r>
            <a:r>
              <a:rPr lang="ko-KR" altLang="en-US" sz="256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Research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62EB068-7C7A-0659-E34E-5DC25AA75592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7CAAFA97-C2A7-11ED-EE29-8C7A62EF5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7EF707-8276-0816-8AF9-16427CAE3E5B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247F400-E489-3B2C-EA02-E0236337E992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86A30F8D-56BB-7454-0054-20D583B7D6A1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CC1218E1-4A11-E7A1-3293-4115C3426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6424D3A5-F4AB-56F5-378A-CB11A7247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E92143C-C134-2501-BFA9-F3394F097910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8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0F2687C-07D5-E91F-9A1F-6DE5F141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00EB0-0193-727D-E05B-F1B6115F2F93}"/>
              </a:ext>
            </a:extLst>
          </p:cNvPr>
          <p:cNvSpPr txBox="1"/>
          <p:nvPr/>
        </p:nvSpPr>
        <p:spPr>
          <a:xfrm>
            <a:off x="501812" y="1437434"/>
            <a:ext cx="10347697" cy="383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Neural network model (Environment)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err="1"/>
              <a:t>Keras</a:t>
            </a:r>
            <a:r>
              <a:rPr lang="en-US" altLang="ko-KR" sz="1600" dirty="0"/>
              <a:t> for learning modules and API based on TensorFlow (with Python)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Learning rate : 0.01 (for backpropagation)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100 nodes each at 3 hidden layers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Activation function : Rectified Linear Unit(</a:t>
            </a:r>
            <a:r>
              <a:rPr lang="en-US" altLang="ko-KR" sz="1600" dirty="0" err="1"/>
              <a:t>ReLU</a:t>
            </a:r>
            <a:r>
              <a:rPr lang="en-US" altLang="ko-KR" sz="1600" dirty="0"/>
              <a:t>). f(x)=max(0,x)</a:t>
            </a:r>
          </a:p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Storage</a:t>
            </a:r>
            <a:r>
              <a:rPr lang="ko-KR" altLang="en-US" dirty="0"/>
              <a:t> </a:t>
            </a:r>
            <a:r>
              <a:rPr lang="en-US" altLang="ko-KR" dirty="0"/>
              <a:t>Ring</a:t>
            </a:r>
            <a:r>
              <a:rPr lang="ko-KR" altLang="en-US" dirty="0"/>
              <a:t> </a:t>
            </a:r>
            <a:r>
              <a:rPr lang="en-US" altLang="ko-KR" dirty="0"/>
              <a:t>ML Environment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Collect data by EPICS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Input : 138 BPM / Output : 80 Corrector and RF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Top-up mode (201~202 mA)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40 min for measure. 800 sets. (700 for training, 100 for test)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0AFC8F-6EB1-AE29-6B7F-D0A024FAB637}"/>
              </a:ext>
            </a:extLst>
          </p:cNvPr>
          <p:cNvSpPr txBox="1"/>
          <p:nvPr/>
        </p:nvSpPr>
        <p:spPr>
          <a:xfrm>
            <a:off x="8504488" y="4881654"/>
            <a:ext cx="19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Rectified Linear Unit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6766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FB61-4AE7-03A6-1C4E-B1484597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C5E44-C2C1-FD11-8727-0A08655B747F}"/>
              </a:ext>
            </a:extLst>
          </p:cNvPr>
          <p:cNvSpPr/>
          <p:nvPr/>
        </p:nvSpPr>
        <p:spPr>
          <a:xfrm>
            <a:off x="501813" y="696683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Experiment</a:t>
            </a:r>
            <a:r>
              <a:rPr lang="ko-KR" altLang="en-US" sz="256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Research - RF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B3FE12D-4778-F72D-13EF-60EF697A3FA4}"/>
              </a:ext>
            </a:extLst>
          </p:cNvPr>
          <p:cNvGrpSpPr/>
          <p:nvPr/>
        </p:nvGrpSpPr>
        <p:grpSpPr>
          <a:xfrm>
            <a:off x="501813" y="0"/>
            <a:ext cx="6265891" cy="383415"/>
            <a:chOff x="626973" y="0"/>
            <a:chExt cx="7830913" cy="479180"/>
          </a:xfrm>
        </p:grpSpPr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21ADE88A-034B-D0DA-05FD-E6B049EE0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339BAD-E246-117B-9641-D7155A243659}"/>
                </a:ext>
              </a:extLst>
            </p:cNvPr>
            <p:cNvSpPr txBox="1"/>
            <p:nvPr/>
          </p:nvSpPr>
          <p:spPr>
            <a:xfrm>
              <a:off x="1706473" y="37347"/>
              <a:ext cx="6751413" cy="42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JKPS (02/20)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1F2A80E-6ABF-25FD-4B6A-7FDE08A8624B}"/>
              </a:ext>
            </a:extLst>
          </p:cNvPr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8C54ED90-078D-1D95-2651-7F540D39B958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ACCD6167-9124-4C62-B7D7-44537A920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1000"/>
                </a:srgbClr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1398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40">
                  <a:latin typeface="+mn-lt"/>
                </a:endParaRPr>
              </a:p>
            </p:txBody>
          </p:sp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BC44516B-D788-FEB8-EC57-0D29C22D1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</p:spPr>
          </p:pic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00BABD5-73DA-B29E-BDBF-C060995F0BC3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80" b="1" dirty="0">
                  <a:solidFill>
                    <a:schemeClr val="tx1"/>
                  </a:solidFill>
                </a:rPr>
                <a:t>9</a:t>
              </a:r>
              <a:endParaRPr lang="ko-KR" altLang="en-US" sz="128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0B5071F5-88EF-39FE-7BB1-B7AE4ABE5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35174"/>
            <a:ext cx="147826" cy="2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166" tIns="36583" rIns="73166" bIns="3658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CAC91-83BF-9CCA-146E-2CEC60E9BA3E}"/>
              </a:ext>
            </a:extLst>
          </p:cNvPr>
          <p:cNvSpPr txBox="1"/>
          <p:nvPr/>
        </p:nvSpPr>
        <p:spPr>
          <a:xfrm>
            <a:off x="501812" y="1437434"/>
            <a:ext cx="10347697" cy="354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Result for 4 experiments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RF</a:t>
            </a:r>
            <a:r>
              <a:rPr lang="ko-KR" altLang="en-US" sz="1600" dirty="0"/>
              <a:t> </a:t>
            </a:r>
            <a:r>
              <a:rPr lang="en-US" altLang="ko-KR" sz="1600" dirty="0"/>
              <a:t>Feedback</a:t>
            </a:r>
            <a:r>
              <a:rPr lang="ko-KR" altLang="en-US" sz="1600" dirty="0"/>
              <a:t> </a:t>
            </a:r>
            <a:r>
              <a:rPr lang="en-US" altLang="ko-KR" sz="1600" dirty="0"/>
              <a:t>/</a:t>
            </a:r>
            <a:r>
              <a:rPr lang="ko-KR" altLang="en-US" sz="1600" dirty="0"/>
              <a:t> </a:t>
            </a:r>
            <a:r>
              <a:rPr lang="en-US" altLang="ko-KR" sz="1600" dirty="0"/>
              <a:t>ML</a:t>
            </a:r>
            <a:r>
              <a:rPr lang="ko-KR" altLang="en-US" sz="1600" dirty="0"/>
              <a:t> </a:t>
            </a:r>
            <a:r>
              <a:rPr lang="en-US" altLang="ko-KR" sz="1600" dirty="0"/>
              <a:t>Feedback</a:t>
            </a:r>
            <a:r>
              <a:rPr lang="ko-KR" altLang="en-US" sz="1600" dirty="0"/>
              <a:t> </a:t>
            </a:r>
            <a:r>
              <a:rPr lang="en-US" altLang="ko-KR" sz="1600" dirty="0"/>
              <a:t>/ SOFB / Long-term test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RF Feedback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Reduce</a:t>
            </a:r>
            <a:r>
              <a:rPr lang="ko-KR" altLang="en-US" sz="1600" dirty="0"/>
              <a:t> </a:t>
            </a:r>
            <a:r>
              <a:rPr lang="en-US" altLang="ko-KR" sz="1600" dirty="0"/>
              <a:t>30 </a:t>
            </a:r>
            <a:r>
              <a:rPr lang="en-US" altLang="ko-KR" sz="1600" dirty="0" err="1"/>
              <a:t>dB.</a:t>
            </a:r>
            <a:r>
              <a:rPr lang="en-US" altLang="ko-KR" sz="1600" dirty="0"/>
              <a:t> limit change 10 dB once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After 9</a:t>
            </a:r>
            <a:r>
              <a:rPr lang="en-US" altLang="ko-KR" sz="1600" baseline="30000" dirty="0"/>
              <a:t>th</a:t>
            </a:r>
            <a:r>
              <a:rPr lang="en-US" altLang="ko-KR" sz="1600" dirty="0"/>
              <a:t> seconds, RF change reduce 30 dB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RF main </a:t>
            </a:r>
            <a:r>
              <a:rPr lang="en-US" altLang="ko-KR" sz="1600" dirty="0" err="1"/>
              <a:t>freqency</a:t>
            </a:r>
            <a:r>
              <a:rPr lang="en-US" altLang="ko-KR" sz="1600" dirty="0"/>
              <a:t> back to original value </a:t>
            </a:r>
            <a:br>
              <a:rPr lang="en-US" altLang="ko-KR" sz="1600" dirty="0"/>
            </a:br>
            <a:r>
              <a:rPr lang="en-US" altLang="ko-KR" sz="1600" dirty="0"/>
              <a:t>within 10 seconds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74354" indent="-274354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dirty="0"/>
          </a:p>
        </p:txBody>
      </p:sp>
      <p:pic>
        <p:nvPicPr>
          <p:cNvPr id="6" name="그림 5" descr="텍스트, 도표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9A0651-676A-0881-6D54-5D21A5D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68" y="3211594"/>
            <a:ext cx="6611332" cy="2789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9BAABF-8B64-789A-DE52-A659C69B390E}"/>
              </a:ext>
            </a:extLst>
          </p:cNvPr>
          <p:cNvSpPr txBox="1"/>
          <p:nvPr/>
        </p:nvSpPr>
        <p:spPr>
          <a:xfrm>
            <a:off x="8457192" y="5928060"/>
            <a:ext cx="1301664" cy="27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RF Feedback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5978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19189</TotalTime>
  <Words>839</Words>
  <Application>Microsoft Office PowerPoint</Application>
  <PresentationFormat>와이드스크린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Söhne</vt:lpstr>
      <vt:lpstr>Arial</vt:lpstr>
      <vt:lpstr>Calibri</vt:lpstr>
      <vt:lpstr>Cambria Math</vt:lpstr>
      <vt:lpstr>Ebrima</vt:lpstr>
      <vt:lpstr>Verdana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김윤호(빔물리진단제어팀)</dc:creator>
  <cp:lastModifiedBy>류연찬(빔물리진단제어팀)</cp:lastModifiedBy>
  <cp:revision>45</cp:revision>
  <dcterms:created xsi:type="dcterms:W3CDTF">2024-09-27T00:40:02Z</dcterms:created>
  <dcterms:modified xsi:type="dcterms:W3CDTF">2026-02-20T07:19:07Z</dcterms:modified>
</cp:coreProperties>
</file>