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6"/>
  </p:notesMasterIdLst>
  <p:sldIdLst>
    <p:sldId id="273" r:id="rId2"/>
    <p:sldId id="567" r:id="rId3"/>
    <p:sldId id="568" r:id="rId4"/>
    <p:sldId id="571" r:id="rId5"/>
    <p:sldId id="570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276" r:id="rId15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2E2EB1"/>
    <a:srgbClr val="FFFFFF"/>
    <a:srgbClr val="E6EAEE"/>
    <a:srgbClr val="FF0000"/>
    <a:srgbClr val="FF4F4F"/>
    <a:srgbClr val="AD2222"/>
    <a:srgbClr val="37A9FF"/>
    <a:srgbClr val="4A4A4A"/>
    <a:srgbClr val="24A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624" autoAdjust="0"/>
  </p:normalViewPr>
  <p:slideViewPr>
    <p:cSldViewPr snapToGrid="0">
      <p:cViewPr varScale="1">
        <p:scale>
          <a:sx n="153" d="100"/>
          <a:sy n="153" d="100"/>
        </p:scale>
        <p:origin x="54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8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3" r:id="rId13"/>
    <p:sldLayoutId id="2147483675" r:id="rId14"/>
    <p:sldLayoutId id="2147483694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3" Type="http://schemas.openxmlformats.org/officeDocument/2006/relationships/image" Target="../media/image110.png"/><Relationship Id="rId7" Type="http://schemas.openxmlformats.org/officeDocument/2006/relationships/image" Target="../media/image61.png"/><Relationship Id="rId12" Type="http://schemas.openxmlformats.org/officeDocument/2006/relationships/image" Target="../media/image2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230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170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3" Type="http://schemas.openxmlformats.org/officeDocument/2006/relationships/image" Target="../media/image270.png"/><Relationship Id="rId7" Type="http://schemas.openxmlformats.org/officeDocument/2006/relationships/image" Target="../media/image79.png"/><Relationship Id="rId12" Type="http://schemas.openxmlformats.org/officeDocument/2006/relationships/image" Target="../media/image36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0.pn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330.png"/><Relationship Id="rId1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68.png"/><Relationship Id="rId7" Type="http://schemas.openxmlformats.org/officeDocument/2006/relationships/image" Target="../media/image48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74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033" y="1536329"/>
            <a:ext cx="10093929" cy="119565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Study of bunch shortening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Advanced Nuclear Engineering (DANE), POSTECH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2026-01-22, Pohang, South Korea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A73A-542B-E94A-2F2F-1C3B89D6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9F9CB-2595-C576-01F6-45B78400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Bunch shortening to ~ 1 ps.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8D1A7BC-D4AB-6307-74A5-599BCC698A7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B22FA2-F64D-34C5-75A1-C803C5213F6D}"/>
                  </a:ext>
                </a:extLst>
              </p:cNvPr>
              <p:cNvSpPr txBox="1"/>
              <p:nvPr/>
            </p:nvSpPr>
            <p:spPr>
              <a:xfrm>
                <a:off x="516942" y="805830"/>
                <a:ext cx="11110801" cy="5110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achieve a reduction in bunch length from 9 </a:t>
                </a:r>
                <a:r>
                  <a:rPr lang="en-US" altLang="ko-KR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~ 1 ps..</a:t>
                </a: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𝜉</m:t>
                      </m:r>
                      <m:r>
                        <m:rPr>
                          <m:aln/>
                        </m:rP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𝐼𝐹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rf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</m:d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𝜋𝛼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acc>
                                <m:accPr>
                                  <m:chr m:val="̇"/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𝜉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→−80</m:t>
                      </m:r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Limitation 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HHC voltage has to be increased too much – By almost a factor of 80.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Detuning frequency close to 0 Hz, which is experimentally unrealistic.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en-US" altLang="ko-K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 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Previously, we obtained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𝜉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≈−4, 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reaching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𝜉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≈−8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may be achievable in brightness-mode operation.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about a factor of 6 could provide ∼7× bunch shortening.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B22FA2-F64D-34C5-75A1-C803C5213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05830"/>
                <a:ext cx="11110801" cy="5110823"/>
              </a:xfrm>
              <a:prstGeom prst="rect">
                <a:avLst/>
              </a:prstGeom>
              <a:blipFill>
                <a:blip r:embed="rId2"/>
                <a:stretch>
                  <a:fillRect l="-494" t="-596" b="-3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FA3F9AD5-C08F-E9F7-C3EA-5ADA6A62A274}"/>
                  </a:ext>
                </a:extLst>
              </p:cNvPr>
              <p:cNvSpPr/>
              <p:nvPr/>
            </p:nvSpPr>
            <p:spPr>
              <a:xfrm>
                <a:off x="8779583" y="987429"/>
                <a:ext cx="2406160" cy="1627515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sub>
                    </m:sSub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Voltage of main/harmonic cavity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sub>
                    </m:sSub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of main/harmonic cavity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current</a:t>
                </a:r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Amplitude of bunch form factor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of bunch form factor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Shunt impedance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sz="1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1000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ko-KR" sz="1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ko-KR" sz="1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0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0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𝑄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000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Δ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ko-KR" sz="10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000" b="0" i="0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rf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Tuning angle</a:t>
                </a:r>
                <a:endParaRPr lang="en-US" altLang="ko-KR" sz="10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Cavity quality factor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0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Detuning frequency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rf-frequency</a:t>
                </a: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FA3F9AD5-C08F-E9F7-C3EA-5ADA6A62A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83" y="987429"/>
                <a:ext cx="2406160" cy="1627515"/>
              </a:xfrm>
              <a:prstGeom prst="rect">
                <a:avLst/>
              </a:prstGeom>
              <a:blipFill>
                <a:blip r:embed="rId3"/>
                <a:stretch>
                  <a:fillRect t="-2230" b="-3717"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84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8438-0DF5-BB24-486D-14F06DB4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1BC4496F-575C-8871-120E-6BE5CAC97C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ko-KR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Feasible operating Range of </a:t>
                </a:r>
                <a14:m>
                  <m:oMath xmlns:m="http://schemas.openxmlformats.org/officeDocument/2006/math">
                    <m:r>
                      <a:rPr lang="en-US" altLang="ko-KR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𝝃</m:t>
                    </m:r>
                  </m:oMath>
                </a14:m>
                <a:endParaRPr lang="ko-KR" alt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1BC4496F-575C-8871-120E-6BE5CAC97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17" t="-15789" b="-2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CEE2C9F-8125-BF71-F92C-DC4998BF59D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083BB-E330-983D-47EA-06800E427FA3}"/>
                  </a:ext>
                </a:extLst>
              </p:cNvPr>
              <p:cNvSpPr txBox="1"/>
              <p:nvPr/>
            </p:nvSpPr>
            <p:spPr>
              <a:xfrm>
                <a:off x="516942" y="1376419"/>
                <a:ext cx="32973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=−2.209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=−5, 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=6.03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083BB-E330-983D-47EA-06800E42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376419"/>
                <a:ext cx="329737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4AF012-2AB9-9DB7-8A1E-6DCAD950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52556" y="1656992"/>
            <a:ext cx="2861419" cy="20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6A193-2E33-E469-9136-E49DDCAA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067514" y="1652187"/>
            <a:ext cx="2791504" cy="20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5BD16A-9500-DF78-99AB-4B6A291F92E5}"/>
                  </a:ext>
                </a:extLst>
              </p:cNvPr>
              <p:cNvSpPr txBox="1"/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=−1.579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=−7, 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8.44 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5BD16A-9500-DF78-99AB-4B6A291F9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926D9D27-9EA7-2907-948E-DF1086AD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189096" y="4325878"/>
            <a:ext cx="2788338" cy="20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682A32F-7345-A9D7-44F6-8A0FFA44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3070058" y="4308630"/>
            <a:ext cx="2786414" cy="20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8CA9F-D7AF-7013-2665-16A6EB2BC9A7}"/>
                  </a:ext>
                </a:extLst>
              </p:cNvPr>
              <p:cNvSpPr txBox="1"/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=−1.381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=−8, 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9.65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8CA9F-D7AF-7013-2665-16A6EB2BC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blipFill>
                <a:blip r:embed="rId9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:a16="http://schemas.microsoft.com/office/drawing/2014/main" id="{09DD9D28-02DE-80C9-2ED7-7ED2A076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5974039" y="4329608"/>
            <a:ext cx="2738453" cy="19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B9FFF345-30F1-E893-996D-1CEDEFCC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8826037" y="4305623"/>
            <a:ext cx="2794456" cy="20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7F9C43-47BD-1B4B-24E7-6D62E1B23686}"/>
                  </a:ext>
                </a:extLst>
              </p:cNvPr>
              <p:cNvSpPr txBox="1"/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=−1.841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=−6, 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7.24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7F9C43-47BD-1B4B-24E7-6D62E1B2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blipFill>
                <a:blip r:embed="rId12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>
            <a:extLst>
              <a:ext uri="{FF2B5EF4-FFF2-40B4-BE49-F238E27FC236}">
                <a16:creationId xmlns:a16="http://schemas.microsoft.com/office/drawing/2014/main" id="{13E4005F-A492-A2EF-C3FA-0468C024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5904251" y="1651080"/>
            <a:ext cx="2878029" cy="20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3F012C4-2A21-0A01-6E48-76629902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8826037" y="1651080"/>
            <a:ext cx="2794456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83B2A0-6AB0-B052-11DF-674D784CDCFA}"/>
                  </a:ext>
                </a:extLst>
              </p:cNvPr>
              <p:cNvSpPr txBox="1"/>
              <p:nvPr/>
            </p:nvSpPr>
            <p:spPr>
              <a:xfrm>
                <a:off x="516942" y="787041"/>
                <a:ext cx="11110801" cy="73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Setting: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den>
                    </m:f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𝟏𝟑𝟑𝟐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𝐛𝐮𝐧𝐜𝐡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𝐛𝐫𝐢𝐠𝐡𝐭𝐧𝐞𝐬𝐬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𝐦𝐨𝐝𝐞</m:t>
                    </m:r>
                  </m:oMath>
                </a14:m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83B2A0-6AB0-B052-11DF-674D784C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787041"/>
                <a:ext cx="11110801" cy="736805"/>
              </a:xfrm>
              <a:prstGeom prst="rect">
                <a:avLst/>
              </a:prstGeom>
              <a:blipFill>
                <a:blip r:embed="rId15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90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0B341-4304-52A7-CA15-9A2B270E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E5C3A-3955-B816-4073-0418EDAA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Coherent/Incoherent frequency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FFDDEB7-B9A5-7FAA-48CC-53ECC6C952E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0A7077-1E42-79DE-47C9-6C204C73CD7E}"/>
                  </a:ext>
                </a:extLst>
              </p:cNvPr>
              <p:cNvSpPr txBox="1"/>
              <p:nvPr/>
            </p:nvSpPr>
            <p:spPr>
              <a:xfrm>
                <a:off x="516942" y="787041"/>
                <a:ext cx="11110801" cy="252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Setting: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den>
                    </m:f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𝟏𝟑𝟑𝟐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𝐛𝐮𝐧𝐜𝐡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𝐛𝐫𝐢𝐠𝐡𝐭𝐧𝐞𝐬𝐬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𝐦𝐨𝐝𝐞</m:t>
                    </m:r>
                  </m:oMath>
                </a14:m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In principle, increase </a:t>
                </a:r>
                <a14:m>
                  <m:oMath xmlns:m="http://schemas.openxmlformats.org/officeDocument/2006/math"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𝜉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increase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large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synchrotron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However, the coherent frequency shows a decreasing trend as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𝜉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increases, indicating that a cavity mode is being excited.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Nevertheless, since this cavity mode satisfied the damping condition, the beam motion remains stable.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Cavity mode: </a:t>
                </a:r>
                <a:r>
                  <a:rPr kumimoji="0" lang="en-US" altLang="ko-K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Appears 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when the detuning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Δ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kumimoji="0" lang="en-US" altLang="ko-K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ko-K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Analytic result of Coherent/Incoherent frequency and FFT result.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0A7077-1E42-79DE-47C9-6C204C73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787041"/>
                <a:ext cx="11110801" cy="2521909"/>
              </a:xfrm>
              <a:prstGeom prst="rect">
                <a:avLst/>
              </a:prstGeom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>
            <a:extLst>
              <a:ext uri="{FF2B5EF4-FFF2-40B4-BE49-F238E27FC236}">
                <a16:creationId xmlns:a16="http://schemas.microsoft.com/office/drawing/2014/main" id="{BD6C1C09-9C93-4B96-D417-7AF90A80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" y="3235391"/>
            <a:ext cx="5253626" cy="3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FF6BB-AA60-E0FC-7194-9A9D65774C52}"/>
              </a:ext>
            </a:extLst>
          </p:cNvPr>
          <p:cNvSpPr txBox="1"/>
          <p:nvPr/>
        </p:nvSpPr>
        <p:spPr>
          <a:xfrm>
            <a:off x="5770568" y="3271618"/>
            <a:ext cx="553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Coh. : Coherent frequency of the beam.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Incoh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: Single particle frequency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 descr="텍스트, 라인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9FAD34-4F95-5A8A-1AC8-1739E87A0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86" y="3926511"/>
            <a:ext cx="2930746" cy="214444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7285EA-8899-2AFB-0B0C-F9273D6E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32" y="3965507"/>
            <a:ext cx="3254609" cy="20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2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03940-FA86-2DE4-B9C0-0D0C0FDF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89038-E07F-1F90-F65F-5DDA1C04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ko-KR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𝛼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F1307DB-04DB-C524-816F-0C2B0D67FE4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D1594A-1519-4E68-541D-7F04D5E70D57}"/>
                  </a:ext>
                </a:extLst>
              </p:cNvPr>
              <p:cNvSpPr txBox="1"/>
              <p:nvPr/>
            </p:nvSpPr>
            <p:spPr>
              <a:xfrm>
                <a:off x="516942" y="787041"/>
                <a:ext cx="11110801" cy="87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ILMaxtrix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  <m:r>
                      <a:rPr lang="en-US" altLang="ko-KR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ko-KR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ko-KR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ko-KR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=−1.381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kHz</m:t>
                        </m:r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=−8, 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=9.65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MV</m:t>
                        </m:r>
                      </m:e>
                    </m:d>
                  </m:oMath>
                </a14:m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D1594A-1519-4E68-541D-7F04D5E70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787041"/>
                <a:ext cx="11110801" cy="872098"/>
              </a:xfrm>
              <a:prstGeom prst="rect">
                <a:avLst/>
              </a:prstGeom>
              <a:blipFill>
                <a:blip r:embed="rId2"/>
                <a:stretch>
                  <a:fillRect l="-494" t="-20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CC1052-479E-5AE5-44A7-4AC817AB19F6}"/>
                  </a:ext>
                </a:extLst>
              </p:cNvPr>
              <p:cNvSpPr txBox="1"/>
              <p:nvPr/>
            </p:nvSpPr>
            <p:spPr>
              <a:xfrm>
                <a:off x="516942" y="1376419"/>
                <a:ext cx="142802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=3.8×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CC1052-479E-5AE5-44A7-4AC817AB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376419"/>
                <a:ext cx="1428020" cy="217817"/>
              </a:xfrm>
              <a:prstGeom prst="rect">
                <a:avLst/>
              </a:prstGeom>
              <a:blipFill>
                <a:blip r:embed="rId3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>
            <a:extLst>
              <a:ext uri="{FF2B5EF4-FFF2-40B4-BE49-F238E27FC236}">
                <a16:creationId xmlns:a16="http://schemas.microsoft.com/office/drawing/2014/main" id="{8CA9C2EA-489D-D8A7-62E9-E6C854A4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85073" y="1656992"/>
            <a:ext cx="2796385" cy="20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C142DC68-A1C7-4073-FAEA-34F56F9C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067514" y="1658229"/>
            <a:ext cx="2791504" cy="20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6D9CB1-E60B-5D85-F60E-7FA57BD09DFB}"/>
                  </a:ext>
                </a:extLst>
              </p:cNvPr>
              <p:cNvSpPr txBox="1"/>
              <p:nvPr/>
            </p:nvSpPr>
            <p:spPr>
              <a:xfrm>
                <a:off x="516942" y="4027938"/>
                <a:ext cx="142802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1.9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6D9CB1-E60B-5D85-F60E-7FA57BD09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027938"/>
                <a:ext cx="1428020" cy="217817"/>
              </a:xfrm>
              <a:prstGeom prst="rect">
                <a:avLst/>
              </a:prstGeom>
              <a:blipFill>
                <a:blip r:embed="rId6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>
            <a:extLst>
              <a:ext uri="{FF2B5EF4-FFF2-40B4-BE49-F238E27FC236}">
                <a16:creationId xmlns:a16="http://schemas.microsoft.com/office/drawing/2014/main" id="{35E2AF45-D173-A174-2ACA-E88E134A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208916" y="4325878"/>
            <a:ext cx="2748697" cy="20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64F1B7FA-EB3A-B0E3-DD0C-AAF65CED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3070058" y="4311645"/>
            <a:ext cx="2786414" cy="20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AF7D7E-2E49-A3A1-08D1-F8B6F8D62D0D}"/>
                  </a:ext>
                </a:extLst>
              </p:cNvPr>
              <p:cNvSpPr txBox="1"/>
              <p:nvPr/>
            </p:nvSpPr>
            <p:spPr>
              <a:xfrm>
                <a:off x="6276942" y="4027938"/>
                <a:ext cx="142802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AF7D7E-2E49-A3A1-08D1-F8B6F8D62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4027938"/>
                <a:ext cx="1428020" cy="217817"/>
              </a:xfrm>
              <a:prstGeom prst="rect">
                <a:avLst/>
              </a:prstGeom>
              <a:blipFill>
                <a:blip r:embed="rId9"/>
                <a:stretch>
                  <a:fillRect t="-2857" b="-1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>
            <a:extLst>
              <a:ext uri="{FF2B5EF4-FFF2-40B4-BE49-F238E27FC236}">
                <a16:creationId xmlns:a16="http://schemas.microsoft.com/office/drawing/2014/main" id="{2280FA52-F941-279D-BAF6-69FC0D27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5974039" y="4329608"/>
            <a:ext cx="2738453" cy="19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D88C8B35-5946-513A-5CAE-CBB95248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8826037" y="4308647"/>
            <a:ext cx="2794456" cy="20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F90FAD-2E35-47F9-0EBE-4B184A2B9BB3}"/>
                  </a:ext>
                </a:extLst>
              </p:cNvPr>
              <p:cNvSpPr txBox="1"/>
              <p:nvPr/>
            </p:nvSpPr>
            <p:spPr>
              <a:xfrm>
                <a:off x="6276942" y="1376419"/>
                <a:ext cx="142802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F90FAD-2E35-47F9-0EBE-4B184A2B9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1376419"/>
                <a:ext cx="1428020" cy="217817"/>
              </a:xfrm>
              <a:prstGeom prst="rect">
                <a:avLst/>
              </a:prstGeom>
              <a:blipFill>
                <a:blip r:embed="rId12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>
            <a:extLst>
              <a:ext uri="{FF2B5EF4-FFF2-40B4-BE49-F238E27FC236}">
                <a16:creationId xmlns:a16="http://schemas.microsoft.com/office/drawing/2014/main" id="{B1FDDF9E-124B-1213-C248-46EF0B67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5936955" y="1651080"/>
            <a:ext cx="2812620" cy="20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A3C314F5-776E-40CE-B68D-FD71A590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8826037" y="1657129"/>
            <a:ext cx="2794456" cy="20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8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0C38F-CD8F-1F60-17A0-74C827CA1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9034DE-38D9-56B8-B5BD-1CD22441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Bunch shortening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FCE364B-E13E-01CA-D567-224B226206F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6CD0B4-9AC7-CF47-FA79-7156B1994790}"/>
                  </a:ext>
                </a:extLst>
              </p:cNvPr>
              <p:cNvSpPr txBox="1"/>
              <p:nvPr/>
            </p:nvSpPr>
            <p:spPr>
              <a:xfrm>
                <a:off x="5261633" y="743171"/>
                <a:ext cx="6366110" cy="599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Why bunch shortening?</a:t>
                </a:r>
                <a:endPara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Improve the probe time resolution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Cover the ~ 1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gray region.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achieve Bunch shortening</a:t>
                </a: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method: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 Bunch shortening with HC </a:t>
                </a:r>
                <a:b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(Crab-cavity/Increase main voltage)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Bunch shortening with HC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voltage gradient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Strong restoring force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Short bunch length</a:t>
                </a:r>
              </a:p>
              <a:p>
                <a:endParaRPr lang="en-US" altLang="ko-KR" sz="14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rf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𝜋𝛼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acc>
                                <m:accPr>
                                  <m:chr m:val="̇"/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Bunch shortening and instability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Bunch shortening mode should be largely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robust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against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collective effects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strong longitudinal restoring force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 synchrotron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tends to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weaken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 coupling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Operating with negative detuning satisfy the Robinson damping condition.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about the effects of high-frequency impedance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6CD0B4-9AC7-CF47-FA79-7156B1994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33" y="743171"/>
                <a:ext cx="6366110" cy="5998630"/>
              </a:xfrm>
              <a:prstGeom prst="rect">
                <a:avLst/>
              </a:prstGeom>
              <a:blipFill>
                <a:blip r:embed="rId2"/>
                <a:stretch>
                  <a:fillRect l="-766" t="-610" b="-1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 descr="텍스트, 폰트, 번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22690A-73CB-9926-7123-0D427383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2" y="982178"/>
            <a:ext cx="4705227" cy="203287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E992FD4-27E6-6E4D-E040-DBD324F39272}"/>
              </a:ext>
            </a:extLst>
          </p:cNvPr>
          <p:cNvSpPr/>
          <p:nvPr/>
        </p:nvSpPr>
        <p:spPr>
          <a:xfrm>
            <a:off x="2173266" y="2217106"/>
            <a:ext cx="676405" cy="1352811"/>
          </a:xfrm>
          <a:prstGeom prst="rect">
            <a:avLst/>
          </a:prstGeom>
          <a:solidFill>
            <a:srgbClr val="595959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A034A-8FA7-4D90-2B77-E124B542C1D6}"/>
              </a:ext>
            </a:extLst>
          </p:cNvPr>
          <p:cNvSpPr txBox="1"/>
          <p:nvPr/>
        </p:nvSpPr>
        <p:spPr>
          <a:xfrm>
            <a:off x="2787041" y="3200585"/>
            <a:ext cx="1803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 region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9EAB1E-7A00-590F-7E58-D2FFD826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0" y="3656084"/>
            <a:ext cx="3609741" cy="28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8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1078-F0FB-DB33-80A8-93831147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97893B-0422-871D-1523-B106EF40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Lifetime of low-alpha mode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9107511-4904-15F7-DEB6-A745C71CB2B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DADE09-A5D7-6978-D6DD-EB53A8C55D25}"/>
                  </a:ext>
                </a:extLst>
              </p:cNvPr>
              <p:cNvSpPr txBox="1"/>
              <p:nvPr/>
            </p:nvSpPr>
            <p:spPr>
              <a:xfrm>
                <a:off x="516942" y="805830"/>
                <a:ext cx="11110801" cy="5791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Lifetime</a:t>
                </a:r>
              </a:p>
              <a:p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tous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𝑐𝑞</m:t>
                          </m:r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ko-KR" sz="1400" b="0" i="0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acc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𝛾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1400" b="0" i="1" smtClean="0">
                                                          <a:solidFill>
                                                            <a:schemeClr val="tx1">
                                                              <a:lumMod val="65000"/>
                                                              <a:lumOff val="3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ko-KR" sz="1400" b="0" i="1" smtClean="0">
                                                          <a:solidFill>
                                                            <a:schemeClr val="tx1">
                                                              <a:lumMod val="65000"/>
                                                              <a:lumOff val="3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1400" b="0" i="1" smtClean="0">
                                                          <a:solidFill>
                                                            <a:schemeClr val="tx1">
                                                              <a:lumMod val="65000"/>
                                                              <a:lumOff val="35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>
                                                          <a:lumMod val="65000"/>
                                                          <a:lumOff val="3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eqArr>
                                    <m:eqArr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e>
                                  </m:eqAr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𝑎𝑐𝑐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𝑑𝑠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general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 beam lifetime depends on the bunch length and the bunch charge.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the bunch length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1-2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level, a simple estimate shows that the lifetime can decrease by about of factor of ~ 8.</a:t>
                </a:r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Typical parameter of storage rings.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K-4GSR current operation status: 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 mA per bunch (Brightness/400 mA) with ~ 9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bunch length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Lifetime: 5-6 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the bunch length is reduced to about 3-4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~ 0.1 mA per bunch may need to maintain a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Touscheck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lifetime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DADE09-A5D7-6978-D6DD-EB53A8C5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05830"/>
                <a:ext cx="11110801" cy="5791907"/>
              </a:xfrm>
              <a:prstGeom prst="rect">
                <a:avLst/>
              </a:prstGeom>
              <a:blipFill>
                <a:blip r:embed="rId2"/>
                <a:stretch>
                  <a:fillRect l="-494" t="-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AAD19D41-C1B2-7C51-1C72-E2F495B41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565784"/>
                  </p:ext>
                </p:extLst>
              </p:nvPr>
            </p:nvGraphicFramePr>
            <p:xfrm>
              <a:off x="594868" y="3429000"/>
              <a:ext cx="11002263" cy="20408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57123">
                      <a:extLst>
                        <a:ext uri="{9D8B030D-6E8A-4147-A177-3AD203B41FA5}">
                          <a16:colId xmlns:a16="http://schemas.microsoft.com/office/drawing/2014/main" val="2711071933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3259900846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999127794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3768104636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134421059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1151458207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702489605"/>
                        </a:ext>
                      </a:extLst>
                    </a:gridCol>
                  </a:tblGrid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Diamond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Soleil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BESSY-II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9585634"/>
                      </a:ext>
                    </a:extLst>
                  </a:tr>
                  <a:tr h="4900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 Mode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Standard mode 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altLang="ko-KR" sz="140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ko-KR" sz="14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900</m:t>
                              </m:r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Timing mode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altLang="ko-KR" sz="1400" b="0" i="1" dirty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400</m:t>
                                </m:r>
                                <m:r>
                                  <a:rPr lang="en-US" altLang="ko-KR" sz="1400" i="1" dirty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 mode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312+1</m:t>
                              </m:r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Low-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312+1</m:t>
                              </m:r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Standard mode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(372)</m:t>
                                </m:r>
                              </m:oMath>
                            </m:oMathPara>
                          </a14:m>
                          <a:endParaRPr lang="en-US" altLang="ko-KR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Low-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mode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72</m:t>
                              </m:r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182423"/>
                      </a:ext>
                    </a:extLst>
                  </a:tr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charge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0.32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1.36/5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0.065/0.065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0.045/ 0.285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5277916"/>
                      </a:ext>
                    </a:extLst>
                  </a:tr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4.8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7/16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5445501"/>
                      </a:ext>
                    </a:extLst>
                  </a:tr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lifetime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h 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Touschek</a:t>
                          </a: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~ 25h)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20/10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67902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AAD19D41-C1B2-7C51-1C72-E2F495B41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565784"/>
                  </p:ext>
                </p:extLst>
              </p:nvPr>
            </p:nvGraphicFramePr>
            <p:xfrm>
              <a:off x="594868" y="3429000"/>
              <a:ext cx="11002263" cy="20408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57123">
                      <a:extLst>
                        <a:ext uri="{9D8B030D-6E8A-4147-A177-3AD203B41FA5}">
                          <a16:colId xmlns:a16="http://schemas.microsoft.com/office/drawing/2014/main" val="2711071933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3259900846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999127794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3768104636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134421059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1151458207"/>
                        </a:ext>
                      </a:extLst>
                    </a:gridCol>
                    <a:gridCol w="1624190">
                      <a:extLst>
                        <a:ext uri="{9D8B030D-6E8A-4147-A177-3AD203B41FA5}">
                          <a16:colId xmlns:a16="http://schemas.microsoft.com/office/drawing/2014/main" val="702489605"/>
                        </a:ext>
                      </a:extLst>
                    </a:gridCol>
                  </a:tblGrid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Diamond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Soleil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BESSY-II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958563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 Mode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7528" t="-65882" r="-500000" b="-2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28" t="-65882" r="-400000" b="-2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8571" t="-65882" r="-301504" b="-2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7154" t="-65882" r="-200375" b="-2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8947" t="-65882" r="-101128" b="-2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779" t="-65882" r="-749" b="-24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182423"/>
                      </a:ext>
                    </a:extLst>
                  </a:tr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charge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0.32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1.36/5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0.065/0.065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0.045/ 0.285 mA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5277916"/>
                      </a:ext>
                    </a:extLst>
                  </a:tr>
                  <a:tr h="33483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4.8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7/16 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54455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lifetime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h </a:t>
                          </a:r>
                          <a:b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altLang="ko-KR" sz="1400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Touschek</a:t>
                          </a:r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~ 25h)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20/10 h</a:t>
                          </a:r>
                          <a:endParaRPr lang="ko-KR" altLang="en-US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6790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333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F979E-E9CD-1E53-D1E7-EBED9DAF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FE05D-53B5-C225-4765-8CBC4B8D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Bunch shortening setting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18FA9F0-0DBE-B2E0-AF99-0D04901CEA7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94D020-93FE-D144-5151-15A50385224B}"/>
                  </a:ext>
                </a:extLst>
              </p:cNvPr>
              <p:cNvSpPr txBox="1"/>
              <p:nvPr/>
            </p:nvSpPr>
            <p:spPr>
              <a:xfrm>
                <a:off x="516942" y="805830"/>
                <a:ext cx="11110801" cy="286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Setting: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den>
                    </m:f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𝐛𝐮𝐧𝐜𝐡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𝐭𝐢𝐦𝐢𝐧𝐠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𝐦𝐨𝐝𝐞</m:t>
                    </m:r>
                  </m:oMath>
                </a14:m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𝜉</m:t>
                      </m:r>
                      <m:r>
                        <a:rPr lang="en-US" altLang="ko-KR" sz="14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ctrlPr>
                            <a:rPr lang="en-US" altLang="ko-KR" sz="14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4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−1,−2,−3,−4</m:t>
                          </m:r>
                        </m:e>
                      </m:d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,3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,4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,5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Numerical analysis</a:t>
                </a: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94D020-93FE-D144-5151-15A50385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05830"/>
                <a:ext cx="11110801" cy="2860848"/>
              </a:xfrm>
              <a:prstGeom prst="rect">
                <a:avLst/>
              </a:prstGeom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A637CA6-734D-4151-E3B5-1D0D3B9F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8347"/>
            <a:ext cx="4870602" cy="360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EF77AF-602C-A853-1DBE-919716C2170F}"/>
                  </a:ext>
                </a:extLst>
              </p:cNvPr>
              <p:cNvSpPr txBox="1"/>
              <p:nvPr/>
            </p:nvSpPr>
            <p:spPr>
              <a:xfrm>
                <a:off x="9822183" y="3399778"/>
                <a:ext cx="1837426" cy="317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→8.97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1.459</m:t>
                      </m:r>
                      <m:r>
                        <a:rPr lang="en-US" altLang="ko-KR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kHz</m:t>
                      </m:r>
                    </m:oMath>
                  </m:oMathPara>
                </a14:m>
                <a:b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b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6.34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5.18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4.49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4.01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ps</a:t>
                </a:r>
              </a:p>
              <a:p>
                <a:pPr algn="ctr"/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063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2.918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3.262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kHz</a:t>
                </a:r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EF77AF-602C-A853-1DBE-919716C2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83" y="3399778"/>
                <a:ext cx="1837426" cy="3177280"/>
              </a:xfrm>
              <a:prstGeom prst="rect">
                <a:avLst/>
              </a:prstGeom>
              <a:blipFill>
                <a:blip r:embed="rId4"/>
                <a:stretch>
                  <a:fillRect r="-66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59420262-253F-B075-D0C4-FCA90EDD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73" y="3018347"/>
            <a:ext cx="4947888" cy="36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7335E-5F22-AF30-A40B-2326CC123FF0}"/>
              </a:ext>
            </a:extLst>
          </p:cNvPr>
          <p:cNvSpPr txBox="1"/>
          <p:nvPr/>
        </p:nvSpPr>
        <p:spPr>
          <a:xfrm>
            <a:off x="6540288" y="498841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2.522 kHz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7FDC0-E838-2470-11F8-B19CAD6EA515}"/>
              </a:ext>
            </a:extLst>
          </p:cNvPr>
          <p:cNvSpPr txBox="1"/>
          <p:nvPr/>
        </p:nvSpPr>
        <p:spPr>
          <a:xfrm>
            <a:off x="5650201" y="576406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2.072 kHz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E9813-D3D4-D574-1030-38B651E8AC4E}"/>
              </a:ext>
            </a:extLst>
          </p:cNvPr>
          <p:cNvSpPr txBox="1"/>
          <p:nvPr/>
        </p:nvSpPr>
        <p:spPr>
          <a:xfrm>
            <a:off x="8041946" y="406984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2.905 kHz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62F61-0EC2-2C16-338A-EF072FD10914}"/>
              </a:ext>
            </a:extLst>
          </p:cNvPr>
          <p:cNvSpPr txBox="1"/>
          <p:nvPr/>
        </p:nvSpPr>
        <p:spPr>
          <a:xfrm>
            <a:off x="8350776" y="30596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3.244 kHz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9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DD42-4485-5C0C-D77B-D57DB2A4C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CBDAF-159D-58C2-97E7-C2617F7F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DF4E671-E729-8CD7-8A81-8994D7F2031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8C1A0-B7E9-786E-3221-A77A21D6724A}"/>
              </a:ext>
            </a:extLst>
          </p:cNvPr>
          <p:cNvSpPr txBox="1"/>
          <p:nvPr/>
        </p:nvSpPr>
        <p:spPr>
          <a:xfrm>
            <a:off x="516942" y="942676"/>
            <a:ext cx="6100174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 = 10 mA</a:t>
            </a:r>
            <a:endParaRPr kumimoji="0" lang="en-US" altLang="ko-KR" sz="1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24EBFD-600C-54D6-58A4-FC14D52AFF4B}"/>
                  </a:ext>
                </a:extLst>
              </p:cNvPr>
              <p:cNvSpPr txBox="1"/>
              <p:nvPr/>
            </p:nvSpPr>
            <p:spPr>
              <a:xfrm>
                <a:off x="516942" y="1376419"/>
                <a:ext cx="32973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=−1.082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=−1,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=1.23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24EBFD-600C-54D6-58A4-FC14D52A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376419"/>
                <a:ext cx="3297378" cy="215444"/>
              </a:xfrm>
              <a:prstGeom prst="rect">
                <a:avLst/>
              </a:prstGeom>
              <a:blipFill>
                <a:blip r:embed="rId2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9128506E-5833-A550-F458-C9FE1E4F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6" y="1651080"/>
            <a:ext cx="2880000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59344D5-0321-7EBD-0D48-4770C421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024466" y="1651080"/>
            <a:ext cx="2877600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66BA93-7341-DE7F-F7EF-CE2216AC78FE}"/>
                  </a:ext>
                </a:extLst>
              </p:cNvPr>
              <p:cNvSpPr txBox="1"/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=−0.367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=−3,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3.62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66BA93-7341-DE7F-F7EF-CE2216AC7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blipFill>
                <a:blip r:embed="rId5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>
            <a:extLst>
              <a:ext uri="{FF2B5EF4-FFF2-40B4-BE49-F238E27FC236}">
                <a16:creationId xmlns:a16="http://schemas.microsoft.com/office/drawing/2014/main" id="{8102CC0D-6F22-7DD5-B3C2-52FF8F89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76955" y="4302599"/>
            <a:ext cx="2812621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2DEAFCC-3668-FDE7-EA6F-7254EACB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057926" y="4302599"/>
            <a:ext cx="2810679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24282D-F627-D4A8-9010-E28BF9C81FB1}"/>
                  </a:ext>
                </a:extLst>
              </p:cNvPr>
              <p:cNvSpPr txBox="1"/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=−0.276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=−4,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4.83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24282D-F627-D4A8-9010-E28BF9C81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blipFill>
                <a:blip r:embed="rId8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E76BBA77-04A6-8B90-6429-BC8DE369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5916143" y="4302599"/>
            <a:ext cx="2854245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BFEACC4E-6B18-DF4A-3935-B7F59C9F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8817926" y="4302599"/>
            <a:ext cx="2810679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7C730A-0D3C-8333-E2CD-74B06642E9C0}"/>
                  </a:ext>
                </a:extLst>
              </p:cNvPr>
              <p:cNvSpPr txBox="1"/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=−0.549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=−2,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2.42</m:t>
                          </m:r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7C730A-0D3C-8333-E2CD-74B06642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blipFill>
                <a:blip r:embed="rId11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>
            <a:extLst>
              <a:ext uri="{FF2B5EF4-FFF2-40B4-BE49-F238E27FC236}">
                <a16:creationId xmlns:a16="http://schemas.microsoft.com/office/drawing/2014/main" id="{B938B5A5-8F86-C5B1-F878-49747D3B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5904251" y="1651080"/>
            <a:ext cx="2878030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A1F9EEC3-A741-3EBD-85D6-C3896D97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8784466" y="1651080"/>
            <a:ext cx="2877600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6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93B1-F826-41F5-1EEF-3EFD5801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E830B9-3732-1F81-1FB4-4A445CF0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3E47D2AC-8A4A-285C-2048-E5F314D4B47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B507E-9082-F6F8-FF43-45062FB9BC4A}"/>
              </a:ext>
            </a:extLst>
          </p:cNvPr>
          <p:cNvSpPr txBox="1"/>
          <p:nvPr/>
        </p:nvSpPr>
        <p:spPr>
          <a:xfrm>
            <a:off x="516942" y="942676"/>
            <a:ext cx="6100174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 = 5 mA</a:t>
            </a:r>
            <a:endParaRPr kumimoji="0" lang="en-US" altLang="ko-KR" sz="1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71BF41-2ED1-CDC4-1CCC-1257EF1C508E}"/>
                  </a:ext>
                </a:extLst>
              </p:cNvPr>
              <p:cNvSpPr txBox="1"/>
              <p:nvPr/>
            </p:nvSpPr>
            <p:spPr>
              <a:xfrm>
                <a:off x="51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=−0.541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=1.23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71BF41-2ED1-CDC4-1CCC-1257EF1C5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376419"/>
                <a:ext cx="3282052" cy="215444"/>
              </a:xfrm>
              <a:prstGeom prst="rect">
                <a:avLst/>
              </a:prstGeom>
              <a:blipFill>
                <a:blip r:embed="rId2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562B76A7-0628-3038-1E47-E8BF8AFF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4428" y="1651080"/>
            <a:ext cx="2877676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D462B74-4789-06CA-1A1E-F74E8BC3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025421" y="1651080"/>
            <a:ext cx="2875689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F9A7C6-507B-A741-19EE-82026D604E9F}"/>
                  </a:ext>
                </a:extLst>
              </p:cNvPr>
              <p:cNvSpPr txBox="1"/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=−0.184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=−3,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=3.62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F9A7C6-507B-A741-19EE-82026D6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blipFill>
                <a:blip r:embed="rId5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>
            <a:extLst>
              <a:ext uri="{FF2B5EF4-FFF2-40B4-BE49-F238E27FC236}">
                <a16:creationId xmlns:a16="http://schemas.microsoft.com/office/drawing/2014/main" id="{19F44223-3633-1154-00C4-969F8C44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76955" y="4317536"/>
            <a:ext cx="2812621" cy="20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9C300730-5520-DB73-686C-4797B89C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057926" y="4302599"/>
            <a:ext cx="2810679" cy="20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FDCB50-8C77-C0DA-5794-6306E8D08B47}"/>
                  </a:ext>
                </a:extLst>
              </p:cNvPr>
              <p:cNvSpPr txBox="1"/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=−0.138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=−4,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=4.83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FDCB50-8C77-C0DA-5794-6306E8D0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blipFill>
                <a:blip r:embed="rId8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2F99D62D-6A66-07EB-3075-54ABCA7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5916143" y="4329608"/>
            <a:ext cx="2854245" cy="19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08B615FA-FAE3-5731-235F-73A7FBBB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8817926" y="4302599"/>
            <a:ext cx="2810679" cy="20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14B0CC-8FBF-CEF7-13CC-79DFCA2B21FC}"/>
                  </a:ext>
                </a:extLst>
              </p:cNvPr>
              <p:cNvSpPr txBox="1"/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=−0.275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=−2,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=2.42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14B0CC-8FBF-CEF7-13CC-79DFCA2B2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blipFill>
                <a:blip r:embed="rId11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>
            <a:extLst>
              <a:ext uri="{FF2B5EF4-FFF2-40B4-BE49-F238E27FC236}">
                <a16:creationId xmlns:a16="http://schemas.microsoft.com/office/drawing/2014/main" id="{8F3AF6E2-0F0F-6A45-5FB5-E35612F3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5936955" y="1651080"/>
            <a:ext cx="2812621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AEB44A4D-D587-F367-5976-AF5FFADD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8784466" y="1651080"/>
            <a:ext cx="2877600" cy="20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5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87E50-9724-6814-920A-DD912E4C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ED9DA-9664-8CB8-9337-2858A5F1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41AC928-EA14-9912-2EF0-39B6F080385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7EDC4-38C1-2EEF-3B37-8B829E0310EC}"/>
              </a:ext>
            </a:extLst>
          </p:cNvPr>
          <p:cNvSpPr txBox="1"/>
          <p:nvPr/>
        </p:nvSpPr>
        <p:spPr>
          <a:xfrm>
            <a:off x="516942" y="942676"/>
            <a:ext cx="6100174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 = 1 mA</a:t>
            </a:r>
            <a:endParaRPr kumimoji="0" lang="en-US" altLang="ko-KR" sz="1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D88C9B-9465-8D81-380D-160D8EEF34D6}"/>
                  </a:ext>
                </a:extLst>
              </p:cNvPr>
              <p:cNvSpPr txBox="1"/>
              <p:nvPr/>
            </p:nvSpPr>
            <p:spPr>
              <a:xfrm>
                <a:off x="51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=−0.108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=1.23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D88C9B-9465-8D81-380D-160D8EEF3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376419"/>
                <a:ext cx="3282052" cy="215444"/>
              </a:xfrm>
              <a:prstGeom prst="rect">
                <a:avLst/>
              </a:prstGeom>
              <a:blipFill>
                <a:blip r:embed="rId2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DCF2F0ED-184B-4C3B-DABC-1AE0F098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78155" y="1651080"/>
            <a:ext cx="2812621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A4924C2-CA10-61C2-5356-A759B894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024466" y="1651080"/>
            <a:ext cx="2877600" cy="20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E795E1-A3E1-4E89-5D57-8C0DE87EA7F4}"/>
                  </a:ext>
                </a:extLst>
              </p:cNvPr>
              <p:cNvSpPr txBox="1"/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=−0.037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=−3,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=3.62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E795E1-A3E1-4E89-5D57-8C0DE87E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blipFill>
                <a:blip r:embed="rId5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>
            <a:extLst>
              <a:ext uri="{FF2B5EF4-FFF2-40B4-BE49-F238E27FC236}">
                <a16:creationId xmlns:a16="http://schemas.microsoft.com/office/drawing/2014/main" id="{9488D0F2-8E24-EC19-020C-C12D8DBB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76955" y="4317536"/>
            <a:ext cx="2812621" cy="20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74344E03-BB3E-BD13-CF51-F20EAE27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057926" y="4302599"/>
            <a:ext cx="2810679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696EEA-85C0-BE69-941D-1C2D6212877E}"/>
                  </a:ext>
                </a:extLst>
              </p:cNvPr>
              <p:cNvSpPr txBox="1"/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=−0.027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=−4,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=4.83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696EEA-85C0-BE69-941D-1C2D6212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4027938"/>
                <a:ext cx="3282052" cy="215444"/>
              </a:xfrm>
              <a:prstGeom prst="rect">
                <a:avLst/>
              </a:prstGeom>
              <a:blipFill>
                <a:blip r:embed="rId8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313B9C4E-356B-EBB4-4F35-87721D52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5916143" y="4302599"/>
            <a:ext cx="2854245" cy="20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7C21F169-25C4-7AC0-331C-7F21ADB6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8817926" y="4302599"/>
            <a:ext cx="2810679" cy="20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B98449-F073-FE29-DE6D-B32B3A2341F6}"/>
                  </a:ext>
                </a:extLst>
              </p:cNvPr>
              <p:cNvSpPr txBox="1"/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=−0.055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=−2,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=2.42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B98449-F073-FE29-DE6D-B32B3A234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blipFill>
                <a:blip r:embed="rId11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>
            <a:extLst>
              <a:ext uri="{FF2B5EF4-FFF2-40B4-BE49-F238E27FC236}">
                <a16:creationId xmlns:a16="http://schemas.microsoft.com/office/drawing/2014/main" id="{514F7C9E-CE32-6BE7-FC5D-19706C1C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5916143" y="1651080"/>
            <a:ext cx="2854245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C89C9EC9-3142-9A98-C404-6AC2BC85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8817926" y="1651080"/>
            <a:ext cx="2810679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5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BFC20-3808-D4A7-2E9E-3A03538A5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3FCD3-4D8D-1A10-800B-EE7A7423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Some issues about result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DC9BCAB6-25B4-2299-45B7-CE67546548C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CEE31B-93A8-C133-198F-C7EC6B8A2305}"/>
                  </a:ext>
                </a:extLst>
              </p:cNvPr>
              <p:cNvSpPr txBox="1"/>
              <p:nvPr/>
            </p:nvSpPr>
            <p:spPr>
              <a:xfrm>
                <a:off x="516942" y="805830"/>
                <a:ext cx="11110801" cy="533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Centroid issue</a:t>
                </a:r>
              </a:p>
              <a:p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Δf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→0.1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kHz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rf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=89.3°</m:t>
                      </m:r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Δf</m:t>
                      </m:r>
                      <m: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→0.02 </m:t>
                      </m:r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kHz</m:t>
                      </m:r>
                      <m: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rf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≠90°,</m:t>
                    </m:r>
                  </m:oMath>
                </a14:m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bunch does not have a centroid at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straight mitigation method is to adjust the main cavity RF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phasae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ko-K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Sensitivity of HHC detuning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low current, even tens of Hz detuning change can produce a large change in longitudinal distribution and bunch length.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particular, for 1 mA operation, a ~10 Hz tuning difference change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𝜉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from -3 to -4.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Solution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Apply short-bunch operation to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brightness mode (multi-bunch).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Primary goal: 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total current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allows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detuning frequency (less sensitive)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 single-bunch current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improve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Touscheck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lifetime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Since other facilities often run low-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mmainly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multi-bunch / hybrid schemes, this approach may be practical.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CEE31B-93A8-C133-198F-C7EC6B8A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05830"/>
                <a:ext cx="11110801" cy="5338513"/>
              </a:xfrm>
              <a:prstGeom prst="rect">
                <a:avLst/>
              </a:prstGeom>
              <a:blipFill>
                <a:blip r:embed="rId2"/>
                <a:stretch>
                  <a:fillRect l="-494" t="-571" b="-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29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8438-0DF5-BB24-486D-14F06DB4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4496F-575C-8871-120E-6BE5CAC9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Bunch shortening with brightness mode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CEE2C9F-8125-BF71-F92C-DC4998BF59D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1A3708-F98F-CE56-D450-EE390A07F41B}"/>
                  </a:ext>
                </a:extLst>
              </p:cNvPr>
              <p:cNvSpPr txBox="1"/>
              <p:nvPr/>
            </p:nvSpPr>
            <p:spPr>
              <a:xfrm>
                <a:off x="516942" y="787041"/>
                <a:ext cx="11110801" cy="73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Setting: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ctrlP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altLang="ko-KR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den>
                    </m:f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𝟖𝟗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𝟏𝟑𝟑𝟐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𝐛𝐮𝐧𝐜𝐡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𝐛𝐫𝐢𝐠𝐡𝐭𝐧𝐞𝐬𝐬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𝐦𝐨𝐝𝐞</m:t>
                    </m:r>
                  </m:oMath>
                </a14:m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1A3708-F98F-CE56-D450-EE390A07F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787041"/>
                <a:ext cx="11110801" cy="736805"/>
              </a:xfrm>
              <a:prstGeom prst="rect">
                <a:avLst/>
              </a:prstGeom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083BB-E330-983D-47EA-06800E427FA3}"/>
                  </a:ext>
                </a:extLst>
              </p:cNvPr>
              <p:cNvSpPr txBox="1"/>
              <p:nvPr/>
            </p:nvSpPr>
            <p:spPr>
              <a:xfrm>
                <a:off x="516942" y="1376419"/>
                <a:ext cx="33814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=−10.818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=−1,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=1.23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083BB-E330-983D-47EA-06800E42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376419"/>
                <a:ext cx="3381439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4AF012-2AB9-9DB7-8A1E-6DCAD950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52556" y="1651080"/>
            <a:ext cx="2861419" cy="20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6A193-2E33-E469-9136-E49DDCAA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024466" y="1652187"/>
            <a:ext cx="2877600" cy="20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5BD16A-9500-DF78-99AB-4B6A291F92E5}"/>
                  </a:ext>
                </a:extLst>
              </p:cNvPr>
              <p:cNvSpPr txBox="1"/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=−3.675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=−3,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=3.62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5BD16A-9500-DF78-99AB-4B6A291F9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027938"/>
                <a:ext cx="3282052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926D9D27-9EA7-2907-948E-DF1086AD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176955" y="4325878"/>
            <a:ext cx="2812621" cy="20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682A32F-7345-A9D7-44F6-8A0FFA44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3070058" y="4302599"/>
            <a:ext cx="2786414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8CA9F-D7AF-7013-2665-16A6EB2BC9A7}"/>
                  </a:ext>
                </a:extLst>
              </p:cNvPr>
              <p:cNvSpPr txBox="1"/>
              <p:nvPr/>
            </p:nvSpPr>
            <p:spPr>
              <a:xfrm>
                <a:off x="6276942" y="4027938"/>
                <a:ext cx="31474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=2.759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=−4,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=4.83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8CA9F-D7AF-7013-2665-16A6EB2BC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4027938"/>
                <a:ext cx="3147400" cy="215444"/>
              </a:xfrm>
              <a:prstGeom prst="rect">
                <a:avLst/>
              </a:prstGeom>
              <a:blipFill>
                <a:blip r:embed="rId9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:a16="http://schemas.microsoft.com/office/drawing/2014/main" id="{09DD9D28-02DE-80C9-2ED7-7ED2A076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5916143" y="4329608"/>
            <a:ext cx="2854245" cy="19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B9FFF345-30F1-E893-996D-1CEDEFCC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8826037" y="4302599"/>
            <a:ext cx="2794456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7F9C43-47BD-1B4B-24E7-6D62E1B23686}"/>
                  </a:ext>
                </a:extLst>
              </p:cNvPr>
              <p:cNvSpPr txBox="1"/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=−5.495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kHz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=−2,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=2.42 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MV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7F9C43-47BD-1B4B-24E7-6D62E1B2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42" y="1376419"/>
                <a:ext cx="3282052" cy="215444"/>
              </a:xfrm>
              <a:prstGeom prst="rect">
                <a:avLst/>
              </a:prstGeom>
              <a:blipFill>
                <a:blip r:embed="rId12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>
            <a:extLst>
              <a:ext uri="{FF2B5EF4-FFF2-40B4-BE49-F238E27FC236}">
                <a16:creationId xmlns:a16="http://schemas.microsoft.com/office/drawing/2014/main" id="{13E4005F-A492-A2EF-C3FA-0468C024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5904251" y="1651080"/>
            <a:ext cx="2878030" cy="20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3F012C4-2A21-0A01-6E48-76629902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8805049" y="1651080"/>
            <a:ext cx="2836433" cy="20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2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148580</TotalTime>
  <Words>1018</Words>
  <Application>Microsoft Office PowerPoint</Application>
  <PresentationFormat>와이드스크린</PresentationFormat>
  <Paragraphs>211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HelveticaNeue-Bold</vt:lpstr>
      <vt:lpstr>맑은 고딕</vt:lpstr>
      <vt:lpstr>Arial</vt:lpstr>
      <vt:lpstr>Calibri</vt:lpstr>
      <vt:lpstr>Calibri Light</vt:lpstr>
      <vt:lpstr>Cambria Math</vt:lpstr>
      <vt:lpstr>Wingdings</vt:lpstr>
      <vt:lpstr>Office 2013 - 2022 테마</vt:lpstr>
      <vt:lpstr>Study of bunch shortening</vt:lpstr>
      <vt:lpstr>Bunch shortening</vt:lpstr>
      <vt:lpstr>Lifetime of low-alpha mode</vt:lpstr>
      <vt:lpstr>Bunch shortening setting</vt:lpstr>
      <vt:lpstr>Simulation result</vt:lpstr>
      <vt:lpstr>Simulation result</vt:lpstr>
      <vt:lpstr>Simulation result</vt:lpstr>
      <vt:lpstr>Some issues about result</vt:lpstr>
      <vt:lpstr>Bunch shortening with brightness mode</vt:lpstr>
      <vt:lpstr>Bunch shortening to ~ 1 ps.</vt:lpstr>
      <vt:lpstr>Feasible operating Range of ξ</vt:lpstr>
      <vt:lpstr>Coherent/Incoherent frequency</vt:lpstr>
      <vt:lpstr>Reducing 𝛼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133</cp:revision>
  <cp:lastPrinted>2024-12-11T05:34:46Z</cp:lastPrinted>
  <dcterms:created xsi:type="dcterms:W3CDTF">2023-05-12T02:11:01Z</dcterms:created>
  <dcterms:modified xsi:type="dcterms:W3CDTF">2026-01-30T01:03:41Z</dcterms:modified>
</cp:coreProperties>
</file>