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8" r:id="rId3"/>
    <p:sldId id="297" r:id="rId4"/>
    <p:sldId id="293" r:id="rId5"/>
    <p:sldId id="291" r:id="rId6"/>
    <p:sldId id="292" r:id="rId7"/>
    <p:sldId id="286" r:id="rId8"/>
    <p:sldId id="284" r:id="rId9"/>
    <p:sldId id="285" r:id="rId10"/>
    <p:sldId id="287" r:id="rId11"/>
    <p:sldId id="288" r:id="rId12"/>
    <p:sldId id="265" r:id="rId13"/>
    <p:sldId id="296" r:id="rId14"/>
  </p:sldIdLst>
  <p:sldSz cx="12192000" cy="6858000"/>
  <p:notesSz cx="6858000" cy="9144000"/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89"/>
    <p:restoredTop sz="96271"/>
  </p:normalViewPr>
  <p:slideViewPr>
    <p:cSldViewPr snapToGrid="0">
      <p:cViewPr>
        <p:scale>
          <a:sx n="110" d="100"/>
          <a:sy n="110" d="100"/>
        </p:scale>
        <p:origin x="760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E9811-1D8B-CC46-A42D-086C97278D92}" type="datetimeFigureOut">
              <a:rPr lang="en-DK" smtClean="0"/>
              <a:t>22/01/2026</a:t>
            </a:fld>
            <a:endParaRPr lang="en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40D83-3D54-774A-B440-A6CA17C4C8D4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147631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164EE-E3FE-F390-5F94-5DEEFD2421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F4BF91-6865-F257-E5A6-2C481AFCDD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F3B71-A8AD-4319-7773-377C1EF81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23.01.2026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2C99A-00F7-FBAE-C7D0-36C36C8E4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FA888-B293-8A84-36C5-6ACD807C2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A7FFB-53AA-6341-9B80-1F7307BBD48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875869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F8292-E9B1-0C50-8672-85FCE9977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2A0C3-01D4-4128-BCE1-D677F213F4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0C688-6D61-F742-1FD5-2B4F260B3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23.01.2026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F3F7D-3F40-BE52-DAA0-8C8F0A0B8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CA70D-CC54-15E7-B8D6-C9DA063BF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A7FFB-53AA-6341-9B80-1F7307BBD48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206312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C0ED57-B0A1-7387-7831-3C827A1BED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2E5F6D-9ABC-AFE1-2AD0-D19A4732A4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2F0F9-4ECD-9484-D307-56C4F172B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23.01.2026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0E510-181C-852B-C935-13D1AFACC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A1A40-97CC-AFB0-C3AA-DAEB50F0C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A7FFB-53AA-6341-9B80-1F7307BBD48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900864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DD396-8D41-B270-CAC3-13428E4E2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C321C-9E1F-FEA6-05D3-9DEE843484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6A928-554A-1DB4-DEDA-703BDFB26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23.01.2026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AB8A-BB6E-3813-46BB-1D4922717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75E61-DE77-4F43-713A-8A25076BA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A7FFB-53AA-6341-9B80-1F7307BBD48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82225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6606B-AA38-343D-0490-7E5EC7451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D28905-39EF-4D9C-BAC5-AA6711E99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177D1-43CA-597E-B979-04A1787C8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23.01.2026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5EA32-CF55-2472-EC59-B5B5BE552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8368E-500C-3C22-CC2C-143D48053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A7FFB-53AA-6341-9B80-1F7307BBD48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50132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4B01B-BB71-CBF6-581A-AF7D4BD27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B616D-C3F9-7FD1-806F-728E88869F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BD675-9D20-3DC6-427D-DF10577E40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1ECB26-A6F1-627F-2443-E0B5C8B1A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23.01.2026</a:t>
            </a:r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3D16A-88DB-2FE5-D8F7-7DA9B6D1D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26C79D-20D7-10C8-2F02-3F01617AE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A7FFB-53AA-6341-9B80-1F7307BBD48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883559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E259F-EFFF-C1A6-1F20-5232EA5CE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26719-64A4-8AD6-4055-BFB93FDE7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336022-7AA8-D434-78B3-1247F66D3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430BBD-12D1-46D4-A249-F0BD7C3FA6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676CAB-FEBC-D7D7-0B43-E4E223838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56DEEE-4F8E-923C-168C-86C16D45C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23.01.2026</a:t>
            </a:r>
            <a:endParaRPr lang="en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18D6A1-4DAE-E037-D067-5E9D7FDB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9FFAAC-7C6F-3F0A-138B-0CBBA658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A7FFB-53AA-6341-9B80-1F7307BBD48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599097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F6DB8-9D0F-6D74-FD20-37B7D227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E64270-5650-DF4F-3276-763FBB72B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23.01.2026</a:t>
            </a:r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38C6E7-ADCD-5389-396D-3AE23F921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147E2-BE79-6BFC-87F2-C9C474A1D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A7FFB-53AA-6341-9B80-1F7307BBD48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122902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3F0B92-5D3B-4D23-5094-5942375CE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23.01.2026</a:t>
            </a:r>
            <a:endParaRPr lang="en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1416E2-6682-A4B1-8FC7-B589DCBC0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652B1-7996-81D1-3FB2-56F4CB7BD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A7FFB-53AA-6341-9B80-1F7307BBD48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196504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B5EA4-8BDB-50F2-2E25-71CEC70E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EE76A-6B49-1E99-131D-86B5DA40B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86BBFD-45CC-3AA8-E68B-0FADEE81F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A385F-54EB-FF58-5D63-5318A0806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23.01.2026</a:t>
            </a:r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173802-773E-030C-42AA-71A307A2E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F1BF6D-84C6-5E3F-15B6-C33F8DDF4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A7FFB-53AA-6341-9B80-1F7307BBD48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22347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AD0C3-C17F-B777-748B-DDCBCECF4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689DB9-AAA0-1B61-3582-B4B1C33E4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FF968A-3BE0-D895-DA4F-CBD1F7307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975CE-6507-8C56-431C-7E84BA23E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23.01.2026</a:t>
            </a:r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0D5A2E-6F3C-03CA-DB14-7677CA6D4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7E476C-9BF8-15AE-8812-66DBAD749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A7FFB-53AA-6341-9B80-1F7307BBD48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82690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5588DE-B8DC-8520-9B5A-7BA7923CE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826BB4-0FA4-85C7-282E-3A13E8967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58668-79EE-5F8F-D516-15AA34F93E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altLang="ko-KR"/>
              <a:t>23.01.2026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C33776-40B6-56BD-4240-82F12AD907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8A25E-F94E-F7FC-E05D-25C266457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8A7FFB-53AA-6341-9B80-1F7307BBD48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39881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28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C7ABE-4D50-2A7D-86A6-817A58F352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b="1" dirty="0"/>
              <a:t>Validation of an Absolute Coordinate Calibration Device</a:t>
            </a:r>
            <a:endParaRPr lang="en-DK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562A0E-2DF1-C6B0-364B-A66DE8C3FD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530315"/>
          </a:xfrm>
        </p:spPr>
        <p:txBody>
          <a:bodyPr anchor="ctr">
            <a:normAutofit/>
          </a:bodyPr>
          <a:lstStyle/>
          <a:p>
            <a:r>
              <a:rPr lang="en-US" altLang="ko-KR" dirty="0"/>
              <a:t>23</a:t>
            </a:r>
            <a:r>
              <a:rPr lang="da-DK" dirty="0"/>
              <a:t>. Januar</a:t>
            </a:r>
            <a:r>
              <a:rPr lang="en-US" dirty="0"/>
              <a:t>y</a:t>
            </a:r>
            <a:r>
              <a:rPr lang="da-DK" dirty="0"/>
              <a:t> 2026</a:t>
            </a:r>
          </a:p>
          <a:p>
            <a:r>
              <a:rPr lang="da-DK" dirty="0"/>
              <a:t>Juhwan Yoon</a:t>
            </a:r>
          </a:p>
        </p:txBody>
      </p:sp>
    </p:spTree>
    <p:extLst>
      <p:ext uri="{BB962C8B-B14F-4D97-AF65-F5344CB8AC3E}">
        <p14:creationId xmlns:p14="http://schemas.microsoft.com/office/powerpoint/2010/main" val="3711492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4CEFE-F7B0-CCDF-BB92-25C6DCBD4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 descr="텍스트, 스크린샷, 원, 다채로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AA0B2B9-8529-6BFF-EDFB-E6BB142CB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527" y="3718113"/>
            <a:ext cx="2520000" cy="2520000"/>
          </a:xfrm>
          <a:prstGeom prst="rect">
            <a:avLst/>
          </a:prstGeom>
        </p:spPr>
      </p:pic>
      <p:pic>
        <p:nvPicPr>
          <p:cNvPr id="15" name="그림 14" descr="텍스트, 스크린샷, 다채로움, 일렉트릭 블루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54687FF-F9D7-CC6D-3D37-55D54004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527" y="1248916"/>
            <a:ext cx="2520000" cy="252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A8FF74-641B-DAFC-63F9-2E19AE82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59"/>
            <a:ext cx="10515600" cy="1325563"/>
          </a:xfrm>
        </p:spPr>
        <p:txBody>
          <a:bodyPr/>
          <a:lstStyle/>
          <a:p>
            <a:r>
              <a:rPr lang="en-US" dirty="0"/>
              <a:t>Beam profile analysis: Ideal vs. Transformed</a:t>
            </a:r>
            <a:endParaRPr lang="en-DK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E91E22-9817-AB59-1DA0-24C5B941685F}"/>
              </a:ext>
            </a:extLst>
          </p:cNvPr>
          <p:cNvSpPr/>
          <p:nvPr/>
        </p:nvSpPr>
        <p:spPr>
          <a:xfrm>
            <a:off x="1" y="1248916"/>
            <a:ext cx="12192000" cy="818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D55C83-990D-EBB3-2252-64767A80C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23.01.2026</a:t>
            </a:r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500E13-D9B9-E82D-5AEF-B6BB2177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A7FFB-53AA-6341-9B80-1F7307BBD486}" type="slidenum">
              <a:rPr lang="en-DK" smtClean="0"/>
              <a:t>10</a:t>
            </a:fld>
            <a:endParaRPr lang="en-DK" dirty="0"/>
          </a:p>
        </p:txBody>
      </p:sp>
      <p:pic>
        <p:nvPicPr>
          <p:cNvPr id="17" name="그림 16" descr="텍스트, 폰트, 도표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499EDA9-D3CF-286F-A58D-343DA1CC7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527" y="1349819"/>
            <a:ext cx="2880000" cy="2400000"/>
          </a:xfrm>
          <a:prstGeom prst="rect">
            <a:avLst/>
          </a:prstGeom>
        </p:spPr>
      </p:pic>
      <p:pic>
        <p:nvPicPr>
          <p:cNvPr id="21" name="그림 20" descr="텍스트, 폰트, 라인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9F58BC9-F4AF-50A7-9E3B-320ECDC087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8527" y="3843536"/>
            <a:ext cx="2880000" cy="2400000"/>
          </a:xfrm>
          <a:prstGeom prst="rect">
            <a:avLst/>
          </a:prstGeom>
        </p:spPr>
      </p:pic>
      <p:pic>
        <p:nvPicPr>
          <p:cNvPr id="23" name="그림 22" descr="블랙, 어둠, 원, 우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5A93579-A344-C96C-A383-E829D5E63A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980" y="4195592"/>
            <a:ext cx="1565041" cy="1565041"/>
          </a:xfrm>
          <a:prstGeom prst="rect">
            <a:avLst/>
          </a:prstGeom>
        </p:spPr>
      </p:pic>
      <p:pic>
        <p:nvPicPr>
          <p:cNvPr id="25" name="그림 24" descr="블랙, 어둠, 우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AA14E58-4463-DC20-238E-33D3FEFED3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207" y="1728362"/>
            <a:ext cx="1569814" cy="15698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2F8F1B-D67A-104A-55E0-E782771E9503}"/>
              </a:ext>
            </a:extLst>
          </p:cNvPr>
          <p:cNvSpPr txBox="1"/>
          <p:nvPr/>
        </p:nvSpPr>
        <p:spPr>
          <a:xfrm>
            <a:off x="454405" y="3474204"/>
            <a:ext cx="3583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err="1"/>
              <a:t>빔단면</a:t>
            </a:r>
            <a:r>
              <a:rPr lang="ko-KR" altLang="en-US" dirty="0"/>
              <a:t> 투영 이미지</a:t>
            </a:r>
            <a:r>
              <a:rPr lang="en-US" altLang="ko-KR" dirty="0"/>
              <a:t> (Ground truth)</a:t>
            </a:r>
            <a:endParaRPr lang="en-DK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616D8F-57B3-2E77-E2D5-9BE9B7AE87CD}"/>
              </a:ext>
            </a:extLst>
          </p:cNvPr>
          <p:cNvSpPr txBox="1"/>
          <p:nvPr/>
        </p:nvSpPr>
        <p:spPr>
          <a:xfrm>
            <a:off x="608324" y="5963201"/>
            <a:ext cx="3275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/>
              <a:t>원근변환 후 이미지</a:t>
            </a:r>
            <a:r>
              <a:rPr lang="en-US" altLang="ko-KR" dirty="0"/>
              <a:t> (</a:t>
            </a:r>
            <a:r>
              <a:rPr lang="ko-KR" altLang="en-US" dirty="0"/>
              <a:t>검증 대상</a:t>
            </a:r>
            <a:r>
              <a:rPr lang="en-US" altLang="ko-KR" dirty="0"/>
              <a:t>)</a:t>
            </a:r>
            <a:endParaRPr lang="en-DK" dirty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40C2F877-2854-A18A-B551-FF13E4545A25}"/>
              </a:ext>
            </a:extLst>
          </p:cNvPr>
          <p:cNvSpPr/>
          <p:nvPr/>
        </p:nvSpPr>
        <p:spPr>
          <a:xfrm>
            <a:off x="7428916" y="3550388"/>
            <a:ext cx="724316" cy="4370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9" name="그림 10" descr="텍스트, 라인, 폰트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7025506-9664-6AB7-2EBC-1409ACF9F8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1198" y="1324008"/>
            <a:ext cx="2988000" cy="2490001"/>
          </a:xfrm>
          <a:prstGeom prst="rect">
            <a:avLst/>
          </a:prstGeom>
        </p:spPr>
      </p:pic>
      <p:pic>
        <p:nvPicPr>
          <p:cNvPr id="10" name="그림 12" descr="텍스트, 폰트, 라인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82BC619-99E6-B430-6E94-C2F7FE292D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2070" y="3826176"/>
            <a:ext cx="3132000" cy="26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05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4FE07-B990-12AE-80D1-13C65EC90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10" descr="텍스트, 스크린샷, 원, 다채로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060C0B0-1355-5836-A290-47EB9D26D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56" y="3721724"/>
            <a:ext cx="2520000" cy="2520000"/>
          </a:xfrm>
          <a:prstGeom prst="rect">
            <a:avLst/>
          </a:prstGeom>
        </p:spPr>
      </p:pic>
      <p:pic>
        <p:nvPicPr>
          <p:cNvPr id="19" name="그림 14" descr="텍스트, 스크린샷, 다채로움, 일렉트릭 블루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186074F-7C1F-A3D8-255C-A4D704529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527" y="1248916"/>
            <a:ext cx="2520000" cy="252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892766-0F77-2482-631B-A2458A43AB51}"/>
              </a:ext>
            </a:extLst>
          </p:cNvPr>
          <p:cNvSpPr/>
          <p:nvPr/>
        </p:nvSpPr>
        <p:spPr>
          <a:xfrm>
            <a:off x="1" y="1248916"/>
            <a:ext cx="12192000" cy="818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71BB09-A3D1-6074-4D37-571EC85CE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23.01.2026</a:t>
            </a:r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C3881B-53CF-122A-FE02-C1BB28B25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A7FFB-53AA-6341-9B80-1F7307BBD486}" type="slidenum">
              <a:rPr lang="en-DK" smtClean="0"/>
              <a:t>11</a:t>
            </a:fld>
            <a:endParaRPr lang="en-DK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6C2375E-BB32-3DE0-9325-74977AE0B614}"/>
              </a:ext>
            </a:extLst>
          </p:cNvPr>
          <p:cNvSpPr txBox="1">
            <a:spLocks/>
          </p:cNvSpPr>
          <p:nvPr/>
        </p:nvSpPr>
        <p:spPr>
          <a:xfrm>
            <a:off x="838200" y="51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Beam profile analysis: Ideal vs. Raw</a:t>
            </a:r>
            <a:endParaRPr lang="en-DK" dirty="0"/>
          </a:p>
        </p:txBody>
      </p:sp>
      <p:pic>
        <p:nvPicPr>
          <p:cNvPr id="15" name="그림 16" descr="블랙, 스크린샷, 어둠, 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E815BE9-0943-13F0-CD6B-BC271D9BA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36" y="4011322"/>
            <a:ext cx="1372765" cy="194080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2C14F7D-E27F-2223-EA89-FFBB11882B1A}"/>
              </a:ext>
            </a:extLst>
          </p:cNvPr>
          <p:cNvSpPr txBox="1"/>
          <p:nvPr/>
        </p:nvSpPr>
        <p:spPr>
          <a:xfrm>
            <a:off x="572173" y="6114371"/>
            <a:ext cx="3275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/>
              <a:t>진단 카메라 이미지</a:t>
            </a:r>
            <a:r>
              <a:rPr lang="en-US" altLang="ko-KR" dirty="0"/>
              <a:t> (</a:t>
            </a:r>
            <a:r>
              <a:rPr lang="ko-KR" altLang="en-US" dirty="0"/>
              <a:t>검증 대상</a:t>
            </a:r>
            <a:r>
              <a:rPr lang="en-US" altLang="ko-KR" dirty="0"/>
              <a:t>)</a:t>
            </a:r>
            <a:endParaRPr lang="en-DK" dirty="0"/>
          </a:p>
        </p:txBody>
      </p:sp>
      <p:pic>
        <p:nvPicPr>
          <p:cNvPr id="20" name="그림 16" descr="텍스트, 폰트, 도표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05D46C1-240E-2B10-02F3-0D4CD1302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8527" y="1349819"/>
            <a:ext cx="2880000" cy="2400000"/>
          </a:xfrm>
          <a:prstGeom prst="rect">
            <a:avLst/>
          </a:prstGeom>
        </p:spPr>
      </p:pic>
      <p:pic>
        <p:nvPicPr>
          <p:cNvPr id="21" name="그림 24" descr="블랙, 어둠, 우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CAB424E-8FBE-B344-0385-FAF1E8D10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207" y="1728362"/>
            <a:ext cx="1569814" cy="156981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3D64BBC-54B7-AD0C-586A-EBEAFF803D5F}"/>
              </a:ext>
            </a:extLst>
          </p:cNvPr>
          <p:cNvSpPr txBox="1"/>
          <p:nvPr/>
        </p:nvSpPr>
        <p:spPr>
          <a:xfrm>
            <a:off x="454405" y="3474204"/>
            <a:ext cx="3583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err="1"/>
              <a:t>빔단면</a:t>
            </a:r>
            <a:r>
              <a:rPr lang="ko-KR" altLang="en-US" dirty="0"/>
              <a:t> 투영 이미지</a:t>
            </a:r>
            <a:r>
              <a:rPr lang="en-US" altLang="ko-KR" dirty="0"/>
              <a:t> (Ground truth)</a:t>
            </a:r>
            <a:endParaRPr lang="en-DK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9ABD4EC-4554-DD86-F412-7C31E6C275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8527" y="3781724"/>
            <a:ext cx="2880000" cy="2400000"/>
          </a:xfrm>
          <a:prstGeom prst="rect">
            <a:avLst/>
          </a:prstGeom>
        </p:spPr>
      </p:pic>
      <p:sp>
        <p:nvSpPr>
          <p:cNvPr id="25" name="Right Arrow 24">
            <a:extLst>
              <a:ext uri="{FF2B5EF4-FFF2-40B4-BE49-F238E27FC236}">
                <a16:creationId xmlns:a16="http://schemas.microsoft.com/office/drawing/2014/main" id="{F36582D8-2A28-6E0E-5516-164A66F5A2C8}"/>
              </a:ext>
            </a:extLst>
          </p:cNvPr>
          <p:cNvSpPr/>
          <p:nvPr/>
        </p:nvSpPr>
        <p:spPr>
          <a:xfrm>
            <a:off x="7428916" y="3550388"/>
            <a:ext cx="724316" cy="4370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26" name="그림 8" descr="텍스트, 라인, 폰트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E3A1A82-5023-FD1A-8A8C-AE217F76BA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1306" y="3853475"/>
            <a:ext cx="3132000" cy="2610000"/>
          </a:xfrm>
          <a:prstGeom prst="rect">
            <a:avLst/>
          </a:prstGeom>
        </p:spPr>
      </p:pic>
      <p:pic>
        <p:nvPicPr>
          <p:cNvPr id="27" name="그림 10" descr="텍스트, 폰트, 라인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0E24E35-54C6-EC56-1DAB-2362B4F7C1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3306" y="1330722"/>
            <a:ext cx="2988000" cy="24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04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:a16="http://schemas.microsoft.com/office/drawing/2014/main" id="{49FC3CC0-AA45-AF33-1388-B11FCDD38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altLang="ko-KR" sz="6000" dirty="0"/>
              <a:t>T</a:t>
            </a:r>
            <a:r>
              <a:rPr lang="en-US" altLang="ko-KR" dirty="0"/>
              <a:t>HANK  </a:t>
            </a:r>
            <a:r>
              <a:rPr lang="en-US" altLang="ko-KR" sz="6000" dirty="0"/>
              <a:t>Y</a:t>
            </a:r>
            <a:r>
              <a:rPr lang="en-US" altLang="ko-KR" dirty="0"/>
              <a:t>OU</a:t>
            </a:r>
            <a:endParaRPr lang="ko-KR" altLang="en-US" dirty="0"/>
          </a:p>
        </p:txBody>
      </p:sp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F3A0D4E-7332-E37F-BBAB-4CDBA2181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23.01.2026</a:t>
            </a:r>
            <a:endParaRPr lang="en-DK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ABC5EBF7-6A77-8CBE-9200-F8CB9E8AE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A7FFB-53AA-6341-9B80-1F7307BBD486}" type="slidenum">
              <a:rPr lang="en-DK" smtClean="0"/>
              <a:t>12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89409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5A717DF-04F4-C871-EE9D-53560E500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Appendix: Ground truth</a:t>
            </a:r>
            <a:endParaRPr lang="ko-KR" altLang="en-US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3C087E5-26DE-1D68-E2C0-D006F3753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23.01.2026</a:t>
            </a:r>
            <a:endParaRPr lang="en-DK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898D673-4270-47DB-DB30-41A7C955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A7FFB-53AA-6341-9B80-1F7307BBD486}" type="slidenum">
              <a:rPr lang="en-DK" smtClean="0"/>
              <a:t>13</a:t>
            </a:fld>
            <a:endParaRPr lang="en-DK"/>
          </a:p>
        </p:txBody>
      </p:sp>
      <p:pic>
        <p:nvPicPr>
          <p:cNvPr id="6" name="그림 5" descr="스케치, 그림, 도표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AD19336-3DC3-569D-B7A0-24BCC11B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112" y="1639433"/>
            <a:ext cx="3970072" cy="2007651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F7351A77-CA96-DACE-7290-B289208715E6}"/>
              </a:ext>
            </a:extLst>
          </p:cNvPr>
          <p:cNvGrpSpPr/>
          <p:nvPr/>
        </p:nvGrpSpPr>
        <p:grpSpPr>
          <a:xfrm>
            <a:off x="5403716" y="1952851"/>
            <a:ext cx="2965529" cy="1590061"/>
            <a:chOff x="1303335" y="0"/>
            <a:chExt cx="9585329" cy="6858000"/>
          </a:xfrm>
        </p:grpSpPr>
        <p:pic>
          <p:nvPicPr>
            <p:cNvPr id="8" name="그림 7" descr="도표, 라인, 평행, 직사각형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CF4C07D-D12F-5046-874D-ED7990F70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3335" y="0"/>
              <a:ext cx="9585329" cy="6858000"/>
            </a:xfrm>
            <a:prstGeom prst="rect">
              <a:avLst/>
            </a:prstGeom>
          </p:spPr>
        </p:pic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5619959D-C708-4963-83F6-5576354A5D3F}"/>
                </a:ext>
              </a:extLst>
            </p:cNvPr>
            <p:cNvSpPr/>
            <p:nvPr/>
          </p:nvSpPr>
          <p:spPr>
            <a:xfrm>
              <a:off x="9412448" y="2453779"/>
              <a:ext cx="570451" cy="3649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3" name="그림 12" descr="스케치, 그림, 도표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FF9F06B-D2B0-0D8A-EEAF-E1F0072C7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112" y="4005434"/>
            <a:ext cx="3684934" cy="1992566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63696A33-5B9B-920C-5EC5-4A852A33B35C}"/>
              </a:ext>
            </a:extLst>
          </p:cNvPr>
          <p:cNvGrpSpPr/>
          <p:nvPr/>
        </p:nvGrpSpPr>
        <p:grpSpPr>
          <a:xfrm>
            <a:off x="5098627" y="4127176"/>
            <a:ext cx="3575706" cy="1870824"/>
            <a:chOff x="0" y="239548"/>
            <a:chExt cx="12192000" cy="6378904"/>
          </a:xfrm>
        </p:grpSpPr>
        <p:pic>
          <p:nvPicPr>
            <p:cNvPr id="15" name="그림 14" descr="텍스트, 도표, 평행, 라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1BD24630-17A3-03EB-15D1-461D9DE07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39548"/>
              <a:ext cx="12192000" cy="6378904"/>
            </a:xfrm>
            <a:prstGeom prst="rect">
              <a:avLst/>
            </a:prstGeom>
          </p:spPr>
        </p:pic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C28C6F53-34DD-4756-EC4F-CC7398DEDA19}"/>
                </a:ext>
              </a:extLst>
            </p:cNvPr>
            <p:cNvSpPr/>
            <p:nvPr/>
          </p:nvSpPr>
          <p:spPr>
            <a:xfrm>
              <a:off x="9349531" y="2697061"/>
              <a:ext cx="566256" cy="2139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1" name="그림 20" descr="도표, 원, 라인, 텍스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C5824C4-CD39-56BB-A431-6DB20E8BC3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6801" y="4115417"/>
            <a:ext cx="2455750" cy="1992566"/>
          </a:xfrm>
          <a:prstGeom prst="rect">
            <a:avLst/>
          </a:prstGeom>
        </p:spPr>
      </p:pic>
      <p:pic>
        <p:nvPicPr>
          <p:cNvPr id="23" name="그림 22" descr="도표, 원, 텍스트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6915B4D-D1A4-49C4-BEB0-DF0676E7DA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6801" y="1867081"/>
            <a:ext cx="2589001" cy="181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70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C35AA80-6699-DAD2-CDE8-550680935350}"/>
              </a:ext>
            </a:extLst>
          </p:cNvPr>
          <p:cNvSpPr txBox="1"/>
          <p:nvPr/>
        </p:nvSpPr>
        <p:spPr>
          <a:xfrm>
            <a:off x="1339028" y="1611748"/>
            <a:ext cx="632289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Overview</a:t>
            </a:r>
            <a:endParaRPr lang="en-US" altLang="ko-K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Device configuration</a:t>
            </a:r>
          </a:p>
          <a:p>
            <a:endParaRPr lang="en-US" altLang="ko-KR" dirty="0"/>
          </a:p>
          <a:p>
            <a:r>
              <a:rPr lang="en-US" altLang="ko-KR" sz="2400" b="1" dirty="0"/>
              <a:t>Ground truth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Construction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Boundary condition</a:t>
            </a:r>
          </a:p>
          <a:p>
            <a:endParaRPr lang="en-US" altLang="ko-KR" dirty="0"/>
          </a:p>
          <a:p>
            <a:r>
              <a:rPr lang="en-US" altLang="ko-KR" sz="2400" b="1" dirty="0"/>
              <a:t>Measured 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Image acquisition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Perspective transformation</a:t>
            </a:r>
          </a:p>
          <a:p>
            <a:endParaRPr lang="en-US" altLang="ko-KR" dirty="0"/>
          </a:p>
          <a:p>
            <a:r>
              <a:rPr lang="en-US" altLang="ko-KR" sz="2400" b="1" dirty="0"/>
              <a:t>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1D pixel sum profile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Difference examination </a:t>
            </a:r>
            <a:endParaRPr lang="ko-KR" altLang="en-US" dirty="0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EC98313E-E940-7C7C-F500-42649C597FA7}"/>
              </a:ext>
            </a:extLst>
          </p:cNvPr>
          <p:cNvSpPr/>
          <p:nvPr/>
        </p:nvSpPr>
        <p:spPr>
          <a:xfrm>
            <a:off x="1" y="1248916"/>
            <a:ext cx="12192000" cy="818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E8C728D-9D7D-3D34-104B-F368AEE45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59"/>
            <a:ext cx="10515600" cy="1325563"/>
          </a:xfrm>
        </p:spPr>
        <p:txBody>
          <a:bodyPr/>
          <a:lstStyle/>
          <a:p>
            <a:r>
              <a:rPr lang="en-US" dirty="0"/>
              <a:t>Index</a:t>
            </a:r>
            <a:endParaRPr lang="en-DK" dirty="0"/>
          </a:p>
        </p:txBody>
      </p:sp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BF2A1C0B-FAA8-2803-0D8E-0D17E1FA7C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altLang="ko-KR"/>
              <a:t>23.01.2026</a:t>
            </a:r>
            <a:endParaRPr lang="en-DK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42100E20-2016-C15C-4FCD-942D6AF85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78A7FFB-53AA-6341-9B80-1F7307BBD486}" type="slidenum">
              <a:rPr lang="en-DK" smtClean="0"/>
              <a:t>2</a:t>
            </a:fld>
            <a:endParaRPr lang="en-DK" dirty="0"/>
          </a:p>
        </p:txBody>
      </p:sp>
      <p:pic>
        <p:nvPicPr>
          <p:cNvPr id="2" name="그림 6" descr="스케치, 그림, 도표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B2D0BE3-728E-1E90-A0CC-BB98F34CE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846" y="1570953"/>
            <a:ext cx="3742862" cy="1892752"/>
          </a:xfrm>
          <a:prstGeom prst="rect">
            <a:avLst/>
          </a:prstGeom>
        </p:spPr>
      </p:pic>
      <p:pic>
        <p:nvPicPr>
          <p:cNvPr id="3" name="그림 4" descr="도표, 라인, 평행, 직사각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D67A326-1F1B-00DC-BDAD-0B217A680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766" y="3946787"/>
            <a:ext cx="2515835" cy="1800000"/>
          </a:xfrm>
          <a:prstGeom prst="rect">
            <a:avLst/>
          </a:prstGeom>
        </p:spPr>
      </p:pic>
      <p:pic>
        <p:nvPicPr>
          <p:cNvPr id="4" name="그림 4">
            <a:extLst>
              <a:ext uri="{FF2B5EF4-FFF2-40B4-BE49-F238E27FC236}">
                <a16:creationId xmlns:a16="http://schemas.microsoft.com/office/drawing/2014/main" id="{D1CC5344-529F-F4D2-F92F-060903D90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753" y="3946787"/>
            <a:ext cx="2472126" cy="180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26A1FF-1377-3E30-CE98-5C4AE097291D}"/>
              </a:ext>
            </a:extLst>
          </p:cNvPr>
          <p:cNvSpPr txBox="1"/>
          <p:nvPr/>
        </p:nvSpPr>
        <p:spPr>
          <a:xfrm>
            <a:off x="6686667" y="3321111"/>
            <a:ext cx="3747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dirty="0"/>
              <a:t>Tilted screen distorting beam profile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CF7AD3-37D3-AD4B-3AA4-205E2918C812}"/>
              </a:ext>
            </a:extLst>
          </p:cNvPr>
          <p:cNvSpPr txBox="1"/>
          <p:nvPr/>
        </p:nvSpPr>
        <p:spPr>
          <a:xfrm>
            <a:off x="5355266" y="5746787"/>
            <a:ext cx="2998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dirty="0"/>
              <a:t>Raw image from camera [px]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B77F37-2583-41D4-62BA-6190C9643166}"/>
              </a:ext>
            </a:extLst>
          </p:cNvPr>
          <p:cNvSpPr txBox="1"/>
          <p:nvPr/>
        </p:nvSpPr>
        <p:spPr>
          <a:xfrm>
            <a:off x="8377464" y="5746787"/>
            <a:ext cx="3270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dirty="0"/>
              <a:t>Desired transverse image [mm]</a:t>
            </a:r>
          </a:p>
        </p:txBody>
      </p:sp>
    </p:spTree>
    <p:extLst>
      <p:ext uri="{BB962C8B-B14F-4D97-AF65-F5344CB8AC3E}">
        <p14:creationId xmlns:p14="http://schemas.microsoft.com/office/powerpoint/2010/main" val="364916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CB1C0-0D39-ACA8-2A04-AC83A00E2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23.01.2026</a:t>
            </a:r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D8466A-F591-B80D-659F-E992755F6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A7FFB-53AA-6341-9B80-1F7307BBD486}" type="slidenum">
              <a:rPr lang="en-DK" smtClean="0"/>
              <a:t>3</a:t>
            </a:fld>
            <a:endParaRPr lang="en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7F9E2F-C377-57BA-41AC-3F394B87E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558" y="3407778"/>
            <a:ext cx="11353800" cy="2977869"/>
          </a:xfrm>
        </p:spPr>
        <p:txBody>
          <a:bodyPr anchor="ctr"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ko-KR" altLang="en-US" sz="1800" b="1" dirty="0"/>
              <a:t>가설</a:t>
            </a:r>
            <a:r>
              <a:rPr lang="en-US" altLang="ko-KR" sz="1800" dirty="0"/>
              <a:t>:</a:t>
            </a:r>
            <a:r>
              <a:rPr lang="ko-KR" altLang="en-US" sz="1800" dirty="0"/>
              <a:t> 진단카메라</a:t>
            </a:r>
            <a:r>
              <a:rPr lang="en-US" altLang="ko-KR" sz="1800" dirty="0"/>
              <a:t> </a:t>
            </a:r>
            <a:r>
              <a:rPr lang="ko-KR" altLang="en-US" sz="1800" dirty="0"/>
              <a:t>이미지를 </a:t>
            </a:r>
            <a:r>
              <a:rPr lang="ko-KR" altLang="en-US" sz="1800" dirty="0" err="1"/>
              <a:t>빔단면으로</a:t>
            </a:r>
            <a:r>
              <a:rPr lang="ko-KR" altLang="en-US" sz="1800" dirty="0"/>
              <a:t> 변환하면 빔 프로파일도 함께 바뀜</a:t>
            </a:r>
            <a:endParaRPr lang="en-US" altLang="ko-KR" sz="1800" dirty="0"/>
          </a:p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buNone/>
            </a:pPr>
            <a:r>
              <a:rPr lang="ko-KR" altLang="en-US" sz="1800" b="1" dirty="0"/>
              <a:t>방법</a:t>
            </a:r>
            <a:r>
              <a:rPr lang="en-US" altLang="ko-KR" sz="1800" dirty="0"/>
              <a:t>:</a:t>
            </a:r>
            <a:r>
              <a:rPr lang="ko-KR" altLang="en-US" sz="1800" dirty="0"/>
              <a:t> </a:t>
            </a:r>
            <a:r>
              <a:rPr lang="ko-KR" altLang="en-US" sz="1800" dirty="0" err="1"/>
              <a:t>빔단면에</a:t>
            </a:r>
            <a:r>
              <a:rPr lang="ko-KR" altLang="en-US" sz="1800" dirty="0"/>
              <a:t> 해당하는 </a:t>
            </a:r>
            <a:r>
              <a:rPr lang="en-US" altLang="ko-KR" sz="1800" dirty="0"/>
              <a:t>ground truth</a:t>
            </a:r>
            <a:r>
              <a:rPr lang="ko-KR" altLang="en-US" sz="1800" dirty="0" err="1"/>
              <a:t>를</a:t>
            </a:r>
            <a:r>
              <a:rPr lang="ko-KR" altLang="en-US" sz="1800" dirty="0"/>
              <a:t> 준비해놓고</a:t>
            </a:r>
            <a:r>
              <a:rPr lang="en-US" altLang="ko-KR" sz="1800" dirty="0"/>
              <a:t>,</a:t>
            </a:r>
            <a:r>
              <a:rPr lang="ko-KR" altLang="en-US" sz="1800" dirty="0"/>
              <a:t> 변환된 이미지와 비교</a:t>
            </a:r>
            <a:endParaRPr lang="en-US" altLang="ko-KR" sz="1800" dirty="0"/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1800" dirty="0"/>
              <a:t>	</a:t>
            </a:r>
            <a:r>
              <a:rPr lang="en-US" altLang="ko-KR" sz="1600" dirty="0"/>
              <a:t>-&gt;</a:t>
            </a:r>
            <a:r>
              <a:rPr lang="ko-KR" altLang="en-US" sz="1600" dirty="0"/>
              <a:t> 진단 카메라의 스크린 이미지와 </a:t>
            </a:r>
            <a:r>
              <a:rPr lang="ko-KR" altLang="en-US" sz="1600" dirty="0" err="1"/>
              <a:t>빔단면에</a:t>
            </a:r>
            <a:r>
              <a:rPr lang="ko-KR" altLang="en-US" sz="1600" dirty="0"/>
              <a:t> 투영된 스크린 이미지에서 각각 같은 </a:t>
            </a:r>
            <a:r>
              <a:rPr lang="en-US" altLang="ko-KR" sz="1600" dirty="0"/>
              <a:t>boundary condition</a:t>
            </a:r>
            <a:r>
              <a:rPr lang="ko-KR" altLang="en-US" sz="1600" dirty="0"/>
              <a:t> </a:t>
            </a:r>
            <a:r>
              <a:rPr lang="ko-KR" altLang="en-US" sz="1600" dirty="0" err="1"/>
              <a:t>좌표쌍</a:t>
            </a:r>
            <a:r>
              <a:rPr lang="ko-KR" altLang="en-US" sz="1600" dirty="0"/>
              <a:t> 지정</a:t>
            </a:r>
            <a:endParaRPr lang="en-US" altLang="ko-KR" sz="1600" dirty="0"/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1600" dirty="0"/>
              <a:t>	-&gt;</a:t>
            </a:r>
            <a:r>
              <a:rPr lang="ko-KR" altLang="en-US" sz="1600" dirty="0"/>
              <a:t> </a:t>
            </a:r>
            <a:r>
              <a:rPr lang="ko-KR" altLang="en-US" sz="1600" dirty="0" err="1"/>
              <a:t>빔단면</a:t>
            </a:r>
            <a:r>
              <a:rPr lang="ko-KR" altLang="en-US" sz="1600" dirty="0"/>
              <a:t> 좌표쌍은 </a:t>
            </a:r>
            <a:r>
              <a:rPr lang="en-US" altLang="ko-KR" sz="1600" dirty="0"/>
              <a:t>2</a:t>
            </a:r>
            <a:r>
              <a:rPr lang="ko-KR" altLang="en-US" sz="1600" dirty="0"/>
              <a:t>축 스테이지를 통하여 측정하고</a:t>
            </a:r>
            <a:r>
              <a:rPr lang="en-US" altLang="ko-KR" sz="1600" dirty="0"/>
              <a:t>,</a:t>
            </a:r>
            <a:r>
              <a:rPr lang="ko-KR" altLang="en-US" sz="1600" dirty="0"/>
              <a:t> 이 값이 이미지 변환의 정확성 결정</a:t>
            </a:r>
            <a:endParaRPr lang="en-US" altLang="ko-KR" sz="1600" dirty="0"/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1600" dirty="0"/>
              <a:t>	-&gt; </a:t>
            </a:r>
            <a:r>
              <a:rPr lang="ko-KR" altLang="en-US" sz="1600" dirty="0"/>
              <a:t>이미지 품질 차이 고려하여 정규화</a:t>
            </a:r>
            <a:r>
              <a:rPr lang="en-US" altLang="ko-KR" sz="1600" dirty="0"/>
              <a:t>,</a:t>
            </a:r>
            <a:r>
              <a:rPr lang="ko-KR" altLang="en-US" sz="1600" dirty="0"/>
              <a:t> 스케일 통일 등을 거친 후 </a:t>
            </a:r>
            <a:r>
              <a:rPr lang="en-US" altLang="ko-KR" sz="1600" dirty="0"/>
              <a:t>1D pixel sum</a:t>
            </a:r>
            <a:r>
              <a:rPr lang="ko-KR" altLang="en-US" sz="1600" dirty="0"/>
              <a:t> 프로파일 </a:t>
            </a:r>
            <a:r>
              <a:rPr lang="ko-KR" altLang="en-US" sz="1600" dirty="0" err="1"/>
              <a:t>차이값</a:t>
            </a:r>
            <a:r>
              <a:rPr lang="ko-KR" altLang="en-US" sz="1600" dirty="0"/>
              <a:t> 및 개형 비교</a:t>
            </a:r>
            <a:endParaRPr lang="en-US" altLang="ko-KR" sz="1600" dirty="0"/>
          </a:p>
          <a:p>
            <a:pPr marL="0" indent="0">
              <a:lnSpc>
                <a:spcPct val="100000"/>
              </a:lnSpc>
              <a:buNone/>
            </a:pPr>
            <a:endParaRPr lang="en-US" altLang="ko-KR" sz="1600" dirty="0"/>
          </a:p>
          <a:p>
            <a:pPr marL="0" indent="0">
              <a:lnSpc>
                <a:spcPct val="100000"/>
              </a:lnSpc>
              <a:buNone/>
            </a:pPr>
            <a:r>
              <a:rPr lang="ko-KR" altLang="en-US" sz="1800" b="1" dirty="0"/>
              <a:t>고려사항</a:t>
            </a:r>
            <a:r>
              <a:rPr lang="en-US" altLang="ko-KR" sz="1800" dirty="0"/>
              <a:t>: ground truth</a:t>
            </a:r>
            <a:r>
              <a:rPr lang="ko-KR" altLang="en-US" sz="1800" dirty="0"/>
              <a:t>와 진단카메라의 이미지 품질 차이</a:t>
            </a:r>
            <a:endParaRPr lang="en-US" altLang="ko-KR" sz="1800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C86D64F-7569-2AC3-53F3-2267F80D5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280" y="1525115"/>
            <a:ext cx="4747072" cy="265370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3BF186CC-F400-F2FE-0CC1-9616F741E4C1}"/>
              </a:ext>
            </a:extLst>
          </p:cNvPr>
          <p:cNvSpPr/>
          <p:nvPr/>
        </p:nvSpPr>
        <p:spPr>
          <a:xfrm>
            <a:off x="1" y="1248916"/>
            <a:ext cx="12192000" cy="818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A493F5D8-8425-BC5E-B191-5B328B933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59"/>
            <a:ext cx="10515600" cy="1325563"/>
          </a:xfrm>
        </p:spPr>
        <p:txBody>
          <a:bodyPr/>
          <a:lstStyle/>
          <a:p>
            <a:r>
              <a:rPr lang="en-US" dirty="0"/>
              <a:t>Overview of an experimental setup</a:t>
            </a:r>
            <a:endParaRPr lang="en-DK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BB4D6A5-3C72-AFC4-A3A2-C78FB33658E2}"/>
              </a:ext>
            </a:extLst>
          </p:cNvPr>
          <p:cNvGrpSpPr/>
          <p:nvPr/>
        </p:nvGrpSpPr>
        <p:grpSpPr>
          <a:xfrm>
            <a:off x="1364543" y="1525115"/>
            <a:ext cx="5342167" cy="1755185"/>
            <a:chOff x="1653910" y="1482854"/>
            <a:chExt cx="5342167" cy="1755185"/>
          </a:xfrm>
        </p:grpSpPr>
        <p:grpSp>
          <p:nvGrpSpPr>
            <p:cNvPr id="49" name="그룹 19">
              <a:extLst>
                <a:ext uri="{FF2B5EF4-FFF2-40B4-BE49-F238E27FC236}">
                  <a16:creationId xmlns:a16="http://schemas.microsoft.com/office/drawing/2014/main" id="{31B862AC-2F94-2216-4893-01A539BF6057}"/>
                </a:ext>
              </a:extLst>
            </p:cNvPr>
            <p:cNvGrpSpPr/>
            <p:nvPr/>
          </p:nvGrpSpPr>
          <p:grpSpPr>
            <a:xfrm>
              <a:off x="1653910" y="1482854"/>
              <a:ext cx="2284298" cy="1755185"/>
              <a:chOff x="6299104" y="1395012"/>
              <a:chExt cx="2284298" cy="1755185"/>
            </a:xfrm>
          </p:grpSpPr>
          <p:sp>
            <p:nvSpPr>
              <p:cNvPr id="57" name="직사각형 13">
                <a:extLst>
                  <a:ext uri="{FF2B5EF4-FFF2-40B4-BE49-F238E27FC236}">
                    <a16:creationId xmlns:a16="http://schemas.microsoft.com/office/drawing/2014/main" id="{279E325F-DF50-7301-F761-5B06714A235B}"/>
                  </a:ext>
                </a:extLst>
              </p:cNvPr>
              <p:cNvSpPr/>
              <p:nvPr/>
            </p:nvSpPr>
            <p:spPr>
              <a:xfrm>
                <a:off x="6299104" y="1574733"/>
                <a:ext cx="2284298" cy="15754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5EABB0E-D7C7-55D5-F816-2A01EB1BB1BB}"/>
                  </a:ext>
                </a:extLst>
              </p:cNvPr>
              <p:cNvSpPr txBox="1"/>
              <p:nvPr/>
            </p:nvSpPr>
            <p:spPr>
              <a:xfrm>
                <a:off x="6387490" y="1395012"/>
                <a:ext cx="210752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/>
                  <a:t>Camera Space [</a:t>
                </a:r>
                <a:r>
                  <a:rPr lang="en-US" altLang="ko-KR" b="1" dirty="0" err="1"/>
                  <a:t>px</a:t>
                </a:r>
                <a:r>
                  <a:rPr lang="en-US" altLang="ko-KR" b="1" dirty="0"/>
                  <a:t>]</a:t>
                </a:r>
                <a:endParaRPr lang="ko-KR" altLang="en-US" b="1" dirty="0"/>
              </a:p>
            </p:txBody>
          </p:sp>
        </p:grpSp>
        <p:sp>
          <p:nvSpPr>
            <p:cNvPr id="50" name="화살표: 아래쪽 23">
              <a:extLst>
                <a:ext uri="{FF2B5EF4-FFF2-40B4-BE49-F238E27FC236}">
                  <a16:creationId xmlns:a16="http://schemas.microsoft.com/office/drawing/2014/main" id="{F267EA10-4029-0AD3-5F01-23387388CE61}"/>
                </a:ext>
              </a:extLst>
            </p:cNvPr>
            <p:cNvSpPr/>
            <p:nvPr/>
          </p:nvSpPr>
          <p:spPr>
            <a:xfrm rot="16200000">
              <a:off x="4156718" y="2180153"/>
              <a:ext cx="336550" cy="526820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52" name="그룹 20">
              <a:extLst>
                <a:ext uri="{FF2B5EF4-FFF2-40B4-BE49-F238E27FC236}">
                  <a16:creationId xmlns:a16="http://schemas.microsoft.com/office/drawing/2014/main" id="{000D3FE1-FF40-37F4-B29D-A7484A9B1594}"/>
                </a:ext>
              </a:extLst>
            </p:cNvPr>
            <p:cNvGrpSpPr/>
            <p:nvPr/>
          </p:nvGrpSpPr>
          <p:grpSpPr>
            <a:xfrm>
              <a:off x="4711779" y="1484149"/>
              <a:ext cx="2284298" cy="1753890"/>
              <a:chOff x="8288364" y="1520539"/>
              <a:chExt cx="2284298" cy="1753890"/>
            </a:xfrm>
          </p:grpSpPr>
          <p:sp>
            <p:nvSpPr>
              <p:cNvPr id="54" name="직사각형 15">
                <a:extLst>
                  <a:ext uri="{FF2B5EF4-FFF2-40B4-BE49-F238E27FC236}">
                    <a16:creationId xmlns:a16="http://schemas.microsoft.com/office/drawing/2014/main" id="{64B3C489-9B9F-D01E-6446-D17772291931}"/>
                  </a:ext>
                </a:extLst>
              </p:cNvPr>
              <p:cNvSpPr/>
              <p:nvPr/>
            </p:nvSpPr>
            <p:spPr>
              <a:xfrm>
                <a:off x="8288364" y="1698965"/>
                <a:ext cx="2284298" cy="15754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4E0E490-C4BA-F752-FFB0-3E4C98B8AABF}"/>
                  </a:ext>
                </a:extLst>
              </p:cNvPr>
              <p:cNvSpPr txBox="1"/>
              <p:nvPr/>
            </p:nvSpPr>
            <p:spPr>
              <a:xfrm>
                <a:off x="8470356" y="1520539"/>
                <a:ext cx="192031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/>
                  <a:t>Real Space [mm]</a:t>
                </a:r>
                <a:endParaRPr lang="ko-KR" altLang="en-US" b="1" dirty="0"/>
              </a:p>
            </p:txBody>
          </p:sp>
        </p:grpSp>
        <p:pic>
          <p:nvPicPr>
            <p:cNvPr id="59" name="그림 4" descr="도표, 라인, 평행, 직사각형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CD17B6A-8507-33F2-3D2D-A0F0AD9A6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4824" y="1804477"/>
              <a:ext cx="1902470" cy="1361157"/>
            </a:xfrm>
            <a:prstGeom prst="rect">
              <a:avLst/>
            </a:prstGeom>
          </p:spPr>
        </p:pic>
        <p:pic>
          <p:nvPicPr>
            <p:cNvPr id="60" name="그림 4">
              <a:extLst>
                <a:ext uri="{FF2B5EF4-FFF2-40B4-BE49-F238E27FC236}">
                  <a16:creationId xmlns:a16="http://schemas.microsoft.com/office/drawing/2014/main" id="{92CFAAFF-B912-2AA4-44AC-2E37FE89D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0325" y="1812252"/>
              <a:ext cx="1920313" cy="13982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2855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25A71-212B-5CAA-3B79-631C412C0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5B194-E10C-982B-5A9E-1D7B10DD7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59"/>
            <a:ext cx="10515600" cy="1325563"/>
          </a:xfrm>
        </p:spPr>
        <p:txBody>
          <a:bodyPr/>
          <a:lstStyle/>
          <a:p>
            <a:r>
              <a:rPr lang="en-US" dirty="0"/>
              <a:t>Ground truth</a:t>
            </a:r>
            <a:endParaRPr lang="en-DK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35DB47-1792-9A8C-884C-9F649F726733}"/>
              </a:ext>
            </a:extLst>
          </p:cNvPr>
          <p:cNvSpPr/>
          <p:nvPr/>
        </p:nvSpPr>
        <p:spPr>
          <a:xfrm>
            <a:off x="1" y="1248916"/>
            <a:ext cx="12192000" cy="818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167333-FE4C-6D73-EA2B-C91448FF2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23.01.2026</a:t>
            </a:r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089AD3-1A3E-4053-75F7-AB76BE69E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A7FFB-53AA-6341-9B80-1F7307BBD486}" type="slidenum">
              <a:rPr lang="en-DK" smtClean="0"/>
              <a:t>4</a:t>
            </a:fld>
            <a:endParaRPr lang="en-DK" dirty="0"/>
          </a:p>
        </p:txBody>
      </p:sp>
      <p:pic>
        <p:nvPicPr>
          <p:cNvPr id="8" name="그림 7" descr="원, 흑백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87D8AA3-9207-40A0-70B6-A41A6B0C4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376" y="1698975"/>
            <a:ext cx="4480424" cy="3360318"/>
          </a:xfrm>
          <a:prstGeom prst="rect">
            <a:avLst/>
          </a:prstGeom>
        </p:spPr>
      </p:pic>
      <p:pic>
        <p:nvPicPr>
          <p:cNvPr id="10" name="그림 22" descr="도표, 원, 텍스트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B449DE7-605F-093B-B4B1-869CC823A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32" y="1569032"/>
            <a:ext cx="5342832" cy="37354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C29869-CB95-91E8-1D53-CA2F98D1E7C4}"/>
              </a:ext>
            </a:extLst>
          </p:cNvPr>
          <p:cNvSpPr txBox="1"/>
          <p:nvPr/>
        </p:nvSpPr>
        <p:spPr>
          <a:xfrm>
            <a:off x="1949576" y="5159025"/>
            <a:ext cx="71640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sz="2000" b="1" dirty="0"/>
              <a:t>Requirements</a:t>
            </a:r>
            <a:endParaRPr lang="en-DK" b="1" dirty="0"/>
          </a:p>
          <a:p>
            <a:pPr marL="285750" indent="-285750">
              <a:buFontTx/>
              <a:buChar char="-"/>
            </a:pPr>
            <a:r>
              <a:rPr lang="en-DK" dirty="0"/>
              <a:t>Beam cross-section is invariable regardless of the screen alignment</a:t>
            </a:r>
          </a:p>
          <a:p>
            <a:pPr marL="285750" indent="-285750">
              <a:buFontTx/>
              <a:buChar char="-"/>
            </a:pPr>
            <a:r>
              <a:rPr lang="en-DK" dirty="0"/>
              <a:t>Camera and beam are parallel installed</a:t>
            </a:r>
          </a:p>
        </p:txBody>
      </p:sp>
    </p:spTree>
    <p:extLst>
      <p:ext uri="{BB962C8B-B14F-4D97-AF65-F5344CB8AC3E}">
        <p14:creationId xmlns:p14="http://schemas.microsoft.com/office/powerpoint/2010/main" val="2579244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BB08E-AAA7-5ED7-6090-D04A87C0E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864AC-CFE1-D31E-57F2-38E1021E1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59"/>
            <a:ext cx="10515600" cy="1325563"/>
          </a:xfrm>
        </p:spPr>
        <p:txBody>
          <a:bodyPr/>
          <a:lstStyle/>
          <a:p>
            <a:r>
              <a:rPr lang="en-US" dirty="0"/>
              <a:t>Boundary condition coordinates</a:t>
            </a:r>
            <a:endParaRPr lang="en-DK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BC6B81-4CD7-3979-817B-D79F06A37898}"/>
              </a:ext>
            </a:extLst>
          </p:cNvPr>
          <p:cNvSpPr/>
          <p:nvPr/>
        </p:nvSpPr>
        <p:spPr>
          <a:xfrm>
            <a:off x="1" y="1248916"/>
            <a:ext cx="12192000" cy="818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BD4AD-5AEC-87D3-8ECC-20182DFAE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23.01.2026</a:t>
            </a:r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A93F3C-D1D7-4C92-3F12-78D99FDEE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A7FFB-53AA-6341-9B80-1F7307BBD486}" type="slidenum">
              <a:rPr lang="en-DK" smtClean="0"/>
              <a:t>5</a:t>
            </a:fld>
            <a:endParaRPr lang="en-DK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4DCD9AFA-BA5F-5E16-895F-626EC2F6BF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5" t="3790" r="1376" b="1658"/>
          <a:stretch>
            <a:fillRect/>
          </a:stretch>
        </p:blipFill>
        <p:spPr>
          <a:xfrm>
            <a:off x="3287862" y="1344701"/>
            <a:ext cx="5425200" cy="5276951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5B88117-2676-CAA5-5131-8FC9692EBBEF}"/>
              </a:ext>
            </a:extLst>
          </p:cNvPr>
          <p:cNvSpPr/>
          <p:nvPr/>
        </p:nvSpPr>
        <p:spPr>
          <a:xfrm>
            <a:off x="5480012" y="3575884"/>
            <a:ext cx="1052187" cy="1077238"/>
          </a:xfrm>
          <a:custGeom>
            <a:avLst/>
            <a:gdLst>
              <a:gd name="csX0" fmla="*/ 25052 w 1052187"/>
              <a:gd name="csY0" fmla="*/ 1077238 h 1077238"/>
              <a:gd name="csX1" fmla="*/ 1052187 w 1052187"/>
              <a:gd name="csY1" fmla="*/ 977030 h 1077238"/>
              <a:gd name="csX2" fmla="*/ 1039661 w 1052187"/>
              <a:gd name="csY2" fmla="*/ 0 h 1077238"/>
              <a:gd name="csX3" fmla="*/ 0 w 1052187"/>
              <a:gd name="csY3" fmla="*/ 75156 h 1077238"/>
              <a:gd name="csX4" fmla="*/ 25052 w 1052187"/>
              <a:gd name="csY4" fmla="*/ 1077238 h 107723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052187" h="1077238">
                <a:moveTo>
                  <a:pt x="25052" y="1077238"/>
                </a:moveTo>
                <a:lnTo>
                  <a:pt x="1052187" y="977030"/>
                </a:lnTo>
                <a:lnTo>
                  <a:pt x="1039661" y="0"/>
                </a:lnTo>
                <a:lnTo>
                  <a:pt x="0" y="75156"/>
                </a:lnTo>
                <a:lnTo>
                  <a:pt x="25052" y="1077238"/>
                </a:lnTo>
                <a:close/>
              </a:path>
            </a:pathLst>
          </a:custGeom>
          <a:solidFill>
            <a:srgbClr val="FFC000">
              <a:alpha val="50196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14" name="그림 6">
            <a:extLst>
              <a:ext uri="{FF2B5EF4-FFF2-40B4-BE49-F238E27FC236}">
                <a16:creationId xmlns:a16="http://schemas.microsoft.com/office/drawing/2014/main" id="{37A3A5F4-4C4F-6B03-A4A0-13AE7E9BF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69" y="1603134"/>
            <a:ext cx="2880000" cy="1620000"/>
          </a:xfrm>
          <a:prstGeom prst="rect">
            <a:avLst/>
          </a:prstGeom>
        </p:spPr>
      </p:pic>
      <p:pic>
        <p:nvPicPr>
          <p:cNvPr id="15" name="그림 6">
            <a:extLst>
              <a:ext uri="{FF2B5EF4-FFF2-40B4-BE49-F238E27FC236}">
                <a16:creationId xmlns:a16="http://schemas.microsoft.com/office/drawing/2014/main" id="{44535D20-B79E-C261-68B5-E8D987074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469" y="4463938"/>
            <a:ext cx="2880000" cy="162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AD58A9-A5DB-3DF9-661C-BBDE020C35C5}"/>
              </a:ext>
            </a:extLst>
          </p:cNvPr>
          <p:cNvSpPr txBox="1"/>
          <p:nvPr/>
        </p:nvSpPr>
        <p:spPr>
          <a:xfrm>
            <a:off x="2092385" y="3397904"/>
            <a:ext cx="333164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/>
              <a:t>입력 명령 좌표 </a:t>
            </a:r>
            <a:r>
              <a:rPr lang="en-US" altLang="ko-KR" sz="1400" dirty="0"/>
              <a:t>: (-21.884 </a:t>
            </a:r>
            <a:r>
              <a:rPr lang="en-GB" altLang="ko-KR" sz="1400" dirty="0"/>
              <a:t>mm, 5.879 mm)</a:t>
            </a:r>
          </a:p>
        </p:txBody>
      </p:sp>
      <p:pic>
        <p:nvPicPr>
          <p:cNvPr id="16" name="그림 6">
            <a:extLst>
              <a:ext uri="{FF2B5EF4-FFF2-40B4-BE49-F238E27FC236}">
                <a16:creationId xmlns:a16="http://schemas.microsoft.com/office/drawing/2014/main" id="{D61BE701-1655-3DC7-6911-AE579AF07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2531" y="4463938"/>
            <a:ext cx="2880000" cy="162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AAA104-A6C9-9E34-DFD0-C885FCF96B10}"/>
              </a:ext>
            </a:extLst>
          </p:cNvPr>
          <p:cNvSpPr txBox="1"/>
          <p:nvPr/>
        </p:nvSpPr>
        <p:spPr>
          <a:xfrm>
            <a:off x="2801085" y="4696117"/>
            <a:ext cx="344545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/>
              <a:t>입력 명령 좌표 </a:t>
            </a:r>
            <a:r>
              <a:rPr lang="en-US" altLang="ko-KR" sz="1400" dirty="0"/>
              <a:t>: (-21.572 </a:t>
            </a:r>
            <a:r>
              <a:rPr lang="en-GB" altLang="ko-KR" sz="1400" dirty="0"/>
              <a:t>mm, -24.061 mm)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E0C8D-C9A3-A167-8602-C3CF5A340ECB}"/>
              </a:ext>
            </a:extLst>
          </p:cNvPr>
          <p:cNvSpPr txBox="1"/>
          <p:nvPr/>
        </p:nvSpPr>
        <p:spPr>
          <a:xfrm>
            <a:off x="6242757" y="3225112"/>
            <a:ext cx="326186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/>
              <a:t>입력 명령 좌표 </a:t>
            </a:r>
            <a:r>
              <a:rPr lang="en-US" altLang="ko-KR" sz="1400" dirty="0"/>
              <a:t>: (11.411 </a:t>
            </a:r>
            <a:r>
              <a:rPr lang="en-GB" altLang="ko-KR" sz="1400" dirty="0"/>
              <a:t>mm, 7.819 mm)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BF5F19-3570-1652-1DC9-005FA12E0752}"/>
              </a:ext>
            </a:extLst>
          </p:cNvPr>
          <p:cNvSpPr txBox="1"/>
          <p:nvPr/>
        </p:nvSpPr>
        <p:spPr>
          <a:xfrm>
            <a:off x="6588186" y="4307542"/>
            <a:ext cx="344524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/>
              <a:t>입력 명령 좌표 </a:t>
            </a:r>
            <a:r>
              <a:rPr lang="en-US" altLang="ko-KR" sz="1400" dirty="0"/>
              <a:t>: (11.656 </a:t>
            </a:r>
            <a:r>
              <a:rPr lang="en-GB" altLang="ko-KR" sz="1400" dirty="0"/>
              <a:t>mm, -22.244 mm)</a:t>
            </a:r>
          </a:p>
        </p:txBody>
      </p:sp>
      <p:pic>
        <p:nvPicPr>
          <p:cNvPr id="17" name="그림 6">
            <a:extLst>
              <a:ext uri="{FF2B5EF4-FFF2-40B4-BE49-F238E27FC236}">
                <a16:creationId xmlns:a16="http://schemas.microsoft.com/office/drawing/2014/main" id="{22ACE0D6-70A3-5AED-DC1F-BF131A54E0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2531" y="1603134"/>
            <a:ext cx="288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18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ABE1A-D8F4-1630-2A2F-0E0884E41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0325F-641A-E0B5-9CCD-6F12C7A2B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59"/>
            <a:ext cx="10515600" cy="1325563"/>
          </a:xfrm>
        </p:spPr>
        <p:txBody>
          <a:bodyPr/>
          <a:lstStyle/>
          <a:p>
            <a:r>
              <a:rPr lang="en-US" dirty="0"/>
              <a:t>Coordinate calibration</a:t>
            </a:r>
            <a:endParaRPr lang="en-DK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F8BB5E-87A8-BC20-7CE1-11A7B067B058}"/>
              </a:ext>
            </a:extLst>
          </p:cNvPr>
          <p:cNvSpPr/>
          <p:nvPr/>
        </p:nvSpPr>
        <p:spPr>
          <a:xfrm>
            <a:off x="1" y="1248916"/>
            <a:ext cx="12192000" cy="818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A2F47B-69A5-D1A7-F448-2462D2699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23.01.2026</a:t>
            </a:r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B04B56-11D4-624F-C4D4-5D8B4972E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A7FFB-53AA-6341-9B80-1F7307BBD486}" type="slidenum">
              <a:rPr lang="en-DK" smtClean="0"/>
              <a:t>6</a:t>
            </a:fld>
            <a:endParaRPr lang="en-DK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8F8E84-B0AB-04A5-0470-FC664BB9CE17}"/>
              </a:ext>
            </a:extLst>
          </p:cNvPr>
          <p:cNvGrpSpPr/>
          <p:nvPr/>
        </p:nvGrpSpPr>
        <p:grpSpPr>
          <a:xfrm>
            <a:off x="8104374" y="1470854"/>
            <a:ext cx="3755652" cy="5068058"/>
            <a:chOff x="5658381" y="1424817"/>
            <a:chExt cx="3755652" cy="506805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56D8B90-AA54-42DA-D87D-610806FBF9BB}"/>
                </a:ext>
              </a:extLst>
            </p:cNvPr>
            <p:cNvCxnSpPr>
              <a:cxnSpLocks/>
            </p:cNvCxnSpPr>
            <p:nvPr/>
          </p:nvCxnSpPr>
          <p:spPr>
            <a:xfrm>
              <a:off x="6738381" y="1644607"/>
              <a:ext cx="0" cy="3605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138977D-AACD-3ED5-EDB6-62B804C1B7FB}"/>
                </a:ext>
              </a:extLst>
            </p:cNvPr>
            <p:cNvCxnSpPr>
              <a:cxnSpLocks/>
            </p:cNvCxnSpPr>
            <p:nvPr/>
          </p:nvCxnSpPr>
          <p:spPr>
            <a:xfrm>
              <a:off x="6738381" y="4362341"/>
              <a:ext cx="0" cy="3605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8510992-5AEA-A33F-4F96-CDDFFC15968A}"/>
                </a:ext>
              </a:extLst>
            </p:cNvPr>
            <p:cNvCxnSpPr>
              <a:cxnSpLocks/>
            </p:cNvCxnSpPr>
            <p:nvPr/>
          </p:nvCxnSpPr>
          <p:spPr>
            <a:xfrm>
              <a:off x="5803864" y="4364921"/>
              <a:ext cx="445047" cy="3605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18E6199-7697-813C-5C01-6A43D083E49A}"/>
                </a:ext>
              </a:extLst>
            </p:cNvPr>
            <p:cNvCxnSpPr>
              <a:cxnSpLocks/>
            </p:cNvCxnSpPr>
            <p:nvPr/>
          </p:nvCxnSpPr>
          <p:spPr>
            <a:xfrm>
              <a:off x="5803864" y="1650673"/>
              <a:ext cx="445047" cy="3605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27DAC8F-D65A-CB74-9ADE-09717D8679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56229" y="4368532"/>
              <a:ext cx="445047" cy="3605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1567FDD-BBD5-64C9-4B8C-B05AC50CC4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56229" y="1640666"/>
              <a:ext cx="445047" cy="3605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706A79C-0554-E00A-8D5C-5CFDEE5D61C5}"/>
                </a:ext>
              </a:extLst>
            </p:cNvPr>
            <p:cNvSpPr/>
            <p:nvPr/>
          </p:nvSpPr>
          <p:spPr>
            <a:xfrm>
              <a:off x="5658381" y="4144040"/>
              <a:ext cx="2160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ysClr val="windowText" lastClr="000000"/>
                  </a:solidFill>
                  <a:latin typeface="Aptos" panose="02110004020202020204"/>
                </a:rPr>
                <a:t>Front g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rid plate</a:t>
              </a:r>
              <a:endParaRPr kumimoji="0" lang="en-DK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6DD1AD-D995-61C7-0690-D86A44076B08}"/>
                </a:ext>
              </a:extLst>
            </p:cNvPr>
            <p:cNvSpPr/>
            <p:nvPr/>
          </p:nvSpPr>
          <p:spPr>
            <a:xfrm>
              <a:off x="5658381" y="1424817"/>
              <a:ext cx="2160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ysClr val="windowText" lastClr="000000"/>
                  </a:solidFill>
                  <a:latin typeface="Aptos" panose="02110004020202020204"/>
                </a:rPr>
                <a:t>Rear gr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id plate</a:t>
              </a:r>
              <a:endParaRPr kumimoji="0" lang="en-DK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EB950AB-50B7-74EE-21AA-1D37B060E7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9250" y="1802607"/>
              <a:ext cx="23448" cy="4320000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D8CE9DF-3A89-CF50-C1B2-B5AAB20814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68969" y="1803097"/>
              <a:ext cx="504000" cy="432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455403B-6616-B7BA-8A38-95137BCA7A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8969" y="1814582"/>
              <a:ext cx="530012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3A5D797-DAD8-54FC-2EE1-D07448052F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86300" y="4548170"/>
              <a:ext cx="204674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72DC5DB-888B-C452-1197-10E23076F5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92625" y="2880408"/>
              <a:ext cx="410073" cy="0"/>
            </a:xfrm>
            <a:prstGeom prst="straightConnector1">
              <a:avLst/>
            </a:prstGeom>
            <a:ln>
              <a:solidFill>
                <a:srgbClr val="C00000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rapezium 19">
              <a:extLst>
                <a:ext uri="{FF2B5EF4-FFF2-40B4-BE49-F238E27FC236}">
                  <a16:creationId xmlns:a16="http://schemas.microsoft.com/office/drawing/2014/main" id="{564B6589-FA6E-0059-40B7-F7CAA403E2B5}"/>
                </a:ext>
              </a:extLst>
            </p:cNvPr>
            <p:cNvSpPr/>
            <p:nvPr/>
          </p:nvSpPr>
          <p:spPr>
            <a:xfrm rot="10800000">
              <a:off x="5671878" y="4365576"/>
              <a:ext cx="2136552" cy="365125"/>
            </a:xfrm>
            <a:prstGeom prst="trapezoid">
              <a:avLst>
                <a:gd name="adj" fmla="val 123596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  <p:sp>
          <p:nvSpPr>
            <p:cNvPr id="21" name="Trapezium 20">
              <a:extLst>
                <a:ext uri="{FF2B5EF4-FFF2-40B4-BE49-F238E27FC236}">
                  <a16:creationId xmlns:a16="http://schemas.microsoft.com/office/drawing/2014/main" id="{0CA73F3A-C976-861B-DBA7-62F4A97890C7}"/>
                </a:ext>
              </a:extLst>
            </p:cNvPr>
            <p:cNvSpPr/>
            <p:nvPr/>
          </p:nvSpPr>
          <p:spPr>
            <a:xfrm rot="10800000">
              <a:off x="5673051" y="1646080"/>
              <a:ext cx="2136552" cy="365125"/>
            </a:xfrm>
            <a:prstGeom prst="trapezoid">
              <a:avLst>
                <a:gd name="adj" fmla="val 123596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  <p:sp>
          <p:nvSpPr>
            <p:cNvPr id="22" name="Right Brace 21">
              <a:extLst>
                <a:ext uri="{FF2B5EF4-FFF2-40B4-BE49-F238E27FC236}">
                  <a16:creationId xmlns:a16="http://schemas.microsoft.com/office/drawing/2014/main" id="{E3DC08F9-07C1-84C9-61CD-406740E03CF4}"/>
                </a:ext>
              </a:extLst>
            </p:cNvPr>
            <p:cNvSpPr/>
            <p:nvPr/>
          </p:nvSpPr>
          <p:spPr>
            <a:xfrm>
              <a:off x="7640091" y="4548138"/>
              <a:ext cx="218440" cy="157446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  <p:sp>
          <p:nvSpPr>
            <p:cNvPr id="23" name="Right Brace 22">
              <a:extLst>
                <a:ext uri="{FF2B5EF4-FFF2-40B4-BE49-F238E27FC236}">
                  <a16:creationId xmlns:a16="http://schemas.microsoft.com/office/drawing/2014/main" id="{F2D89848-6EFA-8F21-3D98-8DC1524D79F4}"/>
                </a:ext>
              </a:extLst>
            </p:cNvPr>
            <p:cNvSpPr/>
            <p:nvPr/>
          </p:nvSpPr>
          <p:spPr>
            <a:xfrm>
              <a:off x="8389662" y="1830376"/>
              <a:ext cx="734006" cy="4301672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DE37A3F-E49C-99CD-25C1-BFC5F2B350B8}"/>
                </a:ext>
              </a:extLst>
            </p:cNvPr>
            <p:cNvSpPr txBox="1"/>
            <p:nvPr/>
          </p:nvSpPr>
          <p:spPr>
            <a:xfrm rot="16200000">
              <a:off x="7465775" y="5125913"/>
              <a:ext cx="995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K" dirty="0"/>
                <a:t>535 mm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25AF8F5-85A7-2DD7-6ED1-84C50F078CF9}"/>
                </a:ext>
              </a:extLst>
            </p:cNvPr>
            <p:cNvSpPr txBox="1"/>
            <p:nvPr/>
          </p:nvSpPr>
          <p:spPr>
            <a:xfrm rot="16200000">
              <a:off x="8669758" y="3828583"/>
              <a:ext cx="11192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K" dirty="0"/>
                <a:t>1410 mm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096BA8D-E458-EF2C-0087-546CDEAB53AE}"/>
                </a:ext>
              </a:extLst>
            </p:cNvPr>
            <p:cNvGrpSpPr/>
            <p:nvPr/>
          </p:nvGrpSpPr>
          <p:grpSpPr>
            <a:xfrm>
              <a:off x="7368644" y="6125281"/>
              <a:ext cx="218441" cy="367594"/>
              <a:chOff x="4294546" y="4922037"/>
              <a:chExt cx="978344" cy="1577119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6580CD-8449-5E03-3F50-817382505DF5}"/>
                  </a:ext>
                </a:extLst>
              </p:cNvPr>
              <p:cNvSpPr/>
              <p:nvPr/>
            </p:nvSpPr>
            <p:spPr>
              <a:xfrm>
                <a:off x="4294546" y="5424896"/>
                <a:ext cx="978344" cy="107426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K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526A663-B5FC-3BE2-9317-ABB26432D4C3}"/>
                  </a:ext>
                </a:extLst>
              </p:cNvPr>
              <p:cNvSpPr/>
              <p:nvPr/>
            </p:nvSpPr>
            <p:spPr>
              <a:xfrm>
                <a:off x="4429361" y="4922037"/>
                <a:ext cx="708714" cy="50285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K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9" name="Right Brace 28">
              <a:extLst>
                <a:ext uri="{FF2B5EF4-FFF2-40B4-BE49-F238E27FC236}">
                  <a16:creationId xmlns:a16="http://schemas.microsoft.com/office/drawing/2014/main" id="{5E6D41E2-C655-8D61-019A-9065E7784DC5}"/>
                </a:ext>
              </a:extLst>
            </p:cNvPr>
            <p:cNvSpPr/>
            <p:nvPr/>
          </p:nvSpPr>
          <p:spPr>
            <a:xfrm>
              <a:off x="7821928" y="2875791"/>
              <a:ext cx="648000" cy="3254524"/>
            </a:xfrm>
            <a:prstGeom prst="rightBrace">
              <a:avLst>
                <a:gd name="adj1" fmla="val 10190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7C4C949-9F75-BD0F-20AB-9D6C1DB42B02}"/>
                </a:ext>
              </a:extLst>
            </p:cNvPr>
            <p:cNvSpPr txBox="1"/>
            <p:nvPr/>
          </p:nvSpPr>
          <p:spPr>
            <a:xfrm rot="16200000">
              <a:off x="8046707" y="4310921"/>
              <a:ext cx="995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K" dirty="0"/>
                <a:t>834 mm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76BA849-F090-C524-CF93-FB754F07AE42}"/>
                </a:ext>
              </a:extLst>
            </p:cNvPr>
            <p:cNvSpPr/>
            <p:nvPr/>
          </p:nvSpPr>
          <p:spPr>
            <a:xfrm rot="19045373">
              <a:off x="6404339" y="2857548"/>
              <a:ext cx="678203" cy="457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7BDB2D8-F4F0-1454-D1BC-C834C891E411}"/>
              </a:ext>
            </a:extLst>
          </p:cNvPr>
          <p:cNvSpPr txBox="1"/>
          <p:nvPr/>
        </p:nvSpPr>
        <p:spPr>
          <a:xfrm>
            <a:off x="841120" y="1722389"/>
            <a:ext cx="3695087" cy="16747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dirty="0"/>
              <a:t>입력 명령 좌표 </a:t>
            </a:r>
            <a:r>
              <a:rPr lang="en-US" altLang="ko-KR" sz="1400" dirty="0"/>
              <a:t>1: (-21.884 </a:t>
            </a:r>
            <a:r>
              <a:rPr lang="en-GB" altLang="ko-KR" sz="1400" dirty="0"/>
              <a:t>mm, 5.879 mm)</a:t>
            </a:r>
          </a:p>
          <a:p>
            <a:pPr algn="ctr">
              <a:lnSpc>
                <a:spcPct val="150000"/>
              </a:lnSpc>
            </a:pPr>
            <a:r>
              <a:rPr lang="ko-KR" altLang="en-US" sz="1400" dirty="0"/>
              <a:t>입력 명령 좌표 </a:t>
            </a:r>
            <a:r>
              <a:rPr lang="en-US" altLang="ko-KR" sz="1400" dirty="0"/>
              <a:t>2: (-21.572 </a:t>
            </a:r>
            <a:r>
              <a:rPr lang="en-GB" altLang="ko-KR" sz="1400" dirty="0"/>
              <a:t>mm, -24.061 mm)</a:t>
            </a:r>
          </a:p>
          <a:p>
            <a:pPr algn="ctr">
              <a:lnSpc>
                <a:spcPct val="150000"/>
              </a:lnSpc>
            </a:pPr>
            <a:r>
              <a:rPr lang="ko-KR" altLang="en-US" sz="1400" dirty="0"/>
              <a:t>입력 명령 좌표 </a:t>
            </a:r>
            <a:r>
              <a:rPr lang="en-US" altLang="ko-KR" sz="1400" dirty="0"/>
              <a:t>3: (11.656 </a:t>
            </a:r>
            <a:r>
              <a:rPr lang="en-GB" altLang="ko-KR" sz="1400" dirty="0"/>
              <a:t>mm, -22.244 mm)</a:t>
            </a:r>
          </a:p>
          <a:p>
            <a:pPr algn="ctr">
              <a:lnSpc>
                <a:spcPct val="150000"/>
              </a:lnSpc>
            </a:pPr>
            <a:r>
              <a:rPr lang="ko-KR" altLang="en-US" sz="1400" dirty="0"/>
              <a:t>입력 명령 좌표 </a:t>
            </a:r>
            <a:r>
              <a:rPr lang="en-US" altLang="ko-KR" sz="1400" dirty="0"/>
              <a:t>4: (11.411 </a:t>
            </a:r>
            <a:r>
              <a:rPr lang="en-GB" altLang="ko-KR" sz="1400" dirty="0"/>
              <a:t>mm, 7.819 mm)</a:t>
            </a:r>
          </a:p>
          <a:p>
            <a:pPr algn="ctr">
              <a:lnSpc>
                <a:spcPct val="150000"/>
              </a:lnSpc>
            </a:pPr>
            <a:r>
              <a:rPr lang="en-US" sz="1400" dirty="0"/>
              <a:t>CMOS-Scintillator</a:t>
            </a:r>
            <a:r>
              <a:rPr lang="ko-KR" altLang="en-US" sz="1400" dirty="0"/>
              <a:t> 거리</a:t>
            </a:r>
            <a:r>
              <a:rPr lang="en-US" altLang="ko-KR" sz="1400" dirty="0"/>
              <a:t>:</a:t>
            </a:r>
            <a:r>
              <a:rPr lang="ko-KR" altLang="en-US" sz="1400" dirty="0"/>
              <a:t> </a:t>
            </a:r>
            <a:r>
              <a:rPr lang="en-US" altLang="ko-KR" sz="1400" dirty="0"/>
              <a:t>834</a:t>
            </a:r>
            <a:r>
              <a:rPr lang="ko-KR" altLang="en-US" sz="1400" dirty="0"/>
              <a:t> </a:t>
            </a:r>
            <a:r>
              <a:rPr lang="en-US" altLang="ko-KR" sz="1400" dirty="0"/>
              <a:t>mm</a:t>
            </a:r>
            <a:endParaRPr lang="en-GB" sz="1400" dirty="0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A0E40D6E-AF17-F724-944B-A25DE1BBD7E0}"/>
              </a:ext>
            </a:extLst>
          </p:cNvPr>
          <p:cNvSpPr/>
          <p:nvPr/>
        </p:nvSpPr>
        <p:spPr>
          <a:xfrm rot="5400000">
            <a:off x="2199419" y="3754315"/>
            <a:ext cx="978480" cy="609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664E7B-C670-14BD-9D8A-8FD4CC9D284A}"/>
              </a:ext>
            </a:extLst>
          </p:cNvPr>
          <p:cNvSpPr txBox="1"/>
          <p:nvPr/>
        </p:nvSpPr>
        <p:spPr>
          <a:xfrm>
            <a:off x="841120" y="4721086"/>
            <a:ext cx="3695081" cy="13515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400" dirty="0"/>
              <a:t>실제 위치 좌표 </a:t>
            </a:r>
            <a:r>
              <a:rPr lang="en-US" altLang="ko-KR" sz="1400" dirty="0"/>
              <a:t>1: (-21.925 </a:t>
            </a:r>
            <a:r>
              <a:rPr lang="en-GB" sz="1400" dirty="0"/>
              <a:t>mm, 5.918 mm)</a:t>
            </a:r>
          </a:p>
          <a:p>
            <a:pPr algn="ctr">
              <a:lnSpc>
                <a:spcPct val="150000"/>
              </a:lnSpc>
            </a:pPr>
            <a:r>
              <a:rPr lang="ko-KR" altLang="en-US" sz="1400" dirty="0"/>
              <a:t>실제 위치 좌표 </a:t>
            </a:r>
            <a:r>
              <a:rPr lang="en-US" altLang="ko-KR" sz="1400" dirty="0"/>
              <a:t>2: (-21.350 </a:t>
            </a:r>
            <a:r>
              <a:rPr lang="en-GB" sz="1400" dirty="0"/>
              <a:t>mm, -24.04</a:t>
            </a:r>
            <a:r>
              <a:rPr lang="en-US" altLang="ko-KR" sz="1400" dirty="0"/>
              <a:t>4</a:t>
            </a:r>
            <a:r>
              <a:rPr lang="en-GB" sz="1400" dirty="0"/>
              <a:t> mm)</a:t>
            </a:r>
            <a:endParaRPr lang="en-DK" sz="1400" dirty="0"/>
          </a:p>
          <a:p>
            <a:pPr algn="ctr">
              <a:lnSpc>
                <a:spcPct val="150000"/>
              </a:lnSpc>
            </a:pPr>
            <a:r>
              <a:rPr lang="ko-KR" altLang="en-US" sz="1400" dirty="0"/>
              <a:t>실제 위치 좌표 </a:t>
            </a:r>
            <a:r>
              <a:rPr lang="en-US" altLang="ko-KR" sz="1400" dirty="0"/>
              <a:t>3: (11.869 </a:t>
            </a:r>
            <a:r>
              <a:rPr lang="en-GB" sz="1400" dirty="0"/>
              <a:t>mm, -22.25</a:t>
            </a:r>
            <a:r>
              <a:rPr lang="en-US" altLang="ko-KR" sz="1400" dirty="0"/>
              <a:t>8</a:t>
            </a:r>
            <a:r>
              <a:rPr lang="en-GB" sz="1400" dirty="0"/>
              <a:t> mm)</a:t>
            </a:r>
            <a:endParaRPr lang="en-DK" sz="1400" dirty="0"/>
          </a:p>
          <a:p>
            <a:pPr algn="ctr">
              <a:lnSpc>
                <a:spcPct val="150000"/>
              </a:lnSpc>
            </a:pPr>
            <a:r>
              <a:rPr lang="ko-KR" altLang="en-US" sz="1400" dirty="0"/>
              <a:t>실제 위치 좌표 </a:t>
            </a:r>
            <a:r>
              <a:rPr lang="en-US" altLang="ko-KR" sz="1400" dirty="0"/>
              <a:t>4: (11.363</a:t>
            </a:r>
            <a:r>
              <a:rPr lang="ko-KR" altLang="en-US" sz="1400" dirty="0"/>
              <a:t> </a:t>
            </a:r>
            <a:r>
              <a:rPr lang="en-GB" sz="1400" dirty="0"/>
              <a:t>mm, 7.82</a:t>
            </a:r>
            <a:r>
              <a:rPr lang="en-US" altLang="ko-KR" sz="1400" dirty="0"/>
              <a:t>9</a:t>
            </a:r>
            <a:r>
              <a:rPr lang="en-GB" sz="1400" dirty="0"/>
              <a:t> </a:t>
            </a:r>
            <a:r>
              <a:rPr lang="ko-KR" altLang="en-US" sz="1400" dirty="0"/>
              <a:t> </a:t>
            </a:r>
            <a:r>
              <a:rPr lang="en-GB" sz="1400" dirty="0"/>
              <a:t>mm)</a:t>
            </a:r>
            <a:endParaRPr lang="en-DK" sz="1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2A22CD1-B607-786D-F1E5-7CE99C3E7E44}"/>
              </a:ext>
            </a:extLst>
          </p:cNvPr>
          <p:cNvSpPr txBox="1"/>
          <p:nvPr/>
        </p:nvSpPr>
        <p:spPr>
          <a:xfrm>
            <a:off x="5058716" y="2851252"/>
            <a:ext cx="2735353" cy="24157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600" dirty="0"/>
              <a:t>Δ</a:t>
            </a:r>
            <a:r>
              <a:rPr lang="en-US" sz="1600" dirty="0"/>
              <a:t>X by </a:t>
            </a:r>
            <a:r>
              <a:rPr lang="en-US" sz="1600" b="1" dirty="0"/>
              <a:t>horizontal</a:t>
            </a:r>
            <a:r>
              <a:rPr lang="en-US" sz="1600" dirty="0"/>
              <a:t> scanning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- </a:t>
            </a:r>
            <a:r>
              <a:rPr lang="el-GR" sz="1400" dirty="0"/>
              <a:t>Δ</a:t>
            </a:r>
            <a:r>
              <a:rPr lang="en-US" sz="1400" dirty="0"/>
              <a:t>x: motor error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- </a:t>
            </a:r>
            <a:r>
              <a:rPr lang="el-GR" sz="1400" dirty="0"/>
              <a:t>Δ</a:t>
            </a:r>
            <a:r>
              <a:rPr lang="en-US" sz="1400" dirty="0"/>
              <a:t>y: tilted grid plate</a:t>
            </a:r>
          </a:p>
          <a:p>
            <a:pPr>
              <a:lnSpc>
                <a:spcPct val="150000"/>
              </a:lnSpc>
            </a:pPr>
            <a:endParaRPr lang="en-US" sz="1400" dirty="0"/>
          </a:p>
          <a:p>
            <a:pPr>
              <a:lnSpc>
                <a:spcPct val="150000"/>
              </a:lnSpc>
            </a:pPr>
            <a:r>
              <a:rPr lang="el-GR" sz="1600" dirty="0"/>
              <a:t>Δ</a:t>
            </a:r>
            <a:r>
              <a:rPr lang="en-US" sz="1600" dirty="0"/>
              <a:t>X by </a:t>
            </a:r>
            <a:r>
              <a:rPr lang="en-US" sz="1600" b="1" dirty="0"/>
              <a:t>vertical</a:t>
            </a:r>
            <a:r>
              <a:rPr lang="en-US" sz="1600" dirty="0"/>
              <a:t> scanning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- </a:t>
            </a:r>
            <a:r>
              <a:rPr lang="el-GR" sz="1400" dirty="0"/>
              <a:t>Δ</a:t>
            </a:r>
            <a:r>
              <a:rPr lang="en-US" sz="1400" dirty="0"/>
              <a:t>x: actuator torsion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- </a:t>
            </a:r>
            <a:r>
              <a:rPr lang="el-GR" sz="1400" dirty="0"/>
              <a:t>Δ</a:t>
            </a:r>
            <a:r>
              <a:rPr lang="en-US" sz="1400" dirty="0"/>
              <a:t>y: motor error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CB713D9-3A57-9E12-089B-50F9CBB54605}"/>
              </a:ext>
            </a:extLst>
          </p:cNvPr>
          <p:cNvCxnSpPr>
            <a:cxnSpLocks/>
            <a:stCxn id="36" idx="1"/>
          </p:cNvCxnSpPr>
          <p:nvPr/>
        </p:nvCxnSpPr>
        <p:spPr>
          <a:xfrm flipH="1" flipV="1">
            <a:off x="1627292" y="4050967"/>
            <a:ext cx="3431424" cy="814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728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FC2A1-AAE2-8474-E511-53EAE6E2C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58884-5369-610D-08BD-B1E5BED25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59"/>
            <a:ext cx="10515600" cy="1325563"/>
          </a:xfrm>
        </p:spPr>
        <p:txBody>
          <a:bodyPr/>
          <a:lstStyle/>
          <a:p>
            <a:r>
              <a:rPr lang="en-US" dirty="0"/>
              <a:t>Transverse plane</a:t>
            </a:r>
            <a:endParaRPr lang="en-DK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4860CF-2DBF-0FCE-C37A-2E5BEA73F5FB}"/>
              </a:ext>
            </a:extLst>
          </p:cNvPr>
          <p:cNvSpPr/>
          <p:nvPr/>
        </p:nvSpPr>
        <p:spPr>
          <a:xfrm>
            <a:off x="1" y="1248916"/>
            <a:ext cx="12192000" cy="818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43BCAA-4CDA-16FC-91A9-5A33EADF5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23.01.2026</a:t>
            </a:r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70EF0D-F2EA-0A2C-0C4D-D1663D236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A7FFB-53AA-6341-9B80-1F7307BBD486}" type="slidenum">
              <a:rPr lang="en-DK" smtClean="0"/>
              <a:t>7</a:t>
            </a:fld>
            <a:endParaRPr lang="en-DK" dirty="0"/>
          </a:p>
        </p:txBody>
      </p:sp>
      <p:pic>
        <p:nvPicPr>
          <p:cNvPr id="8" name="그림 7" descr="원, 블랙, 흑백, 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0283221-9B78-0B69-2046-10BAE9700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895" y="2023119"/>
            <a:ext cx="4781287" cy="3585965"/>
          </a:xfrm>
          <a:prstGeom prst="rect">
            <a:avLst/>
          </a:prstGeom>
        </p:spPr>
      </p:pic>
      <p:pic>
        <p:nvPicPr>
          <p:cNvPr id="10" name="그림 9" descr="블랙, 어둠, 우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F300B1F-C966-B012-EB05-F677EBD69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474" y="2356108"/>
            <a:ext cx="2464925" cy="24649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154F4B-4D12-86A1-D646-97A9EA2D66F9}"/>
              </a:ext>
            </a:extLst>
          </p:cNvPr>
          <p:cNvSpPr/>
          <p:nvPr/>
        </p:nvSpPr>
        <p:spPr>
          <a:xfrm>
            <a:off x="3472405" y="3699614"/>
            <a:ext cx="902825" cy="92444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0F1D86-AEB7-3078-B223-B0528A4FB21C}"/>
              </a:ext>
            </a:extLst>
          </p:cNvPr>
          <p:cNvCxnSpPr>
            <a:cxnSpLocks/>
          </p:cNvCxnSpPr>
          <p:nvPr/>
        </p:nvCxnSpPr>
        <p:spPr>
          <a:xfrm>
            <a:off x="4375230" y="4624055"/>
            <a:ext cx="3218244" cy="18540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8EF43A-2642-4B33-04D2-8D081875F8E5}"/>
              </a:ext>
            </a:extLst>
          </p:cNvPr>
          <p:cNvCxnSpPr>
            <a:cxnSpLocks/>
          </p:cNvCxnSpPr>
          <p:nvPr/>
        </p:nvCxnSpPr>
        <p:spPr>
          <a:xfrm flipV="1">
            <a:off x="4375230" y="2356108"/>
            <a:ext cx="3218244" cy="134350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864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9BE88-2686-6544-3647-0E797683A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8A2A4-4EA1-28DB-B794-BA4B632EA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59"/>
            <a:ext cx="10515600" cy="1325563"/>
          </a:xfrm>
        </p:spPr>
        <p:txBody>
          <a:bodyPr/>
          <a:lstStyle/>
          <a:p>
            <a:r>
              <a:rPr lang="en-US" dirty="0"/>
              <a:t>Diagnostic camera image</a:t>
            </a:r>
            <a:endParaRPr lang="en-DK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B79C24-9460-D96F-0C51-92DE27A1B356}"/>
              </a:ext>
            </a:extLst>
          </p:cNvPr>
          <p:cNvSpPr/>
          <p:nvPr/>
        </p:nvSpPr>
        <p:spPr>
          <a:xfrm>
            <a:off x="1" y="1248916"/>
            <a:ext cx="12192000" cy="818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311F25-BA82-9829-5D1A-B9B0FFE93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23.01.2026</a:t>
            </a:r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B617B7-C7C9-3C7F-F1CC-BA29676D8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A7FFB-53AA-6341-9B80-1F7307BBD486}" type="slidenum">
              <a:rPr lang="en-DK" smtClean="0"/>
              <a:t>8</a:t>
            </a:fld>
            <a:endParaRPr lang="en-DK" dirty="0"/>
          </a:p>
        </p:txBody>
      </p:sp>
      <p:pic>
        <p:nvPicPr>
          <p:cNvPr id="7" name="그림 6" descr="원, 블랙, 어둠, 우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1EDF7B5-5436-53DC-10F6-C995F4D2C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952" y="2077807"/>
            <a:ext cx="4430324" cy="3367700"/>
          </a:xfrm>
          <a:prstGeom prst="rect">
            <a:avLst/>
          </a:prstGeom>
        </p:spPr>
      </p:pic>
      <p:pic>
        <p:nvPicPr>
          <p:cNvPr id="9" name="그림 8" descr="모노크롬, 흑백, 블랙, 흑백 사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0049335-AE3C-B41F-068B-660C59BF7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752" y="1601657"/>
            <a:ext cx="2841553" cy="2160000"/>
          </a:xfrm>
          <a:prstGeom prst="rect">
            <a:avLst/>
          </a:prstGeom>
        </p:spPr>
      </p:pic>
      <p:pic>
        <p:nvPicPr>
          <p:cNvPr id="11" name="그림 10" descr="모노크롬, 블랙, 흑백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7DBFB22-D5F9-6067-BBC1-C7D58D788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751" y="3925414"/>
            <a:ext cx="2841553" cy="2160000"/>
          </a:xfrm>
          <a:prstGeom prst="rect">
            <a:avLst/>
          </a:prstGeom>
        </p:spPr>
      </p:pic>
      <p:pic>
        <p:nvPicPr>
          <p:cNvPr id="6" name="그림 16" descr="블랙, 스크린샷, 어둠, 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89A5EBD-1D3F-08AB-E02C-B847EFB685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5251" y="2814664"/>
            <a:ext cx="1549555" cy="21907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62311DA-B563-EF2B-DAE9-E17A6C52E761}"/>
              </a:ext>
            </a:extLst>
          </p:cNvPr>
          <p:cNvSpPr/>
          <p:nvPr/>
        </p:nvSpPr>
        <p:spPr>
          <a:xfrm>
            <a:off x="6333029" y="3492904"/>
            <a:ext cx="902825" cy="117394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95A41C-9344-9355-141C-F2D751EF790E}"/>
              </a:ext>
            </a:extLst>
          </p:cNvPr>
          <p:cNvCxnSpPr>
            <a:cxnSpLocks/>
          </p:cNvCxnSpPr>
          <p:nvPr/>
        </p:nvCxnSpPr>
        <p:spPr>
          <a:xfrm>
            <a:off x="7235854" y="4666853"/>
            <a:ext cx="2830972" cy="33856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15EDAF3-2C65-3835-8899-6D357D7BE0D1}"/>
              </a:ext>
            </a:extLst>
          </p:cNvPr>
          <p:cNvCxnSpPr>
            <a:cxnSpLocks/>
          </p:cNvCxnSpPr>
          <p:nvPr/>
        </p:nvCxnSpPr>
        <p:spPr>
          <a:xfrm flipV="1">
            <a:off x="7235854" y="2814664"/>
            <a:ext cx="2830972" cy="67824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859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F0151-FBC4-C6B4-FAE6-602892DEC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87CF6-870E-F861-A717-67D607927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59"/>
            <a:ext cx="10515600" cy="1325563"/>
          </a:xfrm>
        </p:spPr>
        <p:txBody>
          <a:bodyPr/>
          <a:lstStyle/>
          <a:p>
            <a:r>
              <a:rPr lang="en-US" dirty="0"/>
              <a:t>Perspective-transformed image</a:t>
            </a:r>
            <a:endParaRPr lang="en-DK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4BA99-FC6F-322E-9201-961F9F20BDA9}"/>
              </a:ext>
            </a:extLst>
          </p:cNvPr>
          <p:cNvSpPr/>
          <p:nvPr/>
        </p:nvSpPr>
        <p:spPr>
          <a:xfrm>
            <a:off x="1" y="1248916"/>
            <a:ext cx="12192000" cy="818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CEFE3-F0BE-52A3-F969-F1BEDECFE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23.01.2026</a:t>
            </a:r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F88E3-1663-EBBF-3FB8-B069FFEF4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A7FFB-53AA-6341-9B80-1F7307BBD486}" type="slidenum">
              <a:rPr lang="en-DK" smtClean="0"/>
              <a:t>9</a:t>
            </a:fld>
            <a:endParaRPr lang="en-DK" dirty="0"/>
          </a:p>
        </p:txBody>
      </p:sp>
      <p:pic>
        <p:nvPicPr>
          <p:cNvPr id="7" name="그림 6" descr="텍스트, 스크린샷, 다채로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9609188-49A3-6780-D00F-CE33C52A0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934" y="1569588"/>
            <a:ext cx="3938467" cy="3938467"/>
          </a:xfrm>
          <a:prstGeom prst="rect">
            <a:avLst/>
          </a:prstGeom>
        </p:spPr>
      </p:pic>
      <p:pic>
        <p:nvPicPr>
          <p:cNvPr id="9" name="그림 8" descr="블랙, 어둠, 원, 우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2FFB943-80F0-B962-A57E-91D5FB8F7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1328" y="2464260"/>
            <a:ext cx="2479789" cy="2479789"/>
          </a:xfrm>
          <a:prstGeom prst="rect">
            <a:avLst/>
          </a:prstGeom>
        </p:spPr>
      </p:pic>
      <p:pic>
        <p:nvPicPr>
          <p:cNvPr id="11" name="그림 10" descr="스크린샷, 다채로움, 일렉트릭 블루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8614BAB-9E2F-5BF8-410E-20B6BBC7E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933189"/>
            <a:ext cx="3183401" cy="31834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C99F79-1B64-4224-0CE4-0EDA49A2699B}"/>
              </a:ext>
            </a:extLst>
          </p:cNvPr>
          <p:cNvSpPr/>
          <p:nvPr/>
        </p:nvSpPr>
        <p:spPr>
          <a:xfrm>
            <a:off x="5092861" y="3448685"/>
            <a:ext cx="1037864" cy="9844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E50762-34DB-D70A-94B0-DF749AEF9D4D}"/>
              </a:ext>
            </a:extLst>
          </p:cNvPr>
          <p:cNvCxnSpPr>
            <a:cxnSpLocks/>
          </p:cNvCxnSpPr>
          <p:nvPr/>
        </p:nvCxnSpPr>
        <p:spPr>
          <a:xfrm>
            <a:off x="6130725" y="4433109"/>
            <a:ext cx="2900603" cy="51094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B9A573-C07D-33BB-92AC-483D37214F4B}"/>
              </a:ext>
            </a:extLst>
          </p:cNvPr>
          <p:cNvCxnSpPr>
            <a:cxnSpLocks/>
          </p:cNvCxnSpPr>
          <p:nvPr/>
        </p:nvCxnSpPr>
        <p:spPr>
          <a:xfrm flipV="1">
            <a:off x="6130725" y="2464260"/>
            <a:ext cx="2900603" cy="98442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274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2168</TotalTime>
  <Words>459</Words>
  <Application>Microsoft Macintosh PowerPoint</Application>
  <PresentationFormat>Widescreen</PresentationFormat>
  <Paragraphs>98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Theme</vt:lpstr>
      <vt:lpstr>Validation of an Absolute Coordinate Calibration Device</vt:lpstr>
      <vt:lpstr>Index</vt:lpstr>
      <vt:lpstr>Overview of an experimental setup</vt:lpstr>
      <vt:lpstr>Ground truth</vt:lpstr>
      <vt:lpstr>Boundary condition coordinates</vt:lpstr>
      <vt:lpstr>Coordinate calibration</vt:lpstr>
      <vt:lpstr>Transverse plane</vt:lpstr>
      <vt:lpstr>Diagnostic camera image</vt:lpstr>
      <vt:lpstr>Perspective-transformed image</vt:lpstr>
      <vt:lpstr>Beam profile analysis: Ideal vs. Transformed</vt:lpstr>
      <vt:lpstr>PowerPoint Presentation</vt:lpstr>
      <vt:lpstr>THANK  YOU</vt:lpstr>
      <vt:lpstr>Appendix: Ground truth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윤주환(물리학과)</dc:creator>
  <cp:lastModifiedBy>윤주환(물리학과)</cp:lastModifiedBy>
  <cp:revision>192</cp:revision>
  <dcterms:created xsi:type="dcterms:W3CDTF">2025-10-30T20:12:55Z</dcterms:created>
  <dcterms:modified xsi:type="dcterms:W3CDTF">2026-01-23T01:39:27Z</dcterms:modified>
</cp:coreProperties>
</file>