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37" r:id="rId2"/>
    <p:sldId id="438" r:id="rId3"/>
    <p:sldId id="452" r:id="rId4"/>
    <p:sldId id="451" r:id="rId5"/>
    <p:sldId id="454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4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장원(물리학과)" userId="e4610acd-0df6-4076-801e-55b8d7f4980f" providerId="ADAL" clId="{A69C840B-12DC-4AB5-9E31-85C400B9D68F}"/>
    <pc:docChg chg="custSel modSld">
      <pc:chgData name="장원(물리학과)" userId="e4610acd-0df6-4076-801e-55b8d7f4980f" providerId="ADAL" clId="{A69C840B-12DC-4AB5-9E31-85C400B9D68F}" dt="2026-01-15T08:37:21.407" v="2" actId="478"/>
      <pc:docMkLst>
        <pc:docMk/>
      </pc:docMkLst>
      <pc:sldChg chg="delSp modSp mod">
        <pc:chgData name="장원(물리학과)" userId="e4610acd-0df6-4076-801e-55b8d7f4980f" providerId="ADAL" clId="{A69C840B-12DC-4AB5-9E31-85C400B9D68F}" dt="2026-01-15T08:37:16.936" v="1" actId="478"/>
        <pc:sldMkLst>
          <pc:docMk/>
          <pc:sldMk cId="413928421" sldId="451"/>
        </pc:sldMkLst>
        <pc:picChg chg="del mod">
          <ac:chgData name="장원(물리학과)" userId="e4610acd-0df6-4076-801e-55b8d7f4980f" providerId="ADAL" clId="{A69C840B-12DC-4AB5-9E31-85C400B9D68F}" dt="2026-01-15T08:37:16.936" v="1" actId="478"/>
          <ac:picMkLst>
            <pc:docMk/>
            <pc:sldMk cId="413928421" sldId="451"/>
            <ac:picMk id="5" creationId="{D2026854-D6A0-D774-3ED1-12344E74FDE9}"/>
          </ac:picMkLst>
        </pc:picChg>
      </pc:sldChg>
      <pc:sldChg chg="delSp mod">
        <pc:chgData name="장원(물리학과)" userId="e4610acd-0df6-4076-801e-55b8d7f4980f" providerId="ADAL" clId="{A69C840B-12DC-4AB5-9E31-85C400B9D68F}" dt="2026-01-15T08:37:21.407" v="2" actId="478"/>
        <pc:sldMkLst>
          <pc:docMk/>
          <pc:sldMk cId="3961440399" sldId="454"/>
        </pc:sldMkLst>
        <pc:spChg chg="del">
          <ac:chgData name="장원(물리학과)" userId="e4610acd-0df6-4076-801e-55b8d7f4980f" providerId="ADAL" clId="{A69C840B-12DC-4AB5-9E31-85C400B9D68F}" dt="2026-01-15T08:37:21.407" v="2" actId="478"/>
          <ac:spMkLst>
            <pc:docMk/>
            <pc:sldMk cId="3961440399" sldId="454"/>
            <ac:spMk id="7" creationId="{C7613111-2DAD-3921-2DB6-EA70E769F48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49A27C-7FDD-5969-4FBC-E1C8845F33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5B28F48-F8F7-F4A2-2D9F-1DA22EA9BB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024CAD0-5A06-13E0-4002-068D9CF7F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641386-6272-966B-B68C-4E2F4284F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245F618-A5B6-5701-52A1-2244C1268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3859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332D51-23EF-F039-354C-F067F47C9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C946812-BCFD-DE8E-2E35-46621CABE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17FCEE-D4DF-72E9-A163-3664BAA42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031363-33C2-73A8-DC2D-0BA3894E8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1E5C56A-CC40-8545-F3EC-E96873D81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066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4127255-AA6F-6671-F8DF-E1D5F8D55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EF9C416-BC77-83A1-2919-93CDC82D6B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5E7AD3A-F2C0-39A7-6586-B28F36E8B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D92779-954F-59C2-7D0A-D063AFFA4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3B4B6E-4CDC-F269-E6B7-FE76A5A75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0849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CDB6B4-3EFE-ACB4-894D-FBED6F9B1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D14EA9-CC86-A311-7A9F-D8C4C24DB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3BA225E-DB8A-8AB3-5144-E4955EEBB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793C017-D60A-CCA5-447E-7E1DFAE09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C8378AA-F83E-0DF9-3735-5941F6D1C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576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115C38-8D19-2A2D-B274-4B64CF640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69C2D90-8AD0-254D-F50B-030EF65B8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D7E0C8-C901-6E6E-8699-B458111C0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898EF9-A365-A210-D581-362D5DFA1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8AE1D3-8378-FD2B-7A9A-16F3A4FA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116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1AF650-3BD6-2503-C782-D85F09B3A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204E1FB-E645-F48F-3763-43279057E1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DB95B9-906B-8E1A-993D-E6FC707F1F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7789159-E188-54CD-8880-640ABDC84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621771-81B9-A11E-081F-1929E98A9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DD1B1B-2484-E4EC-E34A-7E673EF85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161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C060D3-04B5-EBF4-E45E-D84A928D7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9CC43D-36A6-3DCC-9C03-C74A11B3A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28B3E17-97AD-C600-CA57-BDE2DCE43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22F3D6B-656B-D628-018A-90A9A47378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7E93B1A-FA06-7B5E-67A0-15847FF063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8562F9E-7F16-8260-E5CC-CA2B88DB4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490E144-4024-4A7E-8A9E-A17D626E7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6C226B5-43B9-64C9-4011-D817B7FAB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333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FD24BB-D9A5-5FE4-359B-C3BCA2475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DF2357A-B3AF-E64F-E526-72B7E0D7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C8AC01F-FD68-9996-AAD8-939026B50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FD7F2E6-27CC-8E2E-9184-E2A0E5BFC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01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98C33C6-AD8B-223A-A431-EE53737AA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6364D73-F28B-19F3-1DD5-330700B8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E23EE1E-B970-8BF4-97DE-5B155AEB5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899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78F958-C22A-FC43-734F-783728998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5270AC-BB69-B34A-E1FC-66799C975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14E4AB3-A061-376F-1367-4D5C48991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E7326C-5E7D-03C5-3FBF-8EF447AD5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FCF5636-3656-4996-C9F5-5788193B2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1246A3-9865-07FE-7B21-AC4AC7AA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852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81C64B-699E-E9D4-9CAC-218D1C9D3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90CAC80-D21C-7608-508A-BCE32E44E9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B00C273-387E-6FC5-CD72-21CDEA5B38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536AC2E-0301-EA70-8A74-71314D609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545E586-4AB6-D7EC-C63B-773208A96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2FFFB85-CF41-A1D7-9222-153152CBA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932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8077162-9492-B228-091F-9219045E7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530E8C9-2D6C-DD9E-FA99-E32E20BE2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386F275-DD62-0C5E-CDC5-28B14A724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065D34-BE88-4312-81C8-DE2E45568033}" type="datetimeFigureOut">
              <a:rPr lang="ko-KR" altLang="en-US" smtClean="0"/>
              <a:t>2026-01-15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037929E-B3CC-2BC8-1F16-70CD07407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150DDF2-0CF0-5CCE-5454-19D46D0B24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479738-8300-4EDF-9353-C68F6F31BE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9496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9893B3-0203-3F49-065A-B4680EC22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Polarization radiation generated in a cylindrical channel in a screen of finite thickness and radius</a:t>
            </a:r>
            <a:endParaRPr lang="ko-KR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73353AE-B074-B1A7-0D8B-FCAB7200103A}"/>
                  </a:ext>
                </a:extLst>
              </p:cNvPr>
              <p:cNvSpPr txBox="1"/>
              <p:nvPr/>
            </p:nvSpPr>
            <p:spPr>
              <a:xfrm>
                <a:off x="0" y="1484453"/>
                <a:ext cx="12191999" cy="63850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sz="1200" dirty="0">
                    <a:cs typeface="Arial" panose="020B0604020202020204" pitchFamily="34" charset="0"/>
                  </a:rPr>
                  <a:t>Let’s consider, homogeneous, isotropic, nonmagnetic u=1</a:t>
                </a:r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d>
                        <m:d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e>
                      </m:d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  <m:d>
                        <m:d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1−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d>
                            <m:d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</m:d>
                        </m:e>
                      </m:d>
                      <m:r>
                        <a:rPr lang="en-US" altLang="ko-KR" sz="1200" b="0" i="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  </m:t>
                      </m:r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𝛾</m:t>
                      </m:r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𝐸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𝛽</m:t>
                                  </m:r>
                                </m:e>
                                <m:sup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altLang="ko-KR" sz="1200" dirty="0">
                  <a:cs typeface="Arial" panose="020B0604020202020204" pitchFamily="34" charset="0"/>
                </a:endParaRPr>
              </a:p>
              <a:p>
                <a:pPr algn="ctr"/>
                <a:endParaRPr lang="en-US" altLang="ko-KR" sz="1200" dirty="0"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ko-KR" sz="12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</m:acc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𝐸</m:t>
                          </m:r>
                        </m:e>
                      </m:acc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altLang="ko-KR" sz="1200" dirty="0"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ko-KR" sz="12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𝐸</m:t>
                          </m:r>
                        </m:e>
                      </m:acc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</m:acc>
                    </m:oMath>
                  </m:oMathPara>
                </a14:m>
                <a:endParaRPr lang="en-US" altLang="ko-KR" sz="1200" dirty="0">
                  <a:cs typeface="Arial" panose="020B0604020202020204" pitchFamily="34" charset="0"/>
                </a:endParaRPr>
              </a:p>
              <a:p>
                <a:pPr algn="ctr"/>
                <a:r>
                  <a:rPr lang="en-US" altLang="ko-KR" sz="1200" dirty="0">
                    <a:cs typeface="Arial" panose="020B0604020202020204" pitchFamily="34" charset="0"/>
                  </a:rPr>
                  <a:t>Basic field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ko-KR" sz="12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altLang="ko-KR" sz="12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ko-KR" sz="12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sSup>
                        <m:sSup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altLang="ko-KR" sz="12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d>
                        <m:d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𝐸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p>
                          </m:sSup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𝐸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𝑝𝑜𝑙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altLang="ko-KR" sz="1200" b="0" i="1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𝑗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𝑝𝑜𝑙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𝐸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p>
                          </m:s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: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𝑓𝑟𝑜𝑚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𝑒𝑙𝑒𝑡𝑟𝑜𝑛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 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𝑓𝑖𝑒𝑙𝑑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𝑤𝑖𝑡h𝑜𝑢𝑡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𝑚𝑎𝑡𝑒𝑟𝑖𝑎𝑙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 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𝐸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𝑝𝑜𝑙</m:t>
                              </m:r>
                            </m:sup>
                          </m:s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: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𝑝𝑜𝑙𝑎𝑟𝑖𝑧𝑎𝑡𝑖𝑜𝑛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𝑐𝑢𝑟𝑟𝑒𝑛𝑡</m:t>
                          </m:r>
                        </m:e>
                      </m:d>
                    </m:oMath>
                  </m:oMathPara>
                </a14:m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ko-KR" sz="1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sSup>
                        <m:sSup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</m:oMath>
                  </m:oMathPara>
                </a14:m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ko-KR" sz="12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sSup>
                        <m:sSup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</m:oMath>
                  </m:oMathPara>
                </a14:m>
                <a:endParaRPr lang="en-US" altLang="ko-KR" sz="12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∇</m:t>
                              </m:r>
                            </m:e>
                            <m:sup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e>
                                <m:sup>
                                  <m: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altLang="ko-KR" sz="1200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</m:oMath>
                  </m:oMathPara>
                </a14:m>
                <a:endParaRPr lang="en-US" altLang="ko-KR" sz="12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:endParaRPr lang="en-US" altLang="ko-KR" sz="12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∇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r>
                        <m:rPr>
                          <m:sty m:val="p"/>
                        </m:rPr>
                        <a:rPr lang="en-US" altLang="ko-KR" sz="1200" b="0" i="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d>
                        <m:d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𝐸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p>
                          </m:s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𝐸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𝑝𝑜𝑙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∇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𝜔𝜎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r>
                        <m:rPr>
                          <m:sty m:val="p"/>
                        </m:rPr>
                        <a:rPr lang="en-US" altLang="ko-KR" sz="1200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altLang="ko-KR" sz="1200" dirty="0">
                  <a:cs typeface="Arial" panose="020B0604020202020204" pitchFamily="34" charset="0"/>
                </a:endParaRPr>
              </a:p>
              <a:p>
                <a:pPr algn="ctr"/>
                <a:endParaRPr lang="en-US" altLang="ko-KR" sz="1200" dirty="0"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∇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f>
                            <m:f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e>
                                <m:sup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r>
                        <m:rPr>
                          <m:sty m:val="p"/>
                        </m:rPr>
                        <a:rPr lang="en-US" altLang="ko-KR" sz="1200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altLang="ko-KR" sz="1200" dirty="0">
                  <a:cs typeface="Arial" panose="020B0604020202020204" pitchFamily="34" charset="0"/>
                </a:endParaRPr>
              </a:p>
              <a:p>
                <a:pPr algn="ctr"/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 algn="ctr"/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 algn="ctr"/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 algn="ctr"/>
                <a:endParaRPr lang="en-US" altLang="ko-KR" sz="1200" dirty="0">
                  <a:cs typeface="Arial" panose="020B0604020202020204" pitchFamily="34" charset="0"/>
                </a:endParaRPr>
              </a:p>
              <a:p>
                <a:pPr algn="ctr"/>
                <a:endParaRPr lang="en-US" altLang="ko-KR" sz="1200" dirty="0"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73353AE-B074-B1A7-0D8B-FCAB720010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484453"/>
                <a:ext cx="12191999" cy="6385081"/>
              </a:xfrm>
              <a:prstGeom prst="rect">
                <a:avLst/>
              </a:prstGeom>
              <a:blipFill>
                <a:blip r:embed="rId2"/>
                <a:stretch>
                  <a:fillRect t="-9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6943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12493-CBC5-17D9-A7DF-151124406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207CB2D-A381-7259-AAFE-90CFD16CBC49}"/>
                  </a:ext>
                </a:extLst>
              </p:cNvPr>
              <p:cNvSpPr txBox="1"/>
              <p:nvPr/>
            </p:nvSpPr>
            <p:spPr>
              <a:xfrm>
                <a:off x="1" y="158104"/>
                <a:ext cx="12191999" cy="58720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ko-KR" sz="12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∇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sSup>
                        <m:sSup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r>
                        <m:rPr>
                          <m:sty m:val="p"/>
                        </m:rPr>
                        <a:rPr lang="en-US" altLang="ko-KR" sz="1200" b="0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altLang="ko-KR" sz="1200" b="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r>
                  <a:rPr lang="ko-KR" altLang="en-US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유한한 영역에서 이 식의 해는 전류가 존재하는 영역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ko-KR" sz="12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ko-KR" sz="12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T</m:t>
                        </m:r>
                      </m:sub>
                    </m:sSub>
                    <m:r>
                      <a:rPr lang="ko-KR" altLang="en-US" sz="1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에</m:t>
                    </m:r>
                  </m:oMath>
                </a14:m>
                <a:r>
                  <a:rPr lang="ko-KR" altLang="en-US" sz="1200" b="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서만 적분함으로써 </a:t>
                </a:r>
                <a:r>
                  <a:rPr lang="ko-KR" altLang="en-US" sz="1200" b="0" dirty="0" err="1">
                    <a:solidFill>
                      <a:schemeClr val="tx1"/>
                    </a:solidFill>
                    <a:cs typeface="Arial" panose="020B0604020202020204" pitchFamily="34" charset="0"/>
                  </a:rPr>
                  <a:t>얻어짐</a:t>
                </a:r>
                <a:endParaRPr lang="en-US" altLang="ko-KR" sz="1200" b="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endParaRPr lang="en-US" altLang="ko-KR" sz="12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ko-KR" sz="1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ko-KR" sz="1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𝑜𝑢𝑡𝑔𝑜𝑖𝑛𝑔</m:t>
                    </m:r>
                    <m:r>
                      <a:rPr lang="en-US" altLang="ko-KR" sz="1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altLang="ko-KR" sz="1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𝑤𝑎𝑣𝑒</m:t>
                    </m:r>
                    <m:r>
                      <a:rPr lang="en-US" altLang="ko-KR" sz="1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altLang="ko-KR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ko-KR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e>
                      <m:sub>
                        <m:r>
                          <a:rPr lang="en-US" altLang="ko-KR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𝑜𝑢𝑡</m:t>
                        </m:r>
                      </m:sub>
                    </m:sSub>
                    <m:d>
                      <m:dPr>
                        <m:ctrlPr>
                          <a:rPr lang="en-US" altLang="ko-KR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ko-KR" sz="12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altLang="ko-KR" sz="12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𝑟</m:t>
                            </m:r>
                          </m:e>
                        </m:acc>
                        <m:r>
                          <a:rPr lang="en-US" altLang="ko-KR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altLang="ko-KR" sz="12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acc>
                              <m:accPr>
                                <m:chr m:val="⃗"/>
                                <m:ctrlPr>
                                  <a:rPr lang="en-US" altLang="ko-KR" sz="12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ko-KR" sz="12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𝑟</m:t>
                                </m:r>
                              </m:e>
                            </m:acc>
                          </m:e>
                          <m:sup>
                            <m:r>
                              <a:rPr lang="en-US" altLang="ko-KR" sz="12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altLang="ko-KR" sz="1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  <m:r>
                      <a:rPr lang="ko-KR" altLang="en-US" sz="12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를</m:t>
                    </m:r>
                  </m:oMath>
                </a14:m>
                <a:r>
                  <a:rPr lang="en-US" altLang="ko-KR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</a:t>
                </a:r>
                <a:r>
                  <a:rPr lang="ko-KR" altLang="en-US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고르면</a:t>
                </a:r>
                <a:endParaRPr lang="en-US" altLang="ko-KR" sz="12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endParaRPr lang="en-US" altLang="ko-KR" sz="1200" b="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d>
                        <m:dPr>
                          <m:ctrlP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acc>
                          <m: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e>
                      </m:d>
                      <m:r>
                        <a:rPr lang="en-US" altLang="ko-KR" sz="12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altLang="ko-KR" sz="1200" b="0" i="0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∇</m:t>
                      </m:r>
                      <m:r>
                        <a:rPr lang="en-US" altLang="ko-KR" sz="12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nary>
                        <m:naryPr>
                          <m:ctrlP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𝐸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ko-KR" sz="1200" b="0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𝑟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en-US" altLang="ko-KR" sz="1200" b="0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</m:d>
                          <m: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altLang="ko-KR" sz="1200" b="0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ko-KR" sz="1200" b="0" i="0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exp</m:t>
                                  </m:r>
                                </m:fName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[</m:t>
                                  </m:r>
                                  <m:f>
                                    <m:fPr>
                                      <m:ctrlP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b="0" i="1" dirty="0" smtClean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b="0" i="1" dirty="0" smtClean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altLang="ko-KR" sz="1200" b="0" i="1" dirty="0" smtClean="0">
                                                  <a:solidFill>
                                                    <a:srgbClr val="00B05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altLang="ko-KR" sz="1200" b="0" i="1" dirty="0" smtClean="0">
                                                  <a:solidFill>
                                                    <a:srgbClr val="00B05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𝜔</m:t>
                                              </m:r>
                                            </m:e>
                                          </m:d>
                                        </m:e>
                                      </m:rad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𝑅</m:t>
                                      </m:r>
                                    </m:num>
                                    <m:den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  <m:r>
                                    <a:rPr lang="en-US" altLang="ko-KR" sz="1200" b="0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]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den>
                          </m:f>
                        </m:e>
                      </m:nary>
                      <m:r>
                        <a:rPr lang="en-US" altLang="ko-KR" sz="12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⋯</m:t>
                      </m:r>
                      <m:r>
                        <a:rPr lang="en-US" altLang="ko-KR" sz="12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𝐷𝑖𝑓𝑓𝑟𝑎𝑐𝑡𝑖𝑜𝑛</m:t>
                      </m:r>
                      <m:r>
                        <a:rPr lang="en-US" altLang="ko-KR" sz="12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ko-KR" sz="12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𝑟𝑎𝑑𝑖𝑎𝑡𝑖𝑜𝑛</m:t>
                      </m:r>
                    </m:oMath>
                  </m:oMathPara>
                </a14:m>
                <a:endParaRPr lang="en-US" altLang="ko-KR" sz="1200" b="0" dirty="0">
                  <a:solidFill>
                    <a:srgbClr val="00B050"/>
                  </a:solidFill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nary>
                        <m:nary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sub>
                          </m:sSub>
                        </m:sub>
                        <m:sup/>
                        <m:e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e>
                              </m:acc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e>
                              </m:acc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den>
                          </m:f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×</m:t>
                          </m:r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𝐸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𝑟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</m:d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×</m:t>
                          </m:r>
                          <m:d>
                            <m:d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𝜖</m:t>
                                  </m:r>
                                </m:e>
                              </m:rad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𝑅</m:t>
                                  </m:r>
                                </m:den>
                              </m:f>
                            </m:e>
                          </m:d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ko-KR" sz="1200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exp</m:t>
                                  </m:r>
                                </m:fName>
                                <m:e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[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𝑅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]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ko-KR" sz="1200" b="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endParaRPr lang="en-US" altLang="ko-KR" sz="1200" b="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ko-KR" sz="1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en-US" altLang="ko-KR" sz="1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≫</m:t>
                    </m:r>
                    <m:f>
                      <m:fPr>
                        <m:ctrlPr>
                          <a:rPr lang="en-US" altLang="ko-KR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ko-KR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ko-KR" sz="12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ko-KR" sz="12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𝜖</m:t>
                            </m:r>
                          </m:e>
                        </m:rad>
                      </m:den>
                    </m:f>
                    <m:r>
                      <a:rPr lang="en-US" altLang="ko-KR" sz="1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altLang="ko-KR" sz="1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en-US" altLang="ko-KR" sz="1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≫</m:t>
                    </m:r>
                    <m:sSubSup>
                      <m:sSubSupPr>
                        <m:ctrlPr>
                          <a:rPr lang="en-US" altLang="ko-KR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altLang="ko-KR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en-US" altLang="ko-KR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𝑒𝑓𝑓</m:t>
                        </m:r>
                      </m:sub>
                      <m:sup>
                        <m:r>
                          <a:rPr lang="en-US" altLang="ko-KR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bSup>
                    <m:r>
                      <a:rPr lang="ko-KR" altLang="en-US" sz="12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인</m:t>
                    </m:r>
                  </m:oMath>
                </a14:m>
                <a:r>
                  <a:rPr lang="en-US" altLang="ko-KR" sz="1200" b="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</a:t>
                </a:r>
                <a:r>
                  <a:rPr lang="ko-KR" altLang="en-US" sz="1200" b="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조건 하에서는 </a:t>
                </a:r>
                <a:r>
                  <a:rPr lang="en-US" altLang="ko-KR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(far field approx.)</a:t>
                </a:r>
              </a:p>
              <a:p>
                <a:r>
                  <a:rPr lang="ko-KR" altLang="en-US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관찰점 </a:t>
                </a:r>
                <a:r>
                  <a:rPr lang="en-US" altLang="ko-KR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r</a:t>
                </a:r>
                <a:r>
                  <a:rPr lang="ko-KR" altLang="en-US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이 멀리 있다면 보통</a:t>
                </a:r>
                <a:r>
                  <a:rPr lang="en-US" altLang="ko-KR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,</a:t>
                </a:r>
                <a14:m>
                  <m:oMath xmlns:m="http://schemas.openxmlformats.org/officeDocument/2006/math">
                    <m:r>
                      <a:rPr lang="en-US" altLang="ko-KR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altLang="ko-KR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altLang="ko-KR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altLang="ko-KR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en-US" altLang="ko-KR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̂"/>
                        <m:ctrlP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acc>
                    <m:r>
                      <a:rPr lang="en-US" altLang="ko-KR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⋅</m:t>
                    </m:r>
                    <m:sSup>
                      <m:sSupPr>
                        <m:ctrlP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lang="en-US" altLang="ko-KR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altLang="ko-KR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𝑟</m:t>
                            </m:r>
                          </m:e>
                        </m:acc>
                      </m:e>
                      <m:sup>
                        <m: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altLang="ko-KR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f>
                      <m:fPr>
                        <m:ctrlP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  <m:r>
                      <a:rPr lang="en-US" altLang="ko-KR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f>
                      <m:fPr>
                        <m:ctrlP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den>
                    </m:f>
                    <m:r>
                      <a:rPr lang="en-US" altLang="ko-KR" sz="1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d>
                      <m:dPr>
                        <m:ctrlP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altLang="ko-KR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altLang="ko-KR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acc>
                        <m:r>
                          <a:rPr lang="en-US" altLang="ko-KR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US" altLang="ko-KR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acc>
                              <m:accPr>
                                <m:chr m:val="⃗"/>
                                <m:ctrlP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ko-KR" sz="12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𝑟</m:t>
                                </m:r>
                              </m:e>
                            </m:acc>
                          </m:num>
                          <m:den>
                            <m:r>
                              <a:rPr lang="en-US" altLang="ko-KR" sz="1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𝑟</m:t>
                            </m:r>
                          </m:den>
                        </m:f>
                      </m:e>
                    </m:d>
                    <m:r>
                      <a:rPr lang="en-US" altLang="ko-KR" sz="1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altLang="ko-KR" sz="1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altLang="ko-KR" sz="1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𝜖</m:t>
                        </m:r>
                      </m:e>
                    </m:rad>
                    <m:f>
                      <m:fPr>
                        <m:ctrlP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num>
                      <m:den>
                        <m:r>
                          <a:rPr lang="en-US" altLang="ko-KR" sz="1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den>
                    </m:f>
                  </m:oMath>
                </a14:m>
                <a:endParaRPr lang="en-US" altLang="ko-KR" sz="1200" b="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pPr algn="ctr"/>
                <a:r>
                  <a:rPr lang="ko-KR" altLang="en-US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또</a:t>
                </a:r>
                <a:r>
                  <a:rPr lang="en-US" altLang="ko-KR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, far field</a:t>
                </a:r>
                <a:r>
                  <a:rPr lang="ko-KR" altLang="en-US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에서는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lang="en-US" altLang="ko-KR" sz="12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altLang="ko-KR" sz="12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</m:t>
                            </m:r>
                          </m:e>
                        </m:acc>
                      </m:e>
                      <m:sup>
                        <m:r>
                          <a:rPr lang="en-US" altLang="ko-KR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𝑝𝑜𝑙</m:t>
                        </m:r>
                      </m:sup>
                    </m:sSup>
                    <m:d>
                      <m:dPr>
                        <m:ctrlPr>
                          <a:rPr lang="en-US" altLang="ko-KR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ko-KR" sz="12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altLang="ko-KR" sz="12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𝑟</m:t>
                            </m:r>
                          </m:e>
                        </m:acc>
                        <m:r>
                          <a:rPr lang="en-US" altLang="ko-KR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ko-KR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</m:d>
                  </m:oMath>
                </a14:m>
                <a:r>
                  <a:rPr lang="en-US" altLang="ko-KR" sz="1200" b="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term</a:t>
                </a:r>
                <a:r>
                  <a:rPr lang="ko-KR" altLang="en-US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이 지배적</a:t>
                </a:r>
                <a:endParaRPr lang="en-US" altLang="ko-KR" sz="1200" b="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endParaRPr lang="en-US" altLang="ko-KR" sz="12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sSup>
                        <m:sSup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sup>
                      </m:sSup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</m:e>
                      </m:rad>
                      <m:f>
                        <m:fPr>
                          <m:ctrlPr>
                            <a:rPr lang="en-US" altLang="ko-KR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ko-KR" sz="1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  <m:r>
                                        <a:rPr lang="en-US" altLang="ko-KR" sz="12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𝑟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</m:e>
                      </m:acc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nary>
                        <m:nary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ko-KR" sz="120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𝐸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𝑟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</m:d>
                          <m:func>
                            <m:func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acc>
                                    <m:accPr>
                                      <m:chr m:val="̂"/>
                                      <m:ctrlPr>
                                        <a:rPr lang="en-US" altLang="ko-KR" sz="12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ko-KR" sz="12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e>
                                  </m:acc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⋅</m:t>
                                  </m:r>
                                  <m:sSup>
                                    <m:sSupPr>
                                      <m:ctrlPr>
                                        <a:rPr lang="en-US" altLang="ko-KR" sz="12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⃗"/>
                                          <m:ctrlPr>
                                            <a:rPr lang="en-US" altLang="ko-KR" sz="1200" b="0" i="1" dirty="0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altLang="ko-KR" sz="1200" b="0" i="1" dirty="0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𝑟</m:t>
                                          </m:r>
                                        </m:e>
                                      </m:acc>
                                    </m:e>
                                    <m:sup>
                                      <m:r>
                                        <a:rPr lang="en-US" altLang="ko-KR" sz="12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func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ko-KR" sz="12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endParaRPr lang="en-US" altLang="ko-KR" sz="1200" b="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  <m:d>
                        <m:d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acc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e>
                      </m:d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d>
                        <m:d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𝜔𝜌</m:t>
                                  </m:r>
                                </m:num>
                                <m:den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</m:den>
                              </m:f>
                            </m:e>
                          </m:d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den>
                          </m:f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𝜔𝜌</m:t>
                                  </m:r>
                                </m:num>
                                <m:den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</m:den>
                              </m:f>
                            </m:e>
                          </m:d>
                        </m:e>
                      </m:d>
                      <m:func>
                        <m:func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exp</m:t>
                          </m:r>
                        </m:fName>
                        <m:e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[</m:t>
                          </m:r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den>
                          </m:f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]</m:t>
                          </m:r>
                        </m:e>
                      </m:func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(</m:t>
                      </m:r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𝑐𝑦𝑙𝑖𝑛𝑑𝑟𝑖𝑐𝑎𝑙</m:t>
                      </m:r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𝑐𝑜𝑜𝑟𝑑𝑖</m:t>
                      </m:r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altLang="ko-KR" sz="12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r>
                  <a:rPr lang="ko-KR" altLang="en-US" sz="1200" b="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또한</a:t>
                </a:r>
                <a:r>
                  <a:rPr lang="en-US" altLang="ko-KR" sz="1200" b="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, Maxwell eq</a:t>
                </a:r>
                <a:r>
                  <a:rPr lang="ko-KR" altLang="en-US" sz="1200" b="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로부터 </a:t>
                </a:r>
                <a:endParaRPr lang="en-US" altLang="ko-KR" sz="1200" b="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sSup>
                        <m:sSup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sup>
                      </m:sSup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</m:den>
                      </m:f>
                      <m:acc>
                        <m:accPr>
                          <m:chr m:val="̂"/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</m:acc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sup>
                      </m:sSup>
                    </m:oMath>
                  </m:oMathPara>
                </a14:m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endParaRPr lang="en-US" altLang="ko-KR" sz="1200" dirty="0">
                  <a:cs typeface="Arial" panose="020B0604020202020204" pitchFamily="34" charset="0"/>
                </a:endParaRPr>
              </a:p>
              <a:p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endParaRPr lang="en-US" altLang="ko-KR" sz="1200" b="0" dirty="0"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207CB2D-A381-7259-AAFE-90CFD16CBC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158104"/>
                <a:ext cx="12191999" cy="58720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8122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5A53F-CCB2-4083-68A1-38D55F533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도표, 스케치, 그림, 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7B49E3D-87F3-90DD-4ADE-3EE6F8F029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97765"/>
            <a:ext cx="3392131" cy="234900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74107CB-59EF-57B3-2328-238958E3BFE8}"/>
                  </a:ext>
                </a:extLst>
              </p:cNvPr>
              <p:cNvSpPr txBox="1"/>
              <p:nvPr/>
            </p:nvSpPr>
            <p:spPr>
              <a:xfrm>
                <a:off x="1" y="77586"/>
                <a:ext cx="12191999" cy="25893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endParaRPr lang="en-US" altLang="ko-KR" sz="120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sSup>
                        <m:sSupPr>
                          <m:ctrlP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sup>
                      </m:sSup>
                      <m:r>
                        <a:rPr lang="en-US" altLang="ko-KR" sz="12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ko-KR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altLang="ko-KR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</m:e>
                      </m:rad>
                      <m:f>
                        <m:fPr>
                          <m:ctrlP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r>
                                        <a:rPr lang="en-US" altLang="ko-KR" sz="1200" i="1" dirty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𝑟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</m:e>
                      </m:acc>
                      <m:r>
                        <a:rPr lang="en-US" altLang="ko-KR" sz="1200" b="0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nary>
                        <m:naryPr>
                          <m:ctrlPr>
                            <a:rPr lang="en-US" altLang="ko-KR" sz="1200" i="1" dirty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sub>
                          </m:sSub>
                        </m:sub>
                        <m:sup/>
                        <m:e>
                          <m:r>
                            <a:rPr lang="en-US" altLang="ko-KR" sz="1200" i="1" dirty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</m:d>
                          <m:sSup>
                            <m:sSupPr>
                              <m:ctrlPr>
                                <a:rPr lang="en-US" altLang="ko-KR" sz="120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ko-KR" sz="1200" i="1" dirty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𝐸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altLang="ko-KR" sz="1200" i="1" dirty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𝑟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</m:d>
                          <m:func>
                            <m:funcPr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b="0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b="0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acc>
                                    <m:accPr>
                                      <m:chr m:val="̂"/>
                                      <m:ctrlP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e>
                                  </m:acc>
                                  <m:r>
                                    <a:rPr lang="en-US" altLang="ko-KR" sz="1200" b="0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⋅</m:t>
                                  </m:r>
                                  <m:sSup>
                                    <m:sSupPr>
                                      <m:ctrlP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⃗"/>
                                          <m:ctrlPr>
                                            <a:rPr lang="en-US" altLang="ko-KR" sz="1200" b="0" i="1" dirty="0" smtClean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altLang="ko-KR" sz="1200" b="0" i="1" dirty="0" smtClean="0">
                                              <a:solidFill>
                                                <a:srgbClr val="00B05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𝑟</m:t>
                                          </m:r>
                                        </m:e>
                                      </m:acc>
                                    </m:e>
                                    <m:sup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func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altLang="ko-KR" sz="120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𝑝𝑜𝑙</m:t>
                          </m:r>
                        </m:sup>
                      </m:sSup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sSup>
                        <m:sSup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sup>
                      </m:sSup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</m:den>
                      </m:f>
                      <m:acc>
                        <m:accPr>
                          <m:chr m:val="⃗"/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</m:e>
                      </m:acc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sup>
                      </m:sSup>
                    </m:oMath>
                  </m:oMathPara>
                </a14:m>
                <a:endParaRPr lang="en-US" altLang="ko-KR" sz="1200" dirty="0">
                  <a:cs typeface="Arial" panose="020B0604020202020204" pitchFamily="34" charset="0"/>
                </a:endParaRPr>
              </a:p>
              <a:p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𝐸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  <m:d>
                        <m:d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acc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e>
                      </m:d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d>
                        <m:d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𝜔𝜌</m:t>
                                  </m:r>
                                </m:num>
                                <m:den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</m:den>
                              </m:f>
                            </m:e>
                          </m:d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den>
                          </m:f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⃗"/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𝜔𝜌</m:t>
                                  </m:r>
                                </m:num>
                                <m:den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</m:den>
                              </m:f>
                            </m:e>
                          </m:d>
                        </m:e>
                      </m:d>
                      <m:func>
                        <m:funcPr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exp</m:t>
                          </m:r>
                        </m:fName>
                        <m:e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[</m:t>
                          </m:r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den>
                          </m:f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]</m:t>
                          </m:r>
                        </m:e>
                      </m:func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(</m:t>
                      </m:r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𝑐𝑦𝑙𝑖𝑛𝑑𝑟𝑖𝑐𝑎𝑙</m:t>
                      </m:r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𝑐𝑜𝑜𝑟𝑑𝑖</m:t>
                      </m:r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altLang="ko-KR" sz="12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endParaRPr lang="en-US" altLang="ko-KR" sz="1200" dirty="0"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k</m:t>
                          </m:r>
                        </m:e>
                      </m:acc>
                      <m:r>
                        <a:rPr lang="en-US" altLang="ko-KR" sz="1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acc>
                        <m:accPr>
                          <m:chr m:val="̂"/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</m:e>
                      </m:acc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</m:t>
                      </m:r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𝜎</m:t>
                      </m:r>
                      <m:d>
                        <m:d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e>
                      </m:d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den>
                      </m:f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𝜖</m:t>
                      </m:r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−1)</m:t>
                      </m:r>
                    </m:oMath>
                  </m:oMathPara>
                </a14:m>
                <a:endParaRPr lang="en-US" altLang="ko-KR" sz="1200" dirty="0">
                  <a:cs typeface="Arial" panose="020B0604020202020204" pitchFamily="34" charset="0"/>
                </a:endParaRPr>
              </a:p>
              <a:p>
                <a:endParaRPr lang="en-US" altLang="ko-KR" sz="1200" b="0" dirty="0"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74107CB-59EF-57B3-2328-238958E3BF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77586"/>
                <a:ext cx="12191999" cy="25893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476004F-A9A7-3F10-1A82-992F869B0AD7}"/>
                  </a:ext>
                </a:extLst>
              </p:cNvPr>
              <p:cNvSpPr txBox="1"/>
              <p:nvPr/>
            </p:nvSpPr>
            <p:spPr>
              <a:xfrm>
                <a:off x="0" y="2507110"/>
                <a:ext cx="12191998" cy="415312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r>
                  <a:rPr lang="en-US" altLang="ko-KR" sz="1200" dirty="0">
                    <a:cs typeface="Arial" panose="020B0604020202020204" pitchFamily="34" charset="0"/>
                  </a:rPr>
                  <a:t>Cylindrical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p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altLang="ko-KR" sz="1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altLang="ko-KR" sz="1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p>
                      <m:sSupPr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𝜙</m:t>
                        </m:r>
                      </m:e>
                      <m:sup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altLang="ko-KR" sz="1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0,2</m:t>
                        </m:r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e>
                    </m:d>
                    <m:r>
                      <a:rPr lang="en-US" altLang="ko-KR" sz="1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p>
                      <m:sSupPr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𝑧</m:t>
                        </m:r>
                      </m:e>
                      <m:sup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altLang="ko-KR" sz="1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  <m:r>
                          <a:rPr lang="en-US" altLang="ko-KR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,0</m:t>
                        </m:r>
                      </m:e>
                    </m:d>
                  </m:oMath>
                </a14:m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sub>
                          </m:sSub>
                        </m:sub>
                        <m:sup/>
                        <m:e>
                          <m:sSup>
                            <m:sSupPr>
                              <m:ctrlP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nary>
                      <m:r>
                        <a:rPr lang="en-US" altLang="ko-KR" sz="12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trlPr>
                            <a:rPr lang="en-US" altLang="ko-KR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sub>
                        <m:sup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ko-KR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nary>
                      <m:nary>
                        <m:naryPr>
                          <m:ctrlPr>
                            <a:rPr lang="en-US" altLang="ko-KR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  <m:sup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sup>
                        <m:e>
                          <m:r>
                            <a:rPr lang="en-US" altLang="ko-KR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𝜙</m:t>
                          </m:r>
                          <m:r>
                            <a:rPr lang="en-US" altLang="ko-KR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nary>
                      <m:nary>
                        <m:naryPr>
                          <m:ctrlPr>
                            <a:rPr lang="en-US" altLang="ko-KR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sub>
                        <m:sup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  <m:e>
                          <m:r>
                            <a:rPr lang="en-US" altLang="ko-KR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r>
                            <a:rPr lang="en-US" altLang="ko-KR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  <m:r>
                            <a:rPr lang="en-US" altLang="ko-KR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nary>
                    </m:oMath>
                  </m:oMathPara>
                </a14:m>
                <a:endParaRPr lang="en-US" altLang="ko-KR" sz="1200" b="0" dirty="0">
                  <a:solidFill>
                    <a:srgbClr val="00B050"/>
                  </a:solidFill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sup>
                      </m:sSup>
                      <m:d>
                        <m:d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acc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e>
                      </m:d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altLang="ko-KR" sz="1200" b="0" i="1" dirty="0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ko-KR" sz="1200" b="0" i="1" dirty="0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𝜖</m:t>
                                      </m:r>
                                    </m:e>
                                  </m:rad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num>
                                <m:den>
                                  <m:r>
                                    <a:rPr lang="en-US" altLang="ko-KR" sz="1200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</m:acc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nary>
                        <m:nary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sub>
                        <m:sup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nary>
                      <m:nary>
                        <m:naryPr>
                          <m:ctrlPr>
                            <a:rPr lang="en-US" altLang="ko-KR" sz="1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  <m:sup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sup>
                        <m:e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𝜙</m:t>
                          </m:r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nary>
                      <m:nary>
                        <m:naryPr>
                          <m:ctrlPr>
                            <a:rPr lang="en-US" altLang="ko-KR" sz="1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sub>
                        <m:sup>
                          <m: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  <m:e>
                          <m:r>
                            <a:rPr lang="en-US" altLang="ko-KR" sz="12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altLang="ko-KR" sz="1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altLang="ko-KR" sz="1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ko-KR" sz="1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ko-KR" sz="120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⃗"/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e>
                                  </m:acc>
                                  <m: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  <m: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den>
                              </m:f>
                              <m:sSub>
                                <m:sSubPr>
                                  <m:ctrlPr>
                                    <a:rPr lang="en-US" altLang="ko-KR" sz="120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𝜔𝜌</m:t>
                                      </m:r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𝛾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altLang="ko-KR" sz="120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 </m:t>
                                  </m:r>
                                </m:den>
                              </m:f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⃗"/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</m:e>
                                  </m:acc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</m:den>
                              </m:f>
                              <m:sSub>
                                <m:sSub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0</m:t>
                                  </m:r>
                                </m:sub>
                              </m:sSub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𝜔𝜌</m:t>
                                      </m:r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𝛾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  <m:func>
                            <m:func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[</m:t>
                              </m:r>
                              <m:r>
                                <a:rPr lang="en-US" altLang="ko-KR" sz="120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altLang="ko-KR" sz="120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acc>
                                <m:accPr>
                                  <m:chr m:val="̂"/>
                                  <m:ctrlPr>
                                    <a:rPr lang="en-US" altLang="ko-KR" sz="12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e>
                              </m:acc>
                              <m:r>
                                <a:rPr lang="en-US" altLang="ko-KR" sz="12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⋅</m:t>
                              </m:r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altLang="ko-KR" sz="1200" i="1" dirty="0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7030A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𝑟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altLang="ko-KR" sz="120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𝑧</m:t>
                              </m:r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′]</m:t>
                              </m:r>
                            </m:e>
                          </m:func>
                        </m:e>
                      </m:nary>
                    </m:oMath>
                  </m:oMathPara>
                </a14:m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</m:acc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⋅</m:t>
                      </m:r>
                      <m:sSup>
                        <m:sSup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⊥</m:t>
                          </m:r>
                        </m:sub>
                      </m:sSub>
                      <m:sSup>
                        <m:sSupPr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</m:e>
                        <m:sup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func>
                        <m:funcPr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𝜙</m:t>
                                  </m:r>
                                </m:e>
                                <m:sup>
                                  <m: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𝜙</m:t>
                              </m:r>
                            </m:e>
                          </m:d>
                        </m:e>
                      </m:func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</m:sub>
                      </m:sSub>
                      <m:sSup>
                        <m:sSupPr>
                          <m:ctrlP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</m:e>
                        <m:sup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 </m:t>
                      </m:r>
                      <m:sSub>
                        <m:sSub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⊥</m:t>
                          </m:r>
                        </m:sub>
                      </m:sSub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  <m:func>
                        <m:func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sin</m:t>
                          </m:r>
                        </m:fName>
                        <m: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Θ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</m:e>
                      </m:func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sSub>
                        <m:sSub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</m:sub>
                      </m:sSub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  <m:func>
                        <m:func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cos</m:t>
                          </m:r>
                        </m:fName>
                        <m: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Θ</m:t>
                          </m:r>
                        </m:e>
                      </m:func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sSup>
                        <m:sSupPr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altLang="ko-KR" sz="12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𝜙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func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𝜙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func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,0</m:t>
                          </m:r>
                        </m:e>
                      </m:d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 </m:t>
                      </m:r>
                      <m:acc>
                        <m:accPr>
                          <m:chr m:val="̂"/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</m:e>
                      </m:acc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𝜙</m:t>
                              </m:r>
                            </m:e>
                          </m:func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𝜙</m:t>
                              </m:r>
                            </m:e>
                          </m:func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</m:e>
                      </m:d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 </m:t>
                      </m:r>
                      <m:f>
                        <m:fPr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</m:acc>
                        </m:num>
                        <m:den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𝑣</m:t>
                          </m:r>
                        </m:den>
                      </m:f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</m:e>
                      </m:acc>
                    </m:oMath>
                  </m:oMathPara>
                </a14:m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ko-KR" sz="120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exp</m:t>
                          </m:r>
                        </m:fName>
                        <m:e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[</m:t>
                          </m:r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acc>
                            <m:accPr>
                              <m:chr m:val="̂"/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e>
                          </m:acc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den>
                          </m:f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]</m:t>
                          </m:r>
                        </m:e>
                      </m:func>
                      <m:r>
                        <a:rPr lang="en-US" altLang="ko-KR" sz="1200" b="0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d>
                                <m:dPr>
                                  <m:ctrlP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b="0" i="1" dirty="0" smtClean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</m:den>
                                  </m:f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  <m:func>
                                    <m:funcPr>
                                      <m:ctrlPr>
                                        <a:rPr lang="en-US" altLang="ko-KR" sz="1200" b="0" i="1" dirty="0" smtClean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altLang="ko-KR" sz="1200" b="0" i="0" dirty="0" smtClean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altLang="ko-KR" sz="1200" b="0" i="0" dirty="0" smtClean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Θ</m:t>
                                      </m:r>
                                    </m:e>
                                  </m:func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 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altLang="ko-KR" sz="12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altLang="ko-KR" sz="12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sub>
                        <m:sup>
                          <m:r>
                            <a:rPr lang="en-US" altLang="ko-KR" sz="12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  <m:e>
                          <m:r>
                            <a:rPr lang="en-US" altLang="ko-KR" sz="12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altLang="ko-KR" sz="1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altLang="ko-KR" sz="1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𝑣</m:t>
                                          </m:r>
                                        </m:den>
                                      </m:f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cos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 </m:t>
                                      </m:r>
                                    </m:e>
                                  </m:d>
                                  <m:sSup>
                                    <m:sSupPr>
                                      <m:ctrlP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altLang="ko-KR" sz="1200" b="0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1−</m:t>
                          </m:r>
                          <m:func>
                            <m:funcPr>
                              <m:ctrlP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[−</m:t>
                              </m:r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𝑖𝑑</m:t>
                              </m:r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(</m:t>
                              </m:r>
                              <m:f>
                                <m:fPr>
                                  <m:ctrlP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num>
                                <m:den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</m:den>
                              </m:f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func>
                                <m:funcPr>
                                  <m:ctrlP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ko-KR" sz="1200" b="0" i="0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 b="0" i="0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Θ</m:t>
                                  </m:r>
                                </m:e>
                              </m:func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)]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den>
                          </m:f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func>
                            <m:funcPr>
                              <m:ctrlP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  <m:r>
                        <a:rPr lang="en-US" altLang="ko-KR" sz="1200" b="0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ko-KR" sz="1200" b="0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𝑖</m:t>
                      </m:r>
                      <m:r>
                        <a:rPr lang="en-US" altLang="ko-KR" sz="1200" b="0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⋅</m:t>
                      </m:r>
                      <m:f>
                        <m:fPr>
                          <m:ctrlP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[−</m:t>
                              </m:r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𝑖𝑑</m:t>
                              </m:r>
                              <m:f>
                                <m:fPr>
                                  <m:ctrlP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num>
                                <m:den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𝛽</m:t>
                                  </m:r>
                                </m:den>
                              </m:f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𝜖</m:t>
                                  </m:r>
                                </m:e>
                              </m:rad>
                              <m:func>
                                <m:funcPr>
                                  <m:ctrlPr>
                                    <a:rPr lang="en-US" altLang="ko-KR" sz="1200" b="0" i="1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ko-KR" sz="1200" b="0" i="0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 b="0" i="0" dirty="0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Θ</m:t>
                                  </m:r>
                                </m:e>
                              </m:func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)]</m:t>
                              </m:r>
                            </m:e>
                          </m:func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den>
                          </m:f>
                          <m:r>
                            <a:rPr lang="en-US" altLang="ko-KR" sz="1200" b="0" i="1" dirty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altLang="ko-KR" sz="1200" b="0" i="1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  <m:r>
                                <a:rPr lang="en-US" altLang="ko-KR" sz="1200" b="0" i="0" dirty="0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altLang="ko-KR" sz="120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nary>
                        <m:naryPr>
                          <m:ctrlP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  <m:sup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sup>
                        <m:e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𝜙</m:t>
                              </m:r>
                            </m:e>
                            <m:sup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den>
                          </m:f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⃗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sSup>
                                    <m:sSup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e>
                                    <m: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</m:den>
                              </m:f>
                            </m:e>
                          </m:d>
                          <m:func>
                            <m:func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sSub>
                                    <m:sSub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⊥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e>
                                    <m: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func>
                                    <m:func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altLang="ko-KR" sz="1200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𝜙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  <m:t>′</m:t>
                                              </m:r>
                                            </m:sup>
                                          </m:s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𝜙</m:t>
                                          </m:r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altLang="ko-KR" sz="1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altLang="ko-KR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</m:num>
                        <m:den>
                          <m:r>
                            <a:rPr lang="en-US" altLang="ko-KR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r>
                        <a:rPr lang="en-US" altLang="ko-KR" sz="1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altLang="ko-KR" sz="1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sSub>
                        <m:sSubPr>
                          <m:ctrlPr>
                            <a:rPr lang="en-US" altLang="ko-KR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ko-KR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𝐽</m:t>
                          </m:r>
                        </m:e>
                        <m:sub>
                          <m:r>
                            <a:rPr lang="en-US" altLang="ko-KR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𝑜</m:t>
                          </m:r>
                        </m:sub>
                      </m:sSub>
                      <m:d>
                        <m:dPr>
                          <m:ctrlPr>
                            <a:rPr lang="en-US" altLang="ko-KR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⊥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sSub>
                        <m:sSubPr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𝐾</m:t>
                          </m:r>
                        </m:e>
                        <m:sub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</m:den>
                          </m:f>
                        </m:e>
                      </m:d>
                      <m:acc>
                        <m:accPr>
                          <m:chr m:val="̂"/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</m:e>
                      </m:acc>
                    </m:oMath>
                  </m:oMathPara>
                </a14:m>
                <a:endParaRPr lang="en-US" altLang="ko-KR" sz="120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altLang="ko-KR" sz="1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  <m:sup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sup>
                        <m:e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𝜙</m:t>
                              </m:r>
                            </m:e>
                            <m:sup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̂"/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𝜔𝜌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</m:den>
                              </m:f>
                            </m:e>
                          </m:d>
                          <m:func>
                            <m:funcPr>
                              <m:ctrlPr>
                                <a:rPr lang="en-US" altLang="ko-KR" sz="1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[−</m:t>
                              </m:r>
                              <m:r>
                                <a:rPr lang="en-US" altLang="ko-KR" sz="1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sSub>
                                <m:sSub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⊥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  <m:func>
                                <m:func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ko-KR" sz="1200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𝜙</m:t>
                                          </m:r>
                                        </m:e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𝜙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en-US" altLang="ko-KR" sz="1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]</m:t>
                              </m:r>
                            </m:e>
                          </m:func>
                        </m:e>
                      </m:nary>
                      <m:r>
                        <a:rPr lang="en-US" altLang="ko-K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=−2</m:t>
                      </m:r>
                      <m:r>
                        <a:rPr lang="en-US" altLang="ko-K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en-US" altLang="ko-K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𝑖</m:t>
                      </m:r>
                      <m:sSub>
                        <m:sSubPr>
                          <m:ctrlP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𝐽</m:t>
                          </m:r>
                        </m:e>
                        <m:sub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ko-K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sSub>
                        <m:sSubPr>
                          <m:ctrlP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⊥</m:t>
                          </m:r>
                        </m:sub>
                      </m:sSub>
                      <m:r>
                        <a:rPr lang="en-US" altLang="ko-K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𝜌</m:t>
                      </m:r>
                      <m:r>
                        <a:rPr lang="en-US" altLang="ko-K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′)</m:t>
                      </m:r>
                      <m:sSub>
                        <m:sSubPr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𝐾</m:t>
                          </m:r>
                        </m:e>
                        <m:sub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𝜔𝜌</m:t>
                              </m:r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</m:den>
                          </m:f>
                        </m:e>
                      </m:d>
                      <m:r>
                        <a:rPr lang="en-US" altLang="ko-KR" sz="1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func>
                        <m:funcPr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cos</m:t>
                          </m:r>
                        </m:fName>
                        <m:e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𝜙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</m:e>
                      </m:func>
                      <m:r>
                        <a:rPr lang="en-US" altLang="ko-KR" sz="12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func>
                        <m:funcPr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sin</m:t>
                          </m:r>
                        </m:fName>
                        <m:e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𝜙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</m:e>
                      </m:func>
                      <m:r>
                        <a:rPr lang="en-US" altLang="ko-KR" sz="12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,0)</m:t>
                      </m:r>
                    </m:oMath>
                  </m:oMathPara>
                </a14:m>
                <a:endParaRPr lang="en-US" altLang="ko-KR" sz="120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sup>
                      </m:sSup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acc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e>
                      </m:d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𝜖</m:t>
                                      </m:r>
                                    </m:e>
                                  </m:rad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</m:acc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US" altLang="ko-KR" sz="1200" i="1" dirty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𝑖</m:t>
                      </m:r>
                      <m:r>
                        <a:rPr lang="en-US" altLang="ko-KR" sz="1200" i="1" dirty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⋅</m:t>
                      </m:r>
                      <m:f>
                        <m:fPr>
                          <m:ctrlP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[−</m:t>
                              </m:r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𝑖𝑑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𝛽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𝜖</m:t>
                                  </m:r>
                                </m:e>
                              </m:rad>
                              <m:func>
                                <m:funcPr>
                                  <m:ctrlP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ko-KR" sz="1200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Θ</m:t>
                                  </m:r>
                                </m:e>
                              </m:func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)]</m:t>
                              </m:r>
                            </m:e>
                          </m:func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US" altLang="ko-KR" sz="1200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den>
                          </m:f>
                          <m:r>
                            <a:rPr lang="en-US" altLang="ko-KR" sz="1200" i="1" dirty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  <m:r>
                                <a:rPr lang="en-US" altLang="ko-KR" sz="1200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  <m:nary>
                        <m:nary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sub>
                        <m:sup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sup>
                        <m:e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  <m:sSup>
                            <m:sSupPr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−2</m:t>
                          </m:r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sSub>
                            <m:sSub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⊥</m:t>
                              </m:r>
                            </m:sub>
                          </m:sSub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𝜌</m:t>
                          </m:r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′)</m:t>
                          </m:r>
                          <m:sSub>
                            <m:sSub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𝜔𝜌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</m:den>
                              </m:f>
                            </m:e>
                          </m:d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𝜙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func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sSup>
                                <m:sSup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𝜙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func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,0)</m:t>
                          </m:r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num>
                            <m:den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</m:den>
                          </m:f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𝑜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⊥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  <m:sSub>
                            <m:sSub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sSup>
                                    <m:sSup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e>
                                    <m: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𝑣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</m:den>
                              </m:f>
                            </m:e>
                          </m:d>
                          <m:acc>
                            <m:accPr>
                              <m:chr m:val="̂"/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𝑧</m:t>
                              </m:r>
                            </m:e>
                          </m:acc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altLang="ko-KR" sz="1200" b="0" dirty="0"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476004F-A9A7-3F10-1A82-992F869B0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507110"/>
                <a:ext cx="12191998" cy="4153125"/>
              </a:xfrm>
              <a:prstGeom prst="rect">
                <a:avLst/>
              </a:prstGeom>
              <a:blipFill>
                <a:blip r:embed="rId4"/>
                <a:stretch>
                  <a:fillRect t="-12610" b="-879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B44F35D-16DA-1DB8-01D9-05A94D8D9D0F}"/>
                  </a:ext>
                </a:extLst>
              </p:cNvPr>
              <p:cNvSpPr txBox="1"/>
              <p:nvPr/>
            </p:nvSpPr>
            <p:spPr>
              <a:xfrm>
                <a:off x="9195332" y="925839"/>
                <a:ext cx="2849183" cy="19220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r>
                  <a:rPr lang="ko-KR" altLang="en-US" dirty="0">
                    <a:solidFill>
                      <a:srgbClr val="00B050"/>
                    </a:solidFill>
                    <a:cs typeface="Arial" panose="020B0604020202020204" pitchFamily="34" charset="0"/>
                  </a:rPr>
                  <a:t>분</a:t>
                </a:r>
                <a14:m>
                  <m:oMath xmlns:m="http://schemas.openxmlformats.org/officeDocument/2006/math">
                    <m:r>
                      <a:rPr lang="ko-KR" altLang="en-US" sz="18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모</m:t>
                    </m:r>
                    <m:r>
                      <a:rPr lang="ko-KR" altLang="en-US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에</m:t>
                    </m:r>
                    <m:f>
                      <m:fPr>
                        <m:ctrlPr>
                          <a:rPr lang="en-US" altLang="ko-KR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ko-KR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altLang="ko-KR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𝛽</m:t>
                        </m:r>
                      </m:den>
                    </m:f>
                    <m:r>
                      <a:rPr lang="en-US" altLang="ko-KR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altLang="ko-KR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altLang="ko-KR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𝜖</m:t>
                        </m:r>
                      </m:e>
                    </m:rad>
                    <m:func>
                      <m:funcPr>
                        <m:ctrlPr>
                          <a:rPr lang="en-US" altLang="ko-KR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ko-KR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m:rPr>
                            <m:sty m:val="p"/>
                          </m:rPr>
                          <a:rPr lang="en-US" altLang="ko-KR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Θ</m:t>
                        </m:r>
                      </m:e>
                    </m:func>
                  </m:oMath>
                </a14:m>
                <a:r>
                  <a:rPr lang="ko-KR" altLang="en-US" dirty="0">
                    <a:solidFill>
                      <a:srgbClr val="00B050"/>
                    </a:solidFill>
                  </a:rPr>
                  <a:t>주목</a:t>
                </a:r>
                <a:r>
                  <a:rPr lang="en-US" altLang="ko-KR" dirty="0">
                    <a:solidFill>
                      <a:srgbClr val="00B050"/>
                    </a:solidFill>
                  </a:rPr>
                  <a:t>, Cherenkov pole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ko-K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m:rPr>
                              <m:sty m:val="p"/>
                            </m:rPr>
                            <a:rPr lang="en-US" altLang="ko-KR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Θ</m:t>
                          </m:r>
                        </m:e>
                      </m:func>
                      <m:r>
                        <a:rPr lang="en-US" altLang="ko-KR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𝑘𝑣</m:t>
                          </m:r>
                        </m:den>
                      </m:f>
                      <m:r>
                        <a:rPr lang="en-US" altLang="ko-KR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ko-K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ko-KR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en-US" altLang="ko-KR" b="0" dirty="0">
                  <a:solidFill>
                    <a:srgbClr val="00B050"/>
                  </a:solidFill>
                </a:endParaRPr>
              </a:p>
              <a:p>
                <a:pPr/>
                <a14:m>
                  <m:oMath xmlns:m="http://schemas.openxmlformats.org/officeDocument/2006/math">
                    <m:r>
                      <a:rPr lang="en-US" altLang="ko-KR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ko-KR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altLang="ko-KR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&gt;1</m:t>
                    </m:r>
                    <m:r>
                      <a:rPr lang="ko-KR" altLang="en-US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일</m:t>
                    </m:r>
                  </m:oMath>
                </a14:m>
                <a:r>
                  <a:rPr lang="ko-KR" altLang="en-US" dirty="0">
                    <a:solidFill>
                      <a:srgbClr val="00B050"/>
                    </a:solidFill>
                  </a:rPr>
                  <a:t> 때 </a:t>
                </a:r>
                <a:r>
                  <a:rPr lang="en-US" altLang="ko-KR" dirty="0" err="1">
                    <a:solidFill>
                      <a:srgbClr val="00B050"/>
                    </a:solidFill>
                  </a:rPr>
                  <a:t>cherenkov</a:t>
                </a:r>
                <a:r>
                  <a:rPr lang="en-US" altLang="ko-KR" dirty="0">
                    <a:solidFill>
                      <a:srgbClr val="00B050"/>
                    </a:solidFill>
                  </a:rPr>
                  <a:t> radiation </a:t>
                </a:r>
                <a:r>
                  <a:rPr lang="ko-KR" altLang="en-US" dirty="0">
                    <a:solidFill>
                      <a:srgbClr val="00B050"/>
                    </a:solidFill>
                  </a:rPr>
                  <a:t>발생</a:t>
                </a:r>
                <a:r>
                  <a:rPr lang="en-US" altLang="ko-KR" dirty="0">
                    <a:solidFill>
                      <a:srgbClr val="00B050"/>
                    </a:solidFill>
                  </a:rPr>
                  <a:t>!!!!</a:t>
                </a:r>
                <a:endParaRPr lang="ko-KR" altLang="en-US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B44F35D-16DA-1DB8-01D9-05A94D8D9D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5332" y="925839"/>
                <a:ext cx="2849183" cy="1922001"/>
              </a:xfrm>
              <a:prstGeom prst="rect">
                <a:avLst/>
              </a:prstGeom>
              <a:blipFill>
                <a:blip r:embed="rId5"/>
                <a:stretch>
                  <a:fillRect l="-1709" b="-412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625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80A8B-512A-E69F-3AD8-89063291A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D6F26A4-B034-D10C-DB3D-3F7E406ABAF0}"/>
                  </a:ext>
                </a:extLst>
              </p:cNvPr>
              <p:cNvSpPr txBox="1"/>
              <p:nvPr/>
            </p:nvSpPr>
            <p:spPr>
              <a:xfrm>
                <a:off x="0" y="533369"/>
                <a:ext cx="12191998" cy="47376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endParaRPr lang="en-US" altLang="ko-KR" sz="120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:pPr/>
                <a:endParaRPr lang="en-US" altLang="ko-KR" sz="120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sup>
                      </m:sSup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acc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e>
                      </m:d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𝜖</m:t>
                                      </m:r>
                                    </m:e>
                                  </m:rad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en-US" altLang="ko-KR" sz="12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</m:acc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US" altLang="ko-KR" sz="1200" i="1" dirty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𝑖</m:t>
                      </m:r>
                      <m:r>
                        <a:rPr lang="en-US" altLang="ko-KR" sz="1200" i="1" dirty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⋅</m:t>
                      </m:r>
                      <m:f>
                        <m:fPr>
                          <m:ctrlP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𝑖𝑑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cos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</m:d>
                            </m:e>
                          </m:func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den>
                          </m:f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  <m: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  <m:nary>
                        <m:nary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sub>
                        <m:sup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sup>
                        <m:e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sSub>
                                <m:sSub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⊥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e>
                                    <m:sup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  <m:sSub>
                                <m:sSub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  <m:sSup>
                                        <m:s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𝜌</m:t>
                                          </m:r>
                                        </m:e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𝛾</m:t>
                                      </m:r>
                                    </m:den>
                                  </m:f>
                                </m:e>
                              </m:d>
                              <m:d>
                                <m:d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altLang="ko-KR" sz="1200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sSup>
                                        <m:s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𝜙</m:t>
                                          </m:r>
                                        </m:e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e>
                                  </m:func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,</m:t>
                                  </m:r>
                                  <m:func>
                                    <m:func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altLang="ko-KR" sz="1200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sSup>
                                        <m:s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𝜙</m:t>
                                          </m:r>
                                        </m:e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e>
                                  </m:func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,0</m:t>
                                  </m:r>
                                </m:e>
                              </m:d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</m:den>
                              </m:f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sSub>
                                <m:sSub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𝑜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⊥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e>
                                    <m:sup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  <m:sSub>
                                <m:sSub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0</m:t>
                                  </m:r>
                                </m:sub>
                              </m:sSub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  <m:sSup>
                                        <m:s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𝜌</m:t>
                                          </m:r>
                                        </m:e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𝛾</m:t>
                                      </m:r>
                                    </m:den>
                                  </m:f>
                                </m:e>
                              </m:d>
                              <m:acc>
                                <m:accPr>
                                  <m:chr m:val="̂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𝑧</m:t>
                                  </m:r>
                                </m:e>
                              </m:acc>
                            </m:e>
                          </m:d>
                        </m:e>
                      </m:nary>
                    </m:oMath>
                  </m:oMathPara>
                </a14:m>
                <a:endParaRPr lang="en-US" altLang="ko-KR" sz="1200" dirty="0">
                  <a:cs typeface="Arial" panose="020B0604020202020204" pitchFamily="34" charset="0"/>
                </a:endParaRPr>
              </a:p>
              <a:p>
                <a:pPr/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/>
                <a:endParaRPr lang="en-US" altLang="ko-KR" sz="120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altLang="ko-KR" sz="1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sub>
                        <m:sup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sup>
                        <m:e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ko-KR" sz="1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sSub>
                                <m:sSub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⊥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e>
                                    <m:sup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  <m:sSub>
                                <m:sSub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  <m:sSup>
                                        <m:s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𝜌</m:t>
                                          </m:r>
                                        </m:e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𝛾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</m:nary>
                      <m:r>
                        <a:rPr lang="en-US" altLang="ko-KR" sz="12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𝑖</m:t>
                      </m:r>
                      <m:sSubSup>
                        <m:sSubSupPr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⊥</m:t>
                                      </m:r>
                                    </m:sub>
                                    <m: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𝜔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𝑣</m:t>
                                              </m:r>
                                              <m: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𝛾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d>
                                <m:d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⊥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𝛾</m:t>
                                      </m:r>
                                    </m:den>
                                  </m:f>
                                  <m:sSub>
                                    <m:sSub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sub>
                        <m:sup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sup>
                      </m:sSubSup>
                    </m:oMath>
                  </m:oMathPara>
                </a14:m>
                <a:endParaRPr lang="en-US" altLang="ko-KR" sz="120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:pPr/>
                <a:endParaRPr lang="en-US" altLang="ko-KR" sz="1200" b="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sub>
                        <m:sup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sup>
                        <m:e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ko-KR" sz="1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</m:den>
                              </m:f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altLang="ko-K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  <m:sSub>
                                <m:sSub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𝐽</m:t>
                                  </m:r>
                                </m:e>
                                <m:sub>
                                  <m: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𝑜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altLang="ko-KR" sz="1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⊥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e>
                                    <m:sup>
                                      <m:r>
                                        <a:rPr lang="en-US" altLang="ko-KR" sz="12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  <m:sSub>
                                <m:sSub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0</m:t>
                                  </m:r>
                                </m:sub>
                              </m:sSub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  <m:sSup>
                                        <m:s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𝜌</m:t>
                                          </m:r>
                                        </m:e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𝛾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</m:nary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sSubSup>
                        <m:sSubSupPr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⊥</m:t>
                                      </m:r>
                                    </m:sub>
                                    <m: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𝜔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𝑣</m:t>
                                              </m:r>
                                              <m: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  <m:t>𝛾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d>
                                <m:d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⊥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𝛾</m:t>
                                      </m:r>
                                    </m:den>
                                  </m:f>
                                  <m:sSub>
                                    <m:sSub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𝐽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sub>
                        <m:sup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sup>
                      </m:sSubSup>
                    </m:oMath>
                  </m:oMathPara>
                </a14:m>
                <a:endParaRPr lang="en-US" altLang="ko-KR" sz="120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altLang="ko-KR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</m:acc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d>
                        <m:dPr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𝜙</m:t>
                              </m:r>
                            </m:e>
                          </m:func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func>
                            <m:funcPr>
                              <m:ctrlP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𝜙</m:t>
                              </m:r>
                            </m:e>
                          </m:func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,0</m:t>
                          </m:r>
                        </m:e>
                      </m:d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  <m:func>
                        <m:funcPr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cos</m:t>
                          </m:r>
                        </m:fName>
                        <m: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Θ</m:t>
                          </m:r>
                        </m:e>
                      </m:func>
                      <m:acc>
                        <m:accPr>
                          <m:chr m:val="̂"/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𝜙</m:t>
                          </m:r>
                        </m:e>
                      </m:acc>
                    </m:oMath>
                  </m:oMathPara>
                </a14:m>
                <a:endParaRPr lang="en-US" altLang="ko-KR" sz="1200" b="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</m:acc>
                      <m:r>
                        <a:rPr lang="en-US" altLang="ko-KR" sz="12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acc>
                        <m:accPr>
                          <m:chr m:val="̂"/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𝑧</m:t>
                          </m:r>
                        </m:e>
                      </m:acc>
                      <m:r>
                        <a:rPr lang="en-US" altLang="ko-KR" sz="12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altLang="ko-KR" sz="12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  <m:func>
                        <m:funcPr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sin</m:t>
                          </m:r>
                        </m:fName>
                        <m: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Θ</m:t>
                          </m:r>
                        </m:e>
                      </m:func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𝜙</m:t>
                          </m:r>
                        </m:e>
                      </m:acc>
                    </m:oMath>
                  </m:oMathPara>
                </a14:m>
                <a:endParaRPr lang="en-US" altLang="ko-KR" sz="120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altLang="ko-KR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𝜙</m:t>
                          </m:r>
                        </m:e>
                      </m:acc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=(</m:t>
                      </m:r>
                      <m:func>
                        <m:funcPr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sin</m:t>
                          </m:r>
                        </m:fName>
                        <m:e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𝜙</m:t>
                          </m:r>
                        </m:e>
                      </m:func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,−</m:t>
                      </m:r>
                      <m:func>
                        <m:funcPr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200" b="0" i="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𝜙</m:t>
                          </m:r>
                        </m:e>
                      </m:func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,0)</m:t>
                      </m:r>
                    </m:oMath>
                  </m:oMathPara>
                </a14:m>
                <a:endParaRPr lang="en-US" altLang="ko-KR" sz="120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:pPr/>
                <a:endParaRPr lang="en-US" altLang="ko-KR" sz="120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:pPr/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sup>
                      </m:sSup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acc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e>
                      </m:d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𝜖</m:t>
                                      </m:r>
                                    </m:e>
                                  </m:rad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𝑖𝑑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cos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</m:d>
                            </m:e>
                          </m:func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den>
                          </m:f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  <m: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  <m:r>
                        <a:rPr lang="en-US" altLang="ko-KR" sz="1200" b="0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⋅2</m:t>
                      </m:r>
                      <m:r>
                        <a:rPr lang="en-US" altLang="ko-KR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sSubSup>
                            <m:sSubSup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num>
                                    <m:den>
                                      <m:sSubSup>
                                        <m:sSub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⊥</m:t>
                                          </m:r>
                                        </m:sub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𝜔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𝑣</m:t>
                                                  </m:r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𝛾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⊥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𝑣</m:t>
                                          </m:r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𝛾</m:t>
                                          </m:r>
                                        </m:den>
                                      </m:f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sup>
                          </m:sSubSup>
                          <m:r>
                            <a:rPr lang="en-US" altLang="ko-KR" sz="1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altLang="ko-KR" sz="12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ko-KR" sz="1200" b="0" i="0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 b="0" i="0" dirty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Θ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altLang="ko-KR" sz="1200" b="0" i="1" dirty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</m:den>
                          </m:f>
                          <m:sSubSup>
                            <m:sSubSup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num>
                                    <m:den>
                                      <m:sSubSup>
                                        <m:sSub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⊥</m:t>
                                          </m:r>
                                        </m:sub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𝜔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𝑣</m:t>
                                                  </m:r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𝛾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⊥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b="0" i="1" dirty="0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_</m:t>
                                      </m:r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𝑣</m:t>
                                          </m:r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𝛾</m:t>
                                          </m:r>
                                        </m:den>
                                      </m:f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sup>
                          </m:sSubSup>
                        </m:e>
                      </m:d>
                      <m:acc>
                        <m:accPr>
                          <m:chr m:val="̂"/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𝜙</m:t>
                          </m:r>
                        </m:e>
                      </m:acc>
                    </m:oMath>
                  </m:oMathPara>
                </a14:m>
                <a:endParaRPr lang="en-US" altLang="ko-KR" sz="1200" b="0" dirty="0"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D6F26A4-B034-D10C-DB3D-3F7E406ABA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33369"/>
                <a:ext cx="12191998" cy="47376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136A21B-0B27-8B89-175D-E415427DF929}"/>
                  </a:ext>
                </a:extLst>
              </p:cNvPr>
              <p:cNvSpPr txBox="1"/>
              <p:nvPr/>
            </p:nvSpPr>
            <p:spPr>
              <a:xfrm>
                <a:off x="2438401" y="5790875"/>
                <a:ext cx="6371302" cy="6594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800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f>
                        <m:fPr>
                          <m:ctrlPr>
                            <a:rPr lang="en-US" altLang="ko-KR" sz="18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8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ko-KR" sz="18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𝛽</m:t>
                          </m:r>
                        </m:den>
                      </m:f>
                      <m:r>
                        <a:rPr lang="en-US" altLang="ko-KR" sz="1800" i="1" dirty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altLang="ko-KR" sz="18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altLang="ko-KR" sz="18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</m:e>
                      </m:rad>
                      <m:func>
                        <m:funcPr>
                          <m:ctrlPr>
                            <a:rPr lang="en-US" altLang="ko-KR" sz="18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1800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cos</m:t>
                          </m:r>
                        </m:fName>
                        <m:e>
                          <m:r>
                            <m:rPr>
                              <m:sty m:val="p"/>
                            </m:rPr>
                            <a:rPr lang="en-US" altLang="ko-KR" sz="1800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Θ</m:t>
                          </m:r>
                          <m:r>
                            <a:rPr lang="en-US" altLang="ko-KR" sz="1800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ko-KR" altLang="en-US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136A21B-0B27-8B89-175D-E415427DF9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1" y="5790875"/>
                <a:ext cx="6371302" cy="6594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928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8D704-2225-4911-29F2-539565765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도표, 스케치, 그림, 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8220FC8-FB58-782D-C073-F2B8FA24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3009" y="-1088870"/>
            <a:ext cx="4994381" cy="234900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F777B59-BB44-FF6E-DDEE-BD0CFE03CE78}"/>
                  </a:ext>
                </a:extLst>
              </p:cNvPr>
              <p:cNvSpPr txBox="1"/>
              <p:nvPr/>
            </p:nvSpPr>
            <p:spPr>
              <a:xfrm>
                <a:off x="0" y="533369"/>
                <a:ext cx="12191998" cy="44401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endParaRPr lang="en-US" altLang="ko-KR" sz="120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:pPr/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acc>
                        </m:e>
                        <m: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sup>
                      </m:sSup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acc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</m:acc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e>
                      </m:d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@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𝜖</m:t>
                                      </m:r>
                                    </m:e>
                                  </m:rad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𝑖𝑑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altLang="ko-KR" sz="1200" i="1" dirty="0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cos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rgbClr val="00B0F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</m:d>
                            </m:e>
                          </m:func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den>
                          </m:f>
                          <m:r>
                            <a:rPr lang="en-US" altLang="ko-KR" sz="1200" i="1" dirty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  <m:r>
                                <a:rPr lang="en-US" altLang="ko-KR" sz="1200" dirty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  <m:r>
                        <a:rPr lang="en-US" altLang="ko-KR" sz="1200" i="1" dirty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ko-KR" sz="12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  <m:r>
                        <a:rPr lang="en-US" altLang="ko-KR" sz="12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⋅2</m:t>
                      </m:r>
                      <m:r>
                        <a:rPr lang="en-US" altLang="ko-KR" sz="12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sSubSup>
                            <m:sSubSup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num>
                                    <m:den>
                                      <m:sSubSup>
                                        <m:sSub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⊥</m:t>
                                          </m:r>
                                        </m:sub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𝜔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𝑣</m:t>
                                                  </m:r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𝛾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⊥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𝑣</m:t>
                                          </m:r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𝛾</m:t>
                                          </m:r>
                                        </m:den>
                                      </m:f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sup>
                          </m:sSubSup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ko-KR" sz="1200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Θ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</m:den>
                          </m:f>
                          <m:sSubSup>
                            <m:sSubSupPr>
                              <m:ctrlP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𝜌</m:t>
                                      </m:r>
                                    </m:num>
                                    <m:den>
                                      <m:sSubSup>
                                        <m:sSub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⊥</m:t>
                                          </m:r>
                                        </m:sub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sup>
                                      </m:sSubSup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altLang="ko-KR" sz="1200" i="1" dirty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𝜔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𝑣</m:t>
                                                  </m:r>
                                                  <m:r>
                                                    <a:rPr lang="en-US" altLang="ko-KR" sz="1200" i="1" dirty="0">
                                                      <a:solidFill>
                                                        <a:srgbClr val="FF0000"/>
                                                      </a:solidFill>
                                                      <a:latin typeface="Cambria Math" panose="02040503050406030204" pitchFamily="18" charset="0"/>
                                                      <a:cs typeface="Arial" panose="020B0604020202020204" pitchFamily="34" charset="0"/>
                                                    </a:rPr>
                                                    <m:t>𝛾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⊥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i="1" dirty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_</m:t>
                                      </m:r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𝑣</m:t>
                                          </m:r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𝛾</m:t>
                                          </m:r>
                                        </m:den>
                                      </m:f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altLang="ko-KR" sz="1200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sup>
                          </m:sSubSup>
                        </m:e>
                      </m:d>
                      <m:acc>
                        <m:accPr>
                          <m:chr m:val="̂"/>
                          <m:ctrlP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𝜙</m:t>
                          </m:r>
                        </m:e>
                      </m:acc>
                    </m:oMath>
                  </m:oMathPara>
                </a14:m>
                <a:endParaRPr lang="en-US" altLang="ko-KR" sz="1200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  <a:p>
                <a:pPr/>
                <a:endParaRPr lang="en-US" altLang="ko-KR" sz="1200" b="0" dirty="0"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r>
                        <a:rPr lang="en-US" altLang="ko-KR" sz="12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𝜖</m:t>
                                      </m:r>
                                    </m:e>
                                  </m:rad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𝑖𝑑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cos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</m:d>
                            </m:e>
                          </m:func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den>
                          </m:f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  <m: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  <m:rad>
                        <m:radPr>
                          <m:degHide m:val="on"/>
                          <m:ctrlP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</m:e>
                      </m:rad>
                      <m:f>
                        <m:fPr>
                          <m:ctrlP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sSubSup>
                            <m:sSub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⊥</m:t>
                              </m:r>
                            </m:sub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𝛾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sSubSup>
                            <m:sSub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⊥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𝑣</m:t>
                                          </m:r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𝛾</m:t>
                                          </m:r>
                                        </m:den>
                                      </m:f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sup>
                          </m:sSubSup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ko-KR" sz="1200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Θ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</m:den>
                          </m:f>
                          <m:sSubSup>
                            <m:sSub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ko-KR" sz="12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𝑘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⊥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𝑣</m:t>
                                          </m:r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𝛾</m:t>
                                          </m:r>
                                        </m:den>
                                      </m:f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sup>
                          </m:sSubSup>
                        </m:e>
                      </m:d>
                      <m:r>
                        <a:rPr lang="en-US" altLang="ko-KR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altLang="ko-KR" sz="1200" b="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2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r>
                        <a:rPr lang="en-US" altLang="ko-KR" sz="12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𝜖</m:t>
                                      </m:r>
                                    </m:e>
                                  </m:rad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𝑖𝑑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cos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</m:d>
                            </m:e>
                          </m:func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den>
                          </m:f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  <m: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  <m:rad>
                        <m:radPr>
                          <m:degHide m:val="on"/>
                          <m:ctrlP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</m:e>
                      </m:rad>
                      <m:f>
                        <m:fPr>
                          <m:ctrlP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f>
                            <m:f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e>
                                <m:sup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func>
                            <m:funcPr>
                              <m:ctrlPr>
                                <a:rPr lang="en-US" altLang="ko-KR" sz="12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 b="0" i="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US" altLang="ko-KR" sz="12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b="0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r>
                            <a:rPr lang="en-US" altLang="ko-KR" sz="1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𝛾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sSubSup>
                            <m:sSub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f>
                                        <m:fPr>
                                          <m:ctrlPr>
                                            <a:rPr lang="en-US" altLang="ko-KR" sz="12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𝑐</m:t>
                                          </m:r>
                                        </m:den>
                                      </m:f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sin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𝑣</m:t>
                                          </m:r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𝛾</m:t>
                                          </m:r>
                                        </m:den>
                                      </m:f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sup>
                          </m:sSubSup>
                          <m:r>
                            <a:rPr lang="en-US" altLang="ko-KR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ko-KR" sz="1200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Θ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</m:den>
                          </m:f>
                          <m:sSubSup>
                            <m:sSubSupPr>
                              <m:ctrlP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𝜌</m:t>
                                  </m:r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ko-KR" sz="12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f>
                                        <m:fPr>
                                          <m:ctrlPr>
                                            <a:rPr lang="en-US" altLang="ko-KR" sz="12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𝑐</m:t>
                                          </m:r>
                                        </m:den>
                                      </m:f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sin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i="1" dirty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en-US" altLang="ko-KR" sz="1200" b="0" i="1" dirty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𝜔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𝑣</m:t>
                                          </m:r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𝛾</m:t>
                                          </m:r>
                                        </m:den>
                                      </m:f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𝐽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𝐾</m:t>
                                          </m:r>
                                        </m:e>
                                        <m:sub>
                                          <m:r>
                                            <a:rPr lang="en-US" altLang="ko-KR" sz="1200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sub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altLang="ko-KR" sz="12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𝑏</m:t>
                              </m:r>
                            </m:sup>
                          </m:sSubSup>
                        </m:e>
                      </m:d>
                      <m:r>
                        <a:rPr lang="en-US" altLang="ko-KR" sz="12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altLang="ko-KR" sz="12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r>
                        <a:rPr lang="en-US" altLang="ko-KR" sz="12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𝜖</m:t>
                                      </m:r>
                                    </m:e>
                                  </m:rad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𝑖𝑑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cos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</m:d>
                            </m:e>
                          </m:func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den>
                          </m:f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  <m: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  <m:rad>
                        <m:radPr>
                          <m:degHide m:val="on"/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</m:e>
                      </m:rad>
                      <m:f>
                        <m:f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𝑣</m:t>
                                      </m:r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𝛾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altLang="ko-KR" sz="1200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den>
                      </m:f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rad>
                        <m:radPr>
                          <m:degHide m:val="on"/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</m:e>
                      </m:rad>
                      <m:f>
                        <m:f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f>
                        <m:fPr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func>
                            <m:funcPr>
                              <m:ctrlP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 b="0" i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𝛽</m:t>
                                  </m:r>
                                </m:e>
                                <m:sup>
                                  <m: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𝛾</m:t>
                                  </m:r>
                                </m:e>
                                <m:sup>
                                  <m:r>
                                    <a:rPr lang="en-US" altLang="ko-KR" sz="12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𝜖</m:t>
                                      </m:r>
                                    </m:e>
                                  </m:rad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𝑖𝑑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cos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</m:d>
                            </m:e>
                          </m:func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den>
                          </m:f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  <m: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  <m:r>
                        <a:rPr lang="en-US" altLang="ko-KR" sz="1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</m:num>
                        <m:den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f>
                        <m:fPr>
                          <m:ctrlP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</m:e>
                      </m:rad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f>
                        <m:f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𝛾</m:t>
                          </m:r>
                        </m:num>
                        <m:den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1+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sSup>
                            <m:sSupPr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func>
                            <m:funcPr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altLang="ko-KR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US" altLang="ko-KR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𝜖</m:t>
                                      </m:r>
                                    </m:e>
                                  </m:rad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𝑖𝑑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cos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</m:d>
                            </m:e>
                          </m:func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den>
                          </m:f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  <m: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den>
                      </m:f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𝑒</m:t>
                          </m:r>
                        </m:num>
                        <m:den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f>
                        <m:f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num>
                        <m:den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</m:e>
                      </m:rad>
                      <m:d>
                        <m:d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f>
                        <m:fPr>
                          <m:ctrlP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𝜖</m:t>
                                      </m:r>
                                    </m:e>
                                  </m:rad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𝜔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𝑟</m:t>
                                  </m:r>
                                </m:num>
                                <m:den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den>
                              </m:f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den>
                      </m:f>
                      <m:f>
                        <m:fPr>
                          <m:ctrlP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altLang="ko-KR" sz="1200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𝑖𝑑</m:t>
                                  </m:r>
                                  <m:f>
                                    <m:fPr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𝜔</m:t>
                                      </m:r>
                                    </m:num>
                                    <m:den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𝑐</m:t>
                                      </m:r>
                                    </m:den>
                                  </m:f>
                                  <m:d>
                                    <m:dPr>
                                      <m:ctrlP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𝛽</m:t>
                                          </m:r>
                                        </m:den>
                                      </m:f>
                                      <m:r>
                                        <a:rPr lang="en-US" altLang="ko-KR" sz="12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𝜖</m:t>
                                          </m:r>
                                        </m:e>
                                      </m:rad>
                                      <m:func>
                                        <m:funcPr>
                                          <m:ctrlPr>
                                            <a:rPr lang="en-US" altLang="ko-KR" sz="12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cos</m:t>
                                          </m:r>
                                        </m:fName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ko-KR" sz="1200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Θ</m:t>
                                          </m:r>
                                        </m:e>
                                      </m:func>
                                    </m:e>
                                  </m:d>
                                </m:e>
                              </m:d>
                            </m:e>
                          </m:func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en-US" altLang="ko-KR" sz="12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altLang="ko-KR" sz="12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𝛽</m:t>
                          </m:r>
                          <m:rad>
                            <m:radPr>
                              <m:degHide m:val="on"/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𝜖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altLang="ko-KR" sz="1200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  <m:r>
                                <a:rPr lang="en-US" altLang="ko-KR" sz="1200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)</m:t>
                              </m:r>
                            </m:e>
                          </m:func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(1+</m:t>
                          </m:r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𝜖</m:t>
                          </m:r>
                          <m:sSup>
                            <m:sSupPr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func>
                            <m:funcPr>
                              <m:ctrlPr>
                                <a:rPr lang="en-US" altLang="ko-KR" sz="1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altLang="ko-KR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ko-KR" sz="120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US" altLang="ko-KR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m:rPr>
                                  <m:sty m:val="p"/>
                                </m:rPr>
                                <a:rPr lang="en-US" altLang="ko-KR" sz="120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Θ</m:t>
                              </m:r>
                            </m:e>
                          </m:func>
                          <m:r>
                            <a:rPr lang="en-US" altLang="ko-KR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  <m:r>
                        <a:rPr lang="en-US" altLang="ko-KR" sz="12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𝛽𝛾</m:t>
                      </m:r>
                    </m:oMath>
                  </m:oMathPara>
                </a14:m>
                <a:endParaRPr lang="en-US" altLang="ko-KR" sz="1200" dirty="0">
                  <a:solidFill>
                    <a:schemeClr val="tx1"/>
                  </a:solidFill>
                  <a:cs typeface="Arial" panose="020B0604020202020204" pitchFamily="34" charset="0"/>
                </a:endParaRPr>
              </a:p>
              <a:p>
                <a:pPr/>
                <a:endParaRPr lang="en-US" altLang="ko-KR" sz="1200" dirty="0"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F777B59-BB44-FF6E-DDEE-BD0CFE03CE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33369"/>
                <a:ext cx="12191998" cy="4440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54C0824-62E6-440D-23AA-0D4FE9C36F7C}"/>
                  </a:ext>
                </a:extLst>
              </p:cNvPr>
              <p:cNvSpPr txBox="1"/>
              <p:nvPr/>
            </p:nvSpPr>
            <p:spPr>
              <a:xfrm>
                <a:off x="3143717" y="5506928"/>
                <a:ext cx="6371302" cy="6853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1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sz="1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𝑑𝑊</m:t>
                          </m:r>
                        </m:num>
                        <m:den>
                          <m:r>
                            <a:rPr lang="en-US" altLang="ko-KR" sz="1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r>
                            <a:rPr lang="en-US" altLang="ko-KR" sz="1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  <m:r>
                            <a:rPr lang="en-US" altLang="ko-KR" sz="1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  <m:r>
                            <m:rPr>
                              <m:sty m:val="p"/>
                            </m:rPr>
                            <a:rPr lang="en-US" altLang="ko-KR" sz="18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Ω</m:t>
                          </m:r>
                        </m:den>
                      </m:f>
                      <m:r>
                        <a:rPr lang="en-US" altLang="ko-KR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ko-KR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ko-KR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sSup>
                            <m:sSupPr>
                              <m:ctrlPr>
                                <a:rPr lang="en-US" altLang="ko-KR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ko-KR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altLang="ko-KR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altLang="ko-KR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ko-KR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ko-KR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𝜖</m:t>
                                  </m:r>
                                </m:e>
                                <m:sup>
                                  <m:r>
                                    <a:rPr lang="en-US" altLang="ko-KR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sSup>
                        <m:sSupPr>
                          <m:ctrlPr>
                            <a:rPr lang="en-US" altLang="ko-KR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altLang="ko-KR" b="0" i="1" dirty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ko-KR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altLang="ko-KR" b="0" i="1" dirty="0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ko-KR" b="0" i="1" dirty="0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𝐻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en-US" altLang="ko-KR" b="0" i="1" dirty="0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𝑅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altLang="ko-KR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ko-KR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54C0824-62E6-440D-23AA-0D4FE9C36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717" y="5506928"/>
                <a:ext cx="6371302" cy="68531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1440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560</Words>
  <Application>Microsoft Office PowerPoint</Application>
  <PresentationFormat>와이드스크린</PresentationFormat>
  <Paragraphs>81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맑은 고딕</vt:lpstr>
      <vt:lpstr>Arial</vt:lpstr>
      <vt:lpstr>Cambria Math</vt:lpstr>
      <vt:lpstr>Office 테마</vt:lpstr>
      <vt:lpstr>Polarization radiation generated in a cylindrical channel in a screen of finite thickness and radius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장원(물리학과)</dc:creator>
  <cp:lastModifiedBy>장원(물리학과)</cp:lastModifiedBy>
  <cp:revision>1</cp:revision>
  <dcterms:created xsi:type="dcterms:W3CDTF">2026-01-15T08:36:00Z</dcterms:created>
  <dcterms:modified xsi:type="dcterms:W3CDTF">2026-01-15T08:37:35Z</dcterms:modified>
</cp:coreProperties>
</file>