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5"/>
  </p:notesMasterIdLst>
  <p:sldIdLst>
    <p:sldId id="273" r:id="rId2"/>
    <p:sldId id="558" r:id="rId3"/>
    <p:sldId id="559" r:id="rId4"/>
    <p:sldId id="560" r:id="rId5"/>
    <p:sldId id="564" r:id="rId6"/>
    <p:sldId id="565" r:id="rId7"/>
    <p:sldId id="566" r:id="rId8"/>
    <p:sldId id="561" r:id="rId9"/>
    <p:sldId id="569" r:id="rId10"/>
    <p:sldId id="562" r:id="rId11"/>
    <p:sldId id="567" r:id="rId12"/>
    <p:sldId id="563" r:id="rId13"/>
    <p:sldId id="276" r:id="rId14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2EB1"/>
    <a:srgbClr val="E6EAEE"/>
    <a:srgbClr val="FF0000"/>
    <a:srgbClr val="FF4F4F"/>
    <a:srgbClr val="AD2222"/>
    <a:srgbClr val="37A9FF"/>
    <a:srgbClr val="4A4A4A"/>
    <a:srgbClr val="24AE24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6242" autoAdjust="0"/>
  </p:normalViewPr>
  <p:slideViewPr>
    <p:cSldViewPr snapToGrid="0">
      <p:cViewPr>
        <p:scale>
          <a:sx n="125" d="100"/>
          <a:sy n="125" d="100"/>
        </p:scale>
        <p:origin x="960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03" y="1627769"/>
            <a:ext cx="11407993" cy="1195655"/>
          </a:xfrm>
        </p:spPr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Active energy compression of a laser-plasma electron beam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199" y="3678102"/>
            <a:ext cx="4104341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Division of Advanced Nuclear Engineering (DANE), POSTECH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2026-01-16,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2E1627-634D-F6D1-1FBA-5DD053EB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70" y="3027174"/>
            <a:ext cx="4448901" cy="36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5E4EC-12AC-0EDE-EBA2-9D9A0988C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1D904D-9F7E-2D69-DE91-1A2E186D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Phase scan result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4910029-7701-CFB1-8E80-93B55551AB4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pic>
        <p:nvPicPr>
          <p:cNvPr id="4" name="그림 3" descr="텍스트, 스크린샷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DFFE2B-F644-8FAF-26CB-BF35D99C6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00" y="969974"/>
            <a:ext cx="5893318" cy="3182247"/>
          </a:xfrm>
          <a:prstGeom prst="rect">
            <a:avLst/>
          </a:prstGeom>
        </p:spPr>
      </p:pic>
      <p:pic>
        <p:nvPicPr>
          <p:cNvPr id="6" name="그림 5" descr="텍스트, 스크린샷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187EED-62D2-DF6E-9678-116E3966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0" y="4250946"/>
            <a:ext cx="5579058" cy="2147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D72EE0-6D21-BE8C-CBC7-F14FCCF70915}"/>
                  </a:ext>
                </a:extLst>
              </p:cNvPr>
              <p:cNvSpPr txBox="1"/>
              <p:nvPr/>
            </p:nvSpPr>
            <p:spPr>
              <a:xfrm>
                <a:off x="6251643" y="805830"/>
                <a:ext cx="5940357" cy="605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optimization method</a:t>
                </a: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scan between electron bunch and RF fields in step of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15°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Averaging 50 shots each.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Result: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𝑜𝑝𝑡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=−23.6 °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spread : 0.097%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jitter : 0.048%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 energy: 275 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Theorical value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: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chicane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𝜁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56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566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0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𝜁</m:t>
                      </m:r>
                      <m:r>
                        <a:rPr lang="en-US" altLang="ko-KR" sz="1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longitudinal</m:t>
                      </m:r>
                      <m: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displacement</m:t>
                      </m:r>
                      <m: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energy</m:t>
                      </m:r>
                      <m: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spread</m:t>
                      </m:r>
                      <m: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566</m:t>
                              </m:r>
                            </m:sub>
                          </m:sSub>
                        </m:den>
                      </m:f>
                      <m:r>
                        <a:rPr lang="en-US" altLang="ko-KR" sz="1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type m:val="lin"/>
                          <m:ctrlPr>
                            <a:rPr lang="en-US" altLang="ko-KR" sz="1000" b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first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second</m:t>
                          </m:r>
                        </m:den>
                      </m:f>
                      <m: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order</m:t>
                      </m:r>
                      <m: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dispersion</m:t>
                      </m:r>
                      <m: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coefficient</m:t>
                      </m:r>
                    </m:oMath>
                  </m:oMathPara>
                </a14:m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RF cavity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ref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𝜁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Optimal phase/voltage of cavity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𝑜𝑝𝑡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566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rf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→−25.5°,  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ref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400" b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rf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56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566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rf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56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→45.2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MV</m:t>
                      </m:r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D72EE0-6D21-BE8C-CBC7-F14FCCF70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3" y="805830"/>
                <a:ext cx="5940357" cy="6052170"/>
              </a:xfrm>
              <a:prstGeom prst="rect">
                <a:avLst/>
              </a:prstGeom>
              <a:blipFill>
                <a:blip r:embed="rId4"/>
                <a:stretch>
                  <a:fillRect l="-924" t="-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38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1800-8148-A1A9-904A-793D1792E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F01A06-A4A8-F3B2-10B1-9723F8CD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Final result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135E05A-6357-FDF5-92A2-C673AE9B722E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pic>
        <p:nvPicPr>
          <p:cNvPr id="5" name="그림 4" descr="텍스트, 그래프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FA48C0-F296-D1AF-9C1B-1B9E8376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53" y="1458110"/>
            <a:ext cx="10127293" cy="3323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7455B2-F7CA-BAFC-31B4-F30925086274}"/>
              </a:ext>
            </a:extLst>
          </p:cNvPr>
          <p:cNvSpPr txBox="1"/>
          <p:nvPr/>
        </p:nvSpPr>
        <p:spPr>
          <a:xfrm>
            <a:off x="516942" y="847104"/>
            <a:ext cx="10642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 density of result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33EC49-BAAB-DC77-1151-E78A61D8D0FA}"/>
                  </a:ext>
                </a:extLst>
              </p:cNvPr>
              <p:cNvSpPr txBox="1"/>
              <p:nvPr/>
            </p:nvSpPr>
            <p:spPr>
              <a:xfrm>
                <a:off x="516941" y="5105146"/>
                <a:ext cx="10533680" cy="14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ko-KR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Trade-off of setting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 longer bunch reduces the required RF voltage amplitude.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Nonlinear effects 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accumulated over the extended bunch length can limit the effectiveness of active RF compression.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56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→170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mm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=0.13%, 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energy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jitter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=0.09 %</m:t>
                    </m:r>
                  </m:oMath>
                </a14:m>
                <a:endParaRPr kumimoji="0" lang="en-US" altLang="ko-KR" sz="14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33EC49-BAAB-DC77-1151-E78A61D8D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5105146"/>
                <a:ext cx="10533680" cy="1404295"/>
              </a:xfrm>
              <a:prstGeom prst="rect">
                <a:avLst/>
              </a:prstGeom>
              <a:blipFill>
                <a:blip r:embed="rId3"/>
                <a:stretch>
                  <a:fillRect l="-174" t="-4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28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A3C7-889B-E48F-7371-FFFF090EA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4C508-5386-6E68-0F05-B3882330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5D940E4-24C6-2009-2AE4-97B21BD09AB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B3973-D88D-ACC4-1C00-D1746BF7A2AC}"/>
              </a:ext>
            </a:extLst>
          </p:cNvPr>
          <p:cNvSpPr txBox="1"/>
          <p:nvPr/>
        </p:nvSpPr>
        <p:spPr>
          <a:xfrm>
            <a:off x="405449" y="1066589"/>
            <a:ext cx="11361101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Best-case energy compression achieved, but still has addition operating knobs to explore (bunch length, RF amplitude and phase).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energy jitter: 0.048%/ energy spread 0.097% for 275 MeV electron.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framework: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X-band RF can compress higher energy electron due to large voltage gradient.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bunch length can reduce rf cavity voltage requirements but has lower efficiency of active RF compression. 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high repetition, high power lasers, LPA could become a compact alternative to conventional RF injectors.</a:t>
            </a:r>
          </a:p>
        </p:txBody>
      </p:sp>
    </p:spTree>
    <p:extLst>
      <p:ext uri="{BB962C8B-B14F-4D97-AF65-F5344CB8AC3E}">
        <p14:creationId xmlns:p14="http://schemas.microsoft.com/office/powerpoint/2010/main" val="74415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70486-9207-B417-ADF4-3797927EF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CCE5A7-9BD9-3E29-4B66-149AE2CB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3F9C9D0-4EAA-94EF-ACFA-F97BFACA2CF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89172-261D-451A-CC99-7A389F706549}"/>
              </a:ext>
            </a:extLst>
          </p:cNvPr>
          <p:cNvSpPr txBox="1"/>
          <p:nvPr/>
        </p:nvSpPr>
        <p:spPr>
          <a:xfrm>
            <a:off x="516941" y="669438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RF accelerator:</a:t>
            </a:r>
          </a:p>
        </p:txBody>
      </p:sp>
      <p:pic>
        <p:nvPicPr>
          <p:cNvPr id="6" name="그림 5" descr="텍스트, 스크린샷, 폰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402885-BAE2-A044-EA42-A6A52987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1" y="4031297"/>
            <a:ext cx="5380440" cy="2096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5167C-741F-2449-F789-405776A28F07}"/>
              </a:ext>
            </a:extLst>
          </p:cNvPr>
          <p:cNvSpPr txBox="1"/>
          <p:nvPr/>
        </p:nvSpPr>
        <p:spPr>
          <a:xfrm>
            <a:off x="516941" y="3510706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Laser-plasma accelerator: </a:t>
            </a:r>
          </a:p>
        </p:txBody>
      </p:sp>
      <p:pic>
        <p:nvPicPr>
          <p:cNvPr id="1026" name="Picture 2" descr="LCLS-II Design &amp; Performance | Linac Coherent Light Source">
            <a:extLst>
              <a:ext uri="{FF2B5EF4-FFF2-40B4-BE49-F238E27FC236}">
                <a16:creationId xmlns:a16="http://schemas.microsoft.com/office/drawing/2014/main" id="{33E7B78F-2781-5BE7-8ABE-BD3D98CE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1" y="1327263"/>
            <a:ext cx="4840788" cy="19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A5ED2-2B11-3856-84D1-182E9D72A31A}"/>
                  </a:ext>
                </a:extLst>
              </p:cNvPr>
              <p:cNvSpPr txBox="1"/>
              <p:nvPr/>
            </p:nvSpPr>
            <p:spPr>
              <a:xfrm>
                <a:off x="5897381" y="1310223"/>
                <a:ext cx="543770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Conventional RF accelerators are limited by electrical breakdown: 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 10−50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MV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Achieving sub-GeV energies requires: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size of LINAC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A5ED2-2B11-3856-84D1-182E9D72A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81" y="1310223"/>
                <a:ext cx="5437707" cy="1815882"/>
              </a:xfrm>
              <a:prstGeom prst="rect">
                <a:avLst/>
              </a:prstGeom>
              <a:blipFill>
                <a:blip r:embed="rId4"/>
                <a:stretch>
                  <a:fillRect l="-336" t="-6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5EB771-B07D-516B-31B3-CEE4647992F6}"/>
                  </a:ext>
                </a:extLst>
              </p:cNvPr>
              <p:cNvSpPr txBox="1"/>
              <p:nvPr/>
            </p:nvSpPr>
            <p:spPr>
              <a:xfrm>
                <a:off x="5897381" y="4070191"/>
                <a:ext cx="6052449" cy="2292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is already in a breakdown state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material damage limit 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96</m:t>
                    </m:r>
                    <m:rad>
                      <m:radPr>
                        <m:degHide m:val="on"/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</m:t>
                                </m:r>
                              </m:sup>
                            </m:sSup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⋅ </m:t>
                            </m:r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sSup>
                              <m:sSupPr>
                                <m:ctrlPr>
                                  <a:rPr lang="en-US" altLang="ko-KR" sz="1400" b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n-US" altLang="ko-KR" sz="14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</m:rad>
                    <m:f>
                      <m:fPr>
                        <m:type m:val="lin"/>
                        <m:ctrl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GV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Laser-plasma accelerator can provide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sub-GeV energy gain over meter scale structures.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Drawback: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energy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spread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energy jitter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 reproducibility and stability</a:t>
                </a:r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5EB771-B07D-516B-31B3-CEE464799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81" y="4070191"/>
                <a:ext cx="6052449" cy="2292231"/>
              </a:xfrm>
              <a:prstGeom prst="rect">
                <a:avLst/>
              </a:prstGeom>
              <a:blipFill>
                <a:blip r:embed="rId5"/>
                <a:stretch>
                  <a:fillRect l="-302" t="-1596" b="-18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AC57EC-B83E-55EF-D625-05D93FBC4E38}"/>
              </a:ext>
            </a:extLst>
          </p:cNvPr>
          <p:cNvSpPr/>
          <p:nvPr/>
        </p:nvSpPr>
        <p:spPr>
          <a:xfrm>
            <a:off x="5897381" y="5649238"/>
            <a:ext cx="2451216" cy="4781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FECEBA0-603A-C5F3-6091-98958397EEFB}"/>
              </a:ext>
            </a:extLst>
          </p:cNvPr>
          <p:cNvCxnSpPr>
            <a:stCxn id="16" idx="3"/>
          </p:cNvCxnSpPr>
          <p:nvPr/>
        </p:nvCxnSpPr>
        <p:spPr>
          <a:xfrm flipV="1">
            <a:off x="8348597" y="5880970"/>
            <a:ext cx="544882" cy="73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406879-61E8-2829-FB27-6B65450BDA8B}"/>
              </a:ext>
            </a:extLst>
          </p:cNvPr>
          <p:cNvSpPr txBox="1"/>
          <p:nvPr/>
        </p:nvSpPr>
        <p:spPr>
          <a:xfrm>
            <a:off x="8893479" y="5696304"/>
            <a:ext cx="270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Active energy compression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034A3-4D0D-DC90-4276-F4AB4FC5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다채로움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E4D8286-7AD4-A8A5-2686-B8A3D958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284"/>
            <a:ext cx="3393321" cy="2779013"/>
          </a:xfrm>
          <a:prstGeom prst="rect">
            <a:avLst/>
          </a:prstGeom>
        </p:spPr>
      </p:pic>
      <p:pic>
        <p:nvPicPr>
          <p:cNvPr id="11" name="그림 10" descr="텍스트, 스크린샷, 노랑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01AF36-3979-BFCA-0FC4-642618B1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4" r="4934"/>
          <a:stretch>
            <a:fillRect/>
          </a:stretch>
        </p:blipFill>
        <p:spPr>
          <a:xfrm>
            <a:off x="3297596" y="1363413"/>
            <a:ext cx="1808255" cy="27518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C650137-F154-1D7D-E65A-4A63E8B4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Laser-plasma accelerators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9315867-1951-5AA9-ED0C-7B473AB427A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8DFD7-8181-600F-5A1E-371BA8D4867D}"/>
              </a:ext>
            </a:extLst>
          </p:cNvPr>
          <p:cNvSpPr txBox="1"/>
          <p:nvPr/>
        </p:nvSpPr>
        <p:spPr>
          <a:xfrm>
            <a:off x="516941" y="66801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Laser-plasma accelerators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82788-65E1-194B-CA93-878DA8B4B011}"/>
              </a:ext>
            </a:extLst>
          </p:cNvPr>
          <p:cNvSpPr txBox="1"/>
          <p:nvPr/>
        </p:nvSpPr>
        <p:spPr>
          <a:xfrm>
            <a:off x="516940" y="968955"/>
            <a:ext cx="10892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Oriented by Tajima et al., Laser Electron Accelerator, Phys. Rev. Lett, 1979.</a:t>
            </a: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 descr="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C7BFAA-4ACD-3917-ED26-709301F5F9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51" r="11378"/>
          <a:stretch>
            <a:fillRect/>
          </a:stretch>
        </p:blipFill>
        <p:spPr>
          <a:xfrm>
            <a:off x="5106497" y="1634434"/>
            <a:ext cx="1931690" cy="21378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3307C-2516-1129-6F32-2AB5EDC4F497}"/>
                  </a:ext>
                </a:extLst>
              </p:cNvPr>
              <p:cNvSpPr txBox="1"/>
              <p:nvPr/>
            </p:nvSpPr>
            <p:spPr>
              <a:xfrm>
                <a:off x="7086150" y="1446008"/>
                <a:ext cx="505036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 laser pulse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Ponderomotive force 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density modulation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wake production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Electrons can be accelerated by being trapped in the accelerating phase of the wake.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method: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Downramp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-assisted localized ionization injection scheme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03307C-2516-1129-6F32-2AB5EDC4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150" y="1446008"/>
                <a:ext cx="5050360" cy="1815882"/>
              </a:xfrm>
              <a:prstGeom prst="rect">
                <a:avLst/>
              </a:prstGeom>
              <a:blipFill>
                <a:blip r:embed="rId5"/>
                <a:stretch>
                  <a:fillRect l="-362" t="-671" b="-2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A48808A-0FA7-A3D5-2A87-D0B775E4CA51}"/>
              </a:ext>
            </a:extLst>
          </p:cNvPr>
          <p:cNvSpPr txBox="1"/>
          <p:nvPr/>
        </p:nvSpPr>
        <p:spPr>
          <a:xfrm>
            <a:off x="516941" y="4039883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Downramp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-assisted localized ionization injection scheme</a:t>
            </a:r>
          </a:p>
        </p:txBody>
      </p:sp>
      <p:pic>
        <p:nvPicPr>
          <p:cNvPr id="20" name="그림 19" descr="텍스트, 스크린샷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0109EF-00E2-C83D-38FA-7B77F273BB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6249"/>
          <a:stretch>
            <a:fillRect/>
          </a:stretch>
        </p:blipFill>
        <p:spPr>
          <a:xfrm>
            <a:off x="3764030" y="4712384"/>
            <a:ext cx="3426652" cy="1203994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9D5804C3-F22D-7829-EE6D-CFFE3B8A2739}"/>
              </a:ext>
            </a:extLst>
          </p:cNvPr>
          <p:cNvGrpSpPr/>
          <p:nvPr/>
        </p:nvGrpSpPr>
        <p:grpSpPr>
          <a:xfrm>
            <a:off x="248978" y="4482626"/>
            <a:ext cx="3426652" cy="1707359"/>
            <a:chOff x="775071" y="4482626"/>
            <a:chExt cx="3426652" cy="1707359"/>
          </a:xfrm>
        </p:grpSpPr>
        <p:pic>
          <p:nvPicPr>
            <p:cNvPr id="19" name="그림 18" descr="텍스트, 스크린샷, 도표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4D1EA6D8-4DE9-0542-93FB-3A1251B3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43706"/>
            <a:stretch>
              <a:fillRect/>
            </a:stretch>
          </p:blipFill>
          <p:spPr>
            <a:xfrm>
              <a:off x="775071" y="4482626"/>
              <a:ext cx="3426652" cy="1549138"/>
            </a:xfrm>
            <a:prstGeom prst="rect">
              <a:avLst/>
            </a:prstGeom>
          </p:spPr>
        </p:pic>
        <p:pic>
          <p:nvPicPr>
            <p:cNvPr id="21" name="그림 20" descr="텍스트, 스크린샷, 도표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0A43220-7E30-4980-886D-5B2D28BFB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93307"/>
            <a:stretch>
              <a:fillRect/>
            </a:stretch>
          </p:blipFill>
          <p:spPr>
            <a:xfrm>
              <a:off x="775071" y="6005779"/>
              <a:ext cx="3426652" cy="18420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EE409D-D042-47AB-D1A6-20899CEEDBAF}"/>
                  </a:ext>
                </a:extLst>
              </p:cNvPr>
              <p:cNvSpPr txBox="1"/>
              <p:nvPr/>
            </p:nvSpPr>
            <p:spPr>
              <a:xfrm>
                <a:off x="7086150" y="4504051"/>
                <a:ext cx="5050360" cy="2033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altLang="ko-KR" sz="1400" b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p>
                        <m: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1−5+</m:t>
                        </m:r>
                      </m:sup>
                    </m:sSup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Forming background plasma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p>
                        <m: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6,7</m:t>
                        </m:r>
                        <m:r>
                          <a:rPr lang="en-US" altLang="ko-KR" sz="14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Ionized only in regions at later wake phases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Generate trapped electron 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density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downramp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lowers trapping threshold by decreasing the wake phase velocity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∴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Few-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μm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hundred-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MeV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scale electron bunch can be formed. </a:t>
                </a:r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EE409D-D042-47AB-D1A6-20899CEE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150" y="4504051"/>
                <a:ext cx="5050360" cy="2033698"/>
              </a:xfrm>
              <a:prstGeom prst="rect">
                <a:avLst/>
              </a:prstGeom>
              <a:blipFill>
                <a:blip r:embed="rId7"/>
                <a:stretch>
                  <a:fillRect l="-362" t="-300" r="-844" b="-24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5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65D2A-2CA7-48F3-5609-734DC51A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9B7FAD-8B81-676B-824B-1BFBBA7A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Required conditions of LINAC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837ACE7-09F0-BA25-3351-85C16968BAB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13A5D7-19E6-71DC-DBAF-62E938BBDEE4}"/>
                  </a:ext>
                </a:extLst>
              </p:cNvPr>
              <p:cNvSpPr txBox="1"/>
              <p:nvPr/>
            </p:nvSpPr>
            <p:spPr>
              <a:xfrm>
                <a:off x="516941" y="863886"/>
                <a:ext cx="8958999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Storage ring injection:</a:t>
                </a:r>
              </a:p>
              <a:p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Full-energy LINAC: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PLS-II: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&lt;0.1 %,  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=170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Energy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jitter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&lt;0.12%,  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ps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MAX-IV: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25%,  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1−2</m:t>
                    </m:r>
                    <m: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SuperKEKB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(HER):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07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=500−600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Energy</m:t>
                    </m:r>
                    <m: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jitter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Booster ring: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K-4GSR: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%, 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200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eV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30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Energy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jitter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&lt;3.33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ps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BESSY-II</a:t>
                </a: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&lt;0.4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eV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4.4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60</m:t>
                    </m:r>
                    <m:r>
                      <a:rPr kumimoji="0" lang="en-US" altLang="ko-KR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Spring-8</a:t>
                </a: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&lt;0.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140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Diamond: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&lt;0.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eV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10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200</m:t>
                    </m:r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ps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FEL operation: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PAL-XFEL(HX):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03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%, 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=780</m:t>
                    </m:r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+250+80</m:t>
                        </m:r>
                      </m:e>
                    </m:d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Energy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jitter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=0.12%, 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10−35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Swiss-FEL: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017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5.8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=740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kumimoji="0" lang="en-US" altLang="ko-KR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kumimoji="0" lang="en-US" altLang="ko-KR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LCLS: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7−15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3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Conventional LPA results: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1~10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%,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MeV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 8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GeV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few</m:t>
                    </m:r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sub>
                    </m:sSub>
                    <m: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=1−10</m:t>
                    </m:r>
                    <m: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fs</m:t>
                    </m:r>
                  </m:oMath>
                </a14:m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13A5D7-19E6-71DC-DBAF-62E938BBD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863886"/>
                <a:ext cx="8958999" cy="5324535"/>
              </a:xfrm>
              <a:prstGeom prst="rect">
                <a:avLst/>
              </a:prstGeom>
              <a:blipFill>
                <a:blip r:embed="rId2"/>
                <a:stretch>
                  <a:fillRect l="-613" t="-6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2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F666-4C8F-9DB1-0587-098266C6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48FFB9-D5BF-3557-1C48-02C05535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Main elements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92257D4-535B-A4D9-CD8D-61AD60C9534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88E6C-67FC-3685-723E-4C85A5D2D4F0}"/>
              </a:ext>
            </a:extLst>
          </p:cNvPr>
          <p:cNvSpPr txBox="1"/>
          <p:nvPr/>
        </p:nvSpPr>
        <p:spPr>
          <a:xfrm>
            <a:off x="516941" y="66801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Decompression Chicane</a:t>
            </a:r>
          </a:p>
        </p:txBody>
      </p:sp>
      <p:pic>
        <p:nvPicPr>
          <p:cNvPr id="5" name="Picture 4" descr="A first taste of nonlinear beam dynamics - CERN Document Server">
            <a:extLst>
              <a:ext uri="{FF2B5EF4-FFF2-40B4-BE49-F238E27FC236}">
                <a16:creationId xmlns:a16="http://schemas.microsoft.com/office/drawing/2014/main" id="{C0028145-3516-7175-17A3-B4981586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6" y="1386740"/>
            <a:ext cx="6662455" cy="44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DC9BD8-88DE-0274-EBEC-9748ED157B82}"/>
                  </a:ext>
                </a:extLst>
              </p:cNvPr>
              <p:cNvSpPr txBox="1"/>
              <p:nvPr/>
            </p:nvSpPr>
            <p:spPr>
              <a:xfrm>
                <a:off x="6980371" y="1634770"/>
                <a:ext cx="5053663" cy="400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Conventional use of Chicane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Chicane constructed by dipoles, and higher energy particles take short path. </a:t>
                </a:r>
                <a:br>
                  <a:rPr lang="en-US" altLang="ko-KR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Remove energy chirp and compress bunch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chirp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correlation between the longitudinal position and energy deviation.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Decompression chicane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 bunches from LPA has large energy spread </a:t>
                </a:r>
                <a:br>
                  <a:rPr lang="en-US" altLang="ko-KR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When bunch passes through a chicane, energy spread is transformed into a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chirp.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(Bunch becomes longer)</a:t>
                </a:r>
                <a:b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DC9BD8-88DE-0274-EBEC-9748ED157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371" y="1634770"/>
                <a:ext cx="5053663" cy="4001095"/>
              </a:xfrm>
              <a:prstGeom prst="rect">
                <a:avLst/>
              </a:prstGeom>
              <a:blipFill>
                <a:blip r:embed="rId3"/>
                <a:stretch>
                  <a:fillRect l="-965" t="-7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0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4AB1E-3EBA-7C96-0D79-7C5AE9E35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0A9986-B8CC-A0F5-2B81-7BF07C1D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Main elements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3257283-B05D-6D40-55B1-9E3984B6A24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75B22-24AD-74DB-E96A-CB643CC144F4}"/>
              </a:ext>
            </a:extLst>
          </p:cNvPr>
          <p:cNvSpPr txBox="1"/>
          <p:nvPr/>
        </p:nvSpPr>
        <p:spPr>
          <a:xfrm>
            <a:off x="516941" y="66801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Dechirper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</a:t>
            </a:r>
          </a:p>
        </p:txBody>
      </p:sp>
      <p:pic>
        <p:nvPicPr>
          <p:cNvPr id="6146" name="Picture 2" descr="Superconducting TESLA cavity in a tank; the total structure length is 1.28 m ">
            <a:extLst>
              <a:ext uri="{FF2B5EF4-FFF2-40B4-BE49-F238E27FC236}">
                <a16:creationId xmlns:a16="http://schemas.microsoft.com/office/drawing/2014/main" id="{91A8B401-FBF5-49E7-F33F-F084B032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4" y="1443196"/>
            <a:ext cx="5524109" cy="22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ometry of a (vertical) dechirper showing three corrugations. The blue...  | Download Scientific Diagram">
            <a:extLst>
              <a:ext uri="{FF2B5EF4-FFF2-40B4-BE49-F238E27FC236}">
                <a16:creationId xmlns:a16="http://schemas.microsoft.com/office/drawing/2014/main" id="{CE62F5C7-81D4-46FD-4C2C-C0D4DCB7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63" y="4185644"/>
            <a:ext cx="3191373" cy="24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9FF220-D84F-4154-1548-B08F17522689}"/>
              </a:ext>
            </a:extLst>
          </p:cNvPr>
          <p:cNvSpPr txBox="1"/>
          <p:nvPr/>
        </p:nvSpPr>
        <p:spPr>
          <a:xfrm>
            <a:off x="194153" y="3940448"/>
            <a:ext cx="19749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dechirper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A7403-2FF4-7AB6-5BFC-EA307A67E82A}"/>
              </a:ext>
            </a:extLst>
          </p:cNvPr>
          <p:cNvSpPr txBox="1"/>
          <p:nvPr/>
        </p:nvSpPr>
        <p:spPr>
          <a:xfrm>
            <a:off x="194153" y="1104191"/>
            <a:ext cx="18081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dechirper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09B2DF-97F1-8E80-43F6-A07DEE2C3FA4}"/>
                  </a:ext>
                </a:extLst>
              </p:cNvPr>
              <p:cNvSpPr txBox="1"/>
              <p:nvPr/>
            </p:nvSpPr>
            <p:spPr>
              <a:xfrm>
                <a:off x="6153653" y="1078126"/>
                <a:ext cx="5844194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Dechirper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 device that removes the energy chirp.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Any system that can provide different energy changes along the bunch can function as a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dechirper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 </a:t>
                </a:r>
                <a:r>
                  <a:rPr lang="en-US" altLang="ko-KR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dechiprer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most common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acitve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dechirper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an RF cavity </a:t>
                </a:r>
                <a:br>
                  <a:rPr lang="en-US" altLang="ko-KR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sinusoidal RF field naturally provides a position-dependent energy modulation.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Depending on the RF phase and amplitude, a cavity can introduce or remove energy chirp.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Passive </a:t>
                </a:r>
                <a:r>
                  <a:rPr lang="en-US" altLang="ko-KR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dechiprer</a:t>
                </a:r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Passive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dechipers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based on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wakefields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also be used.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efficiency strongly depends on the bunch distribution.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Performance highly sensitive to shot-to-shot fluctuations.</a:t>
                </a:r>
                <a:b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09B2DF-97F1-8E80-43F6-A07DEE2C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53" y="1078126"/>
                <a:ext cx="5844194" cy="4647426"/>
              </a:xfrm>
              <a:prstGeom prst="rect">
                <a:avLst/>
              </a:prstGeom>
              <a:blipFill>
                <a:blip r:embed="rId4"/>
                <a:stretch>
                  <a:fillRect l="-834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32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F52B-B6F6-3C08-0255-C019B6766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B84261-5F3C-BF7C-A87D-539172CA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Main elements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29E0759-DF75-5A2A-56C8-4B3336EC1D0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5604D-8DE8-AB72-1CFF-B9C3D6D049A9}"/>
              </a:ext>
            </a:extLst>
          </p:cNvPr>
          <p:cNvSpPr txBox="1"/>
          <p:nvPr/>
        </p:nvSpPr>
        <p:spPr>
          <a:xfrm>
            <a:off x="516941" y="66801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197936-43A8-ED16-64B5-D8476B18FB85}"/>
                  </a:ext>
                </a:extLst>
              </p:cNvPr>
              <p:cNvSpPr txBox="1"/>
              <p:nvPr/>
            </p:nvSpPr>
            <p:spPr>
              <a:xfrm>
                <a:off x="3150245" y="4635790"/>
                <a:ext cx="5844194" cy="194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Principle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Energy offset mapping to transverse beam size: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Resolution of the measurement: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𝑟𝑒𝑠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197936-43A8-ED16-64B5-D8476B18F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45" y="4635790"/>
                <a:ext cx="5844194" cy="1945213"/>
              </a:xfrm>
              <a:prstGeom prst="rect">
                <a:avLst/>
              </a:prstGeom>
              <a:blipFill>
                <a:blip r:embed="rId2"/>
                <a:stretch>
                  <a:fillRect l="-939" t="-15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텍스트, 스크린샷, 폰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F0748A-F916-7A3A-528F-A94309A9B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48" y="852682"/>
            <a:ext cx="7007904" cy="37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6D2D9-04BF-0244-02CB-116EC679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16F5DA-869F-7A85-DBD3-40694391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Active energy compression concept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92DF7C3-3F68-DCD8-F058-DEA8DE2E886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pic>
        <p:nvPicPr>
          <p:cNvPr id="6" name="그림 5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039459-AC5E-077C-61E9-EAB05388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26767"/>
          <a:stretch>
            <a:fillRect/>
          </a:stretch>
        </p:blipFill>
        <p:spPr>
          <a:xfrm>
            <a:off x="883728" y="852845"/>
            <a:ext cx="10424543" cy="3632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6ED85-2607-1247-CE24-586F4F0538D4}"/>
                  </a:ext>
                </a:extLst>
              </p:cNvPr>
              <p:cNvSpPr txBox="1"/>
              <p:nvPr/>
            </p:nvSpPr>
            <p:spPr>
              <a:xfrm>
                <a:off x="516942" y="4485249"/>
                <a:ext cx="4917578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After LPA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Nominal energy : 257 MeV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Charge : 41 </a:t>
                </a:r>
                <a:r>
                  <a:rPr kumimoji="0" lang="en-US" altLang="ko-K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pC</a:t>
                </a: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Energy spread : 1.8%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Energy jitter : 3.5%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Bunch length :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μm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6.7 </m:t>
                        </m:r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fs</m:t>
                        </m:r>
                      </m:e>
                    </m:d>
                  </m:oMath>
                </a14:m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Repetition rate: 1 Hz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6ED85-2607-1247-CE24-586F4F053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485249"/>
                <a:ext cx="4917578" cy="1661993"/>
              </a:xfrm>
              <a:prstGeom prst="rect">
                <a:avLst/>
              </a:prstGeom>
              <a:blipFill>
                <a:blip r:embed="rId3"/>
                <a:stretch>
                  <a:fillRect l="-1117" t="-2206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8BB74E-B335-E303-EFB9-A5C2CB01D34A}"/>
                  </a:ext>
                </a:extLst>
              </p:cNvPr>
              <p:cNvSpPr txBox="1"/>
              <p:nvPr/>
            </p:nvSpPr>
            <p:spPr>
              <a:xfrm>
                <a:off x="6072341" y="4485249"/>
                <a:ext cx="5659215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After chicane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𝟓𝟔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𝐦𝐦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𝟓𝟔𝟔</m:t>
                        </m:r>
                      </m:sub>
                    </m:sSub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≈−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𝟏𝟓𝟎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𝐦𝐦</m:t>
                    </m:r>
                  </m:oMath>
                </a14:m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Nominal energy : 257 MeV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Energy spread : 1%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Energy jitter : 3.5%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Bunch length :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m</m:t>
                    </m:r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3.3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altLang="ko-KR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kumimoji="0" lang="en-US" altLang="ko-KR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s</m:t>
                        </m:r>
                      </m:e>
                    </m:d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8BB74E-B335-E303-EFB9-A5C2CB01D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41" y="4485249"/>
                <a:ext cx="5659215" cy="1508105"/>
              </a:xfrm>
              <a:prstGeom prst="rect">
                <a:avLst/>
              </a:prstGeom>
              <a:blipFill>
                <a:blip r:embed="rId4"/>
                <a:stretch>
                  <a:fillRect l="-862" t="-2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0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71D28-564D-BAB5-3834-211679AA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90FABD-4654-1B6E-2785-71423D5F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Active energy compression concept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D8269AF6-7A44-3250-E33A-BEE2D1ADA0A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pic>
        <p:nvPicPr>
          <p:cNvPr id="6" name="그림 5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A42718-7EE2-18EB-190A-56CBE3D2F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26767"/>
          <a:stretch>
            <a:fillRect/>
          </a:stretch>
        </p:blipFill>
        <p:spPr>
          <a:xfrm>
            <a:off x="883728" y="852845"/>
            <a:ext cx="10424543" cy="3632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D9AD1C-ADEB-3E02-2633-E93A1DBB52D4}"/>
                  </a:ext>
                </a:extLst>
              </p:cNvPr>
              <p:cNvSpPr txBox="1"/>
              <p:nvPr/>
            </p:nvSpPr>
            <p:spPr>
              <a:xfrm>
                <a:off x="516942" y="4485249"/>
                <a:ext cx="491757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RF cavity parameter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S-band cavity (2.998 GHz), 5-m long structure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20 MW peak power produced by klystron.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0.2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phase error using a feedback loop.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Cavity can change beam energy by about 45.4 MeV.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D9AD1C-ADEB-3E02-2633-E93A1DBB5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485249"/>
                <a:ext cx="4917578" cy="1231106"/>
              </a:xfrm>
              <a:prstGeom prst="rect">
                <a:avLst/>
              </a:prstGeom>
              <a:blipFill>
                <a:blip r:embed="rId3"/>
                <a:stretch>
                  <a:fillRect l="-1117" t="-2970" b="-3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1DA47-BC69-71CD-D5F8-88F962226BF2}"/>
                  </a:ext>
                </a:extLst>
              </p:cNvPr>
              <p:cNvSpPr txBox="1"/>
              <p:nvPr/>
            </p:nvSpPr>
            <p:spPr>
              <a:xfrm>
                <a:off x="6072342" y="4485249"/>
                <a:ext cx="491757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After RF cavity using optimize method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Nominal energy : 275 MeV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Energy spread : 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0.097</a:t>
                </a: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%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Energy jitter : 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0.048</a:t>
                </a: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%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Bunch length :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m</m:t>
                    </m:r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3.3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altLang="ko-KR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kumimoji="0" lang="en-US" altLang="ko-KR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s</m:t>
                        </m:r>
                      </m:e>
                    </m:d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1DA47-BC69-71CD-D5F8-88F962226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42" y="4485249"/>
                <a:ext cx="4917578" cy="1508105"/>
              </a:xfrm>
              <a:prstGeom prst="rect">
                <a:avLst/>
              </a:prstGeom>
              <a:blipFill>
                <a:blip r:embed="rId4"/>
                <a:stretch>
                  <a:fillRect l="-991" t="-2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01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113349</TotalTime>
  <Words>1133</Words>
  <Application>Microsoft Office PowerPoint</Application>
  <PresentationFormat>와이드스크린</PresentationFormat>
  <Paragraphs>180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HelveticaNeue-Bold</vt:lpstr>
      <vt:lpstr>맑은 고딕</vt:lpstr>
      <vt:lpstr>Arial</vt:lpstr>
      <vt:lpstr>Calibri</vt:lpstr>
      <vt:lpstr>Calibri Light</vt:lpstr>
      <vt:lpstr>Cambria Math</vt:lpstr>
      <vt:lpstr>Wingdings</vt:lpstr>
      <vt:lpstr>Office 2013 - 2022 테마</vt:lpstr>
      <vt:lpstr>Active energy compression of a laser-plasma electron beam</vt:lpstr>
      <vt:lpstr>Introduction </vt:lpstr>
      <vt:lpstr>Laser-plasma accelerators</vt:lpstr>
      <vt:lpstr>Required conditions of LINAC</vt:lpstr>
      <vt:lpstr>Main elements</vt:lpstr>
      <vt:lpstr>Main elements</vt:lpstr>
      <vt:lpstr>Main elements</vt:lpstr>
      <vt:lpstr>Active energy compression concept</vt:lpstr>
      <vt:lpstr>Active energy compression concept</vt:lpstr>
      <vt:lpstr>Phase scan result</vt:lpstr>
      <vt:lpstr>Final result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104</cp:revision>
  <cp:lastPrinted>2024-12-11T05:34:46Z</cp:lastPrinted>
  <dcterms:created xsi:type="dcterms:W3CDTF">2023-05-12T02:11:01Z</dcterms:created>
  <dcterms:modified xsi:type="dcterms:W3CDTF">2026-01-16T06:12:00Z</dcterms:modified>
</cp:coreProperties>
</file>