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56" r:id="rId3"/>
    <p:sldId id="278" r:id="rId4"/>
    <p:sldId id="294" r:id="rId5"/>
    <p:sldId id="293" r:id="rId6"/>
    <p:sldId id="295" r:id="rId7"/>
    <p:sldId id="298" r:id="rId8"/>
    <p:sldId id="297" r:id="rId9"/>
    <p:sldId id="300" r:id="rId10"/>
    <p:sldId id="301" r:id="rId11"/>
    <p:sldId id="302" r:id="rId12"/>
    <p:sldId id="299" r:id="rId13"/>
    <p:sldId id="304" r:id="rId14"/>
    <p:sldId id="303" r:id="rId15"/>
    <p:sldId id="305" r:id="rId16"/>
    <p:sldId id="306" r:id="rId17"/>
    <p:sldId id="308" r:id="rId18"/>
    <p:sldId id="309" r:id="rId19"/>
    <p:sldId id="311" r:id="rId20"/>
    <p:sldId id="310" r:id="rId21"/>
    <p:sldId id="312" r:id="rId22"/>
    <p:sldId id="315" r:id="rId23"/>
    <p:sldId id="313" r:id="rId24"/>
    <p:sldId id="314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92" y="7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2026-01-16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02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05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4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46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190498" y="186071"/>
            <a:ext cx="2482216" cy="2977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sz="1400"/>
              <a:t>2026. 01. 16, Pohang, S. Korea.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19" y="1643069"/>
            <a:ext cx="3836671" cy="641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/>
              <a:t>CAPhE Lab Meeting</a:t>
            </a:r>
          </a:p>
        </p:txBody>
      </p:sp>
      <p:sp>
        <p:nvSpPr>
          <p:cNvPr id="8" name="텍스트 개체 틀 2"/>
          <p:cNvSpPr>
            <a:spLocks noGrp="1"/>
          </p:cNvSpPr>
          <p:nvPr/>
        </p:nvSpPr>
        <p:spPr>
          <a:xfrm>
            <a:off x="760094" y="2829275"/>
            <a:ext cx="6545484" cy="203884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marL="0" lvl="0" indent="0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2400" b="1" i="0" strike="noStrike" kern="1200" cap="none" spc="0" normalizeH="0" baseline="0">
                <a:solidFill>
                  <a:srgbClr val="000000"/>
                </a:solidFill>
                <a:effectLst/>
                <a:latin typeface="Arial"/>
                <a:cs typeface="Arial"/>
              </a:rPr>
              <a:t>Beam dynamics and Instability study</a:t>
            </a:r>
          </a:p>
          <a:p>
            <a:pPr marL="0" lvl="0" indent="0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1800" b="0" i="0" u="none" strike="noStrike" kern="1200" cap="none" spc="0" normalizeH="0" baseline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sz="1800" b="0" i="0" u="none" strike="noStrike" kern="1200" cap="none" spc="0" normalizeH="0" baseline="0">
                <a:solidFill>
                  <a:schemeClr val="tx1"/>
                </a:solidFill>
                <a:latin typeface="Arial"/>
                <a:cs typeface="Arial"/>
              </a:rPr>
              <a:t>Department of Physics, POSTECH</a:t>
            </a:r>
          </a:p>
          <a:p>
            <a:pPr marL="0" lvl="0" indent="0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kumimoji="0" lang="en-US" altLang="ko-KR" i="0" u="none" strike="noStrike" kern="1200" cap="none" spc="0" normalizeH="0" baseline="0">
                <a:solidFill>
                  <a:schemeClr val="tx1"/>
                </a:solidFill>
                <a:latin typeface="Arial"/>
                <a:cs typeface="Arial"/>
              </a:rPr>
              <a:t>Boseong Kwon</a:t>
            </a:r>
            <a:endParaRPr kumimoji="0" lang="en-US" altLang="ko-KR" sz="1800" b="0" i="0" strike="noStrike" kern="1200" cap="none" spc="0" normalizeH="0" baseline="0">
              <a:solidFill>
                <a:srgbClr val="808080"/>
              </a:solidFill>
              <a:effectLst/>
              <a:latin typeface="Arial"/>
              <a:cs typeface="Arial"/>
            </a:endParaRPr>
          </a:p>
          <a:p>
            <a:pPr marL="0" lvl="0" indent="0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kumimoji="0" lang="en-US" altLang="ko-KR" sz="1800" b="0" i="0" strike="noStrike" kern="1200" cap="none" spc="0" normalizeH="0" baseline="0">
              <a:solidFill>
                <a:srgbClr val="80808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5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6" y="248471"/>
            <a:ext cx="6287688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Function and Potential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42680" y="1182599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Induction of wake function W(z)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4569695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</a:t>
            </a:r>
            <a:r>
              <a:rPr lang="en-US" altLang="ko-KR" b="1"/>
              <a:t>Force</a:t>
            </a:r>
            <a:r>
              <a:rPr lang="en-US" altLang="ko-KR"/>
              <a:t> to test charge by each field component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7791" y="2577249"/>
            <a:ext cx="4064209" cy="99700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3630" y="3574250"/>
            <a:ext cx="3395575" cy="1452055"/>
          </a:xfrm>
          <a:prstGeom prst="rect">
            <a:avLst/>
          </a:prstGeom>
        </p:spPr>
      </p:pic>
      <p:sp>
        <p:nvSpPr>
          <p:cNvPr id="38" name="가로 글상자 37"/>
          <p:cNvSpPr txBox="1"/>
          <p:nvPr/>
        </p:nvSpPr>
        <p:spPr>
          <a:xfrm>
            <a:off x="4149280" y="3720480"/>
            <a:ext cx="4728800" cy="1565118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</a:t>
            </a:r>
            <a:r>
              <a:rPr lang="en-US"/>
              <a:t>To determine the </a:t>
            </a:r>
            <a:r>
              <a:rPr lang="en-US" altLang="ko-KR"/>
              <a:t>effe</a:t>
            </a:r>
            <a:r>
              <a:rPr lang="en-US"/>
              <a:t>ct of the structure</a:t>
            </a:r>
          </a:p>
          <a:p>
            <a:pPr lvl="0">
              <a:defRPr/>
            </a:pPr>
            <a:r>
              <a:rPr lang="en-US" altLang="ko-KR"/>
              <a:t>-&gt; D</a:t>
            </a:r>
            <a:r>
              <a:rPr lang="en-US"/>
              <a:t>efine</a:t>
            </a:r>
            <a:r>
              <a:rPr lang="en-US">
                <a:solidFill>
                  <a:srgbClr val="FF0000"/>
                </a:solidFill>
              </a:rPr>
              <a:t> the amount of force or field integrated </a:t>
            </a:r>
          </a:p>
          <a:p>
            <a:pPr lvl="0">
              <a:defRPr/>
            </a:pPr>
            <a:r>
              <a:rPr lang="en-US">
                <a:solidFill>
                  <a:srgbClr val="FF0000"/>
                </a:solidFill>
              </a:rPr>
              <a:t>by distance</a:t>
            </a:r>
            <a:r>
              <a:rPr lang="en-US" altLang="ko-KR"/>
              <a:t>!</a:t>
            </a: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                            </a:t>
            </a:r>
          </a:p>
          <a:p>
            <a:pPr lvl="0">
              <a:defRPr/>
            </a:pPr>
            <a:r>
              <a:rPr lang="en-US" altLang="ko-KR"/>
              <a:t>where u is field component.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729204" y="4379644"/>
            <a:ext cx="1568950" cy="646662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73578" y="5765253"/>
            <a:ext cx="2495678" cy="46357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73578" y="6224737"/>
            <a:ext cx="2883048" cy="51437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5750258" y="2472474"/>
            <a:ext cx="2590933" cy="1244663"/>
          </a:xfrm>
          <a:prstGeom prst="rect">
            <a:avLst/>
          </a:prstGeom>
        </p:spPr>
      </p:pic>
      <p:sp>
        <p:nvSpPr>
          <p:cNvPr id="43" name="가로 글상자 42"/>
          <p:cNvSpPr txBox="1"/>
          <p:nvPr/>
        </p:nvSpPr>
        <p:spPr>
          <a:xfrm>
            <a:off x="5609534" y="1991151"/>
            <a:ext cx="1808292" cy="359618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Resistive wall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5721683" y="5941580"/>
            <a:ext cx="2719600" cy="337838"/>
          </a:xfrm>
          <a:prstGeom prst="rect">
            <a:avLst/>
          </a:prstGeom>
        </p:spPr>
      </p:pic>
      <p:sp>
        <p:nvSpPr>
          <p:cNvPr id="45" name="오른쪽 화살표 44"/>
          <p:cNvSpPr/>
          <p:nvPr/>
        </p:nvSpPr>
        <p:spPr>
          <a:xfrm rot="14353">
            <a:off x="4273601" y="6037100"/>
            <a:ext cx="1154821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6" name="가로 글상자 45"/>
          <p:cNvSpPr txBox="1"/>
          <p:nvPr/>
        </p:nvSpPr>
        <p:spPr>
          <a:xfrm>
            <a:off x="4149773" y="5593314"/>
            <a:ext cx="1579430" cy="412800"/>
          </a:xfrm>
          <a:prstGeom prst="rect">
            <a:avLst/>
          </a:prstGeom>
        </p:spPr>
        <p:txBody>
          <a:bodyPr wrap="square"/>
          <a:lstStyle/>
          <a:p>
            <a:pPr lvl="0">
              <a:defRPr/>
            </a:pPr>
            <a:r>
              <a:rPr lang="en-US" altLang="ko-KR" sz="1200"/>
              <a:t>Build </a:t>
            </a:r>
            <a:r>
              <a:rPr lang="en-US" altLang="ko-KR" sz="1200">
                <a:solidFill>
                  <a:srgbClr val="FF0000"/>
                </a:solidFill>
              </a:rPr>
              <a:t>integrated field Maxwell eqns</a:t>
            </a:r>
          </a:p>
        </p:txBody>
      </p:sp>
    </p:spTree>
    <p:extLst>
      <p:ext uri="{BB962C8B-B14F-4D97-AF65-F5344CB8AC3E}">
        <p14:creationId xmlns:p14="http://schemas.microsoft.com/office/powerpoint/2010/main" val="299561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6" y="248471"/>
            <a:ext cx="6287688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Function and Potential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potential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4569695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</a:t>
            </a:r>
            <a:r>
              <a:rPr lang="en-US" altLang="ko-KR" b="1"/>
              <a:t>Work </a:t>
            </a:r>
            <a:r>
              <a:rPr lang="en-US" altLang="ko-KR"/>
              <a:t>in the structure with length L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2404" y="2430430"/>
            <a:ext cx="4254718" cy="1219262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66917" y="4265584"/>
            <a:ext cx="3283118" cy="1073205"/>
          </a:xfrm>
          <a:prstGeom prst="rect">
            <a:avLst/>
          </a:prstGeom>
        </p:spPr>
      </p:pic>
      <p:sp>
        <p:nvSpPr>
          <p:cNvPr id="50" name="오른쪽 화살표 49"/>
          <p:cNvSpPr/>
          <p:nvPr/>
        </p:nvSpPr>
        <p:spPr>
          <a:xfrm rot="5428075">
            <a:off x="2529650" y="3831947"/>
            <a:ext cx="602685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1" name="TextBox 3"/>
          <p:cNvSpPr txBox="1"/>
          <p:nvPr/>
        </p:nvSpPr>
        <p:spPr>
          <a:xfrm>
            <a:off x="3371617" y="3768700"/>
            <a:ext cx="4902899" cy="36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Define </a:t>
            </a:r>
            <a:r>
              <a:rPr lang="en-US" altLang="ko-KR" b="1"/>
              <a:t>Work function </a:t>
            </a:r>
            <a:r>
              <a:rPr lang="en-US" altLang="ko-KR" b="0"/>
              <a:t>as dependent term only z!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66917" y="5577302"/>
            <a:ext cx="1530428" cy="109225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33375" y="5615404"/>
            <a:ext cx="1638384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6" y="248471"/>
            <a:ext cx="6287688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Function and Potential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function in resistive wall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4569695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</a:t>
            </a:r>
            <a:r>
              <a:rPr lang="en-US" altLang="ko-KR" b="1"/>
              <a:t>General form</a:t>
            </a:r>
            <a:r>
              <a:rPr lang="en-US" altLang="ko-KR"/>
              <a:t> of wake function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1633" y="2535226"/>
            <a:ext cx="2609984" cy="43817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61633" y="3001949"/>
            <a:ext cx="4445228" cy="482624"/>
          </a:xfrm>
          <a:prstGeom prst="rect">
            <a:avLst/>
          </a:prstGeom>
        </p:spPr>
      </p:pic>
      <p:sp>
        <p:nvSpPr>
          <p:cNvPr id="57" name="TextBox 3"/>
          <p:cNvSpPr txBox="1"/>
          <p:nvPr/>
        </p:nvSpPr>
        <p:spPr>
          <a:xfrm>
            <a:off x="490305" y="3593882"/>
            <a:ext cx="5657132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</a:t>
            </a:r>
            <a:r>
              <a:rPr lang="en-US" altLang="ko-KR" b="1"/>
              <a:t>Longitudinal &amp; transverse  work</a:t>
            </a:r>
            <a:r>
              <a:rPr lang="en-US" altLang="ko-KR"/>
              <a:t> for        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자유형 57"/>
              <p:cNvSpPr/>
              <p:nvPr/>
            </p:nvSpPr>
            <p:spPr>
              <a:xfrm>
                <a:off x="3952875" y="3574832"/>
                <a:ext cx="638175" cy="381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𝑚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𝑡h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58" name=""/>
              <p:cNvSpPr txBox="1"/>
              <p:nvPr/>
            </p:nvSpPr>
            <p:spPr>
              <a:xfrm>
                <a:off x="3952875" y="3574832"/>
                <a:ext cx="638175" cy="381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90305" y="3960495"/>
            <a:ext cx="6382078" cy="2121008"/>
          </a:xfrm>
          <a:prstGeom prst="rect">
            <a:avLst/>
          </a:prstGeom>
        </p:spPr>
      </p:pic>
      <p:sp>
        <p:nvSpPr>
          <p:cNvPr id="60" name="TextBox 3"/>
          <p:cNvSpPr txBox="1"/>
          <p:nvPr/>
        </p:nvSpPr>
        <p:spPr>
          <a:xfrm>
            <a:off x="518880" y="6146582"/>
            <a:ext cx="7260507" cy="64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-&gt; The wake field has the same effect as </a:t>
            </a:r>
            <a:r>
              <a:rPr lang="en-US" altLang="ko-KR" dirty="0">
                <a:solidFill>
                  <a:srgbClr val="FF0000"/>
                </a:solidFill>
              </a:rPr>
              <a:t>adding different types of magnets</a:t>
            </a:r>
            <a:r>
              <a:rPr lang="en-US" altLang="ko-KR" dirty="0"/>
              <a:t> in the charge that follows!</a:t>
            </a:r>
          </a:p>
        </p:txBody>
      </p:sp>
    </p:spTree>
    <p:extLst>
      <p:ext uri="{BB962C8B-B14F-4D97-AF65-F5344CB8AC3E}">
        <p14:creationId xmlns:p14="http://schemas.microsoft.com/office/powerpoint/2010/main" val="324972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6" y="248471"/>
            <a:ext cx="6287687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Function and Potential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Properties of Wake function 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860332"/>
            <a:ext cx="4569695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The propotional relation of wake potential </a:t>
            </a:r>
          </a:p>
        </p:txBody>
      </p:sp>
      <p:sp>
        <p:nvSpPr>
          <p:cNvPr id="57" name="TextBox 3"/>
          <p:cNvSpPr txBox="1"/>
          <p:nvPr/>
        </p:nvSpPr>
        <p:spPr>
          <a:xfrm>
            <a:off x="461730" y="2919512"/>
            <a:ext cx="5657132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Case m = 0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4068528" y="4077970"/>
            <a:ext cx="4918945" cy="366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Usually b&gt;&gt;a, only </a:t>
            </a:r>
            <a:r>
              <a:rPr lang="en-US" altLang="ko-KR">
                <a:solidFill>
                  <a:srgbClr val="FF0000"/>
                </a:solidFill>
              </a:rPr>
              <a:t>transverse wake effect</a:t>
            </a:r>
            <a:r>
              <a:rPr lang="en-US" altLang="ko-KR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자유형 60"/>
              <p:cNvSpPr/>
              <p:nvPr/>
            </p:nvSpPr>
            <p:spPr>
              <a:xfrm>
                <a:off x="665162" y="2255520"/>
                <a:ext cx="1638300" cy="714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acc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∥,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𝑚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∝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61" name=""/>
              <p:cNvSpPr txBox="1"/>
              <p:nvPr/>
            </p:nvSpPr>
            <p:spPr>
              <a:xfrm>
                <a:off x="665162" y="2255520"/>
                <a:ext cx="1638300" cy="714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자유형 61"/>
              <p:cNvSpPr/>
              <p:nvPr/>
            </p:nvSpPr>
            <p:spPr>
              <a:xfrm>
                <a:off x="2933699" y="2274570"/>
                <a:ext cx="1914525" cy="714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acc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⊥,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𝑚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∝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62" name=""/>
              <p:cNvSpPr txBox="1"/>
              <p:nvPr/>
            </p:nvSpPr>
            <p:spPr>
              <a:xfrm>
                <a:off x="2933699" y="2274570"/>
                <a:ext cx="1914525" cy="7143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자유형 62"/>
              <p:cNvSpPr/>
              <p:nvPr/>
            </p:nvSpPr>
            <p:spPr>
              <a:xfrm>
                <a:off x="809624" y="3325495"/>
                <a:ext cx="2124075" cy="714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acc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∥,0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∝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>,  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acc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⊥,0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=0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63" name=""/>
              <p:cNvSpPr txBox="1"/>
              <p:nvPr/>
            </p:nvSpPr>
            <p:spPr>
              <a:xfrm>
                <a:off x="809624" y="3325495"/>
                <a:ext cx="2124075" cy="714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sp>
        <p:nvSpPr>
          <p:cNvPr id="64" name="TextBox 3"/>
          <p:cNvSpPr txBox="1"/>
          <p:nvPr/>
        </p:nvSpPr>
        <p:spPr>
          <a:xfrm>
            <a:off x="528405" y="4039870"/>
            <a:ext cx="3672758" cy="63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Can consider </a:t>
            </a:r>
            <a:r>
              <a:rPr lang="en-US" altLang="ko-KR">
                <a:solidFill>
                  <a:srgbClr val="FF0000"/>
                </a:solidFill>
              </a:rPr>
              <a:t>only longitudinal wake effect</a:t>
            </a:r>
            <a:r>
              <a:rPr lang="en-US" altLang="ko-KR"/>
              <a:t>.</a:t>
            </a:r>
          </a:p>
        </p:txBody>
      </p:sp>
      <p:sp>
        <p:nvSpPr>
          <p:cNvPr id="65" name="TextBox 3"/>
          <p:cNvSpPr txBox="1"/>
          <p:nvPr/>
        </p:nvSpPr>
        <p:spPr>
          <a:xfrm>
            <a:off x="4058367" y="2919512"/>
            <a:ext cx="5657132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Case m &gt;=1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자유형 65"/>
              <p:cNvSpPr/>
              <p:nvPr/>
            </p:nvSpPr>
            <p:spPr>
              <a:xfrm>
                <a:off x="5124450" y="3249295"/>
                <a:ext cx="1571625" cy="8763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sz="1800" i="1">
                                      <a:latin typeface="Cambria Math" panose="02040503050406030204" pitchFamily="18" charset="0"/>
                                      <a:sym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⊥,0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sz="1800" i="1">
                                      <a:latin typeface="Cambria Math" panose="02040503050406030204" pitchFamily="18" charset="0"/>
                                      <a:sym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∥,0</m:t>
                              </m:r>
                            </m:sub>
                          </m:sSub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𝑏</m:t>
                          </m:r>
                        </m:num>
                        <m:den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𝑎</m:t>
                          </m:r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>≫1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66" name=""/>
              <p:cNvSpPr txBox="1"/>
              <p:nvPr/>
            </p:nvSpPr>
            <p:spPr>
              <a:xfrm>
                <a:off x="5124450" y="3249295"/>
                <a:ext cx="1571625" cy="876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</p:sp>
        </mc:Fallback>
      </mc:AlternateContent>
      <p:sp>
        <p:nvSpPr>
          <p:cNvPr id="67" name="TextBox 3"/>
          <p:cNvSpPr txBox="1"/>
          <p:nvPr/>
        </p:nvSpPr>
        <p:spPr>
          <a:xfrm>
            <a:off x="537930" y="4700687"/>
            <a:ext cx="5657132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Case higher order term</a:t>
            </a:r>
          </a:p>
        </p:txBody>
      </p:sp>
      <p:sp>
        <p:nvSpPr>
          <p:cNvPr id="68" name="TextBox 3"/>
          <p:cNvSpPr txBox="1"/>
          <p:nvPr/>
        </p:nvSpPr>
        <p:spPr>
          <a:xfrm>
            <a:off x="528404" y="5069467"/>
            <a:ext cx="5657132" cy="6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the Transverse wake work also increases by           as the m increases, can </a:t>
            </a:r>
            <a:r>
              <a:rPr lang="en-US" altLang="ko-KR">
                <a:solidFill>
                  <a:srgbClr val="FF0000"/>
                </a:solidFill>
              </a:rPr>
              <a:t>negelected</a:t>
            </a:r>
            <a:r>
              <a:rPr lang="en-US" altLang="ko-KR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자유형 68"/>
              <p:cNvSpPr/>
              <p:nvPr/>
            </p:nvSpPr>
            <p:spPr>
              <a:xfrm>
                <a:off x="4917123" y="4883993"/>
                <a:ext cx="514350" cy="714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69" name=""/>
              <p:cNvSpPr txBox="1"/>
              <p:nvPr/>
            </p:nvSpPr>
            <p:spPr>
              <a:xfrm>
                <a:off x="4917123" y="4883993"/>
                <a:ext cx="514350" cy="7143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</p:sp>
        </mc:Fallback>
      </mc:AlternateContent>
      <p:sp>
        <p:nvSpPr>
          <p:cNvPr id="70" name="TextBox 3"/>
          <p:cNvSpPr txBox="1"/>
          <p:nvPr/>
        </p:nvSpPr>
        <p:spPr>
          <a:xfrm>
            <a:off x="614130" y="5931796"/>
            <a:ext cx="6442945" cy="641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∴ The </a:t>
            </a:r>
            <a:r>
              <a:rPr lang="en-US" altLang="ko-KR" b="1" dirty="0"/>
              <a:t>longitudinal wake work only thinks of m=0, and the transverse wake work only thinks of m=1</a:t>
            </a:r>
            <a:r>
              <a:rPr lang="en-US" altLang="ko-K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284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4" y="248471"/>
            <a:ext cx="481131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Impedance: Frequency Domain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73074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Induction of impedance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6562007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Impedance allows </a:t>
            </a:r>
            <a:r>
              <a:rPr lang="en-US" altLang="ko-KR">
                <a:solidFill>
                  <a:srgbClr val="FF0000"/>
                </a:solidFill>
              </a:rPr>
              <a:t>direct comparison</a:t>
            </a:r>
            <a:r>
              <a:rPr lang="en-US" altLang="ko-KR"/>
              <a:t> with RF and instability theory.</a:t>
            </a:r>
          </a:p>
        </p:txBody>
      </p:sp>
      <p:sp>
        <p:nvSpPr>
          <p:cNvPr id="56" name="가로 글상자 55"/>
          <p:cNvSpPr txBox="1"/>
          <p:nvPr/>
        </p:nvSpPr>
        <p:spPr>
          <a:xfrm>
            <a:off x="423630" y="2350770"/>
            <a:ext cx="7127876" cy="914400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 dirty="0"/>
              <a:t>· Fourier transform of wake function equivalent description in </a:t>
            </a:r>
            <a:r>
              <a:rPr lang="en-US" altLang="ko-KR" dirty="0">
                <a:solidFill>
                  <a:srgbClr val="FF0000"/>
                </a:solidFill>
              </a:rPr>
              <a:t>frequency</a:t>
            </a:r>
          </a:p>
          <a:p>
            <a:pPr lvl="0">
              <a:defRPr/>
            </a:pPr>
            <a:r>
              <a:rPr lang="en-US" altLang="ko-KR" dirty="0">
                <a:solidFill>
                  <a:srgbClr val="FF0000"/>
                </a:solidFill>
              </a:rPr>
              <a:t>domain</a:t>
            </a:r>
            <a:r>
              <a:rPr lang="en-US" altLang="ko-KR" dirty="0"/>
              <a:t>.</a:t>
            </a:r>
          </a:p>
        </p:txBody>
      </p:sp>
      <p:sp>
        <p:nvSpPr>
          <p:cNvPr id="58" name="가로 글상자 57"/>
          <p:cNvSpPr txBox="1"/>
          <p:nvPr/>
        </p:nvSpPr>
        <p:spPr>
          <a:xfrm>
            <a:off x="423630" y="3595687"/>
            <a:ext cx="7127876" cy="914400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endParaRPr lang="en-US" altLang="ko-KR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3689" y="2995280"/>
            <a:ext cx="2381372" cy="57787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87568" y="3519487"/>
            <a:ext cx="1382772" cy="503509"/>
          </a:xfrm>
          <a:prstGeom prst="rect">
            <a:avLst/>
          </a:prstGeom>
        </p:spPr>
      </p:pic>
      <p:sp>
        <p:nvSpPr>
          <p:cNvPr id="62" name="가로 글상자 61"/>
          <p:cNvSpPr txBox="1"/>
          <p:nvPr/>
        </p:nvSpPr>
        <p:spPr>
          <a:xfrm>
            <a:off x="423630" y="3519505"/>
            <a:ext cx="3281003" cy="457200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Define </a:t>
            </a:r>
            <a:r>
              <a:rPr lang="en-US" altLang="ko-KR" b="1">
                <a:solidFill>
                  <a:srgbClr val="000000"/>
                </a:solidFill>
              </a:rPr>
              <a:t>longitudinal impedance</a:t>
            </a:r>
            <a:r>
              <a:rPr lang="en-US" altLang="ko-KR"/>
              <a:t>  </a:t>
            </a:r>
          </a:p>
        </p:txBody>
      </p:sp>
      <p:sp>
        <p:nvSpPr>
          <p:cNvPr id="64" name="가로 글상자 63"/>
          <p:cNvSpPr txBox="1"/>
          <p:nvPr/>
        </p:nvSpPr>
        <p:spPr>
          <a:xfrm>
            <a:off x="421141" y="4013471"/>
            <a:ext cx="5151985" cy="457200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</a:t>
            </a:r>
            <a:r>
              <a:rPr lang="en-US" altLang="ko-KR" b="1"/>
              <a:t>Fourier transform relation </a:t>
            </a:r>
            <a:r>
              <a:rPr lang="en-US" altLang="ko-KR"/>
              <a:t>between wake field &amp; impedance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3689" y="4625956"/>
            <a:ext cx="2303784" cy="9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3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4" y="248471"/>
            <a:ext cx="481131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Impedance: Frequency Domain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468349"/>
            <a:ext cx="4569693" cy="38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Impedance in resistive wall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8011168" cy="64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Can calculate in the same way as the previously induced method, the longitude impedance and the transverse impedance.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97897" y="2657668"/>
            <a:ext cx="5168916" cy="1466462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0280" y="4452092"/>
            <a:ext cx="5254877" cy="2101951"/>
          </a:xfrm>
          <a:prstGeom prst="rect">
            <a:avLst/>
          </a:prstGeom>
        </p:spPr>
      </p:pic>
      <p:sp>
        <p:nvSpPr>
          <p:cNvPr id="69" name="가로 글상자 68"/>
          <p:cNvSpPr txBox="1"/>
          <p:nvPr/>
        </p:nvSpPr>
        <p:spPr>
          <a:xfrm>
            <a:off x="373491" y="4078059"/>
            <a:ext cx="6041571" cy="594632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 b="1"/>
              <a:t>Graphs of impedances divided by real part and imaginary part </a:t>
            </a:r>
          </a:p>
        </p:txBody>
      </p:sp>
      <p:sp>
        <p:nvSpPr>
          <p:cNvPr id="70" name="TextBox 3"/>
          <p:cNvSpPr txBox="1"/>
          <p:nvPr/>
        </p:nvSpPr>
        <p:spPr>
          <a:xfrm>
            <a:off x="5539916" y="4773000"/>
            <a:ext cx="3037757" cy="901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In                       ,  dotted lines and solid lines match well!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자유형 70"/>
              <p:cNvSpPr/>
              <p:nvPr/>
            </p:nvSpPr>
            <p:spPr>
              <a:xfrm>
                <a:off x="6026579" y="4766797"/>
                <a:ext cx="1343025" cy="381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𝜔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≪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/>
                              <a:sym typeface="Cambria Math"/>
                            </a:rPr>
                            <m:t>𝜒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1/3</m:t>
                          </m:r>
                        </m:sup>
                      </m:sSup>
                      <m:r>
                        <a:rPr sz="1800">
                          <a:latin typeface="Cambria Math"/>
                          <a:sym typeface="Cambria Math"/>
                        </a:rPr>
                        <m:t>𝑏𝑐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71" name=""/>
              <p:cNvSpPr txBox="1"/>
              <p:nvPr/>
            </p:nvSpPr>
            <p:spPr>
              <a:xfrm>
                <a:off x="6026579" y="4766797"/>
                <a:ext cx="1343025" cy="381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</p:spTree>
    <p:extLst>
      <p:ext uri="{BB962C8B-B14F-4D97-AF65-F5344CB8AC3E}">
        <p14:creationId xmlns:p14="http://schemas.microsoft.com/office/powerpoint/2010/main" val="292356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1" y="248471"/>
            <a:ext cx="3068243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Linear Beam Optics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1" y="1454741"/>
            <a:ext cx="4569693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Issues on understanding instability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Instability &lt;- linear beam optics + wake field &amp; impedance</a:t>
            </a:r>
          </a:p>
        </p:txBody>
      </p:sp>
      <p:sp>
        <p:nvSpPr>
          <p:cNvPr id="72" name="TextBox 3"/>
          <p:cNvSpPr txBox="1"/>
          <p:nvPr/>
        </p:nvSpPr>
        <p:spPr>
          <a:xfrm>
            <a:off x="423630" y="2355632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But no basic knowledge about linear beam optics.</a:t>
            </a:r>
          </a:p>
        </p:txBody>
      </p:sp>
      <p:sp>
        <p:nvSpPr>
          <p:cNvPr id="73" name="오른쪽 화살표 72"/>
          <p:cNvSpPr/>
          <p:nvPr/>
        </p:nvSpPr>
        <p:spPr>
          <a:xfrm rot="5428075">
            <a:off x="4148597" y="3080656"/>
            <a:ext cx="561234" cy="66900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4" name="TextBox 3"/>
          <p:cNvSpPr txBox="1"/>
          <p:nvPr/>
        </p:nvSpPr>
        <p:spPr>
          <a:xfrm>
            <a:off x="442680" y="2708057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Need to understand linear beam optics!</a:t>
            </a:r>
          </a:p>
        </p:txBody>
      </p:sp>
      <p:sp>
        <p:nvSpPr>
          <p:cNvPr id="75" name="TextBox 3"/>
          <p:cNvSpPr txBox="1"/>
          <p:nvPr/>
        </p:nvSpPr>
        <p:spPr>
          <a:xfrm>
            <a:off x="442680" y="3905485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Solve the equations </a:t>
            </a:r>
            <a:r>
              <a:rPr lang="en-US" altLang="ko-KR" b="1"/>
              <a:t>analytic.</a:t>
            </a:r>
          </a:p>
        </p:txBody>
      </p:sp>
      <p:sp>
        <p:nvSpPr>
          <p:cNvPr id="76" name="TextBox 3"/>
          <p:cNvSpPr txBox="1"/>
          <p:nvPr/>
        </p:nvSpPr>
        <p:spPr>
          <a:xfrm>
            <a:off x="442680" y="4372210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Simulate</a:t>
            </a:r>
            <a:r>
              <a:rPr lang="ko-KR" altLang="en-US"/>
              <a:t> </a:t>
            </a:r>
            <a:r>
              <a:rPr lang="en-US" altLang="ko-KR"/>
              <a:t>fundamental elements by using program </a:t>
            </a:r>
            <a:r>
              <a:rPr lang="en-US" altLang="ko-KR" b="1"/>
              <a:t>ELEGANT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1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1" y="248471"/>
            <a:ext cx="4887518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Linear Beam Optics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1" y="1454741"/>
            <a:ext cx="4569693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Induction of Hill’s equation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423630" y="1984157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Equations of motion in a coordinate system</a:t>
            </a:r>
          </a:p>
        </p:txBody>
      </p:sp>
      <p:sp>
        <p:nvSpPr>
          <p:cNvPr id="75" name="TextBox 3"/>
          <p:cNvSpPr txBox="1"/>
          <p:nvPr/>
        </p:nvSpPr>
        <p:spPr>
          <a:xfrm>
            <a:off x="442680" y="3905485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Derive the equation of motion of a charged particle in </a:t>
            </a:r>
            <a:r>
              <a:rPr lang="en-US" altLang="ko-KR">
                <a:solidFill>
                  <a:srgbClr val="FF0000"/>
                </a:solidFill>
              </a:rPr>
              <a:t>a pure magnetic</a:t>
            </a:r>
            <a:r>
              <a:rPr lang="en-US" altLang="ko-KR"/>
              <a:t> field</a:t>
            </a:r>
          </a:p>
        </p:txBody>
      </p:sp>
      <p:sp>
        <p:nvSpPr>
          <p:cNvPr id="76" name="TextBox 3"/>
          <p:cNvSpPr txBox="1"/>
          <p:nvPr/>
        </p:nvSpPr>
        <p:spPr>
          <a:xfrm>
            <a:off x="3991423" y="5163020"/>
            <a:ext cx="2432240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</a:t>
            </a:r>
            <a:r>
              <a:rPr lang="en-US" altLang="ko-KR" b="1"/>
              <a:t>Hill’s equation</a:t>
            </a:r>
            <a:endParaRPr lang="en-US" altLang="ko-KR"/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8266" y="2309846"/>
            <a:ext cx="3226005" cy="1587317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91423" y="2350770"/>
            <a:ext cx="3385582" cy="1667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자유형 79"/>
              <p:cNvSpPr/>
              <p:nvPr/>
            </p:nvSpPr>
            <p:spPr>
              <a:xfrm>
                <a:off x="739548" y="4272098"/>
                <a:ext cx="1704975" cy="6953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acc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𝑟</m:t>
                          </m:r>
                        </m:e>
                      </m:acc>
                      <m:r>
                        <a:rPr sz="1800">
                          <a:latin typeface="Cambria Math"/>
                          <a:sym typeface="Cambria Math"/>
                        </a:rPr>
                        <m:t> = 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𝑒</m:t>
                          </m:r>
                        </m:num>
                        <m:den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𝑚</m:t>
                          </m:r>
                        </m:den>
                      </m:f>
                      <m:r>
                        <a:rPr sz="1800">
                          <a:latin typeface="Cambria Math"/>
                          <a:sym typeface="Cambria Math"/>
                        </a:rPr>
                        <m:t>(</m:t>
                      </m:r>
                      <m:acc>
                        <m:accPr>
                          <m:chr m:val="̇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acc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𝑟</m:t>
                          </m:r>
                        </m:e>
                      </m:acc>
                      <m:r>
                        <a:rPr sz="1800" i="1">
                          <a:latin typeface="Cambria Math"/>
                          <a:sym typeface="Cambria Math"/>
                        </a:rPr>
                        <m:t>×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𝐵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80" name=""/>
              <p:cNvSpPr txBox="1"/>
              <p:nvPr/>
            </p:nvSpPr>
            <p:spPr>
              <a:xfrm>
                <a:off x="739548" y="4272098"/>
                <a:ext cx="1704975" cy="695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pic>
        <p:nvPicPr>
          <p:cNvPr id="81" name="그림 8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991423" y="4395996"/>
            <a:ext cx="2616334" cy="692185"/>
          </a:xfrm>
          <a:prstGeom prst="rect">
            <a:avLst/>
          </a:prstGeom>
        </p:spPr>
      </p:pic>
      <p:sp>
        <p:nvSpPr>
          <p:cNvPr id="82" name="오른쪽 화살표 81"/>
          <p:cNvSpPr/>
          <p:nvPr/>
        </p:nvSpPr>
        <p:spPr>
          <a:xfrm rot="14353">
            <a:off x="2632764" y="4622029"/>
            <a:ext cx="1154821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3" name="TextBox 3"/>
          <p:cNvSpPr txBox="1"/>
          <p:nvPr/>
        </p:nvSpPr>
        <p:spPr>
          <a:xfrm>
            <a:off x="739548" y="5618080"/>
            <a:ext cx="7262370" cy="36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Where k is quadrupole strength, R is radius of trajectory. </a:t>
            </a:r>
          </a:p>
        </p:txBody>
      </p:sp>
    </p:spTree>
    <p:extLst>
      <p:ext uri="{BB962C8B-B14F-4D97-AF65-F5344CB8AC3E}">
        <p14:creationId xmlns:p14="http://schemas.microsoft.com/office/powerpoint/2010/main" val="72032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1" y="248471"/>
            <a:ext cx="4887519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Linear Beam Optics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1" y="1454741"/>
            <a:ext cx="4569693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Particle trajectories and transfer matrices</a:t>
            </a:r>
          </a:p>
        </p:txBody>
      </p:sp>
      <p:sp>
        <p:nvSpPr>
          <p:cNvPr id="76" name="TextBox 3"/>
          <p:cNvSpPr txBox="1"/>
          <p:nvPr/>
        </p:nvSpPr>
        <p:spPr>
          <a:xfrm>
            <a:off x="520599" y="2235403"/>
            <a:ext cx="1411704" cy="29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1400"/>
              <a:t>change the form</a:t>
            </a:r>
          </a:p>
        </p:txBody>
      </p:sp>
      <p:sp>
        <p:nvSpPr>
          <p:cNvPr id="82" name="오른쪽 화살표 81"/>
          <p:cNvSpPr/>
          <p:nvPr/>
        </p:nvSpPr>
        <p:spPr>
          <a:xfrm rot="14353">
            <a:off x="695343" y="2523471"/>
            <a:ext cx="1154821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3" name="TextBox 3"/>
          <p:cNvSpPr txBox="1"/>
          <p:nvPr/>
        </p:nvSpPr>
        <p:spPr>
          <a:xfrm>
            <a:off x="347421" y="1873688"/>
            <a:ext cx="4224579" cy="36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When there is </a:t>
            </a:r>
            <a:r>
              <a:rPr lang="en-US" altLang="ko-KR">
                <a:solidFill>
                  <a:srgbClr val="FF0000"/>
                </a:solidFill>
              </a:rPr>
              <a:t>no bending</a:t>
            </a:r>
            <a:r>
              <a:rPr lang="en-US" altLang="ko-KR"/>
              <a:t>(1/R-&gt;0) and</a:t>
            </a: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444523" y="2521061"/>
            <a:ext cx="2994582" cy="319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자유형 91"/>
              <p:cNvSpPr/>
              <p:nvPr/>
            </p:nvSpPr>
            <p:spPr>
              <a:xfrm>
                <a:off x="4197657" y="1697968"/>
                <a:ext cx="952500" cy="6953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𝛥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𝑝</m:t>
                          </m:r>
                        </m:num>
                        <m:den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𝑝</m:t>
                          </m:r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>≪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1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92" name=""/>
              <p:cNvSpPr txBox="1"/>
              <p:nvPr/>
            </p:nvSpPr>
            <p:spPr>
              <a:xfrm>
                <a:off x="4197657" y="1697968"/>
                <a:ext cx="952500" cy="695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sp>
        <p:nvSpPr>
          <p:cNvPr id="93" name="TextBox 3"/>
          <p:cNvSpPr txBox="1"/>
          <p:nvPr/>
        </p:nvSpPr>
        <p:spPr>
          <a:xfrm>
            <a:off x="347422" y="2966592"/>
            <a:ext cx="5616580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Solve above equation, get </a:t>
            </a:r>
            <a:r>
              <a:rPr lang="en-US" altLang="ko-KR" b="1"/>
              <a:t>transfer matrices</a:t>
            </a:r>
          </a:p>
        </p:txBody>
      </p:sp>
      <p:pic>
        <p:nvPicPr>
          <p:cNvPr id="94" name="그림 9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55614" y="3428999"/>
            <a:ext cx="3482981" cy="1555447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785373" y="5094749"/>
            <a:ext cx="912615" cy="508160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902584" y="3212578"/>
            <a:ext cx="3371931" cy="3269346"/>
          </a:xfrm>
          <a:prstGeom prst="rect">
            <a:avLst/>
          </a:prstGeom>
        </p:spPr>
      </p:pic>
      <p:sp>
        <p:nvSpPr>
          <p:cNvPr id="98" name="TextBox 3"/>
          <p:cNvSpPr txBox="1"/>
          <p:nvPr/>
        </p:nvSpPr>
        <p:spPr>
          <a:xfrm>
            <a:off x="347421" y="5102622"/>
            <a:ext cx="2418902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Where                             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자유형 98"/>
              <p:cNvSpPr/>
              <p:nvPr/>
            </p:nvSpPr>
            <p:spPr>
              <a:xfrm>
                <a:off x="1203518" y="5085224"/>
                <a:ext cx="1428750" cy="4000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𝛺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d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𝑘</m:t>
                              </m:r>
                            </m:e>
                          </m:d>
                        </m:e>
                      </m:rad>
                      <m:r>
                        <a:rPr sz="1800">
                          <a:latin typeface="Cambria Math"/>
                          <a:sym typeface="Cambria Math"/>
                        </a:rPr>
                        <m:t>𝑠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99" name=""/>
              <p:cNvSpPr txBox="1"/>
              <p:nvPr/>
            </p:nvSpPr>
            <p:spPr>
              <a:xfrm>
                <a:off x="1203518" y="5085224"/>
                <a:ext cx="1428750" cy="4000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</p:sp>
        </mc:Fallback>
      </mc:AlternateContent>
    </p:spTree>
    <p:extLst>
      <p:ext uri="{BB962C8B-B14F-4D97-AF65-F5344CB8AC3E}">
        <p14:creationId xmlns:p14="http://schemas.microsoft.com/office/powerpoint/2010/main" val="41446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1" y="248471"/>
            <a:ext cx="4887519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Linear Beam Optics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1" y="1454741"/>
            <a:ext cx="4569693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Beta function and betatron oscillation</a:t>
            </a:r>
          </a:p>
        </p:txBody>
      </p:sp>
      <p:sp>
        <p:nvSpPr>
          <p:cNvPr id="82" name="오른쪽 화살표 81"/>
          <p:cNvSpPr/>
          <p:nvPr/>
        </p:nvSpPr>
        <p:spPr>
          <a:xfrm rot="14353">
            <a:off x="4657531" y="2095085"/>
            <a:ext cx="719140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7" name="TextBox 3"/>
          <p:cNvSpPr txBox="1"/>
          <p:nvPr/>
        </p:nvSpPr>
        <p:spPr>
          <a:xfrm>
            <a:off x="347421" y="2020895"/>
            <a:ext cx="4224579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Actually, k is not a constant,</a:t>
            </a:r>
            <a:r>
              <a:rPr lang="en-US" altLang="ko-KR">
                <a:solidFill>
                  <a:srgbClr val="FF0000"/>
                </a:solidFill>
              </a:rPr>
              <a:t> depends on s</a:t>
            </a:r>
            <a:r>
              <a:rPr lang="en-US" altLang="ko-KR"/>
              <a:t>.</a:t>
            </a:r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8659" y="2096331"/>
            <a:ext cx="1752037" cy="29058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19456" y="2440713"/>
            <a:ext cx="2397658" cy="354853"/>
          </a:xfrm>
          <a:prstGeom prst="rect">
            <a:avLst/>
          </a:prstGeom>
        </p:spPr>
      </p:pic>
      <p:sp>
        <p:nvSpPr>
          <p:cNvPr id="90" name="TextBox 3"/>
          <p:cNvSpPr txBox="1"/>
          <p:nvPr/>
        </p:nvSpPr>
        <p:spPr>
          <a:xfrm>
            <a:off x="347421" y="2440713"/>
            <a:ext cx="1911366" cy="36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Let the solution </a:t>
            </a:r>
          </a:p>
        </p:txBody>
      </p:sp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29534" y="2831238"/>
            <a:ext cx="1377503" cy="377537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31278" y="3140062"/>
            <a:ext cx="1348066" cy="653357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519456" y="3183663"/>
            <a:ext cx="2397658" cy="431412"/>
          </a:xfrm>
          <a:prstGeom prst="rect">
            <a:avLst/>
          </a:prstGeom>
        </p:spPr>
      </p:pic>
      <p:sp>
        <p:nvSpPr>
          <p:cNvPr id="94" name="가로 글상자 93"/>
          <p:cNvSpPr txBox="1"/>
          <p:nvPr/>
        </p:nvSpPr>
        <p:spPr>
          <a:xfrm>
            <a:off x="5234940" y="3259140"/>
            <a:ext cx="789214" cy="339719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Where</a:t>
            </a:r>
            <a:endParaRPr/>
          </a:p>
        </p:txBody>
      </p:sp>
      <p:sp>
        <p:nvSpPr>
          <p:cNvPr id="96" name="TextBox 3"/>
          <p:cNvSpPr txBox="1"/>
          <p:nvPr/>
        </p:nvSpPr>
        <p:spPr>
          <a:xfrm>
            <a:off x="356946" y="2831238"/>
            <a:ext cx="2415184" cy="36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Define </a:t>
            </a:r>
            <a:r>
              <a:rPr lang="en-US" altLang="ko-KR" b="1"/>
              <a:t>beta function</a:t>
            </a:r>
          </a:p>
        </p:txBody>
      </p:sp>
      <p:sp>
        <p:nvSpPr>
          <p:cNvPr id="97" name="TextBox 3"/>
          <p:cNvSpPr txBox="1"/>
          <p:nvPr/>
        </p:nvSpPr>
        <p:spPr>
          <a:xfrm>
            <a:off x="366471" y="3221763"/>
            <a:ext cx="1911366" cy="36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The solution is... </a:t>
            </a:r>
          </a:p>
        </p:txBody>
      </p:sp>
      <p:sp>
        <p:nvSpPr>
          <p:cNvPr id="98" name="TextBox 3"/>
          <p:cNvSpPr txBox="1"/>
          <p:nvPr/>
        </p:nvSpPr>
        <p:spPr>
          <a:xfrm>
            <a:off x="356946" y="3693294"/>
            <a:ext cx="5885233" cy="36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Beta function means the </a:t>
            </a:r>
            <a:r>
              <a:rPr lang="en-US" altLang="ko-KR" dirty="0">
                <a:solidFill>
                  <a:srgbClr val="FF0000"/>
                </a:solidFill>
              </a:rPr>
              <a:t>amplitude of particle envelope</a:t>
            </a:r>
            <a:r>
              <a:rPr lang="en-US" altLang="ko-KR" dirty="0"/>
              <a:t>!</a:t>
            </a:r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93273" y="4163624"/>
            <a:ext cx="3467888" cy="2423075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4657033" y="4055745"/>
            <a:ext cx="3378373" cy="2311518"/>
          </a:xfrm>
          <a:prstGeom prst="rect">
            <a:avLst/>
          </a:prstGeom>
        </p:spPr>
      </p:pic>
      <p:sp>
        <p:nvSpPr>
          <p:cNvPr id="101" name="TextBox 3"/>
          <p:cNvSpPr txBox="1"/>
          <p:nvPr/>
        </p:nvSpPr>
        <p:spPr>
          <a:xfrm>
            <a:off x="5017101" y="6367264"/>
            <a:ext cx="2931901" cy="367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x-x’ phase diagram(ellipse) </a:t>
            </a:r>
          </a:p>
        </p:txBody>
      </p:sp>
    </p:spTree>
    <p:extLst>
      <p:ext uri="{BB962C8B-B14F-4D97-AF65-F5344CB8AC3E}">
        <p14:creationId xmlns:p14="http://schemas.microsoft.com/office/powerpoint/2010/main" val="309018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2" y="248471"/>
            <a:ext cx="1534708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Contents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901440" y="1560958"/>
            <a:ext cx="7373076" cy="480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400" b="1"/>
              <a:t>1. Progress of Studies</a:t>
            </a:r>
            <a:endParaRPr lang="en-US" altLang="ko-KR" sz="22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/>
              <a:t>  </a:t>
            </a:r>
            <a:r>
              <a:rPr lang="en-US" altLang="ko-KR"/>
              <a:t>- Wake Fields and Impedance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 - Linear Beam Optics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 - Experience of ELEGANT</a:t>
            </a:r>
            <a:endParaRPr lang="en-US" altLang="ko-KR" sz="200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40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400" b="1"/>
              <a:t>2. Future Plan</a:t>
            </a:r>
            <a:endParaRPr lang="en-US" altLang="ko-KR" sz="2000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/>
              <a:t>   </a:t>
            </a:r>
            <a:r>
              <a:rPr lang="en-US" altLang="ko-KR"/>
              <a:t>- Next Week Plan 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  - Long-Term Plan</a:t>
            </a:r>
            <a:endParaRPr lang="en-US" altLang="ko-KR" sz="160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21" y="248471"/>
            <a:ext cx="4887519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Linear Beam Optics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2" y="1454741"/>
            <a:ext cx="8590604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Determination of the transfer matrix from the beta function</a:t>
            </a:r>
          </a:p>
        </p:txBody>
      </p:sp>
      <p:sp>
        <p:nvSpPr>
          <p:cNvPr id="82" name="오른쪽 화살표 81"/>
          <p:cNvSpPr/>
          <p:nvPr/>
        </p:nvSpPr>
        <p:spPr>
          <a:xfrm rot="14353">
            <a:off x="4364646" y="6003226"/>
            <a:ext cx="1065501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87" name="TextBox 3"/>
          <p:cNvSpPr txBox="1"/>
          <p:nvPr/>
        </p:nvSpPr>
        <p:spPr>
          <a:xfrm>
            <a:off x="423621" y="1954220"/>
            <a:ext cx="4224579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The </a:t>
            </a:r>
            <a:r>
              <a:rPr lang="en-US" altLang="ko-KR">
                <a:solidFill>
                  <a:srgbClr val="FF0000"/>
                </a:solidFill>
              </a:rPr>
              <a:t>general</a:t>
            </a:r>
            <a:r>
              <a:rPr lang="en-US" altLang="ko-KR"/>
              <a:t> structure matrix</a:t>
            </a: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9399" y="2401641"/>
            <a:ext cx="5280095" cy="1129432"/>
          </a:xfrm>
          <a:prstGeom prst="rect">
            <a:avLst/>
          </a:prstGeom>
        </p:spPr>
      </p:pic>
      <p:sp>
        <p:nvSpPr>
          <p:cNvPr id="101" name="TextBox 3"/>
          <p:cNvSpPr txBox="1"/>
          <p:nvPr/>
        </p:nvSpPr>
        <p:spPr>
          <a:xfrm>
            <a:off x="471246" y="3734529"/>
            <a:ext cx="5982374" cy="35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The </a:t>
            </a:r>
            <a:r>
              <a:rPr lang="en-US" altLang="ko-KR">
                <a:solidFill>
                  <a:srgbClr val="FF0000"/>
                </a:solidFill>
              </a:rPr>
              <a:t>periodic</a:t>
            </a:r>
            <a:r>
              <a:rPr lang="en-US" altLang="ko-KR"/>
              <a:t> structure matrix (          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자유형 101"/>
              <p:cNvSpPr/>
              <p:nvPr/>
            </p:nvSpPr>
            <p:spPr>
              <a:xfrm>
                <a:off x="3406140" y="3715479"/>
                <a:ext cx="1657350" cy="4000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𝛽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=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 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, 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𝛼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=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2" name=""/>
              <p:cNvSpPr txBox="1"/>
              <p:nvPr/>
            </p:nvSpPr>
            <p:spPr>
              <a:xfrm>
                <a:off x="3406140" y="3715479"/>
                <a:ext cx="1657350" cy="4000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자유형 102"/>
              <p:cNvSpPr/>
              <p:nvPr/>
            </p:nvSpPr>
            <p:spPr>
              <a:xfrm>
                <a:off x="758189" y="4114243"/>
                <a:ext cx="4305300" cy="71437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𝑀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 = 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𝑐𝑜𝑠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</m:mr>
                            <m:m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−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𝛾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𝑐𝑜𝑠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3" name=""/>
              <p:cNvSpPr txBox="1"/>
              <p:nvPr/>
            </p:nvSpPr>
            <p:spPr>
              <a:xfrm>
                <a:off x="758189" y="4114243"/>
                <a:ext cx="4305300" cy="714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sp>
        <p:nvSpPr>
          <p:cNvPr id="104" name="TextBox 3"/>
          <p:cNvSpPr txBox="1"/>
          <p:nvPr/>
        </p:nvSpPr>
        <p:spPr>
          <a:xfrm>
            <a:off x="480771" y="4896579"/>
            <a:ext cx="5982374" cy="359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The</a:t>
            </a:r>
            <a:r>
              <a:rPr lang="en-US" altLang="ko-KR">
                <a:solidFill>
                  <a:srgbClr val="FF0000"/>
                </a:solidFill>
              </a:rPr>
              <a:t> symmetry</a:t>
            </a:r>
            <a:r>
              <a:rPr lang="en-US" altLang="ko-KR"/>
              <a:t> structure matrix (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자유형 104"/>
              <p:cNvSpPr/>
              <p:nvPr/>
            </p:nvSpPr>
            <p:spPr>
              <a:xfrm>
                <a:off x="3609975" y="4876212"/>
                <a:ext cx="933450" cy="4000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0 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=0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5" name=""/>
              <p:cNvSpPr txBox="1"/>
              <p:nvPr/>
            </p:nvSpPr>
            <p:spPr>
              <a:xfrm>
                <a:off x="3609975" y="4876212"/>
                <a:ext cx="933450" cy="4000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자유형 105"/>
              <p:cNvSpPr/>
              <p:nvPr/>
            </p:nvSpPr>
            <p:spPr>
              <a:xfrm>
                <a:off x="758189" y="5255895"/>
                <a:ext cx="3162300" cy="10382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𝑀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 = 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𝑐𝑜𝑠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  <a:sym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</m:mr>
                            <m:mr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  <a:sym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 i="1">
                                        <a:latin typeface="Cambria Math"/>
                                        <a:sym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  <a:sym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1800" i="1">
                                            <a:latin typeface="Cambria Math"/>
                                            <a:sym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sz="1800" i="1">
                                            <a:latin typeface="Cambria Math"/>
                                            <a:sym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𝑠𝑖𝑛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  <m:e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𝑐𝑜𝑠</m:t>
                                </m:r>
                                <m:r>
                                  <a:rPr sz="1800" i="1">
                                    <a:latin typeface="Cambria Math"/>
                                    <a:sym typeface="Cambria Math"/>
                                  </a:rPr>
                                  <m:t>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6" name=""/>
              <p:cNvSpPr txBox="1"/>
              <p:nvPr/>
            </p:nvSpPr>
            <p:spPr>
              <a:xfrm>
                <a:off x="758189" y="5255895"/>
                <a:ext cx="3162300" cy="10382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4"/>
              <p:cNvSpPr txBox="1"/>
              <p:nvPr/>
            </p:nvSpPr>
            <p:spPr>
              <a:xfrm>
                <a:off x="3996689" y="5332840"/>
                <a:ext cx="1924050" cy="461217"/>
              </a:xfrm>
              <a:prstGeom prst="rect">
                <a:avLst/>
              </a:prstGeom>
              <a:noFill/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8" name=""/>
              <p:cNvSpPr txBox="1"/>
              <p:nvPr/>
            </p:nvSpPr>
            <p:spPr>
              <a:xfrm>
                <a:off x="3996689" y="5332840"/>
                <a:ext cx="1924050" cy="4612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자유형 108"/>
              <p:cNvSpPr/>
              <p:nvPr/>
            </p:nvSpPr>
            <p:spPr>
              <a:xfrm>
                <a:off x="6308581" y="4955007"/>
                <a:ext cx="1704975" cy="762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0 </m:t>
                          </m:r>
                        </m:sub>
                      </m:sSub>
                      <m:r>
                        <a:rPr sz="1800">
                          <a:latin typeface="Cambria Math"/>
                          <a:sym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radPr>
                        <m:deg/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  <a:sym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12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  <a:sym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21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09" name=""/>
              <p:cNvSpPr txBox="1"/>
              <p:nvPr/>
            </p:nvSpPr>
            <p:spPr>
              <a:xfrm>
                <a:off x="6308581" y="4955007"/>
                <a:ext cx="1704975" cy="762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자유형 109"/>
              <p:cNvSpPr/>
              <p:nvPr/>
            </p:nvSpPr>
            <p:spPr>
              <a:xfrm>
                <a:off x="5977119" y="5736907"/>
                <a:ext cx="2590800" cy="695325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𝛹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=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𝑐𝑜𝑠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−1</m:t>
                          </m:r>
                        </m:sup>
                      </m:sSup>
                      <m:r>
                        <a:rPr sz="1800">
                          <a:latin typeface="Cambria Math"/>
                          <a:sym typeface="Cambria Math"/>
                        </a:rPr>
                        <m:t>(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den>
                      </m:f>
                      <m:r>
                        <a:rPr sz="1800">
                          <a:latin typeface="Cambria Math"/>
                          <a:sym typeface="Cambria Math"/>
                        </a:rPr>
                        <m:t>)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10" name=""/>
              <p:cNvSpPr txBox="1"/>
              <p:nvPr/>
            </p:nvSpPr>
            <p:spPr>
              <a:xfrm>
                <a:off x="5977119" y="5736907"/>
                <a:ext cx="2590800" cy="6953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</p:sp>
        </mc:Fallback>
      </mc:AlternateContent>
      <p:sp>
        <p:nvSpPr>
          <p:cNvPr id="111" name="TextBox 3"/>
          <p:cNvSpPr txBox="1"/>
          <p:nvPr/>
        </p:nvSpPr>
        <p:spPr>
          <a:xfrm>
            <a:off x="5929494" y="4182204"/>
            <a:ext cx="3008532" cy="635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Able to find analytic also by using simulation program! </a:t>
            </a:r>
          </a:p>
        </p:txBody>
      </p:sp>
    </p:spTree>
    <p:extLst>
      <p:ext uri="{BB962C8B-B14F-4D97-AF65-F5344CB8AC3E}">
        <p14:creationId xmlns:p14="http://schemas.microsoft.com/office/powerpoint/2010/main" val="235905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17" y="248471"/>
            <a:ext cx="3649272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Experience of ELEGANT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2" y="1454741"/>
            <a:ext cx="8590604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Determine the transfer matrix</a:t>
            </a:r>
          </a:p>
        </p:txBody>
      </p:sp>
      <p:sp>
        <p:nvSpPr>
          <p:cNvPr id="87" name="TextBox 3"/>
          <p:cNvSpPr txBox="1"/>
          <p:nvPr/>
        </p:nvSpPr>
        <p:spPr>
          <a:xfrm>
            <a:off x="423621" y="1954220"/>
            <a:ext cx="4224579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Plot the graph of beta function</a:t>
            </a:r>
          </a:p>
        </p:txBody>
      </p:sp>
      <p:sp>
        <p:nvSpPr>
          <p:cNvPr id="112" name="TextBox 3"/>
          <p:cNvSpPr txBox="1"/>
          <p:nvPr/>
        </p:nvSpPr>
        <p:spPr>
          <a:xfrm>
            <a:off x="553395" y="5358154"/>
            <a:ext cx="8590604" cy="39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Verify beta0 value</a:t>
            </a:r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47417" y="2319473"/>
            <a:ext cx="4074641" cy="3055981"/>
          </a:xfrm>
          <a:prstGeom prst="rect">
            <a:avLst/>
          </a:prstGeom>
        </p:spPr>
      </p:pic>
      <p:sp>
        <p:nvSpPr>
          <p:cNvPr id="114" name="TextBox 3"/>
          <p:cNvSpPr txBox="1"/>
          <p:nvPr/>
        </p:nvSpPr>
        <p:spPr>
          <a:xfrm>
            <a:off x="4562475" y="2635352"/>
            <a:ext cx="3618443" cy="173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The peak values don’t change when sync is </a:t>
            </a:r>
            <a:r>
              <a:rPr lang="en-US" altLang="ko-KR">
                <a:solidFill>
                  <a:srgbClr val="FF0000"/>
                </a:solidFill>
              </a:rPr>
              <a:t>matched</a:t>
            </a:r>
            <a:r>
              <a:rPr lang="en-US" altLang="ko-KR"/>
              <a:t>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but for unmatched beam, peak values are </a:t>
            </a:r>
            <a:r>
              <a:rPr lang="en-US" altLang="ko-KR">
                <a:solidFill>
                  <a:srgbClr val="FF0000"/>
                </a:solidFill>
              </a:rPr>
              <a:t>different</a:t>
            </a:r>
            <a:r>
              <a:rPr lang="en-US" altLang="ko-KR"/>
              <a:t>!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자유형 114"/>
              <p:cNvSpPr/>
              <p:nvPr/>
            </p:nvSpPr>
            <p:spPr>
              <a:xfrm>
                <a:off x="915345" y="6085539"/>
                <a:ext cx="2200275" cy="7048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𝑦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,0</m:t>
                          </m:r>
                        </m:sub>
                      </m:sSub>
                      <m:r>
                        <a:rPr sz="1800">
                          <a:latin typeface="Cambria Math"/>
                          <a:sym typeface="Cambria Math"/>
                        </a:rPr>
                        <m:t>=1.53656027</m:t>
                      </m:r>
                    </m:oMath>
                  </m:oMathPara>
                </a14:m>
                <a:endParaRPr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𝑥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,0</m:t>
                          </m:r>
                        </m:sub>
                      </m:sSub>
                      <m:r>
                        <a:rPr sz="1800">
                          <a:latin typeface="Cambria Math"/>
                          <a:sym typeface="Cambria Math"/>
                        </a:rPr>
                        <m:t>=12.2563169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15" name=""/>
              <p:cNvSpPr txBox="1"/>
              <p:nvPr/>
            </p:nvSpPr>
            <p:spPr>
              <a:xfrm>
                <a:off x="915345" y="6085539"/>
                <a:ext cx="2200275" cy="7048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p:sp>
        <p:nvSpPr>
          <p:cNvPr id="116" name="TextBox 3"/>
          <p:cNvSpPr txBox="1"/>
          <p:nvPr/>
        </p:nvSpPr>
        <p:spPr>
          <a:xfrm>
            <a:off x="641381" y="5740988"/>
            <a:ext cx="2883752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Measured values</a:t>
            </a:r>
          </a:p>
        </p:txBody>
      </p:sp>
      <p:sp>
        <p:nvSpPr>
          <p:cNvPr id="117" name="TextBox 3"/>
          <p:cNvSpPr txBox="1"/>
          <p:nvPr/>
        </p:nvSpPr>
        <p:spPr>
          <a:xfrm>
            <a:off x="4482887" y="5767911"/>
            <a:ext cx="2883752" cy="36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Calculated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자유형 117"/>
              <p:cNvSpPr/>
              <p:nvPr/>
            </p:nvSpPr>
            <p:spPr>
              <a:xfrm>
                <a:off x="4738534" y="6134100"/>
                <a:ext cx="2200275" cy="7048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𝑦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,0</m:t>
                          </m:r>
                        </m:sub>
                      </m:sSub>
                      <m:r>
                        <a:rPr sz="1800">
                          <a:latin typeface="Cambria Math"/>
                          <a:sym typeface="Cambria Math"/>
                        </a:rPr>
                        <m:t>=1.53656027</m:t>
                      </m:r>
                    </m:oMath>
                  </m:oMathPara>
                </a14:m>
                <a:endParaRPr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𝑥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,0</m:t>
                          </m:r>
                        </m:sub>
                      </m:sSub>
                      <m:r>
                        <a:rPr sz="1800">
                          <a:latin typeface="Cambria Math"/>
                          <a:sym typeface="Cambria Math"/>
                        </a:rPr>
                        <m:t>=12.2563166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118" name=""/>
              <p:cNvSpPr txBox="1"/>
              <p:nvPr/>
            </p:nvSpPr>
            <p:spPr>
              <a:xfrm>
                <a:off x="4738534" y="6134100"/>
                <a:ext cx="2200275" cy="7048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</p:spTree>
    <p:extLst>
      <p:ext uri="{BB962C8B-B14F-4D97-AF65-F5344CB8AC3E}">
        <p14:creationId xmlns:p14="http://schemas.microsoft.com/office/powerpoint/2010/main" val="1618253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60CB6-96E1-6A7B-A757-5F1D8396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9C5A73-3EC4-8FA4-4724-4681321D3CD8}"/>
              </a:ext>
            </a:extLst>
          </p:cNvPr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A0947-CFBB-A3C5-C750-D311424DFB98}"/>
              </a:ext>
            </a:extLst>
          </p:cNvPr>
          <p:cNvSpPr txBox="1"/>
          <p:nvPr/>
        </p:nvSpPr>
        <p:spPr>
          <a:xfrm>
            <a:off x="347417" y="248471"/>
            <a:ext cx="160813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 dirty="0"/>
              <a:t>Summary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E176892-E8D4-8113-1075-3696800D7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5FBC5A24-49E2-62BA-EC50-4A2DCCB1ED07}"/>
              </a:ext>
            </a:extLst>
          </p:cNvPr>
          <p:cNvSpPr txBox="1"/>
          <p:nvPr/>
        </p:nvSpPr>
        <p:spPr>
          <a:xfrm>
            <a:off x="347422" y="1454741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Wake fields and Impedance</a:t>
            </a:r>
          </a:p>
        </p:txBody>
      </p:sp>
      <p:sp>
        <p:nvSpPr>
          <p:cNvPr id="87" name="TextBox 3">
            <a:extLst>
              <a:ext uri="{FF2B5EF4-FFF2-40B4-BE49-F238E27FC236}">
                <a16:creationId xmlns:a16="http://schemas.microsoft.com/office/drawing/2014/main" id="{8F8833B1-F6BF-7676-9DD1-1BBDBCA4A289}"/>
              </a:ext>
            </a:extLst>
          </p:cNvPr>
          <p:cNvSpPr txBox="1"/>
          <p:nvPr/>
        </p:nvSpPr>
        <p:spPr>
          <a:xfrm>
            <a:off x="423621" y="1825344"/>
            <a:ext cx="77572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The wake field has the same effect as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adding different types of magnets </a:t>
            </a:r>
            <a:r>
              <a:rPr lang="en-US" altLang="ko-KR" dirty="0"/>
              <a:t>in the charge that follows.</a:t>
            </a:r>
          </a:p>
          <a:p>
            <a:pPr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The longitudinal wake work only thinks of m=0, and the transverse wake work only thinks of m=1.</a:t>
            </a:r>
          </a:p>
          <a:p>
            <a:pPr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/>
            </a:pPr>
            <a:r>
              <a:rPr lang="en-US" altLang="ko-KR" dirty="0"/>
              <a:t>· Impedance is the Fourier transform of wake function equivalent description in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frequency domain</a:t>
            </a:r>
            <a:r>
              <a:rPr lang="en-US" altLang="ko-KR" dirty="0"/>
              <a:t>.</a:t>
            </a:r>
          </a:p>
          <a:p>
            <a:pPr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/>
          </a:p>
        </p:txBody>
      </p:sp>
      <p:sp>
        <p:nvSpPr>
          <p:cNvPr id="112" name="TextBox 3">
            <a:extLst>
              <a:ext uri="{FF2B5EF4-FFF2-40B4-BE49-F238E27FC236}">
                <a16:creationId xmlns:a16="http://schemas.microsoft.com/office/drawing/2014/main" id="{FB98D6C6-4FC0-B979-D7F5-67A5CFFFDA5C}"/>
              </a:ext>
            </a:extLst>
          </p:cNvPr>
          <p:cNvSpPr txBox="1"/>
          <p:nvPr/>
        </p:nvSpPr>
        <p:spPr>
          <a:xfrm>
            <a:off x="443232" y="4172886"/>
            <a:ext cx="8590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 dirty="0"/>
              <a:t>Linear beam optics and simulation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8E6AF-2529-DD13-465C-7CAD45844C0A}"/>
              </a:ext>
            </a:extLst>
          </p:cNvPr>
          <p:cNvSpPr txBox="1"/>
          <p:nvPr/>
        </p:nvSpPr>
        <p:spPr>
          <a:xfrm>
            <a:off x="443232" y="4572996"/>
            <a:ext cx="58852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Beta function means the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amplitude of particle envelope.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dirty="0"/>
              <a:t>· It is important to get transfer matrix in simulation.</a:t>
            </a:r>
          </a:p>
        </p:txBody>
      </p:sp>
    </p:spTree>
    <p:extLst>
      <p:ext uri="{BB962C8B-B14F-4D97-AF65-F5344CB8AC3E}">
        <p14:creationId xmlns:p14="http://schemas.microsoft.com/office/powerpoint/2010/main" val="195697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17" y="248471"/>
            <a:ext cx="2277673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Research Plan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22" y="1454741"/>
            <a:ext cx="8590604" cy="39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Next week plan</a:t>
            </a:r>
          </a:p>
        </p:txBody>
      </p:sp>
      <p:sp>
        <p:nvSpPr>
          <p:cNvPr id="87" name="TextBox 3"/>
          <p:cNvSpPr txBox="1"/>
          <p:nvPr/>
        </p:nvSpPr>
        <p:spPr>
          <a:xfrm>
            <a:off x="423621" y="1954220"/>
            <a:ext cx="7850895" cy="173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Understand wakes and impedance when beam has distribution more clearly.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Start studying about the basic concepts of instability.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Simulate linear beam optics for more parameters in FODO lattice.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</a:t>
            </a:r>
          </a:p>
        </p:txBody>
      </p:sp>
      <p:sp>
        <p:nvSpPr>
          <p:cNvPr id="113" name="TextBox 3"/>
          <p:cNvSpPr txBox="1"/>
          <p:nvPr/>
        </p:nvSpPr>
        <p:spPr>
          <a:xfrm>
            <a:off x="423621" y="3669643"/>
            <a:ext cx="8590604" cy="395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Long-term plan(~Feb.)</a:t>
            </a:r>
          </a:p>
        </p:txBody>
      </p:sp>
      <p:sp>
        <p:nvSpPr>
          <p:cNvPr id="114" name="TextBox 3"/>
          <p:cNvSpPr txBox="1"/>
          <p:nvPr/>
        </p:nvSpPr>
        <p:spPr>
          <a:xfrm>
            <a:off x="434876" y="4131945"/>
            <a:ext cx="8379102" cy="1733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Simulate linear beam optics not only FODO lattice, also PLS by adding bending magnet.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Understand the concepts of various instabilities.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Learn another simulation program except Elegant.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95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325234" y="2807024"/>
            <a:ext cx="2328806" cy="641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sz="2600">
                <a:solidFill>
                  <a:srgbClr val="00468C"/>
                </a:solidFill>
              </a:defRPr>
            </a:pPr>
            <a:r>
              <a:rPr lang="en-US" altLang="ko-KR" sz="36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2990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19" y="248471"/>
            <a:ext cx="1839521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References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423630" y="1984157"/>
            <a:ext cx="8392168" cy="64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1] Ch. 2 of Physics of Collective Beam Instabilities in High Energy Accelerators, 1993, Alex Chao.</a:t>
            </a:r>
          </a:p>
        </p:txBody>
      </p:sp>
      <p:sp>
        <p:nvSpPr>
          <p:cNvPr id="74" name="TextBox 3"/>
          <p:cNvSpPr txBox="1"/>
          <p:nvPr/>
        </p:nvSpPr>
        <p:spPr>
          <a:xfrm>
            <a:off x="423630" y="2517557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2] Formula of Wake Fields and Impedances,</a:t>
            </a:r>
            <a:r>
              <a:rPr lang="en-US" altLang="ko-KR" sz="1400"/>
              <a:t> </a:t>
            </a:r>
            <a:r>
              <a:rPr lang="en-US" altLang="ko-KR" sz="1800"/>
              <a:t>2024, </a:t>
            </a:r>
            <a:r>
              <a:rPr lang="ko-KR" altLang="en-US" sz="1500"/>
              <a:t>박영민</a:t>
            </a:r>
            <a:r>
              <a:rPr lang="en-US" altLang="ko-KR" sz="1500"/>
              <a:t>,</a:t>
            </a:r>
            <a:r>
              <a:rPr lang="ko-KR" altLang="en-US" sz="1500"/>
              <a:t> 심치현</a:t>
            </a:r>
            <a:r>
              <a:rPr lang="en-US" altLang="ko-KR" sz="1500"/>
              <a:t>,</a:t>
            </a:r>
            <a:r>
              <a:rPr lang="ko-KR" altLang="en-US" sz="1500"/>
              <a:t> 박용운</a:t>
            </a:r>
            <a:r>
              <a:rPr lang="en-US" altLang="ko-KR"/>
              <a:t>.</a:t>
            </a:r>
          </a:p>
        </p:txBody>
      </p:sp>
      <p:sp>
        <p:nvSpPr>
          <p:cNvPr id="75" name="TextBox 3"/>
          <p:cNvSpPr txBox="1"/>
          <p:nvPr/>
        </p:nvSpPr>
        <p:spPr>
          <a:xfrm>
            <a:off x="423630" y="2831882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3] Impedance of accelerator components,</a:t>
            </a:r>
            <a:r>
              <a:rPr lang="ko-KR" altLang="en-US"/>
              <a:t> </a:t>
            </a:r>
            <a:r>
              <a:rPr lang="en-US" altLang="ko-KR"/>
              <a:t>1997, John N. Corlett.</a:t>
            </a:r>
          </a:p>
        </p:txBody>
      </p:sp>
      <p:sp>
        <p:nvSpPr>
          <p:cNvPr id="76" name="TextBox 3"/>
          <p:cNvSpPr txBox="1"/>
          <p:nvPr/>
        </p:nvSpPr>
        <p:spPr>
          <a:xfrm>
            <a:off x="423630" y="3184307"/>
            <a:ext cx="8276103" cy="64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4] The Panofsky-Wenzel Theorem and General Relations for the Wake Potential, 1994, S. Vaganian, H. Henke. </a:t>
            </a:r>
          </a:p>
        </p:txBody>
      </p:sp>
      <p:sp>
        <p:nvSpPr>
          <p:cNvPr id="77" name="TextBox 3"/>
          <p:cNvSpPr txBox="1"/>
          <p:nvPr/>
        </p:nvSpPr>
        <p:spPr>
          <a:xfrm>
            <a:off x="423630" y="3765332"/>
            <a:ext cx="8011168" cy="36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5] The Physics of Particle Accelerators an Introduction, 2000, Klaus Wille.</a:t>
            </a:r>
          </a:p>
        </p:txBody>
      </p:sp>
    </p:spTree>
    <p:extLst>
      <p:ext uri="{BB962C8B-B14F-4D97-AF65-F5344CB8AC3E}">
        <p14:creationId xmlns:p14="http://schemas.microsoft.com/office/powerpoint/2010/main" val="371971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1" y="248471"/>
            <a:ext cx="3792133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4139565" y="1152120"/>
            <a:ext cx="4569693" cy="257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Issue of “Wake”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Various accelerator elements(RF cavities, smooth pipes) </a:t>
            </a:r>
            <a:r>
              <a:rPr lang="en-US" altLang="ko-KR">
                <a:solidFill>
                  <a:srgbClr val="FF0000"/>
                </a:solidFill>
              </a:rPr>
              <a:t>result in the scattering or capture</a:t>
            </a:r>
            <a:r>
              <a:rPr lang="en-US" altLang="ko-KR"/>
              <a:t> of beam-induced fields.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6827" y="1974542"/>
            <a:ext cx="3533342" cy="2908915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4139565" y="4112459"/>
            <a:ext cx="4569693" cy="22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Able to </a:t>
            </a:r>
            <a:r>
              <a:rPr lang="en-US" altLang="ko-KR">
                <a:solidFill>
                  <a:srgbClr val="FF0000"/>
                </a:solidFill>
              </a:rPr>
              <a:t>cause disturbances</a:t>
            </a:r>
            <a:r>
              <a:rPr lang="en-US" altLang="ko-KR"/>
              <a:t> in the energy or angle of the traveling particles(Wake).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-&gt; affects on </a:t>
            </a:r>
            <a:r>
              <a:rPr lang="en-US" altLang="ko-KR">
                <a:solidFill>
                  <a:srgbClr val="FF0000"/>
                </a:solidFill>
              </a:rPr>
              <a:t>beam instabillty and quality</a:t>
            </a:r>
            <a:r>
              <a:rPr lang="en-US" altLang="ko-KR">
                <a:solidFill>
                  <a:srgbClr val="000000"/>
                </a:solidFill>
              </a:rPr>
              <a:t>!</a:t>
            </a:r>
            <a:endParaRPr lang="en-US" altLang="ko-KR">
              <a:solidFill>
                <a:srgbClr val="FF0000"/>
              </a:solidFill>
            </a:endParaRP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39565" y="3072357"/>
            <a:ext cx="4466908" cy="10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1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Physical origin of wake field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Wake fields represent </a:t>
            </a:r>
            <a:r>
              <a:rPr lang="en-US" altLang="ko-KR">
                <a:solidFill>
                  <a:srgbClr val="FF0000"/>
                </a:solidFill>
              </a:rPr>
              <a:t>collective effects</a:t>
            </a:r>
            <a:r>
              <a:rPr lang="en-US" altLang="ko-KR">
                <a:solidFill>
                  <a:schemeClr val="tx1"/>
                </a:solidFill>
              </a:rPr>
              <a:t>.</a:t>
            </a:r>
            <a:r>
              <a:rPr lang="en-US" altLang="ko-KR">
                <a:solidFill>
                  <a:srgbClr val="FF0000"/>
                </a:solidFill>
              </a:rPr>
              <a:t> 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sp>
        <p:nvSpPr>
          <p:cNvPr id="23" name="TextBox 3"/>
          <p:cNvSpPr txBox="1"/>
          <p:nvPr/>
        </p:nvSpPr>
        <p:spPr>
          <a:xfrm>
            <a:off x="347429" y="2453868"/>
            <a:ext cx="4569694" cy="31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Relativistic beam interacts </a:t>
            </a:r>
            <a:r>
              <a:rPr lang="en-US" altLang="ko-KR">
                <a:solidFill>
                  <a:srgbClr val="FF0000"/>
                </a:solidFill>
              </a:rPr>
              <a:t>with chamber structures Wake fields </a:t>
            </a:r>
            <a:r>
              <a:rPr lang="en-US" altLang="ko-KR"/>
              <a:t>remain behind the source charge.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/>
            </a:pPr>
            <a:r>
              <a:rPr lang="en-US" altLang="ko-KR"/>
              <a:t>· </a:t>
            </a:r>
            <a:r>
              <a:rPr lang="en-US" altLang="ko-KR" b="1"/>
              <a:t>Causality:</a:t>
            </a:r>
            <a:r>
              <a:rPr lang="en-US" altLang="ko-KR"/>
              <a:t> no field ahead of the beam</a:t>
            </a:r>
          </a:p>
          <a:p>
            <a:pPr lvl="0">
              <a:defRPr/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z&lt;0: wake exists!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z&gt;0: no wake field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자유형 24"/>
              <p:cNvSpPr/>
              <p:nvPr/>
            </p:nvSpPr>
            <p:spPr>
              <a:xfrm>
                <a:off x="611489" y="4101171"/>
                <a:ext cx="1276350" cy="36195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𝑧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 ≡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𝑠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 −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𝑐𝑡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25" name=""/>
              <p:cNvSpPr txBox="1"/>
              <p:nvPr/>
            </p:nvSpPr>
            <p:spPr>
              <a:xfrm>
                <a:off x="611489" y="4101171"/>
                <a:ext cx="1276350" cy="3619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17625" y="1533410"/>
            <a:ext cx="2638203" cy="295702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405595" y="4773024"/>
            <a:ext cx="3788639" cy="13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96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fields in longitudinal space</a:t>
            </a:r>
            <a:endParaRPr lang="en-US" altLang="ko-KR"/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sp>
        <p:nvSpPr>
          <p:cNvPr id="23" name="TextBox 3"/>
          <p:cNvSpPr txBox="1"/>
          <p:nvPr/>
        </p:nvSpPr>
        <p:spPr>
          <a:xfrm>
            <a:off x="4336365" y="2084070"/>
            <a:ext cx="4569695" cy="173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Using </a:t>
            </a:r>
            <a:r>
              <a:rPr lang="en-US" altLang="ko-KR">
                <a:solidFill>
                  <a:srgbClr val="FF0000"/>
                </a:solidFill>
              </a:rPr>
              <a:t>Maxwell equations</a:t>
            </a:r>
            <a:r>
              <a:rPr lang="en-US" altLang="ko-KR"/>
              <a:t>, the fields can be described as m.</a:t>
            </a:r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-&gt; Divide cases </a:t>
            </a:r>
            <a:r>
              <a:rPr lang="en-US" altLang="ko-KR">
                <a:solidFill>
                  <a:srgbClr val="FF0000"/>
                </a:solidFill>
              </a:rPr>
              <a:t>m=0 or m&gt;=1</a:t>
            </a:r>
            <a:r>
              <a:rPr lang="en-US" altLang="ko-KR"/>
              <a:t>!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0703" y="2190356"/>
            <a:ext cx="3658861" cy="1012307"/>
          </a:xfrm>
          <a:prstGeom prst="rect">
            <a:avLst/>
          </a:prstGeom>
        </p:spPr>
      </p:pic>
      <p:sp>
        <p:nvSpPr>
          <p:cNvPr id="33" name="가로 글상자 32"/>
          <p:cNvSpPr txBox="1"/>
          <p:nvPr/>
        </p:nvSpPr>
        <p:spPr>
          <a:xfrm>
            <a:off x="480703" y="3603656"/>
            <a:ext cx="7463739" cy="1706767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 b="1"/>
              <a:t>Why?</a:t>
            </a:r>
          </a:p>
          <a:p>
            <a:pPr lvl="0">
              <a:defRPr/>
            </a:pPr>
            <a:r>
              <a:rPr lang="en-US" altLang="ko-KR" b="0"/>
              <a:t>The shape of functions are different, It appears different phenomenon </a:t>
            </a:r>
            <a:r>
              <a:rPr lang="en-US" altLang="ko-KR" b="0">
                <a:solidFill>
                  <a:srgbClr val="FF0000"/>
                </a:solidFill>
              </a:rPr>
              <a:t>through</a:t>
            </a:r>
          </a:p>
          <a:p>
            <a:pPr lvl="0">
              <a:defRPr/>
            </a:pPr>
            <a:r>
              <a:rPr lang="en-US" altLang="ko-KR" b="0">
                <a:solidFill>
                  <a:srgbClr val="FF0000"/>
                </a:solidFill>
              </a:rPr>
              <a:t>dominant term</a:t>
            </a:r>
            <a:r>
              <a:rPr lang="en-US" altLang="ko-KR" b="0"/>
              <a:t>.</a:t>
            </a:r>
          </a:p>
          <a:p>
            <a:pPr lvl="0">
              <a:defRPr/>
            </a:pPr>
            <a:endParaRPr lang="en-US" altLang="ko-KR" b="0"/>
          </a:p>
          <a:p>
            <a:pPr lvl="0">
              <a:defRPr/>
            </a:pPr>
            <a:r>
              <a:rPr lang="en-US" altLang="ko-KR" b="0"/>
              <a:t>-&gt; will explain later slides about this fact!</a:t>
            </a:r>
          </a:p>
          <a:p>
            <a:pPr lvl="0">
              <a:defRPr/>
            </a:pPr>
            <a:endParaRPr lang="en-US" altLang="ko-KR" b="0"/>
          </a:p>
          <a:p>
            <a:pPr lvl="0">
              <a:defRPr/>
            </a:pPr>
            <a:endParaRPr lang="en-US" altLang="ko-KR" b="1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53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96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fields when m=0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sp>
        <p:nvSpPr>
          <p:cNvPr id="23" name="TextBox 3"/>
          <p:cNvSpPr txBox="1"/>
          <p:nvPr/>
        </p:nvSpPr>
        <p:spPr>
          <a:xfrm>
            <a:off x="3911983" y="3109912"/>
            <a:ext cx="4569696" cy="641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Find A(k)! (with b.c. at r=b)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                       </a:t>
            </a:r>
          </a:p>
        </p:txBody>
      </p:sp>
      <p:sp>
        <p:nvSpPr>
          <p:cNvPr id="33" name="가로 글상자 32"/>
          <p:cNvSpPr txBox="1"/>
          <p:nvPr/>
        </p:nvSpPr>
        <p:spPr>
          <a:xfrm>
            <a:off x="604495" y="3595681"/>
            <a:ext cx="7463739" cy="1706767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</a:t>
            </a:r>
            <a:r>
              <a:rPr lang="en-US" altLang="ko-KR" b="1"/>
              <a:t>Skin depth</a:t>
            </a:r>
          </a:p>
          <a:p>
            <a:pPr lvl="0">
              <a:defRPr/>
            </a:pPr>
            <a:r>
              <a:rPr lang="en-US" altLang="ko-KR" b="0"/>
              <a:t>related to </a:t>
            </a:r>
            <a:r>
              <a:rPr lang="en-US" altLang="ko-KR" b="0">
                <a:solidFill>
                  <a:srgbClr val="FF0000"/>
                </a:solidFill>
              </a:rPr>
              <a:t>field damping</a:t>
            </a:r>
            <a:r>
              <a:rPr lang="en-US" altLang="ko-KR" b="0">
                <a:solidFill>
                  <a:srgbClr val="000000"/>
                </a:solidFill>
              </a:rPr>
              <a:t>!</a:t>
            </a:r>
          </a:p>
          <a:p>
            <a:pPr lvl="0">
              <a:defRPr/>
            </a:pPr>
            <a:endParaRPr lang="en-US" altLang="ko-KR" b="0"/>
          </a:p>
          <a:p>
            <a:pPr lvl="0">
              <a:defRPr/>
            </a:pPr>
            <a:endParaRPr lang="en-US" altLang="ko-KR" b="1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where, 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8684" y="1988093"/>
            <a:ext cx="3637681" cy="1200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자유형 34"/>
              <p:cNvSpPr/>
              <p:nvPr/>
            </p:nvSpPr>
            <p:spPr>
              <a:xfrm>
                <a:off x="7318607" y="4141470"/>
                <a:ext cx="1390650" cy="381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d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𝑧</m:t>
                          </m:r>
                        </m:e>
                      </m:d>
                      <m:r>
                        <a:rPr sz="1800" i="1">
                          <a:latin typeface="Cambria Math"/>
                          <a:sym typeface="Cambria Math"/>
                        </a:rPr>
                        <m:t>≫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𝜒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1/3</m:t>
                          </m:r>
                        </m:sup>
                      </m:sSup>
                      <m:r>
                        <a:rPr sz="1800">
                          <a:latin typeface="Cambria Math"/>
                          <a:sym typeface="Cambria Math"/>
                        </a:rPr>
                        <m:t>𝑏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35" name=""/>
              <p:cNvSpPr txBox="1"/>
              <p:nvPr/>
            </p:nvSpPr>
            <p:spPr>
              <a:xfrm>
                <a:off x="7318607" y="4141470"/>
                <a:ext cx="1390650" cy="381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5834" y="4198794"/>
            <a:ext cx="2390104" cy="55769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516385" y="4876976"/>
            <a:ext cx="1454224" cy="425471"/>
          </a:xfrm>
          <a:prstGeom prst="rect">
            <a:avLst/>
          </a:prstGeom>
        </p:spPr>
      </p:pic>
      <p:sp>
        <p:nvSpPr>
          <p:cNvPr id="39" name="오른쪽 화살표 38"/>
          <p:cNvSpPr/>
          <p:nvPr/>
        </p:nvSpPr>
        <p:spPr>
          <a:xfrm rot="5428075">
            <a:off x="1810605" y="3308941"/>
            <a:ext cx="602685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336365" y="2312076"/>
            <a:ext cx="4098508" cy="55282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3911983" y="3595681"/>
            <a:ext cx="4522889" cy="624100"/>
          </a:xfrm>
          <a:prstGeom prst="rect">
            <a:avLst/>
          </a:prstGeom>
        </p:spPr>
      </p:pic>
      <p:sp>
        <p:nvSpPr>
          <p:cNvPr id="43" name="TextBox 3"/>
          <p:cNvSpPr txBox="1"/>
          <p:nvPr/>
        </p:nvSpPr>
        <p:spPr>
          <a:xfrm>
            <a:off x="3911984" y="4157123"/>
            <a:ext cx="4569696" cy="365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Long range formula for wake field                        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4063974" y="4579794"/>
            <a:ext cx="1327265" cy="530905"/>
          </a:xfrm>
          <a:prstGeom prst="rect">
            <a:avLst/>
          </a:prstGeom>
        </p:spPr>
      </p:pic>
      <p:sp>
        <p:nvSpPr>
          <p:cNvPr id="45" name="가로 글상자 44"/>
          <p:cNvSpPr txBox="1"/>
          <p:nvPr/>
        </p:nvSpPr>
        <p:spPr>
          <a:xfrm>
            <a:off x="5391239" y="4665698"/>
            <a:ext cx="3340176" cy="555905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 sz="1600"/>
              <a:t>applied in </a:t>
            </a:r>
            <a:r>
              <a:rPr lang="en-US" altLang="ko-KR" sz="1600">
                <a:solidFill>
                  <a:srgbClr val="FF0000"/>
                </a:solidFill>
              </a:rPr>
              <a:t>PLS-</a:t>
            </a:r>
            <a:r>
              <a:rPr lang="ko-KR" altLang="en-US" sz="1600">
                <a:solidFill>
                  <a:srgbClr val="FF0000"/>
                </a:solidFill>
              </a:rPr>
              <a:t>Ⅱ</a:t>
            </a:r>
            <a:r>
              <a:rPr lang="en-US" altLang="ko-KR" sz="1600">
                <a:solidFill>
                  <a:srgbClr val="000000"/>
                </a:solidFill>
              </a:rPr>
              <a:t>(∵ bunch interval~ 2ns)</a:t>
            </a:r>
          </a:p>
        </p:txBody>
      </p:sp>
      <p:sp>
        <p:nvSpPr>
          <p:cNvPr id="46" name="TextBox 3"/>
          <p:cNvSpPr txBox="1"/>
          <p:nvPr/>
        </p:nvSpPr>
        <p:spPr>
          <a:xfrm>
            <a:off x="3911984" y="5119774"/>
            <a:ext cx="4569696" cy="365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Short range formula for wake field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자유형 46"/>
              <p:cNvSpPr/>
              <p:nvPr/>
            </p:nvSpPr>
            <p:spPr>
              <a:xfrm>
                <a:off x="7334809" y="5119774"/>
                <a:ext cx="1390650" cy="381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d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𝑧</m:t>
                          </m:r>
                        </m:e>
                      </m:d>
                      <m:r>
                        <a:rPr sz="1800" i="1">
                          <a:latin typeface="Cambria Math"/>
                          <a:sym typeface="Cambria Math"/>
                        </a:rPr>
                        <m:t>≪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𝜒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1/3</m:t>
                          </m:r>
                        </m:sup>
                      </m:sSup>
                      <m:r>
                        <a:rPr sz="1800">
                          <a:latin typeface="Cambria Math"/>
                          <a:sym typeface="Cambria Math"/>
                        </a:rPr>
                        <m:t>𝑏</m:t>
                      </m:r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47" name=""/>
              <p:cNvSpPr txBox="1"/>
              <p:nvPr/>
            </p:nvSpPr>
            <p:spPr>
              <a:xfrm>
                <a:off x="7334809" y="5119774"/>
                <a:ext cx="1390650" cy="381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</p:sp>
        </mc:Fallback>
      </mc:AlternateContent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4139565" y="5532746"/>
            <a:ext cx="4559534" cy="5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sp>
        <p:nvSpPr>
          <p:cNvPr id="3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69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Graphs of wake fields in m=0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8597" y="1981125"/>
            <a:ext cx="7600509" cy="35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1115924"/>
            <a:ext cx="4569693" cy="96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fields when m &gt;=1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sp>
        <p:nvSpPr>
          <p:cNvPr id="33" name="가로 글상자 32"/>
          <p:cNvSpPr txBox="1"/>
          <p:nvPr/>
        </p:nvSpPr>
        <p:spPr>
          <a:xfrm>
            <a:off x="945164" y="5611013"/>
            <a:ext cx="4643896" cy="853383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endParaRPr lang="en-US" altLang="ko-KR" b="0"/>
          </a:p>
          <a:p>
            <a:pPr lvl="0">
              <a:defRPr/>
            </a:pPr>
            <a:r>
              <a:rPr lang="en-US" altLang="ko-KR" b="0"/>
              <a:t>-&gt; Can derive general formula!</a:t>
            </a:r>
          </a:p>
          <a:p>
            <a:pPr lvl="0">
              <a:defRPr/>
            </a:pPr>
            <a:endParaRPr lang="en-US" altLang="ko-KR" b="1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</p:txBody>
      </p:sp>
      <p:sp>
        <p:nvSpPr>
          <p:cNvPr id="36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7039" y="1804879"/>
            <a:ext cx="3353227" cy="2767274"/>
          </a:xfrm>
          <a:prstGeom prst="rect">
            <a:avLst/>
          </a:prstGeom>
        </p:spPr>
      </p:pic>
      <p:sp>
        <p:nvSpPr>
          <p:cNvPr id="38" name="오른쪽 화살표 37"/>
          <p:cNvSpPr/>
          <p:nvPr/>
        </p:nvSpPr>
        <p:spPr>
          <a:xfrm rot="14353">
            <a:off x="3968813" y="3188777"/>
            <a:ext cx="1154821" cy="2401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39" name="가로 글상자 38"/>
          <p:cNvSpPr txBox="1"/>
          <p:nvPr/>
        </p:nvSpPr>
        <p:spPr>
          <a:xfrm>
            <a:off x="3968317" y="2773566"/>
            <a:ext cx="1155319" cy="412800"/>
          </a:xfrm>
          <a:prstGeom prst="rect">
            <a:avLst/>
          </a:prstGeom>
        </p:spPr>
        <p:txBody>
          <a:bodyPr wrap="square"/>
          <a:lstStyle/>
          <a:p>
            <a:pPr lvl="0">
              <a:defRPr/>
            </a:pPr>
            <a:r>
              <a:rPr lang="en-US" altLang="ko-KR" sz="1200"/>
              <a:t>in </a:t>
            </a:r>
            <a:r>
              <a:rPr lang="en-US" altLang="ko-KR" sz="1200">
                <a:solidFill>
                  <a:srgbClr val="FF0000"/>
                </a:solidFill>
              </a:rPr>
              <a:t>perfectly conducting</a:t>
            </a:r>
            <a:r>
              <a:rPr lang="en-US" altLang="ko-KR" sz="1200"/>
              <a:t> wall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350936" y="1873845"/>
            <a:ext cx="2245522" cy="1799442"/>
          </a:xfrm>
          <a:prstGeom prst="rect">
            <a:avLst/>
          </a:prstGeom>
        </p:spPr>
      </p:pic>
      <p:sp>
        <p:nvSpPr>
          <p:cNvPr id="43" name="TextBox 3"/>
          <p:cNvSpPr txBox="1"/>
          <p:nvPr/>
        </p:nvSpPr>
        <p:spPr>
          <a:xfrm>
            <a:off x="781240" y="4681744"/>
            <a:ext cx="4569696" cy="641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· Find A(k)! (with b.c. at r=b)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/>
              <a:t>                        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09234" y="5123991"/>
            <a:ext cx="6754219" cy="572746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254485" y="3476625"/>
            <a:ext cx="577879" cy="2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62693"/>
          </a:xfrm>
          <a:prstGeom prst="rect">
            <a:avLst/>
          </a:prstGeom>
          <a:solidFill>
            <a:srgbClr val="0046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altLang="ko-KR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74516" y="6123430"/>
            <a:ext cx="869483" cy="716989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347430" y="896849"/>
            <a:ext cx="4569693" cy="968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 sz="2000" b="1"/>
          </a:p>
          <a:p>
            <a:pPr lvl="0">
              <a:defRPr sz="1800">
                <a:solidFill>
                  <a:srgbClr val="3C3C3C"/>
                </a:solidFill>
              </a:defRPr>
            </a:pPr>
            <a:r>
              <a:rPr lang="en-US" altLang="ko-KR" sz="2000" b="1"/>
              <a:t>Wake field and beam distibution</a:t>
            </a:r>
          </a:p>
          <a:p>
            <a:pPr lvl="0">
              <a:defRPr sz="1800">
                <a:solidFill>
                  <a:srgbClr val="3C3C3C"/>
                </a:solidFill>
              </a:defRPr>
            </a:pPr>
            <a:endParaRPr lang="en-US" altLang="ko-KR"/>
          </a:p>
        </p:txBody>
      </p:sp>
      <p:sp>
        <p:nvSpPr>
          <p:cNvPr id="33" name="가로 글상자 32"/>
          <p:cNvSpPr txBox="1"/>
          <p:nvPr/>
        </p:nvSpPr>
        <p:spPr>
          <a:xfrm>
            <a:off x="707039" y="5740975"/>
            <a:ext cx="8123483" cy="853383"/>
          </a:xfrm>
          <a:prstGeom prst="rect">
            <a:avLst/>
          </a:prstGeom>
        </p:spPr>
        <p:txBody>
          <a:bodyPr wrap="none"/>
          <a:lstStyle/>
          <a:p>
            <a:pPr lvl="0">
              <a:defRPr/>
            </a:pPr>
            <a:r>
              <a:rPr lang="en-US" altLang="ko-KR"/>
              <a:t>· Wake </a:t>
            </a:r>
            <a:r>
              <a:rPr lang="en-US" altLang="ko-KR" b="1"/>
              <a:t>field</a:t>
            </a:r>
            <a:r>
              <a:rPr lang="en-US" altLang="ko-KR"/>
              <a:t> is </a:t>
            </a:r>
            <a:r>
              <a:rPr lang="en-US" altLang="ko-KR">
                <a:solidFill>
                  <a:srgbClr val="FF0000"/>
                </a:solidFill>
              </a:rPr>
              <a:t>independent</a:t>
            </a:r>
            <a:r>
              <a:rPr lang="en-US" altLang="ko-KR"/>
              <a:t> of the detailed beam distribution! (not at potential, force!)</a:t>
            </a:r>
          </a:p>
          <a:p>
            <a:pPr lvl="0">
              <a:defRPr/>
            </a:pPr>
            <a:r>
              <a:rPr lang="en-US" altLang="ko-KR"/>
              <a:t>· The</a:t>
            </a:r>
            <a:r>
              <a:rPr lang="en-US" altLang="ko-KR">
                <a:solidFill>
                  <a:srgbClr val="FF0000"/>
                </a:solidFill>
              </a:rPr>
              <a:t> same wake field</a:t>
            </a:r>
            <a:r>
              <a:rPr lang="en-US" altLang="ko-KR"/>
              <a:t> generates as long as the </a:t>
            </a:r>
            <a:r>
              <a:rPr lang="en-US" altLang="ko-KR">
                <a:solidFill>
                  <a:srgbClr val="FF0000"/>
                </a:solidFill>
              </a:rPr>
              <a:t>beam has the same           moment</a:t>
            </a:r>
            <a:r>
              <a:rPr lang="en-US" altLang="ko-KR"/>
              <a:t>.</a:t>
            </a:r>
          </a:p>
          <a:p>
            <a:pPr lvl="0">
              <a:defRPr/>
            </a:pPr>
            <a:r>
              <a:rPr lang="en-US" altLang="ko-KR"/>
              <a:t>  (in this case, m=2)</a:t>
            </a:r>
          </a:p>
          <a:p>
            <a:pPr lvl="0">
              <a:defRPr/>
            </a:pPr>
            <a:endParaRPr lang="en-US" altLang="ko-KR" b="1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endParaRPr lang="en-US" altLang="ko-KR"/>
          </a:p>
        </p:txBody>
      </p:sp>
      <p:sp>
        <p:nvSpPr>
          <p:cNvPr id="36" name="TextBox 2"/>
          <p:cNvSpPr txBox="1"/>
          <p:nvPr/>
        </p:nvSpPr>
        <p:spPr>
          <a:xfrm>
            <a:off x="347430" y="248471"/>
            <a:ext cx="3792135" cy="5116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l">
              <a:defRPr sz="2800" b="1">
                <a:solidFill>
                  <a:srgbClr val="FFFFFF"/>
                </a:solidFill>
              </a:defRPr>
            </a:pPr>
            <a:r>
              <a:rPr lang="en-US" altLang="ko-KR"/>
              <a:t>Concepts of Wake Fields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61967" y="1643188"/>
            <a:ext cx="6132424" cy="3987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자유형 46"/>
              <p:cNvSpPr/>
              <p:nvPr/>
            </p:nvSpPr>
            <p:spPr>
              <a:xfrm>
                <a:off x="6921798" y="5971030"/>
                <a:ext cx="638175" cy="381000"/>
              </a:xfrm>
              <a:custGeom>
                <a:avLst/>
                <a:gdLst/>
                <a:ah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𝑚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𝑡h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:dsp="http://schemas.microsoft.com/office/drawing/2008/diagram" xmlns:dgm="http://schemas.openxmlformats.org/drawingml/2006/diagram" xmlns:c="http://schemas.openxmlformats.org/drawingml/2006/chart" xmlns="">
          <p:sp>
            <p:nvSpPr>
              <p:cNvPr id="47" name=""/>
              <p:cNvSpPr txBox="1"/>
              <p:nvPr/>
            </p:nvSpPr>
            <p:spPr>
              <a:xfrm>
                <a:off x="6921798" y="5971030"/>
                <a:ext cx="638175" cy="381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</p:spTree>
    <p:extLst>
      <p:ext uri="{BB962C8B-B14F-4D97-AF65-F5344CB8AC3E}">
        <p14:creationId xmlns:p14="http://schemas.microsoft.com/office/powerpoint/2010/main" val="86339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1346</Words>
  <Application>Microsoft Office PowerPoint</Application>
  <PresentationFormat>화면 슬라이드 쇼(4:3)</PresentationFormat>
  <Paragraphs>242</Paragraphs>
  <Slides>25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권보성</dc:creator>
  <dc:description>generated using python-pptx</dc:description>
  <cp:lastModifiedBy>보성 권</cp:lastModifiedBy>
  <cp:revision>160</cp:revision>
  <dcterms:created xsi:type="dcterms:W3CDTF">2013-01-27T09:14:16Z</dcterms:created>
  <dcterms:modified xsi:type="dcterms:W3CDTF">2026-01-16T02:40:41Z</dcterms:modified>
  <cp:version/>
</cp:coreProperties>
</file>