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1E_85FFACA6.xml" ContentType="application/vnd.ms-powerpoint.comments+xml"/>
  <Override PartName="/ppt/comments/modernComment_11B_BAD6CFF1.xml" ContentType="application/vnd.ms-powerpoint.comments+xml"/>
  <Override PartName="/ppt/comments/modernComment_121_2CE7EC5.xml" ContentType="application/vnd.ms-powerpoint.comments+xml"/>
  <Override PartName="/ppt/comments/modernComment_122_1582067.xml" ContentType="application/vnd.ms-powerpoint.comments+xml"/>
  <Override PartName="/ppt/comments/modernComment_124_7D93217F.xml" ContentType="application/vnd.ms-powerpoint.comments+xml"/>
  <Override PartName="/ppt/comments/modernComment_125_74CE5C20.xml" ContentType="application/vnd.ms-powerpoint.comments+xml"/>
  <Override PartName="/ppt/comments/modernComment_12D_E3432362.xml" ContentType="application/vnd.ms-powerpoint.comments+xml"/>
  <Override PartName="/ppt/comments/modernComment_12A_6247FD86.xml" ContentType="application/vnd.ms-powerpoint.comments+xml"/>
  <Override PartName="/ppt/comments/modernComment_137_DB8AB97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5" r:id="rId2"/>
    <p:sldId id="264" r:id="rId3"/>
    <p:sldId id="282" r:id="rId4"/>
    <p:sldId id="286" r:id="rId5"/>
    <p:sldId id="283" r:id="rId6"/>
    <p:sldId id="287" r:id="rId7"/>
    <p:sldId id="289" r:id="rId8"/>
    <p:sldId id="290" r:id="rId9"/>
    <p:sldId id="291" r:id="rId10"/>
    <p:sldId id="292" r:id="rId11"/>
    <p:sldId id="293" r:id="rId12"/>
    <p:sldId id="301" r:id="rId13"/>
    <p:sldId id="298" r:id="rId14"/>
    <p:sldId id="294" r:id="rId15"/>
    <p:sldId id="296" r:id="rId16"/>
    <p:sldId id="312" r:id="rId17"/>
    <p:sldId id="299" r:id="rId18"/>
    <p:sldId id="305" r:id="rId19"/>
    <p:sldId id="310" r:id="rId20"/>
    <p:sldId id="311" r:id="rId21"/>
    <p:sldId id="285" r:id="rId22"/>
    <p:sldId id="308" r:id="rId23"/>
    <p:sldId id="269" r:id="rId24"/>
    <p:sldId id="295" r:id="rId25"/>
    <p:sldId id="306" r:id="rId26"/>
    <p:sldId id="309" r:id="rId27"/>
    <p:sldId id="302" r:id="rId28"/>
    <p:sldId id="307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06A268-2C1E-9D98-D57E-9951C9B187BC}" name="이다온" initials="다이" userId="S::lintad0409@gwnu.ac.kr::fa08bc4f-c6c9-42e8-ac93-fcd932b02d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A6B2"/>
    <a:srgbClr val="076E77"/>
    <a:srgbClr val="595959"/>
    <a:srgbClr val="E94343"/>
    <a:srgbClr val="868686"/>
    <a:srgbClr val="999999"/>
    <a:srgbClr val="91F2F9"/>
    <a:srgbClr val="8E8E8E"/>
    <a:srgbClr val="ABABAB"/>
    <a:srgbClr val="B7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5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5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omments/modernComment_11B_BAD6CFF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629E174-F6A8-4B25-ADC4-B79C5804EA6B}" authorId="{AC06A268-2C1E-9D98-D57E-9951C9B187BC}" created="2026-01-08T07:54:23.734">
    <pc:sldMkLst xmlns:pc="http://schemas.microsoft.com/office/powerpoint/2013/main/command">
      <pc:docMk/>
      <pc:sldMk cId="3134640113" sldId="283"/>
    </pc:sldMkLst>
    <p188:txBody>
      <a:bodyPr/>
      <a:lstStyle/>
      <a:p>
        <a:r>
          <a:rPr lang="ko-KR" altLang="en-US"/>
          <a:t>매우 많은 수의 동전을 무작위로 던져 상자에 담으면, 각 상자의 동전 비율은 X에 대한 확률 분포 후보가 된다. 이 후보가 제약 I를 만족하지 않으면 버리고, 만족하면 채택한다. 이 과정을 반복하면 어떤 분포가 더 자주 나타나며, 그중 I를 만족하는 분포들 가운데 가장 빈번한 것을 prob(x, I)로 선택한다.</a:t>
        </a:r>
      </a:p>
    </p188:txBody>
  </p188:cm>
  <p188:cm id="{E1FA1EFA-04CF-4C42-8132-B24FE918E971}" authorId="{AC06A268-2C1E-9D98-D57E-9951C9B187BC}" created="2026-01-08T08:28:42.639">
    <pc:sldMkLst xmlns:pc="http://schemas.microsoft.com/office/powerpoint/2013/main/command">
      <pc:docMk/>
      <pc:sldMk cId="3134640113" sldId="283"/>
    </pc:sldMkLst>
    <p188:txBody>
      <a:bodyPr/>
      <a:lstStyle/>
      <a:p>
        <a:r>
          <a:rPr lang="ko-KR" altLang="en-US"/>
          <a:t>특별히 갈 도끼가 없다.
(사심이나 편향이 없다.)</a:t>
        </a:r>
      </a:p>
    </p188:txBody>
  </p188:cm>
  <p188:cm id="{B71D3FF2-1481-494A-BCAA-9AD5C81256AE}" authorId="{AC06A268-2C1E-9D98-D57E-9951C9B187BC}" created="2026-01-13T07:18:48.06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34640113" sldId="283"/>
      <ac:spMk id="30" creationId="{638A528E-25FB-D0DA-8490-69A5578126A6}"/>
    </ac:deMkLst>
    <p188:txBody>
      <a:bodyPr/>
      <a:lstStyle/>
      <a:p>
        <a:r>
          <a:rPr lang="ko-KR" altLang="en-US"/>
          <a:t>M^N은 던지는 순서의 가짓수</a:t>
        </a:r>
      </a:p>
    </p188:txBody>
  </p188:cm>
</p188:cmLst>
</file>

<file path=ppt/comments/modernComment_11E_85FFACA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B988192-BEC5-4C08-BFBE-C603D08CFD15}" authorId="{AC06A268-2C1E-9D98-D57E-9951C9B187BC}" created="2026-01-08T08:31:31.38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48125606" sldId="286"/>
      <ac:spMk id="6" creationId="{CC8235BD-8E59-2992-EFDF-990E8538412E}"/>
      <ac:txMk cp="205" len="92">
        <ac:context len="298" hash="194171209"/>
      </ac:txMk>
    </ac:txMkLst>
    <p188:pos x="10387380" y="1788258"/>
    <p188:txBody>
      <a:bodyPr/>
      <a:lstStyle/>
      <a:p>
        <a:r>
          <a:rPr lang="ko-KR" altLang="en-US"/>
          <a:t>가능한 제약조건들을 모두 만족시키면서 엔트로피 S가 가장 큰 pdf를 선택하자는 것이다.</a:t>
        </a:r>
      </a:p>
    </p188:txBody>
  </p188:cm>
</p188:cmLst>
</file>

<file path=ppt/comments/modernComment_121_2CE7EC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9FB76D6-2265-4B0B-B35D-13F4AE057C88}" authorId="{AC06A268-2C1E-9D98-D57E-9951C9B187BC}" created="2026-01-13T07:45:19.79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7087301" sldId="289"/>
      <ac:spMk id="28" creationId="{1D5A4025-9477-9A2A-69FB-B1A5B992A971}"/>
    </ac:deMkLst>
    <p188:txBody>
      <a:bodyPr/>
      <a:lstStyle/>
      <a:p>
        <a:r>
          <a:rPr lang="ko-KR" altLang="en-US"/>
          <a:t>빈도와 확률분포함수를 연관시키기 위한 변환</a:t>
        </a:r>
      </a:p>
    </p188:txBody>
  </p188:cm>
</p188:cmLst>
</file>

<file path=ppt/comments/modernComment_122_158206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62A21AC-6FA4-449A-9268-247F07DAC5A5}" authorId="{AC06A268-2C1E-9D98-D57E-9951C9B187BC}" created="2026-01-15T06:06:06.23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552679" sldId="290"/>
      <ac:spMk id="28" creationId="{E66584C3-18EE-8B4B-C5FE-16799669C030}"/>
    </ac:deMkLst>
    <p188:txBody>
      <a:bodyPr/>
      <a:lstStyle/>
      <a:p>
        <a:r>
          <a:rPr lang="ko-KR" altLang="en-US"/>
          <a:t>제약조건을 만족하는 엔트로피를 최대화 하기 위해 라그랑주 승수법을 도입해 범함수L을 정의한다.</a:t>
        </a:r>
      </a:p>
    </p188:txBody>
  </p188:cm>
</p188:cmLst>
</file>

<file path=ppt/comments/modernComment_124_7D93217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E383ECA-DC83-4F7A-9653-CC59755A831F}" authorId="{AC06A268-2C1E-9D98-D57E-9951C9B187BC}" created="2026-01-13T08:19:05.80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06794367" sldId="292"/>
      <ac:spMk id="7" creationId="{F3E53573-4628-A3C7-D8E9-7FF123A0D2C6}"/>
    </ac:deMkLst>
    <p188:txBody>
      <a:bodyPr/>
      <a:lstStyle/>
      <a:p>
        <a:r>
          <a:rPr lang="ko-KR" altLang="en-US"/>
          <a:t>측정된 2D분포에서 k를 제외한 나머지 인자들로 계산한(적분해서 만든 예측투영)붙포로 나눈 비율</a:t>
        </a:r>
      </a:p>
    </p188:txBody>
  </p188:cm>
</p188:cmLst>
</file>

<file path=ppt/comments/modernComment_125_74CE5C2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0C9BE3F-F253-424A-B37E-E676264DE9A3}" authorId="{AC06A268-2C1E-9D98-D57E-9951C9B187BC}" created="2026-01-13T08:34:05.506">
    <pc:sldMkLst xmlns:pc="http://schemas.microsoft.com/office/powerpoint/2013/main/command">
      <pc:docMk/>
      <pc:sldMk cId="1959681056" sldId="293"/>
    </pc:sldMkLst>
    <p188:txBody>
      <a:bodyPr/>
      <a:lstStyle/>
      <a:p>
        <a:r>
          <a:rPr lang="ko-KR" altLang="en-US"/>
          <a:t>2D 이미지를 실측투영g_k와 현재 분포에서 k를 제외한 예측투영 g_k hat의 비율로 곱셈 보정한다.</a:t>
        </a:r>
      </a:p>
    </p188:txBody>
  </p188:cm>
</p188:cmLst>
</file>

<file path=ppt/comments/modernComment_12A_6247FD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98EC5FC-61FB-4C41-8CF8-6FDA4D535CDB}" authorId="{AC06A268-2C1E-9D98-D57E-9951C9B187BC}" created="2026-01-15T07:31:56.1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48885126" sldId="298"/>
      <ac:spMk id="40" creationId="{C3C54E2B-2315-53FE-1888-29843D5DF1DB}"/>
    </ac:deMkLst>
    <p188:txBody>
      <a:bodyPr/>
      <a:lstStyle/>
      <a:p>
        <a:r>
          <a:rPr lang="ko-KR" altLang="en-US"/>
          <a:t>원래의 이온 빔이 가지는 각도분포가 보존되므로(드리프트 구간+중성빔은 다이폴영향x), 와이어 스캔 구간에서 입자의 발산량을 측정한다.</a:t>
        </a:r>
      </a:p>
    </p188:txBody>
  </p188:cm>
  <p188:cm id="{A6742B60-21CE-44C6-94C9-C1E4AF687E35}" authorId="{AC06A268-2C1E-9D98-D57E-9951C9B187BC}" created="2026-01-15T07:44:05.36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48885126" sldId="298"/>
      <ac:grpSpMk id="38" creationId="{1E428F89-D988-C220-F4B3-1422E34C8036}"/>
    </ac:deMkLst>
    <p188:txBody>
      <a:bodyPr/>
      <a:lstStyle/>
      <a:p>
        <a:r>
          <a:rPr lang="ko-KR" altLang="en-US"/>
          <a:t>레이저 스캔에서 빔을 계속 켜둘 수 없기 때문에 이온빔과 동조과정을 거친다.</a:t>
        </a:r>
      </a:p>
    </p188:txBody>
  </p188:cm>
  <p188:cm id="{809F0927-6925-4833-AAE9-A5777F938037}" authorId="{AC06A268-2C1E-9D98-D57E-9951C9B187BC}" created="2026-01-15T07:52:52.54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48885126" sldId="298"/>
      <ac:picMk id="37" creationId="{EA5F6DBA-F98A-368A-638F-2B8D269F91DC}"/>
    </ac:deMkLst>
    <p188:txBody>
      <a:bodyPr/>
      <a:lstStyle/>
      <a:p>
        <a:r>
          <a:rPr lang="ko-KR" altLang="en-US"/>
          <a:t>최근 레이저 스캔의 빔 퀄리티 펙터는 1.2이고, 집속된 레이저 빔 직경은 최대 10mm의 레이저-이온빔 상호작용의 영역에서 80~200마이크로미터로 변한다. 이는 위상공간 분포 측정에 충분한 공간분해능을 보장한다.</a:t>
        </a:r>
      </a:p>
    </p188:txBody>
  </p188:cm>
  <p188:cm id="{B775D27C-A6B4-4C87-BB27-C639DD59EF28}" authorId="{AC06A268-2C1E-9D98-D57E-9951C9B187BC}" created="2026-01-15T08:09:01.68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48885126" sldId="298"/>
      <ac:spMk id="46" creationId="{369F96F2-C4FF-4935-BD2E-ACA1C7154975}"/>
    </ac:deMkLst>
    <p188:txBody>
      <a:bodyPr/>
      <a:lstStyle/>
      <a:p>
        <a:r>
          <a:rPr lang="ko-KR" altLang="en-US"/>
          <a:t>Step size가 0.1mm보다 작기 때문에 와이어의 사이즈와 스캔사이의 거리에 대한 에러는 매우적다.</a:t>
        </a:r>
      </a:p>
    </p188:txBody>
  </p188:cm>
  <p188:cm id="{73DAE7F7-7578-4902-AFE6-6F938F8592FC}" authorId="{AC06A268-2C1E-9D98-D57E-9951C9B187BC}" created="2026-01-15T08:13:45.05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48885126" sldId="298"/>
      <ac:grpSpMk id="38" creationId="{1E428F89-D988-C220-F4B3-1422E34C8036}"/>
    </ac:deMkLst>
    <p188:txBody>
      <a:bodyPr/>
      <a:lstStyle/>
      <a:p>
        <a:r>
          <a:rPr lang="ko-KR" altLang="en-US"/>
          <a:t>데이터 1500 포인트에 약 30분 소요</a:t>
        </a:r>
      </a:p>
    </p188:txBody>
  </p188:cm>
  <p188:cm id="{290004EC-51D0-4FD5-837B-9986C2EF316F}" authorId="{AC06A268-2C1E-9D98-D57E-9951C9B187BC}" created="2026-01-15T08:32:50.76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48885126" sldId="298"/>
      <ac:spMk id="26" creationId="{14290AC4-DBD0-E1C4-8D66-7A79026DD9F3}"/>
    </ac:deMkLst>
    <p188:txBody>
      <a:bodyPr/>
      <a:lstStyle/>
      <a:p>
        <a:r>
          <a:rPr lang="ko-KR" altLang="en-US"/>
          <a:t>2D position density function</a:t>
        </a:r>
      </a:p>
    </p188:txBody>
  </p188:cm>
</p188:cmLst>
</file>

<file path=ppt/comments/modernComment_12D_E343236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883BA2A-91BD-429B-895B-E0EE864B4AB4}" authorId="{AC06A268-2C1E-9D98-D57E-9951C9B187BC}" created="2026-01-15T07:01:18.65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12828002" sldId="301"/>
      <ac:spMk id="27" creationId="{869B0441-7F75-B138-DC93-BC8334050159}"/>
    </ac:deMkLst>
    <p188:txBody>
      <a:bodyPr/>
      <a:lstStyle/>
      <a:p>
        <a:r>
          <a:rPr lang="ko-KR" altLang="en-US"/>
          <a:t>위 식을 통한 검증가능한 예측을 보여주는 식이고, 이 식에 의해 만약 커플링 없다면 어떤 x에서의 y분포 모양도 x에 의존하지 않는다: 조건부가 일정하다.</a:t>
        </a:r>
      </a:p>
    </p188:txBody>
  </p188:cm>
</p188:cmLst>
</file>

<file path=ppt/comments/modernComment_137_DB8AB97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C4930A8-8AF5-49F2-BFD8-D8023D1ADE42}" authorId="{AC06A268-2C1E-9D98-D57E-9951C9B187BC}" created="2026-01-15T10:09:30.87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83301744" sldId="311"/>
      <ac:spMk id="14" creationId="{545FDFE1-7BAE-7961-DA1F-150E0DA91C37}"/>
    </ac:deMkLst>
    <p188:txBody>
      <a:bodyPr/>
      <a:lstStyle/>
      <a:p>
        <a:r>
          <a:rPr lang="ko-KR" altLang="en-US"/>
          <a:t>d1:측정된 2D 사영에 대한 각 불일치량의 조합들의 합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14DD1-80B2-4611-B261-7F6A5C3A9C0C}" type="datetimeFigureOut">
              <a:rPr lang="ko-KR" altLang="en-US" smtClean="0"/>
              <a:t>2026-01-16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A2A23-7D14-4847-A455-D8AB03B832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825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52643F36-EB51-4CAD-BA8F-5792284C66E8}" type="slidenum">
              <a:rPr lang="en-US" altLang="en-US"/>
              <a:pPr lvl="0"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189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2026-01-16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203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2026-01-16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486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2026-01-16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476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2026-01-16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628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2026-01-16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144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2026-01-16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35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2026-01-16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154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2026-01-16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293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2026-01-16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485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2026-01-16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71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7205-AC51-4AC9-8600-D2392F4BE6F7}" type="datetimeFigureOut">
              <a:rPr lang="ko-KR" altLang="en-US" smtClean="0"/>
              <a:t>2026-01-16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247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7205-AC51-4AC9-8600-D2392F4BE6F7}" type="datetimeFigureOut">
              <a:rPr lang="ko-KR" altLang="en-US" smtClean="0"/>
              <a:t>2026-01-16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6356-5E77-417E-BAB2-0E9754DF468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428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microsoft.com/office/2018/10/relationships/comments" Target="../comments/modernComment_124_7D93217F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microsoft.com/office/2018/10/relationships/comments" Target="../comments/modernComment_125_74CE5C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6.png"/><Relationship Id="rId7" Type="http://schemas.openxmlformats.org/officeDocument/2006/relationships/image" Target="../media/image42.png"/><Relationship Id="rId2" Type="http://schemas.microsoft.com/office/2018/10/relationships/comments" Target="../comments/modernComment_12D_E34323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microsoft.com/office/2018/10/relationships/comments" Target="../comments/modernComment_12A_6247FD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microsoft.com/office/2018/10/relationships/comments" Target="../comments/modernComment_137_DB8AB9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microsoft.com/office/2018/10/relationships/comments" Target="../comments/modernComment_11E_85FFACA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microsoft.com/office/2018/10/relationships/comments" Target="../comments/modernComment_11B_BAD6CFF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8/10/relationships/comments" Target="../comments/modernComment_121_2CE7EC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8/10/relationships/comments" Target="../comments/modernComment_122_158206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0"/>
            <a:ext cx="4860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400" dirty="0">
                <a:solidFill>
                  <a:srgbClr val="8E8E8E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2026-01-16,  Pohang,  South Korea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79" y="2168208"/>
            <a:ext cx="120294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4800" b="1" spc="-15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Maximum Entropy Theory</a:t>
            </a:r>
          </a:p>
          <a:p>
            <a:pPr algn="ctr">
              <a:defRPr/>
            </a:pPr>
            <a:r>
              <a:rPr lang="en-US" altLang="ko-KR" sz="4800" b="1" spc="-150" dirty="0">
                <a:solidFill>
                  <a:srgbClr val="076E7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Tomography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3246385" y="4343094"/>
            <a:ext cx="5699227" cy="1722426"/>
            <a:chOff x="3262263" y="4336066"/>
            <a:chExt cx="5699227" cy="1722426"/>
          </a:xfrm>
        </p:grpSpPr>
        <p:sp>
          <p:nvSpPr>
            <p:cNvPr id="7" name="TextBox 6"/>
            <p:cNvSpPr txBox="1"/>
            <p:nvPr/>
          </p:nvSpPr>
          <p:spPr>
            <a:xfrm>
              <a:off x="3262263" y="4550387"/>
              <a:ext cx="5699227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 dirty="0">
                  <a:solidFill>
                    <a:srgbClr val="404040"/>
                  </a:solidFill>
                  <a:latin typeface="Arial"/>
                  <a:cs typeface="Arial"/>
                </a:rPr>
                <a:t>DAON LEE</a:t>
              </a:r>
            </a:p>
            <a:p>
              <a:pPr lvl="0">
                <a:defRPr/>
              </a:pPr>
              <a:endParaRPr lang="en-US" altLang="ko-KR" sz="1400" dirty="0">
                <a:latin typeface="Arial"/>
                <a:cs typeface="Arial"/>
              </a:endParaRPr>
            </a:p>
            <a:p>
              <a:pPr lvl="0">
                <a:defRPr/>
              </a:pPr>
              <a:endParaRPr lang="en-US" altLang="ko-KR" sz="1400" dirty="0"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en-US" altLang="ko-KR" sz="1600" dirty="0">
                  <a:solidFill>
                    <a:srgbClr val="868686"/>
                  </a:solidFill>
                  <a:latin typeface="Arial"/>
                  <a:cs typeface="Arial"/>
                </a:rPr>
                <a:t>2026  The Beam Diagnostics and Tomography Study</a:t>
              </a:r>
            </a:p>
            <a:p>
              <a:pPr algn="ctr">
                <a:defRPr/>
              </a:pPr>
              <a:endParaRPr lang="en-US" altLang="ko-KR" sz="16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en-US" altLang="ko-KR" sz="1200" dirty="0">
                  <a:solidFill>
                    <a:schemeClr val="bg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(Division of Advanced Nuclear Engineering)</a:t>
              </a:r>
              <a:endParaRPr lang="ko-KR" altLang="en-US" sz="1200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4876635" y="4336066"/>
              <a:ext cx="2435382" cy="0"/>
            </a:xfrm>
            <a:prstGeom prst="line">
              <a:avLst/>
            </a:prstGeom>
            <a:ln w="25400">
              <a:solidFill>
                <a:srgbClr val="5CC4C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86F8B9E5-E0EC-D96D-5801-E9384EAD295B}"/>
              </a:ext>
            </a:extLst>
          </p:cNvPr>
          <p:cNvGrpSpPr/>
          <p:nvPr/>
        </p:nvGrpSpPr>
        <p:grpSpPr>
          <a:xfrm>
            <a:off x="11369040" y="6065520"/>
            <a:ext cx="822960" cy="792480"/>
            <a:chOff x="11369040" y="6065520"/>
            <a:chExt cx="822960" cy="792480"/>
          </a:xfrm>
        </p:grpSpPr>
        <p:sp>
          <p:nvSpPr>
            <p:cNvPr id="17" name="타원 16"/>
            <p:cNvSpPr/>
            <p:nvPr/>
          </p:nvSpPr>
          <p:spPr>
            <a:xfrm>
              <a:off x="11598275" y="6296978"/>
              <a:ext cx="461727" cy="470780"/>
            </a:xfrm>
            <a:prstGeom prst="ellipse">
              <a:avLst/>
            </a:prstGeom>
            <a:solidFill>
              <a:srgbClr val="5CC4C8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06EA0636-607C-1A91-2023-398860F7216A}"/>
                </a:ext>
              </a:extLst>
            </p:cNvPr>
            <p:cNvSpPr/>
            <p:nvPr/>
          </p:nvSpPr>
          <p:spPr>
            <a:xfrm>
              <a:off x="11369040" y="6065520"/>
              <a:ext cx="822960" cy="792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D7B189F5-8522-6FD8-34C5-F93F2E9FD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8000"/>
          </a:blip>
          <a:stretch>
            <a:fillRect/>
          </a:stretch>
        </p:blipFill>
        <p:spPr>
          <a:xfrm>
            <a:off x="9515851" y="0"/>
            <a:ext cx="2676149" cy="8656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035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00CDD-F3C4-7E82-AAA5-F136F72D5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7CD42C-E3BF-1FC2-D8CD-BABBB2C132FB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The Maximum Entropy Theory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DB0A0341-7883-3AEC-EB45-A443D812BC41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The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maximum entropy theory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2281BDF8-796E-9A32-6D3A-3909F710675A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10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214750-02B4-7D84-C6BA-65FBEA382BF2}"/>
                  </a:ext>
                </a:extLst>
              </p:cNvPr>
              <p:cNvSpPr txBox="1"/>
              <p:nvPr/>
            </p:nvSpPr>
            <p:spPr>
              <a:xfrm>
                <a:off x="560506" y="1610031"/>
                <a:ext cx="110690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Bauhaus 93" panose="04030905020B02020C02" pitchFamily="82" charset="0"/>
                    <a:cs typeface="Tahoma"/>
                  </a:rPr>
                  <a:t>►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𝑘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𝑡h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constraint(measured projection)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214750-02B4-7D84-C6BA-65FBEA382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06" y="1610031"/>
                <a:ext cx="11069052" cy="369332"/>
              </a:xfrm>
              <a:prstGeom prst="rect">
                <a:avLst/>
              </a:prstGeom>
              <a:blipFill>
                <a:blip r:embed="rId3"/>
                <a:stretch>
                  <a:fillRect l="-496" t="-13115" b="-26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9FA163-F9CA-DA45-8605-8B18B1164492}"/>
                  </a:ext>
                </a:extLst>
              </p:cNvPr>
              <p:cNvSpPr txBox="1"/>
              <p:nvPr/>
            </p:nvSpPr>
            <p:spPr>
              <a:xfrm>
                <a:off x="3048002" y="2148774"/>
                <a:ext cx="6117772" cy="73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𝑗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r>
                        <a:rPr lang="en-US" altLang="ko-KR" sz="16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𝑔</m:t>
                      </m:r>
                      <m:d>
                        <m:d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ko-KR" sz="16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−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𝑥</m:t>
                                  </m:r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ko-KR" sz="16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ko-KR" sz="16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,</m:t>
                                  </m:r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𝑦</m:t>
                                  </m:r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ko-KR" sz="16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ko-KR" sz="16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ko-KR" sz="16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𝑑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𝑗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𝑑</m:t>
                      </m:r>
                      <m:sSubSup>
                        <m:sSubSup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𝑗</m:t>
                          </m:r>
                        </m:sub>
                        <m:sup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bSup>
                      <m:r>
                        <a:rPr lang="en-US" altLang="ko-KR" sz="16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=0</m:t>
                      </m:r>
                    </m:oMath>
                  </m:oMathPara>
                </a14:m>
                <a:endPara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9FA163-F9CA-DA45-8605-8B18B1164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2" y="2148774"/>
                <a:ext cx="6117772" cy="738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그룹 14">
            <a:extLst>
              <a:ext uri="{FF2B5EF4-FFF2-40B4-BE49-F238E27FC236}">
                <a16:creationId xmlns:a16="http://schemas.microsoft.com/office/drawing/2014/main" id="{A53480C8-93F8-3CAD-D486-6200614948BF}"/>
              </a:ext>
            </a:extLst>
          </p:cNvPr>
          <p:cNvGrpSpPr/>
          <p:nvPr/>
        </p:nvGrpSpPr>
        <p:grpSpPr>
          <a:xfrm>
            <a:off x="1202871" y="3056400"/>
            <a:ext cx="9786258" cy="3078792"/>
            <a:chOff x="907989" y="2990413"/>
            <a:chExt cx="9786258" cy="3078792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085442AE-89A4-379C-6809-52344D2FF258}"/>
                </a:ext>
              </a:extLst>
            </p:cNvPr>
            <p:cNvGrpSpPr/>
            <p:nvPr/>
          </p:nvGrpSpPr>
          <p:grpSpPr>
            <a:xfrm>
              <a:off x="907989" y="2990413"/>
              <a:ext cx="9786258" cy="3078792"/>
              <a:chOff x="908957" y="2912208"/>
              <a:chExt cx="9786258" cy="30787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3E53573-4628-A3C7-D8E9-7FF123A0D2C6}"/>
                      </a:ext>
                    </a:extLst>
                  </p:cNvPr>
                  <p:cNvSpPr txBox="1"/>
                  <p:nvPr/>
                </p:nvSpPr>
                <p:spPr>
                  <a:xfrm>
                    <a:off x="908957" y="2912208"/>
                    <a:ext cx="9786258" cy="30787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6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=∬</m:t>
                          </m:r>
                          <m:sSup>
                            <m:sSup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=</m:t>
                          </m:r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𝐶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∙</m:t>
                              </m:r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𝑗</m:t>
                                  </m:r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ko-KR" sz="16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ko-KR" sz="16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ko-KR" sz="16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sz="16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6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nary>
                        </m:oMath>
                      </m:oMathPara>
                    </a14:m>
                    <a:endParaRPr lang="en-US" altLang="ko-KR" sz="1600" dirty="0"/>
                  </a:p>
                  <a:p>
                    <a:pPr algn="ctr"/>
                    <a:endParaRPr lang="en-US" altLang="ko-KR" sz="1600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→ </m:t>
                          </m:r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𝐶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∏"/>
                                      <m:ctrlPr>
                                        <a:rPr lang="en-US" altLang="ko-KR" sz="16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16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𝑗</m:t>
                                      </m:r>
                                      <m:r>
                                        <a:rPr lang="en-US" altLang="ko-KR" sz="16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ko-KR" sz="16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𝑘</m:t>
                                      </m:r>
                                      <m:r>
                                        <a:rPr lang="en-US" altLang="ko-KR" sz="16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−1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16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16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6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6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sz="16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,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ko-KR" sz="16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ko-KR" sz="16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6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ko-KR" sz="16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nary>
                          <m:d>
                            <m:d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𝑗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=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𝑘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ko-KR" sz="16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ko-KR" sz="16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ko-KR" sz="16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sz="16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6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en-US" altLang="ko-KR" dirty="0"/>
                  </a:p>
                  <a:p>
                    <a:pPr algn="ctr"/>
                    <a:endParaRPr lang="en-US" altLang="ko-KR" dirty="0"/>
                  </a:p>
                  <a:p>
                    <a:pPr algn="ctr"/>
                    <a:endParaRPr lang="en-US" altLang="ko-KR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ko-KR" altLang="en-US" sz="200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∬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nary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∏"/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ko-KR" sz="20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20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20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20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20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sz="20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,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ko-KR" sz="20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ko-KR" sz="20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20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ko-KR" sz="20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∏"/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ko-KR" sz="20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sz="20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sz="20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20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20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sz="20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,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ko-KR" sz="20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ko-KR" sz="20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20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ko-KR" sz="20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3E53573-4628-A3C7-D8E9-7FF123A0D2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957" y="2912208"/>
                    <a:ext cx="9786258" cy="30787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B4EC44AA-C516-5763-B0B1-AEFDFC1A74A6}"/>
                  </a:ext>
                </a:extLst>
              </p:cNvPr>
              <p:cNvSpPr/>
              <p:nvPr/>
            </p:nvSpPr>
            <p:spPr>
              <a:xfrm>
                <a:off x="1981204" y="5116286"/>
                <a:ext cx="7663540" cy="85482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E28B39F-87D4-578F-0A06-16747E31F714}"/>
                </a:ext>
              </a:extLst>
            </p:cNvPr>
            <p:cNvSpPr/>
            <p:nvPr/>
          </p:nvSpPr>
          <p:spPr>
            <a:xfrm>
              <a:off x="3866148" y="4183441"/>
              <a:ext cx="958515" cy="286291"/>
            </a:xfrm>
            <a:prstGeom prst="rect">
              <a:avLst/>
            </a:prstGeom>
            <a:noFill/>
            <a:ln w="28575">
              <a:solidFill>
                <a:srgbClr val="0AA6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61E97A8A-361B-E063-AA88-52F312796005}"/>
                </a:ext>
              </a:extLst>
            </p:cNvPr>
            <p:cNvSpPr/>
            <p:nvPr/>
          </p:nvSpPr>
          <p:spPr>
            <a:xfrm>
              <a:off x="8434138" y="4183440"/>
              <a:ext cx="727909" cy="286291"/>
            </a:xfrm>
            <a:prstGeom prst="rect">
              <a:avLst/>
            </a:prstGeom>
            <a:noFill/>
            <a:ln w="28575">
              <a:solidFill>
                <a:srgbClr val="0AA6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67943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23296-F9F4-B1C1-2531-0EC5074D2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D1D790-C37E-BCD5-8AC5-B771A8136066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The Maximum Entropy Theory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E4A7F711-A937-F1E3-60B0-2AD32393AE0C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The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maximum entropy theory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ED5296CB-5334-C807-274F-0A123D5A3A2D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11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B8278D6-6F43-2265-323B-179D34908BFC}"/>
              </a:ext>
            </a:extLst>
          </p:cNvPr>
          <p:cNvGrpSpPr/>
          <p:nvPr/>
        </p:nvGrpSpPr>
        <p:grpSpPr>
          <a:xfrm>
            <a:off x="561473" y="1601202"/>
            <a:ext cx="9786258" cy="3274203"/>
            <a:chOff x="686551" y="1667219"/>
            <a:chExt cx="9786258" cy="3274203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FC17DE21-96B7-FE04-FEC5-5C136A4CA402}"/>
                </a:ext>
              </a:extLst>
            </p:cNvPr>
            <p:cNvGrpSpPr/>
            <p:nvPr/>
          </p:nvGrpSpPr>
          <p:grpSpPr>
            <a:xfrm>
              <a:off x="686551" y="1667219"/>
              <a:ext cx="9786258" cy="3274203"/>
              <a:chOff x="767442" y="1481432"/>
              <a:chExt cx="9786258" cy="32742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A265D03B-BB5E-22D8-6A68-F51B8B46ECF4}"/>
                      </a:ext>
                    </a:extLst>
                  </p:cNvPr>
                  <p:cNvSpPr txBox="1"/>
                  <p:nvPr/>
                </p:nvSpPr>
                <p:spPr>
                  <a:xfrm>
                    <a:off x="767442" y="1481432"/>
                    <a:ext cx="9786258" cy="26159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∬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nary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∏"/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,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ko-KR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ko-KR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ko-KR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∏"/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ko-KR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ko-KR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ahoma"/>
                                            </a:rPr>
                                            <m:t>,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ko-KR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ko-KR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ko-KR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oMath>
                      </m:oMathPara>
                    </a14:m>
                    <a:endParaRPr lang="en-US" altLang="ko-KR" dirty="0"/>
                  </a:p>
                  <a:p>
                    <a:pPr algn="ctr"/>
                    <a:endParaRPr lang="en-US" altLang="ko-KR" dirty="0"/>
                  </a:p>
                  <a:p>
                    <a:pPr algn="ctr"/>
                    <a:endParaRPr lang="en-US" altLang="ko-KR" dirty="0"/>
                  </a:p>
                  <a:p>
                    <a:r>
                      <a:rPr lang="en-US" altLang="ko-KR" sz="1600" b="1" dirty="0"/>
                      <a:t>I</a:t>
                    </a:r>
                    <a:r>
                      <a:rPr lang="en-US" altLang="ko-KR" sz="1600" b="0" dirty="0"/>
                      <a:t>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nary>
                          <m:naryPr>
                            <m:chr m:val="∬"/>
                            <m:limLoc m:val="undOvr"/>
                            <m:subHide m:val="on"/>
                            <m:supHide m:val="on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ko-KR" sz="16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cs typeface="Tahoma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600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cs typeface="Tahoma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600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cs typeface="Tahoma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600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cs typeface="Tahoma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sz="16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cs typeface="Tahoma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ko-KR" sz="1600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cs typeface="Tahoma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ko-KR" sz="1600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cs typeface="Tahoma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600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cs typeface="Tahoma"/>
                                              </a:rPr>
                                              <m:t>𝑗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ko-KR" sz="1600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cs typeface="Tahoma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nary>
                              </m:e>
                            </m:d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nary>
                      </m:oMath>
                    </a14:m>
                    <a:r>
                      <a:rPr lang="en-US" altLang="ko-KR" dirty="0"/>
                      <a:t>, </a:t>
                    </a:r>
                    <a:r>
                      <a:rPr lang="en-US" altLang="ko-KR" sz="1600" dirty="0">
                        <a:solidFill>
                          <a:srgbClr val="0AA6B2"/>
                        </a:solidFill>
                      </a:rPr>
                      <a:t>the </a:t>
                    </a:r>
                    <a14:m>
                      <m:oMath xmlns:m="http://schemas.openxmlformats.org/officeDocument/2006/math">
                        <m:r>
                          <a:rPr lang="en-US" altLang="ko-KR" sz="1600" b="0" i="1" smtClean="0">
                            <a:solidFill>
                              <a:srgbClr val="0AA6B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a14:m>
                    <a:r>
                      <a:rPr lang="en-US" altLang="ko-KR" sz="1600" dirty="0">
                        <a:solidFill>
                          <a:srgbClr val="0AA6B2"/>
                        </a:solidFill>
                      </a:rPr>
                      <a:t>-</a:t>
                    </a:r>
                    <a14:m>
                      <m:oMath xmlns:m="http://schemas.openxmlformats.org/officeDocument/2006/math">
                        <m:r>
                          <a:rPr lang="en-US" altLang="ko-KR" sz="1600" b="0" i="1" dirty="0" smtClean="0">
                            <a:solidFill>
                              <a:srgbClr val="0AA6B2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oMath>
                    </a14:m>
                    <a:r>
                      <a:rPr lang="en-US" altLang="ko-KR" sz="1600" dirty="0">
                        <a:solidFill>
                          <a:srgbClr val="0AA6B2"/>
                        </a:solidFill>
                      </a:rPr>
                      <a:t> projection predicted </a:t>
                    </a:r>
                    <a:r>
                      <a:rPr lang="en-US" altLang="ko-KR" sz="1600" dirty="0"/>
                      <a:t>from the current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a14:m>
                    <a:r>
                      <a:rPr lang="en-US" altLang="ko-KR" sz="1600" dirty="0"/>
                      <a:t> is</a:t>
                    </a:r>
                  </a:p>
                  <a:p>
                    <a:endParaRPr lang="en-US" altLang="ko-KR" sz="1600" dirty="0"/>
                  </a:p>
                  <a:p>
                    <a:pPr algn="ctr"/>
                    <a:endParaRPr lang="en-US" altLang="ko-KR" sz="800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ko-K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nary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  <m:nary>
                                    <m:naryPr>
                                      <m:chr m:val="∏"/>
                                      <m:supHide m:val="on"/>
                                      <m:ctrlPr>
                                        <a:rPr lang="en-US" altLang="ko-K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≠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lang="en-US" altLang="ko-KR" dirty="0"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A265D03B-BB5E-22D8-6A68-F51B8B46EC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442" y="1481432"/>
                    <a:ext cx="9786258" cy="26159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1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AEAD4054-FE76-7865-A45E-99CF6A5D13EA}"/>
                      </a:ext>
                    </a:extLst>
                  </p:cNvPr>
                  <p:cNvSpPr txBox="1"/>
                  <p:nvPr/>
                </p:nvSpPr>
                <p:spPr>
                  <a:xfrm>
                    <a:off x="2949830" y="4109304"/>
                    <a:ext cx="276422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ko-K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altLang="ko-KR" dirty="0"/>
                  </a:p>
                  <a:p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AEAD4054-FE76-7865-A45E-99CF6A5D13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9830" y="4109304"/>
                    <a:ext cx="2764221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BB7AB8C-F589-0ADC-858E-4F15461CE0DD}"/>
                    </a:ext>
                  </a:extLst>
                </p:cNvPr>
                <p:cNvSpPr txBox="1"/>
                <p:nvPr/>
              </p:nvSpPr>
              <p:spPr>
                <a:xfrm>
                  <a:off x="5633160" y="4237047"/>
                  <a:ext cx="4593020" cy="5840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            </m:t>
                        </m:r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p>
                        </m:sSub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 = </m:t>
                        </m:r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p>
                        </m:sSubSup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𝑜𝑙𝑑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 = </m:t>
                        </m:r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p>
                        </m:sSubSup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BB7AB8C-F589-0ADC-858E-4F15461CE0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3160" y="4237047"/>
                  <a:ext cx="4593020" cy="58400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CC8E0A-77BC-B948-02FB-9775CB202047}"/>
                  </a:ext>
                </a:extLst>
              </p:cNvPr>
              <p:cNvSpPr txBox="1"/>
              <p:nvPr/>
            </p:nvSpPr>
            <p:spPr>
              <a:xfrm>
                <a:off x="3121702" y="5812281"/>
                <a:ext cx="579082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(We apply a multiplicative correction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using the ratio between </a:t>
                </a:r>
                <a:r>
                  <a:rPr lang="en-US" altLang="ko-KR" sz="1400" dirty="0">
                    <a:solidFill>
                      <a:srgbClr val="0AA6B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ko-KR" sz="1400" dirty="0">
                    <a:solidFill>
                      <a:srgbClr val="0AA6B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measured projection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srgbClr val="0AA6B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rgbClr val="0AA6B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rgbClr val="0AA6B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and </a:t>
                </a:r>
                <a:r>
                  <a:rPr lang="en-US" altLang="ko-KR" sz="1400" dirty="0">
                    <a:solidFill>
                      <a:srgbClr val="0AA6B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 current predicted projection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srgbClr val="0AA6B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ko-KR" sz="1400" i="1" smtClean="0">
                                <a:solidFill>
                                  <a:srgbClr val="0AA6B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altLang="ko-KR" sz="1400" b="0" i="1" smtClean="0">
                                <a:solidFill>
                                  <a:srgbClr val="0AA6B2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US" altLang="ko-KR" sz="1400" b="0" i="1" smtClean="0">
                            <a:solidFill>
                              <a:srgbClr val="0AA6B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CC8E0A-77BC-B948-02FB-9775CB202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702" y="5812281"/>
                <a:ext cx="5790825" cy="523220"/>
              </a:xfrm>
              <a:prstGeom prst="rect">
                <a:avLst/>
              </a:prstGeom>
              <a:blipFill>
                <a:blip r:embed="rId6"/>
                <a:stretch>
                  <a:fillRect l="-316" t="-1163" r="-316" b="-116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그룹 16">
            <a:extLst>
              <a:ext uri="{FF2B5EF4-FFF2-40B4-BE49-F238E27FC236}">
                <a16:creationId xmlns:a16="http://schemas.microsoft.com/office/drawing/2014/main" id="{090A6B9B-D2A4-550B-AF03-5F91575F0681}"/>
              </a:ext>
            </a:extLst>
          </p:cNvPr>
          <p:cNvGrpSpPr/>
          <p:nvPr/>
        </p:nvGrpSpPr>
        <p:grpSpPr>
          <a:xfrm>
            <a:off x="3591493" y="5101013"/>
            <a:ext cx="4593020" cy="684276"/>
            <a:chOff x="3142027" y="5275946"/>
            <a:chExt cx="4593020" cy="6842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DF6E396-7856-569A-E692-0FC8B687C0A2}"/>
                    </a:ext>
                  </a:extLst>
                </p:cNvPr>
                <p:cNvSpPr txBox="1"/>
                <p:nvPr/>
              </p:nvSpPr>
              <p:spPr>
                <a:xfrm>
                  <a:off x="3142027" y="5286833"/>
                  <a:ext cx="4593020" cy="673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   </m:t>
                        </m:r>
                        <m:sSubSup>
                          <m:sSub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p>
                        </m:sSub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𝑜𝑙𝑑</m:t>
                            </m:r>
                          </m:sup>
                        </m:sSubSup>
                        <m:f>
                          <m:f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DF6E396-7856-569A-E692-0FC8B687C0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2027" y="5286833"/>
                  <a:ext cx="4593020" cy="67338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09220276-3E4D-B802-9382-42BB500D72E6}"/>
                </a:ext>
              </a:extLst>
            </p:cNvPr>
            <p:cNvSpPr/>
            <p:nvPr/>
          </p:nvSpPr>
          <p:spPr>
            <a:xfrm>
              <a:off x="4288972" y="5275946"/>
              <a:ext cx="2318654" cy="6842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96810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99936-68EA-AE31-7154-3233FEEDF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AD4CE-3964-9AC0-5797-D9DE5E2B6BCC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Four-dimensional Reconstruction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7285E94-9172-32D7-2217-5BC91D34A2A2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Analytical solution of MENT - 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E4A59748-672A-FFAC-8D28-6841D5908412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12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9719A-5267-7AAF-4345-6C6C0FAB7DC5}"/>
              </a:ext>
            </a:extLst>
          </p:cNvPr>
          <p:cNvSpPr txBox="1"/>
          <p:nvPr/>
        </p:nvSpPr>
        <p:spPr>
          <a:xfrm>
            <a:off x="561473" y="1606956"/>
            <a:ext cx="1106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iven only two 2D projections(special case), MENT reconstruction has an analytical solution: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5FFC132-1DF8-E04E-DDA4-461EEFD76C1B}"/>
              </a:ext>
            </a:extLst>
          </p:cNvPr>
          <p:cNvGrpSpPr/>
          <p:nvPr/>
        </p:nvGrpSpPr>
        <p:grpSpPr>
          <a:xfrm>
            <a:off x="1468272" y="2564661"/>
            <a:ext cx="4092878" cy="2328541"/>
            <a:chOff x="3940856" y="2483858"/>
            <a:chExt cx="4681776" cy="2811054"/>
          </a:xfrm>
        </p:grpSpPr>
        <p:pic>
          <p:nvPicPr>
            <p:cNvPr id="17" name="그림 16" descr="라인, 도표, 평행, 그래프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3EB20EA-C0AC-C009-FCBE-149EDD92F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0856" y="2483858"/>
              <a:ext cx="4308351" cy="2811054"/>
            </a:xfrm>
            <a:prstGeom prst="rect">
              <a:avLst/>
            </a:prstGeom>
          </p:spPr>
        </p:pic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AE8C8014-E5B4-2FDC-27BE-642A0237906A}"/>
                </a:ext>
              </a:extLst>
            </p:cNvPr>
            <p:cNvGrpSpPr/>
            <p:nvPr/>
          </p:nvGrpSpPr>
          <p:grpSpPr>
            <a:xfrm>
              <a:off x="4448711" y="4823005"/>
              <a:ext cx="4173921" cy="291811"/>
              <a:chOff x="4821691" y="5238094"/>
              <a:chExt cx="4173921" cy="2918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3A3B961-C81B-DE46-4863-B630500D893F}"/>
                      </a:ext>
                    </a:extLst>
                  </p:cNvPr>
                  <p:cNvSpPr txBox="1"/>
                  <p:nvPr/>
                </p:nvSpPr>
                <p:spPr>
                  <a:xfrm>
                    <a:off x="4821691" y="5245499"/>
                    <a:ext cx="106175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3A3B961-C81B-DE46-4863-B630500D89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1691" y="5245499"/>
                    <a:ext cx="1061752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3513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F368DE0-619C-81E6-597C-3F80A726CF45}"/>
                      </a:ext>
                    </a:extLst>
                  </p:cNvPr>
                  <p:cNvSpPr txBox="1"/>
                  <p:nvPr/>
                </p:nvSpPr>
                <p:spPr>
                  <a:xfrm>
                    <a:off x="7933860" y="5238094"/>
                    <a:ext cx="1061752" cy="2918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ko-KR" altLang="en-US" sz="14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F368DE0-619C-81E6-597C-3F80A726CF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33860" y="5238094"/>
                    <a:ext cx="1061752" cy="29181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820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266B314-D0D8-48DF-96F2-B21986DAA4B9}"/>
              </a:ext>
            </a:extLst>
          </p:cNvPr>
          <p:cNvGrpSpPr/>
          <p:nvPr/>
        </p:nvGrpSpPr>
        <p:grpSpPr>
          <a:xfrm>
            <a:off x="5075997" y="2359308"/>
            <a:ext cx="6284374" cy="1344980"/>
            <a:chOff x="5265705" y="2974312"/>
            <a:chExt cx="6284374" cy="13449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827C27B-2549-EECD-B61E-ECEB0452FFB3}"/>
                    </a:ext>
                  </a:extLst>
                </p:cNvPr>
                <p:cNvSpPr txBox="1"/>
                <p:nvPr/>
              </p:nvSpPr>
              <p:spPr>
                <a:xfrm>
                  <a:off x="5265705" y="2974312"/>
                  <a:ext cx="3517348" cy="7859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140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pPr>
                          <m:e>
                            <m: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∗</m:t>
                            </m:r>
                          </m:sup>
                        </m:sSup>
                        <m:r>
                          <a:rPr lang="en-US" altLang="ko-KR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=</m:t>
                        </m:r>
                        <m:sSup>
                          <m:sSupPr>
                            <m:ctrlP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pPr>
                          <m:e>
                            <m: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′</m:t>
                            </m:r>
                            <m:r>
                              <a:rPr lang="en-US" altLang="ko-KR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∙</m:t>
                        </m:r>
                        <m:func>
                          <m:funcPr>
                            <m:ctrlP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40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ko-KR" sz="14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r>
                                  <a:rPr lang="en-US" altLang="ko-KR" sz="14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altLang="ko-KR" sz="140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ko-KR" sz="14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𝑗</m:t>
                                    </m:r>
                                    <m:r>
                                      <a:rPr lang="en-US" altLang="ko-KR" sz="14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ko-KR" sz="14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altLang="ko-KR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ko-KR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ko-KR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1400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400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400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ko-KR" sz="1400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ko-KR" sz="1400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400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/>
                                              </a:rPr>
                                              <m:t>𝑗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ko-KR" sz="1400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func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827C27B-2549-EECD-B61E-ECEB0452FF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705" y="2974312"/>
                  <a:ext cx="3517348" cy="7859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B79447A-911E-A657-26DC-BFDCECA6A5A5}"/>
                    </a:ext>
                  </a:extLst>
                </p:cNvPr>
                <p:cNvSpPr txBox="1"/>
                <p:nvPr/>
              </p:nvSpPr>
              <p:spPr>
                <a:xfrm>
                  <a:off x="5750858" y="3980738"/>
                  <a:ext cx="57992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→  </m:t>
                        </m:r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⁡(−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′))</m:t>
                        </m:r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B79447A-911E-A657-26DC-BFDCECA6A5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0858" y="3980738"/>
                  <a:ext cx="5799221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72AC3EFD-9B00-6A0D-7C47-29B9F297E532}"/>
              </a:ext>
            </a:extLst>
          </p:cNvPr>
          <p:cNvGrpSpPr/>
          <p:nvPr/>
        </p:nvGrpSpPr>
        <p:grpSpPr>
          <a:xfrm>
            <a:off x="6095997" y="4175220"/>
            <a:ext cx="4193005" cy="451470"/>
            <a:chOff x="5835316" y="2249906"/>
            <a:chExt cx="4193005" cy="451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68AA71F-D335-F175-F5CE-40622963E0CA}"/>
                    </a:ext>
                  </a:extLst>
                </p:cNvPr>
                <p:cNvSpPr txBox="1"/>
                <p:nvPr/>
              </p:nvSpPr>
              <p:spPr>
                <a:xfrm>
                  <a:off x="5835316" y="2249906"/>
                  <a:ext cx="4193005" cy="4514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𝜌</m:t>
                        </m:r>
                        <m:d>
                          <m:dPr>
                            <m:ctrlPr>
                              <a:rPr lang="en-US" altLang="ko-KR" sz="16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  <m:r>
                              <a:rPr lang="en-US" altLang="ko-KR" sz="16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ko-KR" sz="16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ahoma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ahoma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sz="16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ahoma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ko-KR" sz="16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,</m:t>
                            </m:r>
                            <m:r>
                              <a:rPr lang="en-US" altLang="ko-KR" sz="16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𝑦</m:t>
                            </m:r>
                            <m:r>
                              <a:rPr lang="en-US" altLang="ko-KR" sz="16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ko-KR" sz="16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ahoma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ahoma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ko-KR" sz="16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ahoma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16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sz="16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SupPr>
                          <m:e>
                            <m:r>
                              <a:rPr lang="en-US" altLang="ko-KR" sz="16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altLang="ko-KR" sz="16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ahoma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ahoma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sz="16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ahoma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ko-KR" sz="16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(</m:t>
                            </m:r>
                            <m:r>
                              <a:rPr lang="en-US" altLang="ko-KR" sz="16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𝑚𝑒𝑎𝑠</m:t>
                            </m:r>
                            <m:r>
                              <a:rPr lang="en-US" altLang="ko-KR" sz="16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.)</m:t>
                            </m:r>
                          </m:sup>
                        </m:sSubSup>
                        <m:d>
                          <m:dPr>
                            <m:ctrlPr>
                              <a:rPr lang="en-US" altLang="ko-KR" sz="16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en-US" altLang="ko-KR" sz="16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  <m:r>
                              <a:rPr lang="en-US" altLang="ko-KR" sz="16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ko-KR" sz="16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ahoma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ahoma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sz="16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ahoma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sSubSup>
                          <m:sSubSupPr>
                            <m:ctrlPr>
                              <a:rPr lang="en-US" altLang="ko-KR" sz="16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SupPr>
                          <m:e>
                            <m:r>
                              <a:rPr lang="en-US" altLang="ko-KR" sz="16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16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𝑦</m:t>
                            </m:r>
                            <m:sSup>
                              <m:sSupPr>
                                <m:ctrlPr>
                                  <a:rPr lang="en-US" altLang="ko-KR" sz="16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ahoma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ahoma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ko-KR" sz="16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ahoma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ko-KR" sz="16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(</m:t>
                            </m:r>
                            <m:r>
                              <a:rPr lang="en-US" altLang="ko-KR" sz="16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𝑚𝑒𝑎𝑠</m:t>
                            </m:r>
                            <m:r>
                              <a:rPr lang="en-US" altLang="ko-KR" sz="16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.)</m:t>
                            </m:r>
                          </m:sup>
                        </m:sSubSup>
                        <m:r>
                          <a:rPr lang="en-US" altLang="ko-KR" sz="16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(</m:t>
                        </m:r>
                        <m:r>
                          <a:rPr lang="en-US" altLang="ko-KR" sz="16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𝑦</m:t>
                        </m:r>
                        <m:r>
                          <a:rPr lang="en-US" altLang="ko-KR" sz="16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en-US" altLang="ko-KR" sz="16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𝑦</m:t>
                        </m:r>
                        <m:r>
                          <a:rPr lang="en-US" altLang="ko-KR" sz="16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′)</m:t>
                        </m:r>
                      </m:oMath>
                    </m:oMathPara>
                  </a14:m>
                  <a:endPara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68AA71F-D335-F175-F5CE-40622963E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5316" y="2249906"/>
                  <a:ext cx="4193005" cy="451470"/>
                </a:xfrm>
                <a:prstGeom prst="rect">
                  <a:avLst/>
                </a:prstGeom>
                <a:blipFill>
                  <a:blip r:embed="rId8"/>
                  <a:stretch>
                    <a:fillRect b="-13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8AEC90F-CAAA-72F8-8BC5-9E80C3CF854F}"/>
                </a:ext>
              </a:extLst>
            </p:cNvPr>
            <p:cNvSpPr/>
            <p:nvPr/>
          </p:nvSpPr>
          <p:spPr>
            <a:xfrm>
              <a:off x="5970800" y="2264196"/>
              <a:ext cx="3880210" cy="4243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9B0441-7F75-B138-DC93-BC8334050159}"/>
                  </a:ext>
                </a:extLst>
              </p:cNvPr>
              <p:cNvSpPr txBox="1"/>
              <p:nvPr/>
            </p:nvSpPr>
            <p:spPr>
              <a:xfrm>
                <a:off x="5561151" y="4654136"/>
                <a:ext cx="6740828" cy="3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(There is no coupling,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𝑥𝑦</m:t>
                        </m:r>
                      </m:sub>
                    </m:sSub>
                    <m:d>
                      <m:dPr>
                        <m:ctrl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</m:d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Sup>
                      <m:sSubSupPr>
                        <m:ctrl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sub>
                      <m:sup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𝑚𝑒𝑎𝑠</m:t>
                        </m:r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.)</m:t>
                        </m:r>
                      </m:sup>
                    </m:sSubSup>
                    <m:d>
                      <m:dPr>
                        <m:ctrl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sSubSup>
                      <m:sSubSupPr>
                        <m:ctrl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𝜌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sub>
                      <m:sup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𝑚𝑒𝑎𝑠</m:t>
                        </m:r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.)</m:t>
                        </m:r>
                      </m:sup>
                    </m:sSubSup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is possible)</a:t>
                </a:r>
                <a:endPara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9B0441-7F75-B138-DC93-BC8334050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151" y="4654136"/>
                <a:ext cx="6740828" cy="377989"/>
              </a:xfrm>
              <a:prstGeom prst="rect">
                <a:avLst/>
              </a:prstGeom>
              <a:blipFill>
                <a:blip r:embed="rId9"/>
                <a:stretch>
                  <a:fillRect l="-271" b="-80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7D9BA86-0603-AC94-73CA-0360A9A1B847}"/>
                  </a:ext>
                </a:extLst>
              </p:cNvPr>
              <p:cNvSpPr txBox="1"/>
              <p:nvPr/>
            </p:nvSpPr>
            <p:spPr>
              <a:xfrm>
                <a:off x="561473" y="5371171"/>
                <a:ext cx="110690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altLang="ko-KR" b="1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uch a phase space distribution has no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coupling at all, which seems to be a natural consequence of the fact that the input data provide no cross-plane information.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7D9BA86-0603-AC94-73CA-0360A9A1B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3" y="5371171"/>
                <a:ext cx="11069053" cy="646331"/>
              </a:xfrm>
              <a:prstGeom prst="rect">
                <a:avLst/>
              </a:prstGeom>
              <a:blipFill>
                <a:blip r:embed="rId10"/>
                <a:stretch>
                  <a:fillRect l="-441" t="-471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8280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18BE9-A695-8B00-859C-9843DC542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 descr="텍스트, 지도, 스크린샷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A5F6DBA-F98A-368A-638F-2B8D269F9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647" y="1807801"/>
            <a:ext cx="3808430" cy="26825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CBF76A-393A-8610-1C1C-43B6C2EBC792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Four-dimensional Reconstruction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B95219E-F769-99EF-B9E4-BEA89713CCA4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Laser scanning : perpendicular scanning for coupling information - 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37A737F8-56ED-23CF-71E2-17E5162266FB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13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9414D3-CEBE-B24B-4221-C8CC4B8AFA1C}"/>
                  </a:ext>
                </a:extLst>
              </p:cNvPr>
              <p:cNvSpPr txBox="1"/>
              <p:nvPr/>
            </p:nvSpPr>
            <p:spPr>
              <a:xfrm>
                <a:off x="561471" y="1409562"/>
                <a:ext cx="1106905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Bauhaus 93" panose="04030905020B02020C02" pitchFamily="82" charset="0"/>
                    <a:cs typeface="Tahoma"/>
                  </a:rPr>
                  <a:t> </a:t>
                </a:r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ko-KR" sz="1600" b="1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chematic of the laser wire station in the SNS HEBT(1-GeV</a:t>
                </a:r>
                <a:r>
                  <a:rPr lang="ko-KR" altLang="en-US" sz="16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altLang="ko-KR" sz="16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beams):</a:t>
                </a:r>
                <a:endParaRPr lang="en-US" altLang="ko-KR" sz="1600" b="1" dirty="0">
                  <a:solidFill>
                    <a:srgbClr val="0AA6B2"/>
                  </a:solidFill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9414D3-CEBE-B24B-4221-C8CC4B8AF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1" y="1409562"/>
                <a:ext cx="11069052" cy="338554"/>
              </a:xfrm>
              <a:prstGeom prst="rect">
                <a:avLst/>
              </a:prstGeom>
              <a:blipFill>
                <a:blip r:embed="rId4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그룹 32">
            <a:extLst>
              <a:ext uri="{FF2B5EF4-FFF2-40B4-BE49-F238E27FC236}">
                <a16:creationId xmlns:a16="http://schemas.microsoft.com/office/drawing/2014/main" id="{195B9C34-BA07-237C-EFE3-F26B895FF2CC}"/>
              </a:ext>
            </a:extLst>
          </p:cNvPr>
          <p:cNvGrpSpPr/>
          <p:nvPr/>
        </p:nvGrpSpPr>
        <p:grpSpPr>
          <a:xfrm>
            <a:off x="464102" y="4121010"/>
            <a:ext cx="10326504" cy="1515832"/>
            <a:chOff x="561473" y="4777135"/>
            <a:chExt cx="10326504" cy="1515832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272022F1-DCC2-8474-EE46-DA201F838A23}"/>
                </a:ext>
              </a:extLst>
            </p:cNvPr>
            <p:cNvGrpSpPr/>
            <p:nvPr/>
          </p:nvGrpSpPr>
          <p:grpSpPr>
            <a:xfrm>
              <a:off x="561473" y="5193589"/>
              <a:ext cx="10326504" cy="1061188"/>
              <a:chOff x="690412" y="4916863"/>
              <a:chExt cx="10326504" cy="10611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814F4EF7-6BA6-EC32-4AA0-522D79EDD1FD}"/>
                      </a:ext>
                    </a:extLst>
                  </p:cNvPr>
                  <p:cNvSpPr txBox="1"/>
                  <p:nvPr/>
                </p:nvSpPr>
                <p:spPr>
                  <a:xfrm>
                    <a:off x="690412" y="4916863"/>
                    <a:ext cx="5405587" cy="10611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altLang="ko-KR" sz="12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</m:sub>
                            <m:sup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𝑚𝑒𝑎𝑠</m:t>
                              </m:r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.)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oMath>
                      </m:oMathPara>
                    </a14:m>
                    <a:endParaRPr lang="en-US" altLang="ko-KR" sz="12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</m:sub>
                            <m:sup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𝑚𝑒𝑎𝑠</m:t>
                              </m:r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.)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oMath>
                      </m:oMathPara>
                    </a14:m>
                    <a:endParaRPr lang="ko-KR" altLang="en-US" sz="12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814F4EF7-6BA6-EC32-4AA0-522D79EDD1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0412" y="4916863"/>
                    <a:ext cx="5405587" cy="106118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67816" b="-9540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4290AC4-DBD0-E1C4-8D66-7A79026DD9F3}"/>
                      </a:ext>
                    </a:extLst>
                  </p:cNvPr>
                  <p:cNvSpPr txBox="1"/>
                  <p:nvPr/>
                </p:nvSpPr>
                <p:spPr>
                  <a:xfrm>
                    <a:off x="5611329" y="4916863"/>
                    <a:ext cx="5405587" cy="10611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altLang="ko-KR" sz="12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US" altLang="ko-KR" sz="120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𝐿</m:t>
                          </m:r>
                          <m:sSubSup>
                            <m:sSubSupPr>
                              <m:ctrlP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/>
                                    </m:r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𝑚𝑒𝑎𝑠</m:t>
                              </m:r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.)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altLang="ko-KR" sz="1200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US" altLang="ko-KR" sz="120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2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ko-KR" sz="12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  <m:r>
                                    <a:rPr lang="en-US" altLang="ko-KR" sz="120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𝐿</m:t>
                          </m:r>
                          <m:sSubSup>
                            <m:sSubSupPr>
                              <m:ctrlP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/>
                                    </m:r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𝑚𝑒𝑎𝑠</m:t>
                              </m:r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.)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altLang="ko-KR" sz="1200" dirty="0">
                      <a:solidFill>
                        <a:schemeClr val="bg2">
                          <a:lumMod val="25000"/>
                        </a:schemeClr>
                      </a:solidFill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4290AC4-DBD0-E1C4-8D66-7A79026DD9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1329" y="4916863"/>
                    <a:ext cx="5405587" cy="106118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67816" b="-9540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3CD100-F4C8-7859-E449-E72428BCC2FF}"/>
                </a:ext>
              </a:extLst>
            </p:cNvPr>
            <p:cNvSpPr txBox="1"/>
            <p:nvPr/>
          </p:nvSpPr>
          <p:spPr>
            <a:xfrm>
              <a:off x="2250606" y="4777135"/>
              <a:ext cx="20273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Parallel slits</a:t>
              </a:r>
              <a:endParaRPr lang="en-US" altLang="ko-KR" b="1" dirty="0">
                <a:solidFill>
                  <a:srgbClr val="0AA6B2"/>
                </a:solidFill>
                <a:latin typeface="Tahoma"/>
                <a:cs typeface="Tahoma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D761A8-021D-21AC-951C-B2BCBAC876A4}"/>
                </a:ext>
              </a:extLst>
            </p:cNvPr>
            <p:cNvSpPr txBox="1"/>
            <p:nvPr/>
          </p:nvSpPr>
          <p:spPr>
            <a:xfrm>
              <a:off x="6947937" y="4820204"/>
              <a:ext cx="24744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Bauhaus 93" panose="04030905020B02020C02" pitchFamily="82" charset="0"/>
                  <a:cs typeface="Tahoma"/>
                </a:rPr>
                <a:t> </a:t>
              </a:r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Perpendicular slits</a:t>
              </a:r>
              <a:endParaRPr lang="en-US" altLang="ko-KR" b="1" dirty="0">
                <a:solidFill>
                  <a:srgbClr val="0AA6B2"/>
                </a:solidFill>
                <a:latin typeface="Tahoma"/>
                <a:cs typeface="Tahoma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7893C1-271C-CAEA-C921-0BAF257F4F3C}"/>
                </a:ext>
              </a:extLst>
            </p:cNvPr>
            <p:cNvSpPr txBox="1"/>
            <p:nvPr/>
          </p:nvSpPr>
          <p:spPr>
            <a:xfrm>
              <a:off x="8566233" y="6039051"/>
              <a:ext cx="203603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(Appendix C)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A5D17C8-09A0-8A48-77BC-DF430C170746}"/>
              </a:ext>
            </a:extLst>
          </p:cNvPr>
          <p:cNvSpPr txBox="1"/>
          <p:nvPr/>
        </p:nvSpPr>
        <p:spPr>
          <a:xfrm>
            <a:off x="2021657" y="1650161"/>
            <a:ext cx="20360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200" b="1" dirty="0">
                <a:solidFill>
                  <a:srgbClr val="0AA6B2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(Non-invasive)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97E123-9137-E1FD-4FAD-7C63E588B3B3}"/>
              </a:ext>
            </a:extLst>
          </p:cNvPr>
          <p:cNvSpPr txBox="1"/>
          <p:nvPr/>
        </p:nvSpPr>
        <p:spPr>
          <a:xfrm>
            <a:off x="561471" y="5748014"/>
            <a:ext cx="1106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ith this new method, four noninvasive 2D measurements of the 4D transverse phase space distribution can be taken </a:t>
            </a:r>
            <a:r>
              <a:rPr lang="en-US" altLang="ko-KR" dirty="0">
                <a:solidFill>
                  <a:srgbClr val="0AA6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changing the beam optics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1E428F89-D988-C220-F4B3-1422E34C8036}"/>
              </a:ext>
            </a:extLst>
          </p:cNvPr>
          <p:cNvGrpSpPr/>
          <p:nvPr/>
        </p:nvGrpSpPr>
        <p:grpSpPr>
          <a:xfrm>
            <a:off x="1084082" y="1927160"/>
            <a:ext cx="5011915" cy="2113093"/>
            <a:chOff x="933421" y="2156748"/>
            <a:chExt cx="4871795" cy="1962235"/>
          </a:xfrm>
        </p:grpSpPr>
        <p:pic>
          <p:nvPicPr>
            <p:cNvPr id="22" name="그림 21" descr="텍스트, 라인, 스크린샷, 도표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7B0A9D02-553F-9C8D-F90B-718E4ADDF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5259" y="2156748"/>
              <a:ext cx="4549957" cy="19622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A37DFC4-3E44-AAEB-E44C-AF2CECAF42D8}"/>
                    </a:ext>
                  </a:extLst>
                </p:cNvPr>
                <p:cNvSpPr txBox="1"/>
                <p:nvPr/>
              </p:nvSpPr>
              <p:spPr>
                <a:xfrm>
                  <a:off x="933421" y="3678529"/>
                  <a:ext cx="2036031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>
                    <a:defRPr/>
                  </a:pPr>
                  <a:r>
                    <a:rPr lang="en-US" altLang="ko-KR" sz="1000" dirty="0" err="1">
                      <a:solidFill>
                        <a:schemeClr val="bg2">
                          <a:lumMod val="2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anose="020B0604030504040204" pitchFamily="34" charset="0"/>
                    </a:rPr>
                    <a:t>Photoneutraliztion</a:t>
                  </a:r>
                  <a:endParaRPr lang="en-US" altLang="ko-KR" sz="1000" dirty="0">
                    <a:solidFill>
                      <a:schemeClr val="bg2">
                        <a:lumMod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endParaRPr>
                </a:p>
                <a:p>
                  <a:pPr lvl="0" algn="ctr">
                    <a:defRPr/>
                  </a:pPr>
                  <a:r>
                    <a:rPr lang="en-US" altLang="ko-KR" sz="1000" dirty="0">
                      <a:solidFill>
                        <a:schemeClr val="bg2">
                          <a:lumMod val="2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anose="020B0604030504040204" pitchFamily="34" charset="0"/>
                    </a:rPr>
                    <a:t>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000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altLang="ko-KR" sz="1000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ko-KR" sz="1000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</m:sup>
                      </m:sSup>
                      <m:r>
                        <a:rPr lang="en-US" altLang="ko-KR" sz="10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altLang="ko-KR" sz="10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𝛾</m:t>
                      </m:r>
                      <m:r>
                        <a:rPr lang="en-US" altLang="ko-KR" sz="10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altLang="ko-KR" sz="1000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altLang="ko-KR" sz="1000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ko-KR" sz="1000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altLang="ko-KR" sz="10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000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altLang="ko-KR" sz="1000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000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altLang="ko-KR" sz="1000" dirty="0">
                      <a:solidFill>
                        <a:schemeClr val="bg2">
                          <a:lumMod val="2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anose="020B060403050404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A37DFC4-3E44-AAEB-E44C-AF2CECAF42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421" y="3678529"/>
                  <a:ext cx="2036031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C4E9CFF-DBAC-49B7-CC37-9AF91A13C173}"/>
              </a:ext>
            </a:extLst>
          </p:cNvPr>
          <p:cNvSpPr txBox="1"/>
          <p:nvPr/>
        </p:nvSpPr>
        <p:spPr>
          <a:xfrm>
            <a:off x="3101917" y="3314792"/>
            <a:ext cx="12467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Separate</a:t>
            </a:r>
          </a:p>
          <a:p>
            <a:pPr lvl="0" algn="ctr">
              <a:defRPr/>
            </a:pPr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(dipole magnet)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C54E2B-2315-53FE-1888-29843D5DF1DB}"/>
              </a:ext>
            </a:extLst>
          </p:cNvPr>
          <p:cNvSpPr txBox="1"/>
          <p:nvPr/>
        </p:nvSpPr>
        <p:spPr>
          <a:xfrm>
            <a:off x="4801152" y="3616486"/>
            <a:ext cx="12467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Physical scanning</a:t>
            </a:r>
          </a:p>
          <a:p>
            <a:pPr lvl="0" algn="ctr">
              <a:defRPr/>
            </a:pPr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(divergence)</a:t>
            </a:r>
          </a:p>
        </p:txBody>
      </p:sp>
      <p:pic>
        <p:nvPicPr>
          <p:cNvPr id="44" name="그림 43" descr="라인, 스크린샷, 텍스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FDB0D50-B798-F368-65C4-7B65B655E8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3231" y="2283502"/>
            <a:ext cx="1904407" cy="2062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42BEA1-F6E5-9200-12B0-687CDD39D8B5}"/>
                  </a:ext>
                </a:extLst>
              </p:cNvPr>
              <p:cNvSpPr txBox="1"/>
              <p:nvPr/>
            </p:nvSpPr>
            <p:spPr>
              <a:xfrm>
                <a:off x="10233231" y="4389527"/>
                <a:ext cx="185971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altLang="ko-KR" sz="1000" dirty="0">
                    <a:solidFill>
                      <a:schemeClr val="bg2">
                        <a:lumMod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Q ~ 1.2</a:t>
                </a:r>
              </a:p>
              <a:p>
                <a:pPr lvl="0" algn="ctr">
                  <a:defRPr/>
                </a:pPr>
                <a:r>
                  <a:rPr lang="en-US" altLang="ko-KR" sz="1000" dirty="0">
                    <a:solidFill>
                      <a:schemeClr val="bg2">
                        <a:lumMod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Interaction area </a:t>
                </a:r>
                <a14:m>
                  <m:oMath xmlns:m="http://schemas.openxmlformats.org/officeDocument/2006/math">
                    <m:r>
                      <a:rPr lang="en-US" altLang="ko-KR" sz="100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≤</m:t>
                    </m:r>
                  </m:oMath>
                </a14:m>
                <a:r>
                  <a:rPr lang="en-US" altLang="ko-KR" sz="1000" dirty="0">
                    <a:solidFill>
                      <a:schemeClr val="bg2">
                        <a:lumMod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10mm</a:t>
                </a:r>
              </a:p>
              <a:p>
                <a:pPr lvl="0" algn="ctr">
                  <a:defRPr/>
                </a:pPr>
                <a:r>
                  <a:rPr lang="en-US" altLang="ko-KR" sz="1000" dirty="0">
                    <a:solidFill>
                      <a:schemeClr val="bg2">
                        <a:lumMod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Beam diameter 80~200</a:t>
                </a:r>
                <a14:m>
                  <m:oMath xmlns:m="http://schemas.openxmlformats.org/officeDocument/2006/math">
                    <m:r>
                      <a:rPr lang="ko-KR" altLang="en-US" sz="100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𝜇</m:t>
                    </m:r>
                    <m:r>
                      <a:rPr lang="en-US" altLang="ko-KR" sz="10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𝑚</m:t>
                    </m:r>
                  </m:oMath>
                </a14:m>
                <a:endParaRPr lang="en-US" altLang="ko-KR" sz="1000" dirty="0">
                  <a:solidFill>
                    <a:schemeClr val="bg2">
                      <a:lumMod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  <a:p>
                <a:pPr lvl="0" algn="ctr">
                  <a:defRPr/>
                </a:pPr>
                <a:r>
                  <a:rPr lang="en-US" altLang="ko-KR" sz="1000" dirty="0">
                    <a:solidFill>
                      <a:schemeClr val="bg2">
                        <a:lumMod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Synchronized to the ion beam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42BEA1-F6E5-9200-12B0-687CDD39D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231" y="4389527"/>
                <a:ext cx="1859714" cy="707886"/>
              </a:xfrm>
              <a:prstGeom prst="rect">
                <a:avLst/>
              </a:prstGeom>
              <a:blipFill>
                <a:blip r:embed="rId10"/>
                <a:stretch>
                  <a:fillRect b="-43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369F96F2-C4FF-4935-BD2E-ACA1C7154975}"/>
              </a:ext>
            </a:extLst>
          </p:cNvPr>
          <p:cNvSpPr txBox="1"/>
          <p:nvPr/>
        </p:nvSpPr>
        <p:spPr>
          <a:xfrm>
            <a:off x="7590647" y="2315455"/>
            <a:ext cx="12467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Step motors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E392981-AD00-FF44-39F7-5EFE8AE3ECB2}"/>
              </a:ext>
            </a:extLst>
          </p:cNvPr>
          <p:cNvSpPr txBox="1"/>
          <p:nvPr/>
        </p:nvSpPr>
        <p:spPr>
          <a:xfrm>
            <a:off x="2907632" y="3802819"/>
            <a:ext cx="16353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공간분해능 </a:t>
            </a:r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: 0.5mm</a:t>
            </a:r>
          </a:p>
          <a:p>
            <a:pPr lvl="0" algn="ctr">
              <a:defRPr/>
            </a:pPr>
            <a:r>
              <a:rPr lang="ko-KR" altLang="en-US" sz="1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각도분해능 </a:t>
            </a:r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: 0.043mrad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FE726C7-4EDE-62DA-FF34-A687550635F0}"/>
              </a:ext>
            </a:extLst>
          </p:cNvPr>
          <p:cNvSpPr txBox="1"/>
          <p:nvPr/>
        </p:nvSpPr>
        <p:spPr>
          <a:xfrm>
            <a:off x="3216975" y="5402054"/>
            <a:ext cx="203603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(Appendix B)</a:t>
            </a:r>
          </a:p>
        </p:txBody>
      </p:sp>
    </p:spTree>
    <p:extLst>
      <p:ext uri="{BB962C8B-B14F-4D97-AF65-F5344CB8AC3E}">
        <p14:creationId xmlns:p14="http://schemas.microsoft.com/office/powerpoint/2010/main" val="16488851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A42CA-AE38-EDE7-8C5D-C6FAFABD9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3EA77D-4561-621F-F2CF-CF213B50F63E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The Maximum Entropy Theory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1B638034-F392-93D6-DC9D-4B95F5DA6745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Numerical solution : Gauss-Seidel iterative method - 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E777C92A-B348-3F3B-397C-4A5E10AD406D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14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0ABAC1-6FA9-D75E-9EAE-02D1DFBB0BBC}"/>
                  </a:ext>
                </a:extLst>
              </p:cNvPr>
              <p:cNvSpPr txBox="1"/>
              <p:nvPr/>
            </p:nvSpPr>
            <p:spPr>
              <a:xfrm>
                <a:off x="561474" y="1467779"/>
                <a:ext cx="110690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  </a:t>
                </a:r>
                <a:r>
                  <a:rPr lang="en-US" altLang="ko-KR" b="1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H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owever,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h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depends on all the other factors, and those factors in turn depend on all factors except themselves; hence, this forms a set of coupled functional equations(</a:t>
                </a:r>
                <a:r>
                  <a:rPr lang="en-US" altLang="ko-KR" b="1" dirty="0">
                    <a:solidFill>
                      <a:srgbClr val="0AA6B2"/>
                    </a:solidFill>
                    <a:latin typeface="Tahoma"/>
                    <a:cs typeface="Tahoma"/>
                  </a:rPr>
                  <a:t>iterative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0ABAC1-6FA9-D75E-9EAE-02D1DFBB0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4" y="1467779"/>
                <a:ext cx="11069052" cy="646331"/>
              </a:xfrm>
              <a:prstGeom prst="rect">
                <a:avLst/>
              </a:prstGeom>
              <a:blipFill>
                <a:blip r:embed="rId2"/>
                <a:stretch>
                  <a:fillRect l="-441" t="-5660" r="-496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그룹 7">
            <a:extLst>
              <a:ext uri="{FF2B5EF4-FFF2-40B4-BE49-F238E27FC236}">
                <a16:creationId xmlns:a16="http://schemas.microsoft.com/office/drawing/2014/main" id="{F7CE7DE0-434D-4544-572B-F0AC48306002}"/>
              </a:ext>
            </a:extLst>
          </p:cNvPr>
          <p:cNvGrpSpPr/>
          <p:nvPr/>
        </p:nvGrpSpPr>
        <p:grpSpPr>
          <a:xfrm>
            <a:off x="1996383" y="2295575"/>
            <a:ext cx="8631076" cy="777072"/>
            <a:chOff x="2808515" y="3176554"/>
            <a:chExt cx="8631076" cy="777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3F9C95F-B43E-D57E-FE34-C81B45542900}"/>
                    </a:ext>
                  </a:extLst>
                </p:cNvPr>
                <p:cNvSpPr txBox="1"/>
                <p:nvPr/>
              </p:nvSpPr>
              <p:spPr>
                <a:xfrm>
                  <a:off x="2808515" y="3176554"/>
                  <a:ext cx="7118506" cy="7770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𝐺𝑎𝑢𝑠𝑠</m:t>
                      </m:r>
                    </m:oMath>
                  </a14:m>
                  <a:r>
                    <a:rPr lang="en-US" altLang="ko-KR" sz="1400" b="0" dirty="0"/>
                    <a:t>-</a:t>
                  </a:r>
                  <a14:m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𝑆𝑒𝑖𝑑𝑒𝑙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𝑚𝑒𝑡h𝑜𝑑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begChr m:val="["/>
                          <m:endChr m:val=""/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sSub>
                                  <m:sSub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𝑟𝑒𝑛𝑒𝑤𝑎𝑙</m:t>
                                    </m:r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𝑐𝑜𝑚𝑝𝑙𝑒𝑡𝑒𝑑</m:t>
                                    </m:r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  :   </m:t>
                                </m:r>
                                <m:sSubSup>
                                  <m:sSubSup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m:rPr>
                                    <m:brk m:alnAt="7"/>
                                  </m:rP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𝑛𝑒𝑤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𝑜𝑛𝑒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  <m:sSub>
                                  <m:sSubPr>
                                    <m:ctrlPr>
                                      <a:rPr lang="en-US" altLang="ko-K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&gt;</m:t>
                                    </m:r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𝑢𝑛𝑟𝑒𝑛𝑒𝑤𝑎𝑙</m:t>
                                    </m:r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   :   </m:t>
                                </m:r>
                                <m:sSubSup>
                                  <m:sSubSup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𝑜𝑙𝑑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𝑜𝑛𝑒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3F9C95F-B43E-D57E-FE34-C81B455429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515" y="3176554"/>
                  <a:ext cx="7118506" cy="77707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2BC6B23-44F5-BF3B-9A54-AD8E5CA49C2A}"/>
                    </a:ext>
                  </a:extLst>
                </p:cNvPr>
                <p:cNvSpPr txBox="1"/>
                <p:nvPr/>
              </p:nvSpPr>
              <p:spPr>
                <a:xfrm>
                  <a:off x="8741152" y="3246445"/>
                  <a:ext cx="2698439" cy="637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ko-KR" sz="11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11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ko-KR" sz="1100" i="1" dirty="0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en-US" altLang="ko-KR" sz="1100" b="0" i="1" dirty="0" smtClean="0">
                                      <a:latin typeface="Cambria Math" panose="02040503050406030204" pitchFamily="18" charset="0"/>
                                    </a:rPr>
                                    <m:t>𝑛𝑢𝑚𝑏𝑒𝑟</m:t>
                                  </m:r>
                                  <m:r>
                                    <a:rPr lang="en-US" altLang="ko-KR" sz="11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ko-KR" sz="1100" b="0" i="1" dirty="0" smtClean="0">
                                      <a:latin typeface="Cambria Math" panose="02040503050406030204" pitchFamily="18" charset="0"/>
                                    </a:rPr>
                                    <m:t>𝑜𝑓</m:t>
                                  </m:r>
                                  <m:r>
                                    <a:rPr lang="en-US" altLang="ko-KR" sz="11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ko-KR" sz="1100" dirty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Tahoma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−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  <m:r>
                                    <a:rPr lang="en-US" altLang="ko-KR" sz="11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ko-KR" sz="1100" i="1" dirty="0">
                                      <a:latin typeface="Cambria Math" panose="02040503050406030204" pitchFamily="18" charset="0"/>
                                    </a:rPr>
                                    <m:t>𝑚𝑒𝑎𝑠𝑢𝑟𝑒𝑑</m:t>
                                  </m:r>
                                  <m:r>
                                    <a:rPr lang="en-US" altLang="ko-KR" sz="11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ko-KR" sz="1100" i="1" dirty="0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US" altLang="ko-KR" sz="11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altLang="ko-KR" sz="1100" b="0" i="1" dirty="0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ko-KR" sz="1100" b="0" i="1" dirty="0" smtClean="0">
                                          <a:latin typeface="Cambria Math" panose="02040503050406030204" pitchFamily="18" charset="0"/>
                                        </a:rPr>
                                        <m:t> :</m:t>
                                      </m:r>
                                      <m:r>
                                        <a:rPr lang="en-US" altLang="ko-KR" sz="1100" b="0" i="1" dirty="0" smtClean="0">
                                          <a:latin typeface="Cambria Math" panose="02040503050406030204" pitchFamily="18" charset="0"/>
                                        </a:rPr>
                                        <m:t>𝑑𝑢𝑚𝑚𝑦</m:t>
                                      </m:r>
                                      <m:r>
                                        <a:rPr lang="en-US" altLang="ko-KR" sz="1100" b="0" i="1" dirty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ko-KR" sz="1100" b="0" i="1" dirty="0" smtClean="0">
                                          <a:latin typeface="Cambria Math" panose="02040503050406030204" pitchFamily="18" charset="0"/>
                                        </a:rPr>
                                        <m:t>𝑖𝑛𝑑𝑒𝑥</m:t>
                                      </m:r>
                                      <m:r>
                                        <a:rPr lang="en-US" altLang="ko-KR" sz="1100" b="0" i="1" dirty="0" smtClean="0">
                                          <a:latin typeface="Cambria Math" panose="02040503050406030204" pitchFamily="18" charset="0"/>
                                        </a:rPr>
                                        <m:t>                                   </m:t>
                                      </m:r>
                                    </m:e>
                                    <m:e>
                                      <m:r>
                                        <a:rPr lang="en-US" altLang="ko-KR" sz="1100" b="0" i="1" dirty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ko-KR" sz="1100" b="0" i="1" dirty="0" smtClean="0">
                                          <a:latin typeface="Cambria Math" panose="02040503050406030204" pitchFamily="18" charset="0"/>
                                        </a:rPr>
                                        <m:t> :</m:t>
                                      </m:r>
                                      <m:r>
                                        <a:rPr lang="en-US" altLang="ko-KR" sz="1100" b="0" i="1" dirty="0" smtClean="0">
                                          <a:latin typeface="Cambria Math" panose="02040503050406030204" pitchFamily="18" charset="0"/>
                                        </a:rPr>
                                        <m:t>𝑛𝑢𝑚𝑏𝑒𝑟</m:t>
                                      </m:r>
                                      <m:r>
                                        <a:rPr lang="en-US" altLang="ko-KR" sz="1100" b="0" i="1" dirty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ko-KR" sz="1100" b="0" i="1" dirty="0" smtClean="0">
                                          <a:latin typeface="Cambria Math" panose="02040503050406030204" pitchFamily="18" charset="0"/>
                                        </a:rPr>
                                        <m:t>𝑜𝑓</m:t>
                                      </m:r>
                                      <m:r>
                                        <a:rPr lang="en-US" altLang="ko-KR" sz="1100" b="0" i="1" dirty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ko-KR" sz="1100" b="0" i="1" dirty="0" smtClean="0">
                                          <a:latin typeface="Cambria Math" panose="02040503050406030204" pitchFamily="18" charset="0"/>
                                        </a:rPr>
                                        <m:t>𝑔𝑒𝑛𝑒𝑟𝑎𝑡𝑖𝑜𝑛</m:t>
                                      </m:r>
                                      <m:r>
                                        <a:rPr lang="en-US" altLang="ko-KR" sz="1100" b="0" i="1" dirty="0" smtClean="0">
                                          <a:latin typeface="Cambria Math" panose="02040503050406030204" pitchFamily="18" charset="0"/>
                                        </a:rPr>
                                        <m:t>                   </m:t>
                                      </m:r>
                                    </m:e>
                                  </m:eqAr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2BC6B23-44F5-BF3B-9A54-AD8E5CA49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1152" y="3246445"/>
                  <a:ext cx="2698439" cy="63729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89C8469-2CC0-6330-5D30-A6CEDCEA17C5}"/>
              </a:ext>
            </a:extLst>
          </p:cNvPr>
          <p:cNvGrpSpPr/>
          <p:nvPr/>
        </p:nvGrpSpPr>
        <p:grpSpPr>
          <a:xfrm>
            <a:off x="4449680" y="3254112"/>
            <a:ext cx="3152274" cy="2457204"/>
            <a:chOff x="4375843" y="4017783"/>
            <a:chExt cx="3348431" cy="2672943"/>
          </a:xfrm>
        </p:grpSpPr>
        <p:pic>
          <p:nvPicPr>
            <p:cNvPr id="12" name="그림 11" descr="텍스트, 폰트, 친필, 스크린샷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8996F81-3C4D-0DAF-157D-AB7F2B653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5843" y="4017783"/>
              <a:ext cx="2988881" cy="2672943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F436C5C5-2A82-C7B4-518D-F2A46EEF68A2}"/>
                </a:ext>
              </a:extLst>
            </p:cNvPr>
            <p:cNvSpPr/>
            <p:nvPr/>
          </p:nvSpPr>
          <p:spPr>
            <a:xfrm>
              <a:off x="6827921" y="5684921"/>
              <a:ext cx="896353" cy="990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D77B2A3-A3B8-6B13-3D2A-2E7FCB9DE950}"/>
              </a:ext>
            </a:extLst>
          </p:cNvPr>
          <p:cNvSpPr txBox="1"/>
          <p:nvPr/>
        </p:nvSpPr>
        <p:spPr>
          <a:xfrm>
            <a:off x="491291" y="5843232"/>
            <a:ext cx="11069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/>
                <a:ea typeface="Cambria Math" panose="02040503050406030204" pitchFamily="18" charset="0"/>
                <a:cs typeface="Tahoma"/>
              </a:rPr>
              <a:t>   T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/>
                <a:ea typeface="Cambria Math" panose="02040503050406030204" pitchFamily="18" charset="0"/>
                <a:cs typeface="Tahoma"/>
              </a:rPr>
              <a:t>herefore, we applied a </a:t>
            </a:r>
            <a:r>
              <a:rPr lang="en-US" altLang="ko-KR" dirty="0">
                <a:solidFill>
                  <a:srgbClr val="0AA6B2"/>
                </a:solidFill>
                <a:latin typeface="Tahoma"/>
                <a:ea typeface="Cambria Math" panose="02040503050406030204" pitchFamily="18" charset="0"/>
                <a:cs typeface="Tahoma"/>
              </a:rPr>
              <a:t>Gauss-Seidel iterative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/>
                <a:ea typeface="Cambria Math" panose="02040503050406030204" pitchFamily="18" charset="0"/>
                <a:cs typeface="Tahoma"/>
              </a:rPr>
              <a:t> </a:t>
            </a:r>
            <a:r>
              <a:rPr lang="en-US" altLang="ko-KR" dirty="0">
                <a:solidFill>
                  <a:srgbClr val="0AA6B2"/>
                </a:solidFill>
                <a:latin typeface="Tahoma"/>
                <a:ea typeface="Cambria Math" panose="02040503050406030204" pitchFamily="18" charset="0"/>
                <a:cs typeface="Tahoma"/>
              </a:rPr>
              <a:t>method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/>
                <a:ea typeface="Cambria Math" panose="02040503050406030204" pitchFamily="18" charset="0"/>
                <a:cs typeface="Tahoma"/>
              </a:rPr>
              <a:t>. Since the updated values can be written in place of the old ones, it requires </a:t>
            </a:r>
            <a:r>
              <a:rPr lang="en-US" altLang="ko-KR" u="sng" dirty="0">
                <a:solidFill>
                  <a:schemeClr val="bg2">
                    <a:lumMod val="25000"/>
                  </a:schemeClr>
                </a:solidFill>
                <a:latin typeface="Tahoma"/>
                <a:ea typeface="Cambria Math" panose="02040503050406030204" pitchFamily="18" charset="0"/>
                <a:cs typeface="Tahoma"/>
              </a:rPr>
              <a:t>only half the storage of the Jacobi method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/>
                <a:ea typeface="Cambria Math" panose="02040503050406030204" pitchFamily="18" charset="0"/>
                <a:cs typeface="Tahoma"/>
              </a:rPr>
              <a:t> and </a:t>
            </a:r>
            <a:r>
              <a:rPr lang="en-US" altLang="ko-KR" u="sng" dirty="0">
                <a:solidFill>
                  <a:schemeClr val="bg2">
                    <a:lumMod val="25000"/>
                  </a:schemeClr>
                </a:solidFill>
                <a:latin typeface="Tahoma"/>
                <a:ea typeface="Cambria Math" panose="02040503050406030204" pitchFamily="18" charset="0"/>
                <a:cs typeface="Tahoma"/>
              </a:rPr>
              <a:t>converges faster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/>
                <a:ea typeface="Cambria Math" panose="02040503050406030204" pitchFamily="18" charset="0"/>
                <a:cs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4357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C8BF9-8ED5-E68E-4031-07D36484C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939C86-7964-CD5B-7F11-A5B0B2E1FF0F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The Maximum Entropy Theory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2766CCDE-76B1-7BAF-30C3-BD97AF28E518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15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4A7C343-86BD-F7A8-D9A6-2E58D2142012}"/>
              </a:ext>
            </a:extLst>
          </p:cNvPr>
          <p:cNvGrpSpPr/>
          <p:nvPr/>
        </p:nvGrpSpPr>
        <p:grpSpPr>
          <a:xfrm>
            <a:off x="962730" y="5148696"/>
            <a:ext cx="10143767" cy="1276067"/>
            <a:chOff x="1187378" y="4118477"/>
            <a:chExt cx="10143767" cy="1276067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7F7BE7C1-5129-5A79-32F7-B421179300B5}"/>
                </a:ext>
              </a:extLst>
            </p:cNvPr>
            <p:cNvGrpSpPr/>
            <p:nvPr/>
          </p:nvGrpSpPr>
          <p:grpSpPr>
            <a:xfrm>
              <a:off x="1187378" y="4118477"/>
              <a:ext cx="10143767" cy="854822"/>
              <a:chOff x="1176493" y="3954095"/>
              <a:chExt cx="10143767" cy="8548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EC14A13-1474-145F-9E08-EDF8CC6742F5}"/>
                      </a:ext>
                    </a:extLst>
                  </p:cNvPr>
                  <p:cNvSpPr txBox="1"/>
                  <p:nvPr/>
                </p:nvSpPr>
                <p:spPr>
                  <a:xfrm>
                    <a:off x="1176493" y="3962150"/>
                    <a:ext cx="10143767" cy="83144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 algn="just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∴   </m:t>
                          </m:r>
                          <m:sSubSup>
                            <m:sSubSupPr>
                              <m:ctrlPr>
                                <a:rPr lang="en-US" altLang="ko-KR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SupPr>
                            <m:e>
                              <m:r>
                                <a:rPr lang="en-US" altLang="ko-KR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𝑘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ko-KR" i="1" dirty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 dirty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𝑚</m:t>
                                  </m:r>
                                  <m:r>
                                    <a:rPr lang="en-US" altLang="ko-KR" i="1" dirty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altLang="ko-KR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b="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b="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ko-KR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ko-KR" b="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b="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ko-KR" b="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ko-KR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)</m:t>
                          </m:r>
                          <m:r>
                            <a:rPr lang="en-US" altLang="ko-KR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ko-KR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i="1" dirty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 dirty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ko-KR" b="0" i="1" dirty="0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dirty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 dirty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i="1" dirty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ko-KR" i="1" dirty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i="1" dirty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i="1" dirty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i="1" dirty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ko-KR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∬"/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ko-KR" i="1" dirty="0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altLang="ko-KR" b="0" i="1" dirty="0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𝐶</m:t>
                                  </m:r>
                                  <m:r>
                                    <a:rPr lang="en-US" altLang="ko-KR" b="0" i="1" dirty="0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n-US" altLang="ko-KR" b="0" i="1" dirty="0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∏"/>
                                          <m:ctrlPr>
                                            <a:rPr lang="en-US" altLang="ko-KR" b="0" i="1" dirty="0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b="0" i="1" dirty="0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ko-KR" b="0" i="1" dirty="0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b="0" i="1" dirty="0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ko-KR" b="0" i="1" dirty="0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−1</m:t>
                                          </m:r>
                                        </m:sup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ko-KR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ko-KR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altLang="ko-KR" i="1">
                                                      <a:solidFill>
                                                        <a:schemeClr val="bg2">
                                                          <a:lumMod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ahoma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ko-KR" i="1">
                                                      <a:solidFill>
                                                        <a:schemeClr val="bg2">
                                                          <a:lumMod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ahoma"/>
                                                    </a:rPr>
                                                    <m:t>𝑚</m:t>
                                                  </m:r>
                                                  <m:r>
                                                    <a:rPr lang="en-US" altLang="ko-KR" i="1">
                                                      <a:solidFill>
                                                        <a:schemeClr val="bg2">
                                                          <a:lumMod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ahoma"/>
                                                    </a:rPr>
                                                    <m:t>+1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altLang="ko-KR" i="1" dirty="0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i="1" dirty="0">
                                                      <a:solidFill>
                                                        <a:schemeClr val="bg2">
                                                          <a:lumMod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ahoma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i="1" dirty="0">
                                                      <a:solidFill>
                                                        <a:schemeClr val="bg2">
                                                          <a:lumMod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ahoma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b="0" i="1" dirty="0" smtClean="0">
                                                      <a:solidFill>
                                                        <a:schemeClr val="bg2">
                                                          <a:lumMod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ahoma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ko-KR" i="1" dirty="0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altLang="ko-KR" i="1" dirty="0">
                                                      <a:solidFill>
                                                        <a:schemeClr val="bg2">
                                                          <a:lumMod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ahoma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altLang="ko-KR" i="1" dirty="0">
                                                      <a:solidFill>
                                                        <a:schemeClr val="bg2">
                                                          <a:lumMod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ahoma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b="0" i="1" dirty="0" smtClean="0">
                                                      <a:solidFill>
                                                        <a:schemeClr val="bg2">
                                                          <a:lumMod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ahoma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ko-KR" i="1" dirty="0">
                                                      <a:solidFill>
                                                        <a:schemeClr val="bg2">
                                                          <a:lumMod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ahoma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  <m:r>
                                    <a:rPr lang="en-US" altLang="ko-KR" b="0" i="1" dirty="0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en-US" altLang="ko-KR" i="1" dirty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∏"/>
                                          <m:ctrlPr>
                                            <a:rPr lang="en-US" altLang="ko-KR" i="1" dirty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i="1" dirty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ko-KR" i="1" dirty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=</m:t>
                                          </m:r>
                                          <m:r>
                                            <a:rPr lang="en-US" altLang="ko-KR" b="0" i="1" dirty="0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ko-KR" b="0" i="1" dirty="0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+1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b="0" i="1" dirty="0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ko-KR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ko-KR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altLang="ko-KR" i="1">
                                                      <a:solidFill>
                                                        <a:schemeClr val="bg2">
                                                          <a:lumMod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ahoma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ko-KR" i="1">
                                                      <a:solidFill>
                                                        <a:schemeClr val="bg2">
                                                          <a:lumMod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ahoma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en-US" altLang="ko-KR" i="1" dirty="0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ko-KR" i="1" dirty="0">
                                                      <a:solidFill>
                                                        <a:schemeClr val="bg2">
                                                          <a:lumMod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ahoma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ko-KR" i="1" dirty="0">
                                                      <a:solidFill>
                                                        <a:schemeClr val="bg2">
                                                          <a:lumMod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ahoma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i="1" dirty="0">
                                                      <a:solidFill>
                                                        <a:schemeClr val="bg2">
                                                          <a:lumMod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ahoma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ko-KR" i="1" dirty="0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altLang="ko-KR" i="1" dirty="0">
                                                      <a:solidFill>
                                                        <a:schemeClr val="bg2">
                                                          <a:lumMod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ahoma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altLang="ko-KR" i="1" dirty="0">
                                                      <a:solidFill>
                                                        <a:schemeClr val="bg2">
                                                          <a:lumMod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ahoma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ko-KR" i="1" dirty="0">
                                                      <a:solidFill>
                                                        <a:schemeClr val="bg2">
                                                          <a:lumMod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ahoma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ko-KR" i="1" dirty="0">
                                                      <a:solidFill>
                                                        <a:schemeClr val="bg2">
                                                          <a:lumMod val="2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ahoma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</m:nary>
                              <m:r>
                                <a:rPr lang="en-US" altLang="ko-KR" b="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b="0" i="1" dirty="0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dirty="0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ko-KR" b="0" i="1" dirty="0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b="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ko-KR" b="0" i="1" dirty="0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0" i="1" dirty="0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ko-KR" b="0" i="1" dirty="0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ko-KR" b="0" i="1" dirty="0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oMath>
                      </m:oMathPara>
                    </a14:m>
                    <a:endParaRPr lang="en-US" altLang="ko-KR" dirty="0">
                      <a:solidFill>
                        <a:schemeClr val="bg2">
                          <a:lumMod val="25000"/>
                        </a:schemeClr>
                      </a:solidFill>
                      <a:latin typeface="Tahoma"/>
                      <a:ea typeface="Cambria Math" panose="02040503050406030204" pitchFamily="18" charset="0"/>
                      <a:cs typeface="Tahoma"/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EC14A13-1474-145F-9E08-EDF8CC6742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6493" y="3962150"/>
                    <a:ext cx="10143767" cy="83144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6D856B5A-2A20-FF9D-6DEE-F1A0593E2074}"/>
                  </a:ext>
                </a:extLst>
              </p:cNvPr>
              <p:cNvSpPr/>
              <p:nvPr/>
            </p:nvSpPr>
            <p:spPr>
              <a:xfrm>
                <a:off x="2231175" y="3954095"/>
                <a:ext cx="8034405" cy="85482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4C4267C-856E-EFD4-C576-980CD423D1BF}"/>
                    </a:ext>
                  </a:extLst>
                </p:cNvPr>
                <p:cNvSpPr txBox="1"/>
                <p:nvPr/>
              </p:nvSpPr>
              <p:spPr>
                <a:xfrm>
                  <a:off x="2356361" y="4981354"/>
                  <a:ext cx="7461219" cy="4131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just">
                    <a:defRPr/>
                  </a:pPr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Convergence test   :   </a:t>
                  </a:r>
                  <a:r>
                    <a:rPr lang="en-US" altLang="ko-KR" sz="1400" dirty="0">
                      <a:solidFill>
                        <a:schemeClr val="bg2">
                          <a:lumMod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Stop when </a:t>
                  </a:r>
                  <a14:m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ko-KR" sz="14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ko-KR" sz="14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ko-KR" sz="14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ko-KR" altLang="en-US" sz="14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𝜀</m:t>
                      </m:r>
                    </m:oMath>
                  </a14:m>
                  <a:r>
                    <a:rPr lang="en-US" altLang="ko-KR" sz="1400" dirty="0">
                      <a:solidFill>
                        <a:schemeClr val="bg2">
                          <a:lumMod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or  </a:t>
                  </a:r>
                  <a14:m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ko-KR" sz="14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𝑚</m:t>
                              </m:r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+1)</m:t>
                              </m:r>
                            </m:sup>
                          </m:sSubSup>
                          <m: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𝑚</m:t>
                              </m:r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  <m:r>
                        <a:rPr lang="en-US" altLang="ko-KR" sz="14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ko-KR" altLang="en-US" sz="14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𝜀</m:t>
                      </m:r>
                    </m:oMath>
                  </a14:m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4C4267C-856E-EFD4-C576-980CD423D1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6361" y="4981354"/>
                  <a:ext cx="7461219" cy="413190"/>
                </a:xfrm>
                <a:prstGeom prst="rect">
                  <a:avLst/>
                </a:prstGeom>
                <a:blipFill>
                  <a:blip r:embed="rId3"/>
                  <a:stretch>
                    <a:fillRect l="-490" b="-588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6239492-3B8D-E532-6064-CD980D718D5B}"/>
              </a:ext>
            </a:extLst>
          </p:cNvPr>
          <p:cNvGrpSpPr/>
          <p:nvPr/>
        </p:nvGrpSpPr>
        <p:grpSpPr>
          <a:xfrm>
            <a:off x="962730" y="1378954"/>
            <a:ext cx="10770646" cy="3426348"/>
            <a:chOff x="1122948" y="4017783"/>
            <a:chExt cx="11069052" cy="34263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F18B7D5-7E91-6F0A-D927-66FF435B5B6E}"/>
                    </a:ext>
                  </a:extLst>
                </p:cNvPr>
                <p:cNvSpPr txBox="1"/>
                <p:nvPr/>
              </p:nvSpPr>
              <p:spPr>
                <a:xfrm>
                  <a:off x="1929970" y="4620538"/>
                  <a:ext cx="7835995" cy="282359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just">
                    <a:defRPr/>
                  </a:pPr>
                  <a14:m>
                    <m:oMath xmlns:m="http://schemas.openxmlformats.org/officeDocument/2006/math">
                      <m:r>
                        <a:rPr lang="en-US" altLang="ko-KR" sz="140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𝑖</m:t>
                      </m:r>
                      <m:r>
                        <a:rPr lang="en-US" altLang="ko-KR" sz="140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   </m:t>
                      </m:r>
                      <m:r>
                        <a:rPr lang="en-US" altLang="ko-KR" sz="140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𝑘</m:t>
                      </m:r>
                      <m:r>
                        <a:rPr lang="en-US" altLang="ko-KR" sz="140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=1   </m:t>
                      </m:r>
                      <m:r>
                        <a:rPr lang="en-US" altLang="ko-KR" sz="14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𝑢𝑝𝑑𝑎𝑡𝑒</m:t>
                      </m:r>
                    </m:oMath>
                  </a14:m>
                  <a:r>
                    <a:rPr lang="en-US" altLang="ko-KR" sz="1400" dirty="0">
                      <a:solidFill>
                        <a:schemeClr val="bg2">
                          <a:lumMod val="25000"/>
                        </a:schemeClr>
                      </a:solidFill>
                      <a:latin typeface="Tahoma"/>
                      <a:ea typeface="Cambria Math" panose="02040503050406030204" pitchFamily="18" charset="0"/>
                      <a:cs typeface="Tahoma"/>
                    </a:rPr>
                    <a:t> </a:t>
                  </a:r>
                </a:p>
                <a:p>
                  <a:pPr lvl="0" algn="just">
                    <a:defRPr/>
                  </a:pPr>
                  <a:endPara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endParaRPr>
                </a:p>
                <a:p>
                  <a:pPr lvl="0" algn="just">
                    <a:defRPr/>
                  </a:pPr>
                  <a:r>
                    <a:rPr lang="en-US" altLang="ko-KR" sz="1400" b="0" dirty="0">
                      <a:solidFill>
                        <a:schemeClr val="bg2">
                          <a:lumMod val="25000"/>
                        </a:schemeClr>
                      </a:solidFill>
                      <a:ea typeface="Cambria Math" panose="02040503050406030204" pitchFamily="18" charset="0"/>
                      <a:cs typeface="Tahoma"/>
                    </a:rPr>
                    <a:t>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1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𝐶</m:t>
                          </m:r>
                          <m: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∙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US" altLang="ko-KR" sz="14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ko-KR" sz="14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𝑗</m:t>
                                  </m:r>
                                  <m:r>
                                    <a:rPr lang="en-US" altLang="ko-KR" sz="14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=2</m:t>
                                  </m:r>
                                </m:sub>
                                <m:sup>
                                  <m:r>
                                    <a:rPr lang="en-US" altLang="ko-KR" sz="14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nary>
                            </m:e>
                          </m:d>
                          <m: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Sup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</m:oMath>
                  </a14:m>
                  <a:r>
                    <a:rPr lang="en-US" altLang="ko-KR" sz="1400" dirty="0">
                      <a:solidFill>
                        <a:schemeClr val="bg2">
                          <a:lumMod val="25000"/>
                        </a:schemeClr>
                      </a:solidFill>
                      <a:latin typeface="Tahoma"/>
                      <a:ea typeface="Cambria Math" panose="02040503050406030204" pitchFamily="18" charset="0"/>
                      <a:cs typeface="Tahoma"/>
                    </a:rPr>
                    <a:t>          </a:t>
                  </a:r>
                  <a14:m>
                    <m:oMath xmlns:m="http://schemas.openxmlformats.org/officeDocument/2006/math">
                      <m:r>
                        <a:rPr lang="en-US" altLang="ko-KR" sz="140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∴</m:t>
                      </m:r>
                      <m:r>
                        <a:rPr lang="en-US" altLang="ko-KR" sz="14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  </m:t>
                      </m:r>
                      <m:sSubSup>
                        <m:sSubSupPr>
                          <m:ctrlPr>
                            <a:rPr lang="en-US" altLang="ko-KR" sz="1400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en-US" altLang="ko-KR" sz="1400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h</m:t>
                          </m:r>
                        </m:e>
                        <m:sub>
                          <m:r>
                            <a:rPr lang="en-US" altLang="ko-KR" sz="1400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400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(</m:t>
                          </m:r>
                          <m:r>
                            <a:rPr lang="en-US" altLang="ko-KR" sz="1400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𝑚</m:t>
                          </m:r>
                          <m:r>
                            <a:rPr lang="en-US" altLang="ko-KR" sz="1400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+1)</m:t>
                          </m:r>
                        </m:sup>
                      </m:sSubSup>
                      <m:r>
                        <a:rPr lang="en-US" altLang="ko-KR" sz="14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b="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endParaRPr>
                </a:p>
                <a:p>
                  <a:pPr lvl="0" algn="just">
                    <a:defRPr/>
                  </a:pPr>
                  <a:endPara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endParaRPr>
                </a:p>
                <a:p>
                  <a:pPr lvl="0" algn="just">
                    <a:defRPr/>
                  </a:pPr>
                  <a14:m>
                    <m:oMath xmlns:m="http://schemas.openxmlformats.org/officeDocument/2006/math">
                      <m:r>
                        <a:rPr lang="en-US" altLang="ko-KR" sz="14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𝑖</m:t>
                      </m:r>
                      <m:r>
                        <a:rPr lang="en-US" altLang="ko-KR" sz="14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𝑖</m:t>
                      </m:r>
                      <m:r>
                        <a:rPr lang="en-US" altLang="ko-KR" sz="14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   </m:t>
                      </m:r>
                      <m:r>
                        <a:rPr lang="en-US" altLang="ko-KR" sz="14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𝑘</m:t>
                      </m:r>
                      <m:r>
                        <a:rPr lang="en-US" altLang="ko-KR" sz="14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=2   </m:t>
                      </m:r>
                      <m:r>
                        <a:rPr lang="en-US" altLang="ko-KR" sz="14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𝑢𝑝𝑑𝑎𝑡𝑒</m:t>
                      </m:r>
                    </m:oMath>
                  </a14:m>
                  <a:r>
                    <a:rPr lang="en-US" altLang="ko-KR" sz="1400" dirty="0">
                      <a:solidFill>
                        <a:schemeClr val="bg2">
                          <a:lumMod val="25000"/>
                        </a:schemeClr>
                      </a:solidFill>
                      <a:latin typeface="Tahoma"/>
                      <a:ea typeface="Cambria Math" panose="02040503050406030204" pitchFamily="18" charset="0"/>
                      <a:cs typeface="Tahoma"/>
                    </a:rPr>
                    <a:t> </a:t>
                  </a:r>
                </a:p>
                <a:p>
                  <a:pPr lvl="0" algn="just">
                    <a:defRPr/>
                  </a:pPr>
                  <a:endPara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endParaRPr>
                </a:p>
                <a:p>
                  <a:pPr lvl="0" algn="just">
                    <a:defRPr/>
                  </a:pPr>
                  <a:r>
                    <a:rPr lang="en-US" altLang="ko-KR" sz="1400" dirty="0">
                      <a:solidFill>
                        <a:schemeClr val="bg2">
                          <a:lumMod val="25000"/>
                        </a:schemeClr>
                      </a:solidFill>
                      <a:ea typeface="Cambria Math" panose="02040503050406030204" pitchFamily="18" charset="0"/>
                      <a:cs typeface="Tahoma"/>
                    </a:rPr>
                    <a:t>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2</m:t>
                          </m:r>
                        </m:sub>
                      </m:sSub>
                      <m:r>
                        <a:rPr lang="en-US" altLang="ko-KR" sz="14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𝐶</m:t>
                          </m:r>
                          <m: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Sup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(</m:t>
                              </m:r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𝑚</m:t>
                              </m:r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+1)</m:t>
                              </m:r>
                            </m:sup>
                          </m:sSubSup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∙</m:t>
                          </m:r>
                          <m:d>
                            <m:d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𝑗</m:t>
                                  </m:r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=</m:t>
                                  </m:r>
                                  <m:r>
                                    <a:rPr lang="en-US" altLang="ko-KR" sz="14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nary>
                            </m:e>
                          </m:d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</m:oMath>
                  </a14:m>
                  <a:r>
                    <a:rPr lang="en-US" altLang="ko-KR" sz="1400" dirty="0">
                      <a:solidFill>
                        <a:schemeClr val="bg2">
                          <a:lumMod val="25000"/>
                        </a:schemeClr>
                      </a:solidFill>
                      <a:latin typeface="Tahoma"/>
                      <a:ea typeface="Cambria Math" panose="02040503050406030204" pitchFamily="18" charset="0"/>
                      <a:cs typeface="Tahoma"/>
                    </a:rPr>
                    <a:t>          </a:t>
                  </a:r>
                  <a14:m>
                    <m:oMath xmlns:m="http://schemas.openxmlformats.org/officeDocument/2006/math">
                      <m:r>
                        <a:rPr lang="en-US" altLang="ko-KR" sz="14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∴   </m:t>
                      </m:r>
                      <m:sSubSup>
                        <m:sSubSupPr>
                          <m:ctrlPr>
                            <a:rPr lang="en-US" altLang="ko-KR" sz="14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en-US" altLang="ko-KR" sz="14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h</m:t>
                          </m:r>
                        </m:e>
                        <m:sub>
                          <m:r>
                            <a:rPr lang="en-US" altLang="ko-KR" sz="1400" b="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4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(</m:t>
                          </m:r>
                          <m:r>
                            <a:rPr lang="en-US" altLang="ko-KR" sz="14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𝑚</m:t>
                          </m:r>
                          <m:r>
                            <a:rPr lang="en-US" altLang="ko-KR" sz="14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+1)</m:t>
                          </m:r>
                        </m:sup>
                      </m:sSubSup>
                      <m:r>
                        <a:rPr lang="en-US" altLang="ko-KR" sz="14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f>
                        <m:fPr>
                          <m:ctrlPr>
                            <a:rPr lang="en-US" altLang="ko-KR" sz="14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sz="1400" b="0" i="1" dirty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endParaRPr>
                </a:p>
                <a:p>
                  <a:pPr lvl="0" algn="just">
                    <a:defRPr/>
                  </a:pPr>
                  <a:endPara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endParaRPr>
                </a:p>
                <a:p>
                  <a:pPr lvl="0" algn="just">
                    <a:defRPr/>
                  </a:pPr>
                  <a14:m>
                    <m:oMath xmlns:m="http://schemas.openxmlformats.org/officeDocument/2006/math">
                      <m:r>
                        <a:rPr lang="en-US" altLang="ko-KR" sz="14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𝑖</m:t>
                      </m:r>
                      <m:r>
                        <a:rPr lang="en-US" altLang="ko-KR" sz="14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𝑖</m:t>
                      </m:r>
                      <m:r>
                        <a:rPr lang="en-US" altLang="ko-KR" sz="14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𝑖</m:t>
                      </m:r>
                      <m:r>
                        <a:rPr lang="en-US" altLang="ko-KR" sz="14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   </m:t>
                      </m:r>
                      <m:r>
                        <a:rPr lang="en-US" altLang="ko-KR" sz="14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𝑔𝑒𝑛𝑒𝑟𝑎𝑙</m:t>
                      </m:r>
                      <m:r>
                        <a:rPr lang="en-US" altLang="ko-KR" sz="14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 </m:t>
                      </m:r>
                      <m:r>
                        <a:rPr lang="en-US" altLang="ko-KR" sz="1400" b="0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𝑘</m:t>
                      </m:r>
                    </m:oMath>
                  </a14:m>
                  <a:r>
                    <a:rPr lang="en-US" altLang="ko-KR" sz="1400" dirty="0">
                      <a:solidFill>
                        <a:schemeClr val="bg2">
                          <a:lumMod val="25000"/>
                        </a:schemeClr>
                      </a:solidFill>
                      <a:latin typeface="Tahoma"/>
                      <a:ea typeface="Cambria Math" panose="02040503050406030204" pitchFamily="18" charset="0"/>
                      <a:cs typeface="Tahoma"/>
                    </a:rPr>
                    <a:t> </a:t>
                  </a:r>
                </a:p>
                <a:p>
                  <a:pPr lvl="0" algn="just">
                    <a:defRPr/>
                  </a:pPr>
                  <a:endPara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endParaRPr>
                </a:p>
                <a:p>
                  <a:pPr lvl="0" algn="just">
                    <a:defRPr/>
                  </a:pPr>
                  <a:r>
                    <a:rPr lang="en-US" altLang="ko-KR" sz="1400" dirty="0">
                      <a:solidFill>
                        <a:schemeClr val="bg2">
                          <a:lumMod val="25000"/>
                        </a:schemeClr>
                      </a:solidFill>
                      <a:ea typeface="Cambria Math" panose="02040503050406030204" pitchFamily="18" charset="0"/>
                      <a:cs typeface="Tahoma"/>
                    </a:rPr>
                    <a:t>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𝑘</m:t>
                          </m:r>
                        </m:sub>
                      </m:sSub>
                      <m:r>
                        <a:rPr lang="en-US" altLang="ko-KR" sz="14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𝐶</m:t>
                          </m:r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∙</m:t>
                          </m:r>
                          <m:d>
                            <m:d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𝑗</m:t>
                                  </m:r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𝑘</m:t>
                                  </m:r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−1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nary>
                            </m:e>
                          </m:d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∙</m:t>
                          </m:r>
                          <m:d>
                            <m:d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𝑗</m:t>
                                  </m:r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=</m:t>
                                  </m:r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𝑘</m:t>
                                  </m:r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nary>
                            </m:e>
                          </m:d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  <m:r>
                        <a:rPr lang="en-US" altLang="ko-KR" sz="14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           </m:t>
                      </m:r>
                      <m:r>
                        <a:rPr lang="en-US" altLang="ko-KR" sz="14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∴  </m:t>
                      </m:r>
                      <m:sSubSup>
                        <m:sSubSupPr>
                          <m:ctrlPr>
                            <a:rPr lang="en-US" altLang="ko-KR" sz="14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en-US" altLang="ko-KR" sz="14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h</m:t>
                          </m:r>
                        </m:e>
                        <m:sub>
                          <m:r>
                            <a:rPr lang="en-US" altLang="ko-KR" sz="14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𝑘</m:t>
                          </m:r>
                        </m:sub>
                        <m:sup>
                          <m:r>
                            <a:rPr lang="en-US" altLang="ko-KR" sz="14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(</m:t>
                          </m:r>
                          <m:r>
                            <a:rPr lang="en-US" altLang="ko-KR" sz="14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𝑚</m:t>
                          </m:r>
                          <m:r>
                            <a:rPr lang="en-US" altLang="ko-KR" sz="14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+1)</m:t>
                          </m:r>
                        </m:sup>
                      </m:sSubSup>
                      <m:r>
                        <a:rPr lang="en-US" altLang="ko-KR" sz="140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f>
                        <m:fPr>
                          <m:ctrlPr>
                            <a:rPr lang="en-US" altLang="ko-KR" sz="14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sz="1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sz="1400" i="1" dirty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F18B7D5-7E91-6F0A-D927-66FF435B5B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9970" y="4620538"/>
                  <a:ext cx="7835995" cy="2823593"/>
                </a:xfrm>
                <a:prstGeom prst="rect">
                  <a:avLst/>
                </a:prstGeom>
                <a:blipFill>
                  <a:blip r:embed="rId4"/>
                  <a:stretch>
                    <a:fillRect b="-1857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135F63F-501F-7FBB-8897-D074B80279FA}"/>
                    </a:ext>
                  </a:extLst>
                </p:cNvPr>
                <p:cNvSpPr txBox="1"/>
                <p:nvPr/>
              </p:nvSpPr>
              <p:spPr>
                <a:xfrm>
                  <a:off x="1122948" y="4017783"/>
                  <a:ext cx="11069052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just">
                    <a:defRPr/>
                  </a:pPr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Tahoma"/>
                      <a:cs typeface="Tahoma"/>
                    </a:rPr>
                    <a:t>   </a:t>
                  </a:r>
                  <a:r>
                    <a:rPr lang="en-US" altLang="ko-KR" sz="1600" b="1" dirty="0">
                      <a:solidFill>
                        <a:schemeClr val="bg2">
                          <a:lumMod val="25000"/>
                        </a:schemeClr>
                      </a:solidFill>
                      <a:latin typeface="Tahoma"/>
                      <a:cs typeface="Tahoma"/>
                    </a:rPr>
                    <a:t>S</a:t>
                  </a:r>
                  <a:r>
                    <a:rPr lang="en-US" altLang="ko-KR" sz="1600" dirty="0">
                      <a:solidFill>
                        <a:schemeClr val="bg2">
                          <a:lumMod val="25000"/>
                        </a:schemeClr>
                      </a:solidFill>
                      <a:latin typeface="Tahoma"/>
                      <a:cs typeface="Tahoma"/>
                    </a:rPr>
                    <a:t>tarting the iteration from a uniform distribution(first generation):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h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(0)</m:t>
                          </m:r>
                        </m:sup>
                      </m:sSubSup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h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(0)</m:t>
                          </m:r>
                        </m:sup>
                      </m:sSubSup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⋯=</m:t>
                      </m:r>
                      <m:sSubSup>
                        <m:sSubSup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h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=1</m:t>
                      </m:r>
                    </m:oMath>
                  </a14:m>
                  <a:endPara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135F63F-501F-7FBB-8897-D074B80279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948" y="4017783"/>
                  <a:ext cx="11069052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4">
            <a:extLst>
              <a:ext uri="{FF2B5EF4-FFF2-40B4-BE49-F238E27FC236}">
                <a16:creationId xmlns:a16="http://schemas.microsoft.com/office/drawing/2014/main" id="{A0AD7FB3-827A-49DA-C331-B99D3B55D79F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Numerical solution : Gauss-Seidel iterative method - </a:t>
            </a:r>
          </a:p>
        </p:txBody>
      </p:sp>
    </p:spTree>
    <p:extLst>
      <p:ext uri="{BB962C8B-B14F-4D97-AF65-F5344CB8AC3E}">
        <p14:creationId xmlns:p14="http://schemas.microsoft.com/office/powerpoint/2010/main" val="2980581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3AB6F-6E83-E63D-35FD-F1CBAC370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08522-F2AF-8E83-6089-5DA7F92DFAE6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Four-dimensional Reconstruction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A5508D9-A0C6-EA46-AA3B-E54F984B6DE5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Application to SNS HEBT(high energy beam transport) - 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75E66417-30CF-7FA4-5644-BFDCCC3D876D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16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pic>
        <p:nvPicPr>
          <p:cNvPr id="16" name="그림 15" descr="텍스트, 그래프, 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7774817-3B4D-ADA2-56FF-96DD49931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546" y="4062303"/>
            <a:ext cx="4486549" cy="22569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FE678B9-6383-E995-D60B-529C22017742}"/>
                  </a:ext>
                </a:extLst>
              </p:cNvPr>
              <p:cNvSpPr txBox="1"/>
              <p:nvPr/>
            </p:nvSpPr>
            <p:spPr>
              <a:xfrm>
                <a:off x="7486123" y="2272202"/>
                <a:ext cx="3546074" cy="418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𝑦</m:t>
                          </m:r>
                        </m:e>
                      </m:d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𝑚𝑒𝑎𝑠</m:t>
                          </m:r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.)</m:t>
                          </m:r>
                        </m:sup>
                      </m:sSubSup>
                      <m:d>
                        <m:dPr>
                          <m:ctrl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</m:d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𝑚𝑒𝑎𝑠</m:t>
                          </m:r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.)</m:t>
                          </m:r>
                        </m:sup>
                      </m:sSubSup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altLang="ko-KR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FE678B9-6383-E995-D60B-529C22017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123" y="2272202"/>
                <a:ext cx="3546074" cy="418897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 descr="스크린샷, 다채로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64F35A2-7669-FDF1-3503-C13EE6DBD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1" y="1667219"/>
            <a:ext cx="6345396" cy="2047760"/>
          </a:xfrm>
          <a:prstGeom prst="rect">
            <a:avLst/>
          </a:prstGeom>
        </p:spPr>
      </p:pic>
      <p:pic>
        <p:nvPicPr>
          <p:cNvPr id="8" name="그림 7" descr="스크린샷, 다채로움, 그래프, 일렉트릭 블루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469D5E4-F918-2192-C87A-F8797C311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1" y="4205497"/>
            <a:ext cx="6341933" cy="19705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BAE0AA-5FFA-336E-1D46-E009EF02E953}"/>
              </a:ext>
            </a:extLst>
          </p:cNvPr>
          <p:cNvSpPr txBox="1"/>
          <p:nvPr/>
        </p:nvSpPr>
        <p:spPr>
          <a:xfrm>
            <a:off x="7701444" y="2795697"/>
            <a:ext cx="31154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000" dirty="0">
                <a:solidFill>
                  <a:schemeClr val="bg2">
                    <a:lumMod val="25000"/>
                  </a:schemeClr>
                </a:solidFill>
                <a:latin typeface="+mn-ea"/>
                <a:cs typeface="Tahoma" panose="020B0604030504040204" pitchFamily="34" charset="0"/>
              </a:rPr>
              <a:t>독립적</a:t>
            </a:r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+mn-ea"/>
                <a:cs typeface="Tahoma" panose="020B0604030504040204" pitchFamily="34" charset="0"/>
              </a:rPr>
              <a:t>-&gt;</a:t>
            </a:r>
            <a:r>
              <a:rPr lang="ko-KR" altLang="en-US" sz="1000" dirty="0">
                <a:solidFill>
                  <a:schemeClr val="bg2">
                    <a:lumMod val="25000"/>
                  </a:schemeClr>
                </a:solidFill>
                <a:latin typeface="+mn-ea"/>
                <a:cs typeface="Tahoma" panose="020B0604030504040204" pitchFamily="34" charset="0"/>
              </a:rPr>
              <a:t>조건부 분포 모양이 위치에</a:t>
            </a:r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+mn-ea"/>
                <a:cs typeface="Tahoma" panose="020B0604030504040204" pitchFamily="34" charset="0"/>
              </a:rPr>
              <a:t> </a:t>
            </a:r>
            <a:r>
              <a:rPr lang="ko-KR" altLang="en-US" sz="1000" dirty="0">
                <a:solidFill>
                  <a:schemeClr val="bg2">
                    <a:lumMod val="25000"/>
                  </a:schemeClr>
                </a:solidFill>
                <a:latin typeface="+mn-ea"/>
                <a:cs typeface="Tahoma" panose="020B0604030504040204" pitchFamily="34" charset="0"/>
              </a:rPr>
              <a:t>무관하게</a:t>
            </a:r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+mn-ea"/>
                <a:cs typeface="Tahoma" panose="020B0604030504040204" pitchFamily="34" charset="0"/>
              </a:rPr>
              <a:t> </a:t>
            </a:r>
            <a:r>
              <a:rPr lang="ko-KR" altLang="en-US" sz="1000" dirty="0">
                <a:solidFill>
                  <a:schemeClr val="bg2">
                    <a:lumMod val="25000"/>
                  </a:schemeClr>
                </a:solidFill>
                <a:latin typeface="+mn-ea"/>
                <a:cs typeface="Tahoma" panose="020B0604030504040204" pitchFamily="34" charset="0"/>
              </a:rPr>
              <a:t>동일</a:t>
            </a:r>
            <a:endParaRPr lang="en-US" altLang="ko-KR" sz="1000" dirty="0">
              <a:solidFill>
                <a:schemeClr val="bg2">
                  <a:lumMod val="25000"/>
                </a:schemeClr>
              </a:solidFill>
              <a:latin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5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A488C-5C6B-4618-370C-2E39A1A33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A5AE8C-CB82-2EE7-717F-89A74EA3D3F0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Four-dimensional Reconstruction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EFD8B46-3B0A-493D-976D-FEBACD42CD96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Application to SNS HEBT(high energy beam transport) - 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E9C9DEBA-763A-3363-74A0-9D1632099BCE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17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1961011-B4E1-AA4F-DD53-AD4338C117B0}"/>
              </a:ext>
            </a:extLst>
          </p:cNvPr>
          <p:cNvGrpSpPr/>
          <p:nvPr/>
        </p:nvGrpSpPr>
        <p:grpSpPr>
          <a:xfrm>
            <a:off x="1394797" y="1929171"/>
            <a:ext cx="8944958" cy="4503737"/>
            <a:chOff x="1016726" y="1517140"/>
            <a:chExt cx="9665978" cy="4749612"/>
          </a:xfrm>
        </p:grpSpPr>
        <p:pic>
          <p:nvPicPr>
            <p:cNvPr id="7" name="그림 6" descr="스크린샷, 다채로움, 텍스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AF4792B-4232-D3F2-869C-3349A5F53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726" y="1517140"/>
              <a:ext cx="4727713" cy="4713516"/>
            </a:xfrm>
            <a:prstGeom prst="rect">
              <a:avLst/>
            </a:prstGeom>
          </p:spPr>
        </p:pic>
        <p:pic>
          <p:nvPicPr>
            <p:cNvPr id="9" name="그림 8" descr="스크린샷, 다채로움, 원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469D222-019C-E480-B44C-8FAEEDC0D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4991" y="1639629"/>
              <a:ext cx="4727713" cy="462712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5017E10-7FDF-BBCA-1C10-7C04DC3586BF}"/>
              </a:ext>
            </a:extLst>
          </p:cNvPr>
          <p:cNvSpPr txBox="1"/>
          <p:nvPr/>
        </p:nvSpPr>
        <p:spPr>
          <a:xfrm>
            <a:off x="2839690" y="1559839"/>
            <a:ext cx="2027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  <a:cs typeface="Tahoma"/>
              </a:rPr>
              <a:t>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</a:t>
            </a:r>
            <a:endParaRPr lang="en-US" altLang="ko-KR" b="1" dirty="0">
              <a:solidFill>
                <a:srgbClr val="0AA6B2"/>
              </a:solidFill>
              <a:latin typeface="Tahoma"/>
              <a:cs typeface="Tahom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2E0250-4450-DB49-EDC0-7FA85CBBAA5F}"/>
              </a:ext>
            </a:extLst>
          </p:cNvPr>
          <p:cNvSpPr txBox="1"/>
          <p:nvPr/>
        </p:nvSpPr>
        <p:spPr>
          <a:xfrm>
            <a:off x="6829052" y="1559839"/>
            <a:ext cx="2523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  <a:cs typeface="Tahoma"/>
              </a:rPr>
              <a:t>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Coupling</a:t>
            </a:r>
            <a:endParaRPr lang="en-US" altLang="ko-KR" b="1" dirty="0">
              <a:solidFill>
                <a:srgbClr val="0AA6B2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59448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91CA3-751E-E061-A088-A01611705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06D3D-5D02-241E-81F9-F74AD70540B6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Four-dimensional Reconstruction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86A838A-BD66-E822-3839-9E256D427523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Application to SNS HEBT(high energy beam transport) - 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6E6E2C96-468E-746D-67F3-B351E8DDCFB5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18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pic>
        <p:nvPicPr>
          <p:cNvPr id="6" name="그림 5" descr="스크린샷, 다채로움, 일렉트릭 블루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72CC84B-7F85-47B1-2157-04D74D641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64" y="2557584"/>
            <a:ext cx="10064663" cy="26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56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5F53-DD1B-D1A8-FD4F-B0C1F0D6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6B9770-1D1C-2774-B5E6-8BA7D41A6456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Error Bound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8E5535C-C104-5252-245D-2B1FDCBA2B92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Total variation distance - 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D15D0A76-2A59-C9F8-12A4-8939B0155105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19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63A51-8079-2386-14B3-EB511557D0D2}"/>
              </a:ext>
            </a:extLst>
          </p:cNvPr>
          <p:cNvSpPr txBox="1"/>
          <p:nvPr/>
        </p:nvSpPr>
        <p:spPr>
          <a:xfrm>
            <a:off x="710676" y="1503480"/>
            <a:ext cx="10770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  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T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o explore how inconsistencies in the projections affect the MENT solution, </a:t>
            </a:r>
          </a:p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we define a measure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/>
                <a:ea typeface="Cambria Math" panose="02040503050406030204" pitchFamily="18" charset="0"/>
                <a:cs typeface="Tahoma"/>
              </a:rPr>
              <a:t>:  </a:t>
            </a:r>
            <a:r>
              <a:rPr lang="en-US" altLang="ko-KR" b="1" dirty="0">
                <a:solidFill>
                  <a:srgbClr val="0AA6B2"/>
                </a:solidFill>
                <a:latin typeface="Tahoma"/>
                <a:ea typeface="Cambria Math" panose="02040503050406030204" pitchFamily="18" charset="0"/>
                <a:cs typeface="Tahoma"/>
              </a:rPr>
              <a:t>The total variation distance</a:t>
            </a:r>
            <a:endParaRPr lang="en-US" altLang="ko-KR" b="1" dirty="0">
              <a:solidFill>
                <a:srgbClr val="0AA6B2"/>
              </a:solidFill>
              <a:latin typeface="Tahoma"/>
              <a:cs typeface="Tahoma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BFC4167-A690-32C0-0833-0CA7BA374D6B}"/>
              </a:ext>
            </a:extLst>
          </p:cNvPr>
          <p:cNvGrpSpPr/>
          <p:nvPr/>
        </p:nvGrpSpPr>
        <p:grpSpPr>
          <a:xfrm>
            <a:off x="3281379" y="2276460"/>
            <a:ext cx="5383525" cy="1263483"/>
            <a:chOff x="2950589" y="2444905"/>
            <a:chExt cx="5383525" cy="12634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0E5A883-1358-3A3B-E532-1971CF9EFC3F}"/>
                    </a:ext>
                  </a:extLst>
                </p:cNvPr>
                <p:cNvSpPr txBox="1"/>
                <p:nvPr/>
              </p:nvSpPr>
              <p:spPr>
                <a:xfrm>
                  <a:off x="2950589" y="2444905"/>
                  <a:ext cx="3445238" cy="6458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𝑡𝑣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)]≡</m:t>
                        </m:r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0E5A883-1358-3A3B-E532-1971CF9EF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0589" y="2444905"/>
                  <a:ext cx="3445238" cy="6458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5AC3FC8-CF1C-21AF-7E4E-C2F4BEAF069D}"/>
                    </a:ext>
                  </a:extLst>
                </p:cNvPr>
                <p:cNvSpPr txBox="1"/>
                <p:nvPr/>
              </p:nvSpPr>
              <p:spPr>
                <a:xfrm>
                  <a:off x="2950589" y="3062506"/>
                  <a:ext cx="5383525" cy="6458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𝑡𝑣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)]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∬"/>
                            <m:limLoc m:val="undOvr"/>
                            <m:subHide m:val="on"/>
                            <m:supHide m:val="on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5AC3FC8-CF1C-21AF-7E4E-C2F4BEAF06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0589" y="3062506"/>
                  <a:ext cx="5383525" cy="6458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CB9377-A455-8B89-404A-5DE47E16FCD8}"/>
                  </a:ext>
                </a:extLst>
              </p:cNvPr>
              <p:cNvSpPr txBox="1"/>
              <p:nvPr/>
            </p:nvSpPr>
            <p:spPr>
              <a:xfrm>
                <a:off x="5169516" y="3736215"/>
                <a:ext cx="197586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𝒕𝒗</m:t>
                        </m:r>
                      </m:sub>
                    </m:sSub>
                    <m:r>
                      <a:rPr lang="ko-KR" altLang="en-US" sz="20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ko-KR" altLang="en-US" sz="2000" b="1" dirty="0"/>
                  <a:t>  </a:t>
                </a:r>
                <a:r>
                  <a:rPr lang="en-US" altLang="ko-KR" sz="2000" b="1" dirty="0"/>
                  <a:t>0  ~  1</a:t>
                </a:r>
                <a:endParaRPr lang="ko-KR" altLang="en-US" sz="2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CB9377-A455-8B89-404A-5DE47E16F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516" y="3736215"/>
                <a:ext cx="1975867" cy="307777"/>
              </a:xfrm>
              <a:prstGeom prst="rect">
                <a:avLst/>
              </a:prstGeom>
              <a:blipFill>
                <a:blip r:embed="rId4"/>
                <a:stretch>
                  <a:fillRect l="-4321" t="-26000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그림 19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06D794E-5485-6768-9C9D-E95A88DC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66"/>
          <a:stretch>
            <a:fillRect/>
          </a:stretch>
        </p:blipFill>
        <p:spPr>
          <a:xfrm>
            <a:off x="2396004" y="4284193"/>
            <a:ext cx="7154273" cy="223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4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ko-KR" sz="4400" b="1" dirty="0">
                <a:solidFill>
                  <a:srgbClr val="076E77"/>
                </a:solidFill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971" y="1455208"/>
            <a:ext cx="6039440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Ⅰ.   Previous Background</a:t>
            </a:r>
            <a:endParaRPr kumimoji="0" lang="en-US" altLang="ko-KR" sz="900" b="0" i="0" u="none" strike="noStrike" kern="1200" cap="none" spc="0" normalizeH="0" baseline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defTabSz="232257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900" b="0" i="0" u="none" strike="noStrike" kern="1200" cap="none" spc="0" normalizeH="0" baseline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defTabSz="232257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4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			</a:t>
            </a:r>
            <a:r>
              <a:rPr kumimoji="0" lang="en-US" altLang="ko-KR" sz="1400" b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-  Tomography technique</a:t>
            </a:r>
            <a:endParaRPr kumimoji="0" lang="en-US" altLang="ko-KR" sz="1400" b="0" u="none" strike="noStrike" kern="1200" cap="none" spc="0" normalizeH="0" baseline="0" dirty="0">
              <a:solidFill>
                <a:srgbClr val="595959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lvl="0" indent="0" algn="l" defTabSz="232257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140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kumimoji="0" lang="en-US" altLang="ko-KR" sz="1400" b="0" i="0" u="none" strike="noStrike" kern="1200" cap="none" spc="0" normalizeH="0" baseline="0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</a:t>
            </a:r>
          </a:p>
          <a:p>
            <a:pPr marL="0" lvl="0" indent="0" algn="l" defTabSz="232257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1400" b="0" i="0" u="none" strike="noStrike" kern="1200" cap="none" spc="0" normalizeH="0" baseline="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Ⅱ.  What is Maximum Entropy Theory?</a:t>
            </a:r>
            <a:endParaRPr lang="en-US" altLang="ko-KR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-  Introduction : Data Analysis</a:t>
            </a:r>
          </a:p>
          <a:p>
            <a:pPr lvl="0">
              <a:defRPr/>
            </a:pPr>
            <a:endParaRPr lang="en-US" altLang="ko-KR" sz="3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ahoma" panose="020B0604030504040204" pitchFamily="34" charset="0"/>
              </a:rPr>
              <a:t>	-  Why entropy? : The Monkey Argument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2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-  The maximum entropy theory</a:t>
            </a: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Ⅲ. Four-dimensional Reconstruction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-  </a:t>
            </a: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cs typeface="Tahoma" panose="020B0604030504040204" pitchFamily="34" charset="0"/>
              </a:rPr>
              <a:t>Analytical solution of MENT</a:t>
            </a:r>
          </a:p>
          <a:p>
            <a:pPr lvl="0">
              <a:defRPr/>
            </a:pPr>
            <a:endParaRPr lang="en-US" altLang="ko-KR" sz="300" dirty="0">
              <a:solidFill>
                <a:prstClr val="black">
                  <a:lumMod val="65000"/>
                  <a:lumOff val="35000"/>
                </a:prstClr>
              </a:solidFill>
              <a:latin typeface="맑은 고딕" panose="020B0503020000020004" pitchFamily="50" charset="-127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altLang="ko-K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anose="020B0503020000020004" pitchFamily="50" charset="-127"/>
                <a:cs typeface="Tahoma" panose="020B0604030504040204" pitchFamily="34" charset="0"/>
              </a:rPr>
              <a:t>	-  </a:t>
            </a:r>
            <a:r>
              <a:rPr lang="en-US" altLang="ko-KR" sz="1400" dirty="0">
                <a:solidFill>
                  <a:srgbClr val="595959"/>
                </a:solidFill>
                <a:latin typeface="맑은 고딕" panose="020B0503020000020004" pitchFamily="50" charset="-127"/>
              </a:rPr>
              <a:t>Laser scanning method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lvl="0"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-  Numerical solution: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ahoma" panose="020B0604030504040204" pitchFamily="34" charset="0"/>
              </a:rPr>
              <a:t>Gauss-Seidel iterative method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- 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Application to SNS HEBT(high energy beam transport)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	-  Error bound</a:t>
            </a:r>
            <a:endParaRPr kumimoji="0" lang="en-US" altLang="ko-KR" sz="9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lvl="0">
              <a:defRPr/>
            </a:pPr>
            <a:endParaRPr kumimoji="0" lang="en-US" altLang="ko-KR" sz="9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B9728-06B1-BA25-0A89-B17BFE948AD9}"/>
              </a:ext>
            </a:extLst>
          </p:cNvPr>
          <p:cNvSpPr txBox="1"/>
          <p:nvPr/>
        </p:nvSpPr>
        <p:spPr>
          <a:xfrm>
            <a:off x="6558491" y="1455208"/>
            <a:ext cx="402781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Ⅳ.  </a:t>
            </a:r>
            <a:r>
              <a:rPr lang="en-US" altLang="ko-K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Ⅴ.  </a:t>
            </a:r>
            <a:r>
              <a:rPr lang="en-US" altLang="ko-KR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Step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Ⅵ.  Appendix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5B78067-483C-AD7B-40EC-743ED36C95AE}"/>
              </a:ext>
            </a:extLst>
          </p:cNvPr>
          <p:cNvCxnSpPr/>
          <p:nvPr/>
        </p:nvCxnSpPr>
        <p:spPr>
          <a:xfrm>
            <a:off x="6312816" y="1329180"/>
            <a:ext cx="0" cy="4835950"/>
          </a:xfrm>
          <a:prstGeom prst="line">
            <a:avLst/>
          </a:prstGeom>
          <a:ln>
            <a:solidFill>
              <a:srgbClr val="076E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4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CF78A-4791-BA6B-17CB-437A77BCA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C37C0A-99BD-BC91-9D62-D975D5230772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Error Bound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96F1651-9C4A-7A6F-4051-F600D3BAC266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Total variation distance - 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BBE220E5-97C3-7997-B0BA-232DECC03046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20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BA6071-F25D-D4F3-1D69-ECE160622ECC}"/>
              </a:ext>
            </a:extLst>
          </p:cNvPr>
          <p:cNvSpPr txBox="1"/>
          <p:nvPr/>
        </p:nvSpPr>
        <p:spPr>
          <a:xfrm>
            <a:off x="710676" y="1503480"/>
            <a:ext cx="10770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  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T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he </a:t>
            </a:r>
            <a:r>
              <a:rPr lang="en-US" altLang="ko-KR" dirty="0">
                <a:solidFill>
                  <a:srgbClr val="0AA6B2"/>
                </a:solidFill>
                <a:latin typeface="Tahoma"/>
                <a:cs typeface="Tahoma"/>
              </a:rPr>
              <a:t>degree of inconsistency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 between different projections can be quantified using the total variation distance.</a:t>
            </a:r>
            <a:endParaRPr lang="en-US" altLang="ko-KR" b="1" dirty="0">
              <a:solidFill>
                <a:srgbClr val="0AA6B2"/>
              </a:solidFill>
              <a:latin typeface="Tahoma"/>
              <a:cs typeface="Tahoma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E3AB827-579A-D3C0-1B6A-193CA327C994}"/>
              </a:ext>
            </a:extLst>
          </p:cNvPr>
          <p:cNvGrpSpPr/>
          <p:nvPr/>
        </p:nvGrpSpPr>
        <p:grpSpPr>
          <a:xfrm>
            <a:off x="197963" y="2512816"/>
            <a:ext cx="9545151" cy="956139"/>
            <a:chOff x="-666172" y="2311242"/>
            <a:chExt cx="9545151" cy="9561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45FDFE1-7BAE-7961-DA1F-150E0DA91C37}"/>
                    </a:ext>
                  </a:extLst>
                </p:cNvPr>
                <p:cNvSpPr txBox="1"/>
                <p:nvPr/>
              </p:nvSpPr>
              <p:spPr>
                <a:xfrm>
                  <a:off x="-666172" y="2311242"/>
                  <a:ext cx="9545151" cy="5476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ko-KR" sz="1600" b="0" dirty="0"/>
                    <a:t>             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b="1" i="1" smtClean="0">
                          <a:latin typeface="Cambria Math" panose="02040503050406030204" pitchFamily="18" charset="0"/>
                        </a:rPr>
                        <m:t>𝕯</m:t>
                      </m:r>
                      <m:d>
                        <m:d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b="1" i="1">
                          <a:latin typeface="Cambria Math" panose="02040503050406030204" pitchFamily="18" charset="0"/>
                        </a:rPr>
                        <m:t>𝕯</m:t>
                      </m:r>
                      <m:d>
                        <m:d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b="1" i="1">
                          <a:latin typeface="Cambria Math" panose="02040503050406030204" pitchFamily="18" charset="0"/>
                        </a:rPr>
                        <m:t>𝕯</m:t>
                      </m:r>
                      <m:d>
                        <m:d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b="1" i="1">
                          <a:latin typeface="Cambria Math" panose="02040503050406030204" pitchFamily="18" charset="0"/>
                        </a:rPr>
                        <m:t>𝕯</m:t>
                      </m:r>
                      <m:d>
                        <m:d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ko-KR" sz="1600" dirty="0"/>
                    <a:t> </a:t>
                  </a:r>
                </a:p>
                <a:p>
                  <a:endParaRPr lang="en-US" altLang="ko-KR" sz="400" dirty="0"/>
                </a:p>
                <a:p>
                  <a:r>
                    <a:rPr lang="en-US" altLang="ko-KR" sz="1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     : </a:t>
                  </a:r>
                  <a:r>
                    <a:rPr lang="en-US" altLang="ko-KR" sz="1400" dirty="0">
                      <a:solidFill>
                        <a:schemeClr val="bg2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 quantity that measures the overall degree of inconsistency among measured 2D projection.</a:t>
                  </a:r>
                  <a:endParaRPr lang="ko-KR" altLang="en-US" sz="1400" dirty="0">
                    <a:solidFill>
                      <a:schemeClr val="bg2">
                        <a:lumMod val="50000"/>
                      </a:schemeClr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45FDFE1-7BAE-7961-DA1F-150E0DA91C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66172" y="2311242"/>
                  <a:ext cx="9545151" cy="547650"/>
                </a:xfrm>
                <a:prstGeom prst="rect">
                  <a:avLst/>
                </a:prstGeom>
                <a:blipFill>
                  <a:blip r:embed="rId3"/>
                  <a:stretch>
                    <a:fillRect r="-1022" b="-1888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565F46E-A5C4-29BB-25B1-09663870777E}"/>
                    </a:ext>
                  </a:extLst>
                </p:cNvPr>
                <p:cNvSpPr txBox="1"/>
                <p:nvPr/>
              </p:nvSpPr>
              <p:spPr>
                <a:xfrm>
                  <a:off x="1075144" y="2887854"/>
                  <a:ext cx="3907409" cy="379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1100" b="1" i="1" smtClean="0">
                            <a:latin typeface="Cambria Math" panose="02040503050406030204" pitchFamily="18" charset="0"/>
                          </a:rPr>
                          <m:t>𝕯</m:t>
                        </m:r>
                        <m:d>
                          <m:dPr>
                            <m:ctrlPr>
                              <a:rPr lang="en-US" altLang="ko-KR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sSub>
                          <m:sSub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𝑡𝑣</m:t>
                            </m:r>
                          </m:sub>
                        </m:s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>
                            <m:d>
                              <m:d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𝑚𝑒𝑎𝑠</m:t>
                                </m:r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>
                            <m:d>
                              <m:d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𝑚𝑒𝑎𝑠</m:t>
                                </m:r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1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sz="11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d>
                          </m:sup>
                        </m:sSubSup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565F46E-A5C4-29BB-25B1-0966387077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144" y="2887854"/>
                  <a:ext cx="3907409" cy="3795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E2527D07-2D87-10DF-A593-72204575F830}"/>
              </a:ext>
            </a:extLst>
          </p:cNvPr>
          <p:cNvGrpSpPr/>
          <p:nvPr/>
        </p:nvGrpSpPr>
        <p:grpSpPr>
          <a:xfrm>
            <a:off x="197962" y="3925988"/>
            <a:ext cx="9545151" cy="911575"/>
            <a:chOff x="-666173" y="3040055"/>
            <a:chExt cx="9545151" cy="911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AB386C3-37A6-85E6-8D1E-C17FC7DC9108}"/>
                    </a:ext>
                  </a:extLst>
                </p:cNvPr>
                <p:cNvSpPr txBox="1"/>
                <p:nvPr/>
              </p:nvSpPr>
              <p:spPr>
                <a:xfrm>
                  <a:off x="-666173" y="3040055"/>
                  <a:ext cx="9545151" cy="5476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altLang="ko-KR" sz="1600" b="0" dirty="0"/>
                    <a:t>             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b="0" i="1" smtClean="0">
                          <a:latin typeface="Cambria Math" panose="02040503050406030204" pitchFamily="18" charset="0"/>
                        </a:rPr>
                        <m:t>𝓓</m:t>
                      </m:r>
                      <m:d>
                        <m:d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𝓓</m:t>
                      </m:r>
                      <m:d>
                        <m:d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𝓓</m:t>
                      </m:r>
                      <m:d>
                        <m:d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𝓓</m:t>
                      </m:r>
                      <m:d>
                        <m:dPr>
                          <m:ctrlPr>
                            <a:rPr lang="en-US" altLang="ko-K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ko-KR" sz="1600" dirty="0"/>
                    <a:t> </a:t>
                  </a:r>
                </a:p>
                <a:p>
                  <a:endParaRPr lang="en-US" altLang="ko-KR" sz="400" dirty="0"/>
                </a:p>
                <a:p>
                  <a:r>
                    <a:rPr lang="en-US" altLang="ko-KR" sz="1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     : </a:t>
                  </a:r>
                  <a:r>
                    <a:rPr lang="en-US" altLang="ko-KR" sz="1400" dirty="0">
                      <a:solidFill>
                        <a:schemeClr val="bg2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how far the MENT solution deviates from constraints.</a:t>
                  </a:r>
                  <a:endParaRPr lang="ko-KR" altLang="en-US" sz="1400" dirty="0">
                    <a:solidFill>
                      <a:schemeClr val="bg2">
                        <a:lumMod val="50000"/>
                      </a:schemeClr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AB386C3-37A6-85E6-8D1E-C17FC7DC91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66173" y="3040055"/>
                  <a:ext cx="9545151" cy="547650"/>
                </a:xfrm>
                <a:prstGeom prst="rect">
                  <a:avLst/>
                </a:prstGeom>
                <a:blipFill>
                  <a:blip r:embed="rId5"/>
                  <a:stretch>
                    <a:fillRect b="-1888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B13C001-914C-D45E-D111-71EA3B8ECB0B}"/>
                    </a:ext>
                  </a:extLst>
                </p:cNvPr>
                <p:cNvSpPr txBox="1"/>
                <p:nvPr/>
              </p:nvSpPr>
              <p:spPr>
                <a:xfrm>
                  <a:off x="801985" y="3616667"/>
                  <a:ext cx="4059310" cy="334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1100" i="1" smtClean="0">
                            <a:latin typeface="Cambria Math" panose="02040503050406030204" pitchFamily="18" charset="0"/>
                          </a:rPr>
                          <m:t>𝓓</m:t>
                        </m:r>
                        <m:d>
                          <m:dPr>
                            <m:ctrlPr>
                              <a:rPr lang="en-US" altLang="ko-KR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altLang="ko-KR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sSub>
                          <m:sSub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𝑡𝑣</m:t>
                            </m:r>
                          </m:sub>
                        </m:s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  <m:sup>
                            <m:d>
                              <m:d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𝑠𝑜𝑙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11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  <m:sup>
                            <m:d>
                              <m:dPr>
                                <m:ctrlP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𝑚𝑒𝑎𝑠</m:t>
                                </m:r>
                                <m:r>
                                  <a:rPr lang="en-US" altLang="ko-KR" sz="1100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d>
                          </m:sup>
                        </m:sSubSup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1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1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ko-KR" sz="11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ko-KR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B13C001-914C-D45E-D111-71EA3B8ECB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985" y="3616667"/>
                  <a:ext cx="4059310" cy="3349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13D91B-EFE0-3947-0427-7C42477B237D}"/>
                  </a:ext>
                </a:extLst>
              </p:cNvPr>
              <p:cNvSpPr txBox="1"/>
              <p:nvPr/>
            </p:nvSpPr>
            <p:spPr>
              <a:xfrm>
                <a:off x="5334047" y="5568945"/>
                <a:ext cx="102528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13D91B-EFE0-3947-0427-7C42477B2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47" y="5568945"/>
                <a:ext cx="1025281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직사각형 21">
            <a:extLst>
              <a:ext uri="{FF2B5EF4-FFF2-40B4-BE49-F238E27FC236}">
                <a16:creationId xmlns:a16="http://schemas.microsoft.com/office/drawing/2014/main" id="{F02675C4-F598-5D14-8A32-F3ECAD23005A}"/>
              </a:ext>
            </a:extLst>
          </p:cNvPr>
          <p:cNvSpPr/>
          <p:nvPr/>
        </p:nvSpPr>
        <p:spPr>
          <a:xfrm>
            <a:off x="5156463" y="5495826"/>
            <a:ext cx="1310325" cy="697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33017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179BF-0357-5BC2-18AC-0B3E6ABAA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1E9CB-58FB-0E46-5DD4-F243D13E7E55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Summary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A7EF16A5-BD4D-2D29-1795-809EA3D9BD40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21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A9522A-3B50-7A4E-B06B-6603E71889AB}"/>
              </a:ext>
            </a:extLst>
          </p:cNvPr>
          <p:cNvSpPr txBox="1"/>
          <p:nvPr/>
        </p:nvSpPr>
        <p:spPr>
          <a:xfrm>
            <a:off x="561472" y="1395461"/>
            <a:ext cx="11069053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1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) 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MENT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는 검증가능한 정보에 따라 허용되는 최대 엔트로피 분포를 선택함으로써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,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가능한 한 가장 정보가 적은 분포를 선택할 수 있게 한다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. </a:t>
            </a:r>
            <a:r>
              <a:rPr lang="ko-KR" altLang="en-US" b="1" i="1" dirty="0">
                <a:solidFill>
                  <a:srgbClr val="0AA6B2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이는 이산적 데이터 사이의 추정 값이 </a:t>
            </a:r>
            <a:r>
              <a:rPr lang="en-US" altLang="ko-KR" b="1" i="1" dirty="0">
                <a:solidFill>
                  <a:srgbClr val="0AA6B2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‘</a:t>
            </a:r>
            <a:r>
              <a:rPr lang="ko-KR" altLang="en-US" b="1" i="1" dirty="0">
                <a:solidFill>
                  <a:srgbClr val="0AA6B2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잘</a:t>
            </a:r>
            <a:r>
              <a:rPr lang="en-US" altLang="ko-KR" b="1" i="1" dirty="0">
                <a:solidFill>
                  <a:srgbClr val="0AA6B2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’ </a:t>
            </a:r>
            <a:r>
              <a:rPr lang="ko-KR" altLang="en-US" b="1" i="1" dirty="0">
                <a:solidFill>
                  <a:srgbClr val="0AA6B2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측정되도록 해준다</a:t>
            </a:r>
            <a:r>
              <a:rPr lang="en-US" altLang="ko-KR" b="1" i="1" dirty="0">
                <a:solidFill>
                  <a:srgbClr val="0AA6B2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.</a:t>
            </a:r>
          </a:p>
          <a:p>
            <a:pPr lvl="0" algn="just">
              <a:defRPr/>
            </a:pP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lvl="0" algn="just">
              <a:defRPr/>
            </a:pP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2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) 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4D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분포를 복원하기 위해 커플링 정보가 필요한데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,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이를 비 침습적 레이저 슬릿과 침습적 와이어 슬릿의 평행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•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직교 스캐닝을 통해 얻을 수 있다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.</a:t>
            </a:r>
          </a:p>
          <a:p>
            <a:pPr lvl="0" algn="just">
              <a:defRPr/>
            </a:pP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			</a:t>
            </a:r>
            <a:r>
              <a:rPr lang="en-US" altLang="ko-KR" dirty="0">
                <a:solidFill>
                  <a:srgbClr val="0AA6B2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ahoma" panose="020B0604030504040204" pitchFamily="34" charset="0"/>
              </a:rPr>
              <a:t>               </a:t>
            </a:r>
            <a:r>
              <a:rPr lang="ko-KR" altLang="en-US" b="1" i="1" dirty="0">
                <a:solidFill>
                  <a:srgbClr val="0AA6B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비침습적 레이저 스캔 도입</a:t>
            </a:r>
            <a:endParaRPr lang="en-US" altLang="ko-KR" b="1" i="1" dirty="0">
              <a:solidFill>
                <a:srgbClr val="0AA6B2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0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3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) 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SNS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의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HEBT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에서 레이저 스캔 구간에서 직접 측정한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2D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분포들 로부터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ko-KR" altLang="en-US" u="sng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실측 데이터를 제약 조건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으로 해 수치해석적 해를 구하고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,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이를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Gauss-Seidel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반복법을 이용한 최종해는 원래의 분포와 잘 맞고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,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이로서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MENT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는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4D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분포에 매우 적합한 방법임을 증명했다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.</a:t>
            </a:r>
          </a:p>
          <a:p>
            <a:pPr lvl="0" algn="just">
              <a:defRPr/>
            </a:pPr>
            <a:endParaRPr lang="en-US" altLang="ko-KR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		</a:t>
            </a:r>
            <a:r>
              <a:rPr lang="ko-KR" altLang="en-US" b="1" i="1" dirty="0">
                <a:solidFill>
                  <a:srgbClr val="0AA6B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실측 </a:t>
            </a:r>
            <a:r>
              <a:rPr lang="en-US" altLang="ko-KR" b="1" i="1" dirty="0">
                <a:solidFill>
                  <a:srgbClr val="0AA6B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2D </a:t>
            </a:r>
            <a:r>
              <a:rPr lang="ko-KR" altLang="en-US" b="1" i="1" dirty="0">
                <a:solidFill>
                  <a:srgbClr val="0AA6B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분포를 제약 조건으로</a:t>
            </a:r>
            <a:r>
              <a:rPr lang="en-US" altLang="ko-KR" b="1" i="1" dirty="0">
                <a:solidFill>
                  <a:srgbClr val="0AA6B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,</a:t>
            </a:r>
            <a:r>
              <a:rPr lang="ko-KR" altLang="en-US" b="1" i="1" dirty="0">
                <a:solidFill>
                  <a:srgbClr val="0AA6B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 하여 반복법을 통해 최적해 도출</a:t>
            </a:r>
            <a:endParaRPr lang="en-US" altLang="ko-KR" sz="2000" b="1" i="1" dirty="0">
              <a:solidFill>
                <a:srgbClr val="0AA6B2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42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EE07D-9086-BF1C-0D21-E15324403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8FDF2D-8A42-87C3-7888-EE6168EA2FC3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Next Step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F7D8DBC5-BED6-A664-AE81-CA8208340F93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22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3D545-37FD-0552-540D-81EDA3F20098}"/>
              </a:ext>
            </a:extLst>
          </p:cNvPr>
          <p:cNvSpPr txBox="1"/>
          <p:nvPr/>
        </p:nvSpPr>
        <p:spPr>
          <a:xfrm>
            <a:off x="561473" y="1782395"/>
            <a:ext cx="775296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Ⅰ.   1D-&gt;2D or 4D-&gt;6D Study</a:t>
            </a:r>
          </a:p>
          <a:p>
            <a:pPr lvl="0">
              <a:defRPr/>
            </a:pPr>
            <a:r>
              <a:rPr kumimoji="0" lang="en-US" altLang="ko-KR" sz="2400" b="1" i="0" u="none" strike="noStrike" kern="1200" cap="none" spc="0" normalizeH="0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</a:t>
            </a:r>
            <a:r>
              <a:rPr kumimoji="0" lang="en-US" altLang="ko-KR" sz="2400" b="1" i="0" u="none" strike="noStrike" kern="1200" cap="none" spc="0" normalizeH="0" baseline="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(normalizing flow: MENT flow)</a:t>
            </a:r>
            <a:endParaRPr kumimoji="0" lang="en-US" altLang="ko-KR" sz="10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defTabSz="232257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10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defTabSz="232257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1600" b="0" i="0" u="none" strike="noStrike" kern="1200" cap="none" spc="0" normalizeH="0" baseline="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defTabSz="232257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ko-KR" sz="160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defTabSz="232257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ko-KR" sz="160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defTabSz="232257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ko-KR" sz="160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defTabSz="232257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altLang="ko-KR" sz="1600" b="0" i="0" u="none" strike="noStrike" kern="1200" cap="none" spc="0" normalizeH="0" baseline="0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altLang="ko-K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Ⅱ.  Simulation Study</a:t>
            </a:r>
            <a:endParaRPr lang="en-US" altLang="ko-K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en-US" altLang="ko-K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altLang="ko-K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36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0429" y="2346060"/>
            <a:ext cx="8387342" cy="178510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altLang="ko-KR" sz="11000" b="1" dirty="0">
                <a:solidFill>
                  <a:srgbClr val="076E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!</a:t>
            </a:r>
            <a:endParaRPr lang="en-US" altLang="ko-KR" sz="11000" b="1" dirty="0">
              <a:solidFill>
                <a:srgbClr val="076E77"/>
              </a:solidFill>
              <a:latin typeface="Arial" panose="020B0604020202020204" pitchFamily="34" charset="0"/>
              <a:ea typeface="Yu Gothic Mediu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C3D88-287D-30DC-FE80-BF40A0889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CF4658-756D-3BAD-82E9-F7860628D9DC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Appendix A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2E43BA-3402-63E0-E630-1D57795825AE}"/>
                  </a:ext>
                </a:extLst>
              </p:cNvPr>
              <p:cNvSpPr txBox="1"/>
              <p:nvPr/>
            </p:nvSpPr>
            <p:spPr>
              <a:xfrm>
                <a:off x="561473" y="1081917"/>
                <a:ext cx="6103018" cy="426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b="0" dirty="0">
                    <a:solidFill>
                      <a:schemeClr val="bg2">
                        <a:lumMod val="25000"/>
                      </a:schemeClr>
                    </a:solidFill>
                    <a:ea typeface="Cambria Math" panose="02040503050406030204" pitchFamily="18" charset="0"/>
                    <a:cs typeface="Tahoma"/>
                  </a:rPr>
                  <a:t>■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𝐿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𝜌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𝜌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𝑗</m:t>
                        </m:r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∬"/>
                            <m:limLoc m:val="undOvr"/>
                            <m:subHide m:val="on"/>
                            <m:supHide m:val="on"/>
                            <m:ctrlP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ko-KR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ko-KR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  <m:sSub>
                              <m:sSubPr>
                                <m:ctrlPr>
                                  <a:rPr lang="en-US" altLang="ko-KR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[</m:t>
                            </m:r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𝜌</m:t>
                            </m:r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]</m:t>
                            </m:r>
                          </m:e>
                        </m:nary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𝑑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′</m:t>
                            </m:r>
                          </m:sup>
                        </m:sSubSup>
                      </m:e>
                    </m:nary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2E43BA-3402-63E0-E630-1D5779582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3" y="1081917"/>
                <a:ext cx="6103018" cy="426655"/>
              </a:xfrm>
              <a:prstGeom prst="rect">
                <a:avLst/>
              </a:prstGeom>
              <a:blipFill>
                <a:blip r:embed="rId2"/>
                <a:stretch>
                  <a:fillRect l="-799" t="-124286" b="-187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D0EBBA-D89B-5A3A-FA65-4230971412C8}"/>
                  </a:ext>
                </a:extLst>
              </p:cNvPr>
              <p:cNvSpPr txBox="1"/>
              <p:nvPr/>
            </p:nvSpPr>
            <p:spPr>
              <a:xfrm>
                <a:off x="1119980" y="1634279"/>
                <a:ext cx="101272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 </a:t>
                </a:r>
                <a:r>
                  <a:rPr lang="ko-KR" altLang="en-US" sz="14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라그랑주 승수법으로 제약 조건을 포함한 </a:t>
                </a:r>
                <a:r>
                  <a:rPr lang="ko-KR" altLang="en-US" sz="1400" dirty="0" err="1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범함수</a:t>
                </a:r>
                <a:r>
                  <a:rPr lang="ko-KR" altLang="en-US" sz="14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 엔트로피 식의 최대값을 구하기 위해</a:t>
                </a:r>
                <a:r>
                  <a:rPr lang="en-US" altLang="ko-KR" sz="14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, </a:t>
                </a:r>
                <a:r>
                  <a:rPr lang="ko-KR" altLang="en-US" sz="14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분포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ko-KR" altLang="en-US" sz="14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에 작은 섭동항 </a:t>
                </a:r>
                <a14:m>
                  <m:oMath xmlns:m="http://schemas.openxmlformats.org/officeDocument/2006/math">
                    <m:r>
                      <a:rPr lang="ko-KR" altLang="en-US" sz="1400" i="1" smtClean="0">
                        <a:latin typeface="Cambria Math" panose="02040503050406030204" pitchFamily="18" charset="0"/>
                      </a:rPr>
                      <m:t>𝜀𝜂</m:t>
                    </m:r>
                  </m:oMath>
                </a14:m>
                <a:r>
                  <a:rPr lang="ko-KR" altLang="en-US" sz="14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를</a:t>
                </a:r>
                <a:r>
                  <a:rPr lang="en-US" altLang="ko-KR" sz="14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sz="1400" b="0" i="1" dirty="0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ko-KR" altLang="en-US" sz="14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는 임의의 함수</a:t>
                </a:r>
                <a:r>
                  <a:rPr lang="en-US" altLang="ko-KR" sz="14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)</a:t>
                </a:r>
                <a:r>
                  <a:rPr lang="ko-KR" altLang="en-US" sz="14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 추가한다</a:t>
                </a:r>
                <a:r>
                  <a:rPr lang="en-US" altLang="ko-KR" sz="14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. </a:t>
                </a:r>
                <a:r>
                  <a:rPr lang="ko-KR" altLang="en-US" sz="14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즉</a:t>
                </a:r>
                <a:r>
                  <a:rPr lang="en-US" altLang="ko-KR" sz="14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, </a:t>
                </a:r>
                <a:r>
                  <a:rPr lang="ko-KR" altLang="en-US" sz="14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모든 항의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ko-KR" altLang="en-US" sz="14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를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ko-KR" altLang="en-US" sz="1400" b="0" i="1" smtClean="0">
                        <a:latin typeface="Cambria Math" panose="02040503050406030204" pitchFamily="18" charset="0"/>
                      </a:rPr>
                      <m:t>𝜀𝜂</m:t>
                    </m:r>
                  </m:oMath>
                </a14:m>
                <a:r>
                  <a:rPr lang="ko-KR" altLang="en-US" sz="14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로 대체한 후 </a:t>
                </a:r>
                <a:r>
                  <a:rPr lang="ko-KR" altLang="en-US" sz="1400" dirty="0" err="1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헤밀톤의</a:t>
                </a:r>
                <a:r>
                  <a:rPr lang="ko-KR" altLang="en-US" sz="14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 원리를 이용한다</a:t>
                </a:r>
                <a:r>
                  <a:rPr lang="en-US" altLang="ko-KR" sz="1400" dirty="0">
                    <a:latin typeface="HY견명조" panose="02030600000101010101" pitchFamily="18" charset="-127"/>
                    <a:ea typeface="HY견명조" panose="02030600000101010101" pitchFamily="18" charset="-127"/>
                  </a:rPr>
                  <a:t>.</a:t>
                </a:r>
                <a:endParaRPr lang="ko-KR" altLang="en-US" sz="1400" dirty="0">
                  <a:latin typeface="HY견명조" panose="02030600000101010101" pitchFamily="18" charset="-127"/>
                  <a:ea typeface="HY견명조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D0EBBA-D89B-5A3A-FA65-423097141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80" y="1634279"/>
                <a:ext cx="10127293" cy="523220"/>
              </a:xfrm>
              <a:prstGeom prst="rect">
                <a:avLst/>
              </a:prstGeom>
              <a:blipFill>
                <a:blip r:embed="rId3"/>
                <a:stretch>
                  <a:fillRect l="-181" t="-3488" b="-104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그룹 8">
            <a:extLst>
              <a:ext uri="{FF2B5EF4-FFF2-40B4-BE49-F238E27FC236}">
                <a16:creationId xmlns:a16="http://schemas.microsoft.com/office/drawing/2014/main" id="{0501A582-C7AE-38ED-BDFF-5D9596BA6EEF}"/>
              </a:ext>
            </a:extLst>
          </p:cNvPr>
          <p:cNvGrpSpPr/>
          <p:nvPr/>
        </p:nvGrpSpPr>
        <p:grpSpPr>
          <a:xfrm>
            <a:off x="561473" y="2351954"/>
            <a:ext cx="12366927" cy="657424"/>
            <a:chOff x="634541" y="3436818"/>
            <a:chExt cx="12366927" cy="6574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DD7474D-E63B-AA24-E774-87D54DFF0E78}"/>
                    </a:ext>
                  </a:extLst>
                </p:cNvPr>
                <p:cNvSpPr txBox="1"/>
                <p:nvPr/>
              </p:nvSpPr>
              <p:spPr>
                <a:xfrm>
                  <a:off x="634541" y="3562525"/>
                  <a:ext cx="11244308" cy="40600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𝑑𝐿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ko-KR" altLang="en-US" sz="1600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ko-KR" altLang="en-US" sz="16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ko-KR" altLang="en-US" sz="1600" dirty="0"/>
                    <a:t>      </a:t>
                  </a:r>
                  <a:r>
                    <a:rPr lang="en-US" altLang="ko-KR" sz="1600" dirty="0"/>
                    <a:t>&amp; 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L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𝜀𝜂</m:t>
                          </m:r>
                        </m:e>
                      </m:d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𝜀𝜂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𝑗</m:t>
                          </m:r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[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𝜀𝜂</m:t>
                              </m:r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]</m:t>
                              </m:r>
                            </m:e>
                          </m:nary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</m:oMath>
                  </a14:m>
                  <a:r>
                    <a:rPr lang="ko-KR" altLang="en-US" sz="1600" dirty="0"/>
                    <a:t>     </a:t>
                  </a:r>
                  <a:r>
                    <a:rPr lang="en-US" altLang="ko-KR" sz="1600" dirty="0"/>
                    <a:t>&amp; </a:t>
                  </a:r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DD7474D-E63B-AA24-E774-87D54DFF0E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541" y="3562525"/>
                  <a:ext cx="11244308" cy="406009"/>
                </a:xfrm>
                <a:prstGeom prst="rect">
                  <a:avLst/>
                </a:prstGeom>
                <a:blipFill>
                  <a:blip r:embed="rId4"/>
                  <a:stretch>
                    <a:fillRect l="-2005" t="-194030" b="-2820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D30D7FD-88B9-F1A9-A5D8-D84F8F407D95}"/>
                    </a:ext>
                  </a:extLst>
                </p:cNvPr>
                <p:cNvSpPr txBox="1"/>
                <p:nvPr/>
              </p:nvSpPr>
              <p:spPr>
                <a:xfrm>
                  <a:off x="6883696" y="3436818"/>
                  <a:ext cx="6117772" cy="657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=</m:t>
                        </m:r>
                        <m:r>
                          <a:rPr lang="en-US" altLang="ko-KR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𝑔</m:t>
                        </m:r>
                        <m:d>
                          <m:dPr>
                            <m:ctrlP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4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ko-KR" sz="14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14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ko-KR" sz="14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en-US" altLang="ko-KR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−</m:t>
                        </m:r>
                        <m:nary>
                          <m:naryPr>
                            <m:chr m:val="∬"/>
                            <m:limLoc m:val="undOvr"/>
                            <m:subHide m:val="on"/>
                            <m:supHide m:val="on"/>
                            <m:ctrlP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𝜌</m:t>
                            </m:r>
                            <m:d>
                              <m:dPr>
                                <m:ctrlPr>
                                  <a:rPr lang="en-US" altLang="ko-KR" sz="14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4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4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4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𝑥</m:t>
                                    </m:r>
                                    <m:r>
                                      <a:rPr lang="en-US" altLang="ko-KR" sz="14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ko-KR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altLang="ko-KR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ko-KR" sz="14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,</m:t>
                                    </m:r>
                                    <m:r>
                                      <a:rPr lang="en-US" altLang="ko-KR" sz="14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𝑦</m:t>
                                    </m:r>
                                    <m:r>
                                      <a:rPr lang="en-US" altLang="ko-KR" sz="14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ko-KR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altLang="ko-KR" sz="1400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nary>
                        <m:r>
                          <a:rPr lang="en-US" altLang="ko-KR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𝑑</m:t>
                        </m:r>
                        <m:sSubSup>
                          <m:sSubSupPr>
                            <m:ctrlP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SupPr>
                          <m:e>
                            <m: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ko-KR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=0</m:t>
                        </m:r>
                      </m:oMath>
                    </m:oMathPara>
                  </a14:m>
                  <a:endPara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D30D7FD-88B9-F1A9-A5D8-D84F8F407D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3696" y="3436818"/>
                  <a:ext cx="6117772" cy="65742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1AFD46-F3B8-C6E1-F342-67AFF86192F3}"/>
                  </a:ext>
                </a:extLst>
              </p:cNvPr>
              <p:cNvSpPr txBox="1"/>
              <p:nvPr/>
            </p:nvSpPr>
            <p:spPr>
              <a:xfrm>
                <a:off x="2549663" y="3126588"/>
                <a:ext cx="7815624" cy="3904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altLang="ko-KR" sz="140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𝑖</m:t>
                    </m:r>
                    <m:r>
                      <a:rPr lang="en-US" altLang="ko-KR" sz="140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</m:oMath>
                </a14:m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  </a:t>
                </a:r>
                <a:r>
                  <a:rPr lang="en-US" altLang="ko-KR" sz="1400" b="1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for S</a:t>
                </a:r>
              </a:p>
              <a:p>
                <a:pPr lvl="0" algn="just">
                  <a:defRPr/>
                </a:pPr>
                <a:endParaRPr lang="en-US" altLang="ko-KR" sz="1000" b="1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:r>
                  <a:rPr lang="en-US" altLang="ko-KR" sz="1400" b="0" dirty="0">
                    <a:solidFill>
                      <a:schemeClr val="bg2">
                        <a:lumMod val="25000"/>
                      </a:schemeClr>
                    </a:solidFill>
                    <a:ea typeface="Cambria Math" panose="02040503050406030204" pitchFamily="18" charset="0"/>
                    <a:cs typeface="Tahoma"/>
                  </a:rPr>
                  <a:t>	</a:t>
                </a:r>
                <a14:m>
                  <m:oMath xmlns:m="http://schemas.openxmlformats.org/officeDocument/2006/math">
                    <m:r>
                      <a:rPr lang="ko-KR" altLang="en-US" sz="12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𝛿</m:t>
                    </m:r>
                    <m:r>
                      <a:rPr lang="en-US" altLang="ko-KR" sz="12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𝑆</m:t>
                    </m:r>
                    <m:r>
                      <a:rPr lang="en-US" altLang="ko-KR" sz="12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f>
                      <m:fPr>
                        <m:ctrlPr>
                          <a:rPr lang="en-US" altLang="ko-KR" sz="12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fPr>
                      <m:num>
                        <m:r>
                          <a:rPr lang="en-US" altLang="ko-KR" sz="12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𝑑</m:t>
                        </m:r>
                      </m:num>
                      <m:den>
                        <m:r>
                          <a:rPr lang="en-US" altLang="ko-KR" sz="12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𝑑</m:t>
                        </m:r>
                        <m:r>
                          <a:rPr lang="ko-KR" altLang="en-US" sz="12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𝜀</m:t>
                        </m:r>
                      </m:den>
                    </m:f>
                    <m:sSub>
                      <m:sSubPr>
                        <m:ctrlPr>
                          <a:rPr lang="en-US" altLang="ko-KR" sz="12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ko-KR" sz="12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en-US" altLang="ko-KR" sz="12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𝑆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12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ko-KR" altLang="en-US" sz="1200" i="1">
                                    <a:latin typeface="Cambria Math" panose="02040503050406030204" pitchFamily="18" charset="0"/>
                                  </a:rPr>
                                  <m:t>𝜀𝜂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ko-KR" altLang="en-US" sz="12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𝜀</m:t>
                        </m:r>
                        <m:r>
                          <a:rPr lang="en-US" altLang="ko-KR" sz="12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=0</m:t>
                        </m:r>
                      </m:sub>
                    </m:sSub>
                    <m:r>
                      <a:rPr lang="en-US" altLang="ko-KR" sz="12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f>
                      <m:fPr>
                        <m:ctrlPr>
                          <a:rPr lang="en-US" altLang="ko-KR" sz="12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fPr>
                      <m:num>
                        <m:r>
                          <a:rPr lang="en-US" altLang="ko-KR" sz="12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𝑑</m:t>
                        </m:r>
                      </m:num>
                      <m:den>
                        <m:r>
                          <a:rPr lang="en-US" altLang="ko-KR" sz="12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𝑑</m:t>
                        </m:r>
                        <m:r>
                          <a:rPr lang="ko-KR" altLang="en-US" sz="12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𝜀</m:t>
                        </m:r>
                      </m:den>
                    </m:f>
                    <m:sSub>
                      <m:sSubPr>
                        <m:ctrlPr>
                          <a:rPr lang="en-US" altLang="ko-KR" sz="12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ko-KR" altLang="en-US" sz="120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12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r>
                                  <a:rPr lang="en-US" altLang="ko-KR" sz="12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−</m:t>
                                </m:r>
                                <m:nary>
                                  <m:naryPr>
                                    <m:chr m:val="⨌"/>
                                    <m:subHide m:val="on"/>
                                    <m:supHide m:val="on"/>
                                    <m:ctrlPr>
                                      <a:rPr lang="en-US" altLang="ko-KR" sz="12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altLang="ko-KR" sz="1200" b="0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ko-KR" altLang="en-US" sz="1200" i="1">
                                            <a:latin typeface="Cambria Math" panose="02040503050406030204" pitchFamily="18" charset="0"/>
                                          </a:rPr>
                                          <m:t>𝜀𝜂</m:t>
                                        </m:r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en-US" altLang="ko-KR" sz="1200" b="0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1200" b="0" i="0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  <m:t>(</m:t>
                                        </m:r>
                                        <m: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en-US" altLang="ko-KR" sz="12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ko-KR" altLang="en-US" sz="1200" i="1">
                                            <a:latin typeface="Cambria Math" panose="02040503050406030204" pitchFamily="18" charset="0"/>
                                          </a:rPr>
                                          <m:t>𝜀𝜂</m:t>
                                        </m:r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  <m:r>
                                      <a:rPr lang="en-US" altLang="ko-KR" sz="12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𝑑𝑥𝑑</m:t>
                                    </m:r>
                                    <m:sSup>
                                      <m:sSupPr>
                                        <m:ctrlPr>
                                          <a:rPr lang="en-US" altLang="ko-KR" sz="1200" b="0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altLang="ko-KR" sz="1200" b="0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ko-KR" sz="12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𝑑𝑦𝑑𝑦</m:t>
                                    </m:r>
                                    <m:r>
                                      <a:rPr lang="en-US" altLang="ko-KR" sz="12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′</m:t>
                                    </m:r>
                                  </m:e>
                                </m:nary>
                              </m:e>
                            </m:d>
                          </m:e>
                        </m:d>
                      </m:e>
                      <m:sub>
                        <m:r>
                          <a:rPr lang="ko-KR" altLang="en-US" sz="12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𝜀</m:t>
                        </m:r>
                        <m:r>
                          <a:rPr lang="en-US" altLang="ko-KR" sz="12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=0</m:t>
                        </m:r>
                      </m:sub>
                    </m:sSub>
                  </m:oMath>
                </a14:m>
                <a:endPara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:endParaRPr lang="en-US" altLang="ko-KR" sz="400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:r>
                  <a:rPr lang="en-US" altLang="ko-KR" sz="1200" dirty="0">
                    <a:solidFill>
                      <a:schemeClr val="bg2">
                        <a:lumMod val="25000"/>
                      </a:schemeClr>
                    </a:solidFill>
                    <a:ea typeface="Cambria Math" panose="02040503050406030204" pitchFamily="18" charset="0"/>
                    <a:cs typeface="Tahoma"/>
                  </a:rPr>
                  <a:t>                                     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ko-KR" sz="120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=</m:t>
                          </m:r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−⨌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ko-KR" altLang="en-US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𝜂</m:t>
                                      </m:r>
                                      <m:func>
                                        <m:funcPr>
                                          <m:ctrlPr>
                                            <a:rPr lang="en-US" altLang="ko-KR" sz="12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20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ko-KR" sz="1200" i="1">
                                                  <a:solidFill>
                                                    <a:schemeClr val="bg2">
                                                      <a:lumMod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ahoma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  <m: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ko-KR" altLang="en-US" sz="1200" i="1">
                                                  <a:latin typeface="Cambria Math" panose="02040503050406030204" pitchFamily="18" charset="0"/>
                                                </a:rPr>
                                                <m:t>𝜀𝜂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altLang="ko-KR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altLang="ko-KR" sz="12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  <m: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ko-KR" altLang="en-US" sz="1200" i="1">
                                              <a:latin typeface="Cambria Math" panose="02040503050406030204" pitchFamily="18" charset="0"/>
                                            </a:rPr>
                                            <m:t>𝜀𝜂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  <m: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ko-KR" altLang="en-US" sz="1200" i="1">
                                              <a:latin typeface="Cambria Math" panose="02040503050406030204" pitchFamily="18" charset="0"/>
                                            </a:rPr>
                                            <m:t>𝜀𝜂</m:t>
                                          </m:r>
                                        </m:den>
                                      </m:f>
                                      <m:r>
                                        <a:rPr lang="ko-KR" altLang="en-US" sz="12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𝜂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ko-KR" altLang="en-US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𝜀</m:t>
                              </m:r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=0</m:t>
                              </m:r>
                            </m:sub>
                          </m:sSub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𝑑𝑥𝑑</m:t>
                          </m:r>
                          <m:sSup>
                            <m:sSupPr>
                              <m:ctrlP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𝑑𝑦𝑑𝑦</m:t>
                          </m:r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e>
                      </m:mr>
                      <m:mr>
                        <m:e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 =−⨌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𝜌</m:t>
                                  </m:r>
                                </m:e>
                              </m:func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𝜂</m:t>
                          </m:r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𝑑𝑥𝑑</m:t>
                          </m:r>
                          <m:sSup>
                            <m:sSupPr>
                              <m:ctrlP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𝑑𝑦𝑑</m:t>
                          </m:r>
                          <m:sSup>
                            <m:sSupPr>
                              <m:ctrlP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                                 </m:t>
                          </m:r>
                        </m:e>
                      </m:mr>
                    </m:m>
                  </m:oMath>
                </a14:m>
                <a:endPara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:endParaRPr lang="en-US" altLang="ko-KR" sz="1400" i="1" dirty="0">
                  <a:solidFill>
                    <a:schemeClr val="bg2">
                      <a:lumMod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altLang="ko-KR" sz="140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𝑖</m:t>
                    </m:r>
                    <m:r>
                      <a:rPr lang="en-US" altLang="ko-KR" sz="1400" b="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𝑖</m:t>
                    </m:r>
                    <m:r>
                      <a:rPr lang="en-US" altLang="ko-KR" sz="140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</m:oMath>
                </a14:m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  </a:t>
                </a:r>
                <a:r>
                  <a:rPr lang="en-US" altLang="ko-KR" sz="1400" b="1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for constraint</a:t>
                </a:r>
              </a:p>
              <a:p>
                <a:pPr lvl="0" algn="just">
                  <a:defRPr/>
                </a:pPr>
                <a:endParaRPr lang="en-US" altLang="ko-KR" sz="1000" b="1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𝑔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ko-KR" altLang="en-US" sz="12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는</a:t>
                </a:r>
                <a:r>
                  <a:rPr lang="en-US" altLang="ko-KR" sz="12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ko-KR" altLang="en-US" sz="12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에 의존하지 않으므로</a:t>
                </a:r>
                <a:r>
                  <a:rPr lang="en-US" altLang="ko-KR" sz="12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ko-KR" altLang="en-US" sz="12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𝛿</m:t>
                    </m:r>
                    <m:sSub>
                      <m:sSubPr>
                        <m:ctrlPr>
                          <a:rPr lang="en-US" altLang="ko-KR" sz="12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𝐺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ko-KR" altLang="en-US" sz="12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는</a:t>
                </a:r>
                <a:endPara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:endPara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2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𝛿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𝑗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=−∬</m:t>
                      </m:r>
                      <m:r>
                        <a:rPr lang="en-US" altLang="ko-KR" sz="12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𝛿𝜌</m:t>
                      </m:r>
                      <m:r>
                        <a:rPr lang="en-US" altLang="ko-KR" sz="12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𝑑</m:t>
                      </m:r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𝑗</m:t>
                          </m:r>
                        </m:sub>
                      </m:sSub>
                      <m:r>
                        <a:rPr lang="en-US" altLang="ko-KR" sz="12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𝑑</m:t>
                      </m:r>
                      <m:sSubSup>
                        <m:sSubSupPr>
                          <m:ctrlP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𝑗</m:t>
                          </m:r>
                        </m:sub>
                        <m:sup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bSup>
                      <m:r>
                        <a:rPr lang="en-US" altLang="ko-KR" sz="12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=−∬</m:t>
                      </m:r>
                      <m:r>
                        <a:rPr lang="en-US" altLang="ko-KR" sz="12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𝜂𝛿𝜌</m:t>
                      </m:r>
                      <m:r>
                        <a:rPr lang="en-US" altLang="ko-KR" sz="12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𝑑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𝑗</m:t>
                          </m:r>
                        </m:sub>
                      </m:sSub>
                      <m:r>
                        <a:rPr lang="en-US" altLang="ko-KR" sz="12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𝑑</m:t>
                      </m:r>
                      <m:sSubSup>
                        <m:sSubSupPr>
                          <m:ctrlP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𝑗</m:t>
                          </m:r>
                        </m:sub>
                        <m:sup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:endPara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:r>
                  <a:rPr lang="ko-KR" altLang="en-US" sz="12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    모든</a:t>
                </a:r>
                <a:r>
                  <a:rPr lang="en-US" altLang="ko-KR" sz="12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sum-j</a:t>
                </a:r>
                <a:r>
                  <a:rPr lang="ko-KR" altLang="en-US" sz="12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에 대해서 제약조건 항의 전체 </a:t>
                </a:r>
                <a:r>
                  <a:rPr lang="ko-KR" altLang="en-US" sz="1200" dirty="0" err="1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변분은</a:t>
                </a:r>
                <a:endPara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:endPara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2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𝛿</m:t>
                      </m:r>
                      <m:d>
                        <m:dPr>
                          <m:ctrlPr>
                            <a:rPr lang="en-US" altLang="ko-KR" sz="1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∬</m:t>
                          </m:r>
                          <m:sSub>
                            <m:sSubPr>
                              <m:ctrlP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𝛿𝜌</m:t>
                          </m:r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Sup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ko-KR" sz="12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=−∬</m:t>
                      </m:r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𝜆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Sup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ko-KR" sz="12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altLang="ko-KR" sz="1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∬</m:t>
                          </m:r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𝜂</m:t>
                          </m:r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SupPr>
                            <m:e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ko-KR" sz="12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ko-KR" sz="12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𝑑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𝑢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𝑗</m:t>
                          </m:r>
                        </m:sub>
                      </m:sSub>
                      <m:r>
                        <a:rPr lang="en-US" altLang="ko-KR" sz="12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𝑑</m:t>
                      </m:r>
                      <m:sSubSup>
                        <m:sSubSupPr>
                          <m:ctrlP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𝑢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𝑗</m:t>
                          </m:r>
                        </m:sub>
                        <m:sup>
                          <m:r>
                            <a:rPr lang="en-US" altLang="ko-KR" sz="12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:endParaRPr lang="en-US" altLang="ko-KR" sz="300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:r>
                  <a:rPr lang="en-US" altLang="ko-KR" sz="1200" b="0" dirty="0">
                    <a:solidFill>
                      <a:schemeClr val="bg2">
                        <a:lumMod val="25000"/>
                      </a:schemeClr>
                    </a:solidFill>
                    <a:ea typeface="Cambria Math" panose="02040503050406030204" pitchFamily="18" charset="0"/>
                    <a:cs typeface="Tahoma"/>
                  </a:rPr>
                  <a:t>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=−⨌</m:t>
                    </m:r>
                    <m:d>
                      <m:dPr>
                        <m:ctrlPr>
                          <a:rPr lang="en-US" altLang="ko-KR" sz="12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ko-KR" sz="12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ko-KR" sz="12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𝑗</m:t>
                            </m:r>
                            <m:r>
                              <a:rPr lang="en-US" altLang="ko-KR" sz="12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=</m:t>
                            </m:r>
                            <m:r>
                              <m:rPr>
                                <m:brk m:alnAt="25"/>
                              </m:rPr>
                              <a:rPr lang="en-US" altLang="ko-KR" sz="12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ko-KR" sz="12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2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sz="12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sz="12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2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sz="12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ko-KR" sz="12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ko-KR" sz="12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2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sz="12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ko-KR" sz="12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e>
                    </m:d>
                    <m:r>
                      <a:rPr lang="en-US" altLang="ko-KR" sz="12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𝜂</m:t>
                    </m:r>
                    <m:r>
                      <a:rPr lang="en-US" altLang="ko-KR" sz="12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𝑑𝑥𝑑</m:t>
                    </m:r>
                    <m:sSup>
                      <m:sSupPr>
                        <m:ctrlPr>
                          <a:rPr lang="en-US" altLang="ko-KR" sz="12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en-US" altLang="ko-KR" sz="12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</m:e>
                      <m:sup>
                        <m:r>
                          <a:rPr lang="en-US" altLang="ko-KR" sz="12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en-US" altLang="ko-KR" sz="12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𝑑𝑦𝑑𝑦</m:t>
                    </m:r>
                    <m:r>
                      <a:rPr lang="en-US" altLang="ko-KR" sz="12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′</m:t>
                    </m:r>
                  </m:oMath>
                </a14:m>
                <a:endParaRPr lang="en-US" altLang="ko-KR" sz="1200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:endPara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1AFD46-F3B8-C6E1-F342-67AFF8619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663" y="3126588"/>
                <a:ext cx="7815624" cy="3904146"/>
              </a:xfrm>
              <a:prstGeom prst="rect">
                <a:avLst/>
              </a:prstGeom>
              <a:blipFill>
                <a:blip r:embed="rId6"/>
                <a:stretch>
                  <a:fillRect t="-313" b="-14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630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616EB-D2EC-4CA0-AB3F-749A150B0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86D1B2-12CB-B354-2DD5-639073165B61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Appendix A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437641-E309-046F-9AF7-17AAD1F65711}"/>
                  </a:ext>
                </a:extLst>
              </p:cNvPr>
              <p:cNvSpPr txBox="1"/>
              <p:nvPr/>
            </p:nvSpPr>
            <p:spPr>
              <a:xfrm>
                <a:off x="561473" y="1338700"/>
                <a:ext cx="6103018" cy="426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b="0" dirty="0">
                    <a:solidFill>
                      <a:schemeClr val="bg2">
                        <a:lumMod val="25000"/>
                      </a:schemeClr>
                    </a:solidFill>
                    <a:ea typeface="Cambria Math" panose="02040503050406030204" pitchFamily="18" charset="0"/>
                    <a:cs typeface="Tahoma"/>
                  </a:rPr>
                  <a:t>■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𝐿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𝜌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𝜌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𝑗</m:t>
                        </m:r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∬"/>
                            <m:limLoc m:val="undOvr"/>
                            <m:subHide m:val="on"/>
                            <m:supHide m:val="on"/>
                            <m:ctrlP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ko-KR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ko-KR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  <m:sSub>
                              <m:sSubPr>
                                <m:ctrlPr>
                                  <a:rPr lang="en-US" altLang="ko-KR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[</m:t>
                            </m:r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𝜌</m:t>
                            </m:r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]</m:t>
                            </m:r>
                          </m:e>
                        </m:nary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𝑑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′</m:t>
                            </m:r>
                          </m:sup>
                        </m:sSubSup>
                      </m:e>
                    </m:nary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437641-E309-046F-9AF7-17AAD1F65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3" y="1338700"/>
                <a:ext cx="6103018" cy="426655"/>
              </a:xfrm>
              <a:prstGeom prst="rect">
                <a:avLst/>
              </a:prstGeom>
              <a:blipFill>
                <a:blip r:embed="rId2"/>
                <a:stretch>
                  <a:fillRect l="-799" t="-124286" b="-187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6F6F6A-5C50-9E6E-15E2-6DEA31D89732}"/>
                  </a:ext>
                </a:extLst>
              </p:cNvPr>
              <p:cNvSpPr txBox="1"/>
              <p:nvPr/>
            </p:nvSpPr>
            <p:spPr>
              <a:xfrm>
                <a:off x="1206933" y="2087280"/>
                <a:ext cx="9778132" cy="3379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  정리하면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,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ea typeface="Cambria Math" panose="02040503050406030204" pitchFamily="18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𝛿</m:t>
                    </m:r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𝐿</m:t>
                    </m:r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=−⨌</m:t>
                    </m:r>
                    <m:d>
                      <m:dPr>
                        <m:ctrl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ko-KR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400" b="0" i="0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ko-KR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𝜌</m:t>
                            </m:r>
                          </m:e>
                        </m:func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+1+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altLang="ko-KR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ko-KR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𝑗</m:t>
                            </m:r>
                            <m:r>
                              <a:rPr lang="en-US" altLang="ko-KR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ko-KR" sz="14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sz="14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sz="14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14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ko-KR" sz="14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ko-KR" sz="14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4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ko-KR" sz="1400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</m:e>
                    </m:d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𝜂</m:t>
                    </m:r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𝑑𝑥𝑑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𝑥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𝑑𝑦𝑑𝑦</m:t>
                    </m:r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′</m:t>
                    </m:r>
                  </m:oMath>
                </a14:m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이고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, 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최적해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𝜌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∗</m:t>
                        </m:r>
                      </m:sup>
                    </m:sSup>
                  </m:oMath>
                </a14:m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에서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𝛿</m:t>
                    </m:r>
                    <m:r>
                      <a:rPr lang="en-US" altLang="ko-KR" sz="14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𝐿</m:t>
                    </m:r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=0</m:t>
                    </m:r>
                  </m:oMath>
                </a14:m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이므로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,</a:t>
                </a:r>
              </a:p>
              <a:p>
                <a:pPr lvl="0" algn="just">
                  <a:defRPr/>
                </a:pPr>
                <a:endPara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HY견명조" panose="02030600000101010101" pitchFamily="18" charset="-127"/>
                  <a:ea typeface="HY견명조" panose="02030600000101010101" pitchFamily="18" charset="-127"/>
                  <a:cs typeface="Tahoma"/>
                </a:endParaRPr>
              </a:p>
              <a:p>
                <a:pPr lvl="0" algn="just">
                  <a:defRPr/>
                </a:pPr>
                <a:endPara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HY견명조" panose="02030600000101010101" pitchFamily="18" charset="-127"/>
                  <a:ea typeface="HY견명조" panose="02030600000101010101" pitchFamily="18" charset="-127"/>
                  <a:cs typeface="Tahoma"/>
                </a:endParaRPr>
              </a:p>
              <a:p>
                <a:pPr lvl="0"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ahoma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ko-KR" sz="14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Y견명조" panose="02030600000101010101" pitchFamily="18" charset="-127"/>
                                  <a:cs typeface="Tahoma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ko-KR" sz="140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HY견명조" panose="02030600000101010101" pitchFamily="18" charset="-127"/>
                                      <a:cs typeface="Tahoma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140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HY견명조" panose="02030600000101010101" pitchFamily="18" charset="-127"/>
                                          <a:cs typeface="Tahoma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4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HY견명조" panose="02030600000101010101" pitchFamily="18" charset="-127"/>
                                          <a:cs typeface="Tahoma"/>
                                        </a:rPr>
                                        <m:t>𝑑𝐿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HY견명조" panose="02030600000101010101" pitchFamily="18" charset="-127"/>
                                              <a:cs typeface="Tahoma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HY견명조" panose="02030600000101010101" pitchFamily="18" charset="-127"/>
                                              <a:cs typeface="Tahoma"/>
                                            </a:rPr>
                                            <m:t>𝜌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ko-KR" sz="14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HY견명조" panose="02030600000101010101" pitchFamily="18" charset="-127"/>
                                          <a:cs typeface="Tahoma"/>
                                        </a:rPr>
                                        <m:t>𝑑</m:t>
                                      </m:r>
                                      <m:r>
                                        <a:rPr lang="ko-KR" altLang="en-US" sz="14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HY견명조" panose="02030600000101010101" pitchFamily="18" charset="-127"/>
                                          <a:cs typeface="Tahoma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ko-KR" altLang="en-US" sz="14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ahoma"/>
                            </a:rPr>
                            <m:t>𝜀</m:t>
                          </m:r>
                          <m: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ahoma"/>
                            </a:rPr>
                            <m:t>=0, </m:t>
                          </m:r>
                          <m: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ahoma"/>
                            </a:rPr>
                            <m:t>𝜌</m:t>
                          </m:r>
                          <m: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ahoma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Y견명조" panose="02030600000101010101" pitchFamily="18" charset="-127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Y견명조" panose="02030600000101010101" pitchFamily="18" charset="-127"/>
                                  <a:cs typeface="Tahoma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HY견명조" panose="02030600000101010101" pitchFamily="18" charset="-127"/>
                                  <a:cs typeface="Tahoma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altLang="ko-KR" sz="14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HY견명조" panose="02030600000101010101" pitchFamily="18" charset="-127"/>
                          <a:cs typeface="Tahoma"/>
                        </a:rPr>
                        <m:t>=</m:t>
                      </m:r>
                      <m:r>
                        <a:rPr lang="en-US" altLang="ko-KR" sz="14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−⨌</m:t>
                      </m:r>
                      <m:d>
                        <m:dPr>
                          <m:ctrlP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altLang="ko-KR" sz="14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func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+1+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𝑗</m:t>
                              </m:r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altLang="ko-KR" sz="14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𝜂</m:t>
                      </m:r>
                      <m:r>
                        <a:rPr lang="en-US" altLang="ko-KR" sz="14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𝑑𝑥𝑑</m:t>
                      </m:r>
                      <m:sSup>
                        <m:sSupPr>
                          <m:ctrlP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p>
                      <m:r>
                        <a:rPr lang="en-US" altLang="ko-KR" sz="14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𝑑𝑦𝑑</m:t>
                      </m:r>
                      <m:sSup>
                        <m:sSupPr>
                          <m:ctrlP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𝑦</m:t>
                          </m:r>
                        </m:e>
                        <m:sup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p>
                      <m:r>
                        <a:rPr lang="en-US" altLang="ko-KR" sz="14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=0,</m:t>
                      </m:r>
                    </m:oMath>
                  </m:oMathPara>
                </a14:m>
                <a:endPara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HY견명조" panose="02030600000101010101" pitchFamily="18" charset="-127"/>
                  <a:ea typeface="HY견명조" panose="02030600000101010101" pitchFamily="18" charset="-127"/>
                  <a:cs typeface="Tahoma"/>
                </a:endParaRPr>
              </a:p>
              <a:p>
                <a:pPr lvl="0" algn="just">
                  <a:defRPr/>
                </a:pPr>
                <a:endPara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HY견명조" panose="02030600000101010101" pitchFamily="18" charset="-127"/>
                  <a:ea typeface="HY견명조" panose="02030600000101010101" pitchFamily="18" charset="-127"/>
                  <a:cs typeface="Tahoma"/>
                </a:endParaRPr>
              </a:p>
              <a:p>
                <a:pPr lvl="0" algn="just">
                  <a:defRPr/>
                </a:pPr>
                <a:endPara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HY견명조" panose="02030600000101010101" pitchFamily="18" charset="-127"/>
                  <a:ea typeface="HY견명조" panose="02030600000101010101" pitchFamily="18" charset="-127"/>
                  <a:cs typeface="Tahoma"/>
                </a:endParaRPr>
              </a:p>
              <a:p>
                <a:pPr lvl="0" algn="just">
                  <a:defRPr/>
                </a:pP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다음과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 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같이 쓸 수 있다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HY견명조" panose="02030600000101010101" pitchFamily="18" charset="-127"/>
                        <a:cs typeface="Tahoma"/>
                      </a:rPr>
                      <m:t>𝜂</m:t>
                    </m:r>
                  </m:oMath>
                </a14:m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는 임의의 함수이므로 적분 속 값이 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0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이 되기 위해선 괄호 안의 값이 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0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이 되어야 하고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, 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최적해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ahoma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ahoma"/>
                          </a:rPr>
                          <m:t>𝜌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HY견명조" panose="02030600000101010101" pitchFamily="18" charset="-127"/>
                            <a:cs typeface="Tahoma"/>
                          </a:rPr>
                          <m:t>∗</m:t>
                        </m:r>
                      </m:sup>
                    </m:sSup>
                  </m:oMath>
                </a14:m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에 대해서 정리하면 다음과 같다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/>
                  </a:rPr>
                  <a:t>.</a:t>
                </a:r>
              </a:p>
              <a:p>
                <a:pPr lvl="0" algn="just">
                  <a:defRPr/>
                </a:pPr>
                <a:endPara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HY견명조" panose="02030600000101010101" pitchFamily="18" charset="-127"/>
                  <a:ea typeface="HY견명조" panose="02030600000101010101" pitchFamily="18" charset="-127"/>
                  <a:cs typeface="Tahoma"/>
                </a:endParaRPr>
              </a:p>
              <a:p>
                <a:pPr lvl="0" algn="just">
                  <a:defRPr/>
                </a:pPr>
                <a:endPara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HY견명조" panose="02030600000101010101" pitchFamily="18" charset="-127"/>
                  <a:ea typeface="HY견명조" panose="02030600000101010101" pitchFamily="18" charset="-127"/>
                  <a:cs typeface="Tahoma"/>
                </a:endParaRPr>
              </a:p>
              <a:p>
                <a:pPr lvl="0"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𝜌</m:t>
                          </m:r>
                        </m:e>
                        <m:sup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∗</m:t>
                          </m:r>
                        </m:sup>
                      </m:sSup>
                      <m:r>
                        <a:rPr lang="en-US" altLang="ko-KR" sz="14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sSup>
                        <m:sSupPr>
                          <m:ctrlP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𝐶</m:t>
                          </m:r>
                        </m:e>
                        <m:sup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p>
                      <m:r>
                        <a:rPr lang="en-US" altLang="ko-KR" sz="14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∙</m:t>
                      </m:r>
                      <m:func>
                        <m:funcPr>
                          <m:ctrlP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𝑗</m:t>
                                  </m:r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400" i="1">
                                              <a:solidFill>
                                                <a:schemeClr val="bg2">
                                                  <a:lumMod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ahoma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US" altLang="ko-KR" sz="14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≡</m:t>
                      </m:r>
                      <m:r>
                        <a:rPr lang="en-US" altLang="ko-KR" sz="14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𝐶</m:t>
                      </m:r>
                      <m:r>
                        <a:rPr lang="en-US" altLang="ko-KR" sz="14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∙</m:t>
                      </m:r>
                      <m:nary>
                        <m:naryPr>
                          <m:chr m:val="∏"/>
                          <m:ctrlP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𝑗</m:t>
                          </m:r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altLang="ko-KR" sz="14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.</m:t>
                      </m:r>
                    </m:oMath>
                  </m:oMathPara>
                </a14:m>
                <a:endPara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HY견명조" panose="02030600000101010101" pitchFamily="18" charset="-127"/>
                  <a:ea typeface="HY견명조" panose="02030600000101010101" pitchFamily="18" charset="-127"/>
                  <a:cs typeface="Tahoma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6F6F6A-5C50-9E6E-15E2-6DEA31D89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933" y="2087280"/>
                <a:ext cx="9778132" cy="3379643"/>
              </a:xfrm>
              <a:prstGeom prst="rect">
                <a:avLst/>
              </a:prstGeom>
              <a:blipFill>
                <a:blip r:embed="rId3"/>
                <a:stretch>
                  <a:fillRect l="-187" t="-8829" r="-1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647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ECB5A-9144-EBC6-BFCA-0DA5F323F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C51E50-2064-8644-F563-696BC308D739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Appendix B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03D913-48AE-97EA-BC61-D85BD195D868}"/>
                  </a:ext>
                </a:extLst>
              </p:cNvPr>
              <p:cNvSpPr txBox="1"/>
              <p:nvPr/>
            </p:nvSpPr>
            <p:spPr>
              <a:xfrm>
                <a:off x="6560063" y="1861941"/>
                <a:ext cx="4425306" cy="1384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altLang="ko-KR" sz="16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  <m:d>
                        <m:d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ko-K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  <m:r>
                        <a:rPr lang="en-US" altLang="ko-KR" sz="16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  <m:d>
                        <m:d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03D913-48AE-97EA-BC61-D85BD195D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063" y="1861941"/>
                <a:ext cx="4425306" cy="13840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 descr="텍스트, 라인, 스크린샷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7D7D360-DBE6-9079-EB78-78C324B80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31" y="1497442"/>
            <a:ext cx="4680820" cy="2113093"/>
          </a:xfrm>
          <a:prstGeom prst="rect">
            <a:avLst/>
          </a:prstGeom>
        </p:spPr>
      </p:pic>
      <p:grpSp>
        <p:nvGrpSpPr>
          <p:cNvPr id="44" name="그룹 43">
            <a:extLst>
              <a:ext uri="{FF2B5EF4-FFF2-40B4-BE49-F238E27FC236}">
                <a16:creationId xmlns:a16="http://schemas.microsoft.com/office/drawing/2014/main" id="{6E306776-4051-9876-A3A8-113A407125D9}"/>
              </a:ext>
            </a:extLst>
          </p:cNvPr>
          <p:cNvGrpSpPr/>
          <p:nvPr/>
        </p:nvGrpSpPr>
        <p:grpSpPr>
          <a:xfrm>
            <a:off x="1194724" y="3881113"/>
            <a:ext cx="10252473" cy="866712"/>
            <a:chOff x="1189517" y="3798946"/>
            <a:chExt cx="10252473" cy="8667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6E88AA4-37D1-8213-B16E-693DD5B36B1A}"/>
                    </a:ext>
                  </a:extLst>
                </p:cNvPr>
                <p:cNvSpPr txBox="1"/>
                <p:nvPr/>
              </p:nvSpPr>
              <p:spPr>
                <a:xfrm>
                  <a:off x="6095999" y="4106915"/>
                  <a:ext cx="1302728" cy="5587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"/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Sup>
                                    <m:sSub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Sup>
                                    <m:sSub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              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6E88AA4-37D1-8213-B16E-693DD5B36B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5999" y="4106915"/>
                  <a:ext cx="1302728" cy="5587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F2BB872-6BA5-8806-5BEA-4EB8AE900665}"/>
                    </a:ext>
                  </a:extLst>
                </p:cNvPr>
                <p:cNvSpPr txBox="1"/>
                <p:nvPr/>
              </p:nvSpPr>
              <p:spPr>
                <a:xfrm>
                  <a:off x="1189517" y="3798946"/>
                  <a:ext cx="10252473" cy="5234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400" dirty="0">
                      <a:solidFill>
                        <a:schemeClr val="bg2">
                          <a:lumMod val="25000"/>
                        </a:schemeClr>
                      </a:solidFill>
                      <a:latin typeface="HY견명조" panose="02030600000101010101" pitchFamily="18" charset="-127"/>
                      <a:ea typeface="HY견명조" panose="02030600000101010101" pitchFamily="18" charset="-127"/>
                      <a:cs typeface="Tahoma" panose="020B0604030504040204" pitchFamily="34" charset="0"/>
                    </a:rPr>
                    <a:t>  우리가 원하는 위상공간 분포를 얻기 위해</a:t>
                  </a:r>
                  <a:r>
                    <a:rPr lang="en-US" altLang="ko-KR" sz="1400" dirty="0">
                      <a:solidFill>
                        <a:schemeClr val="bg2">
                          <a:lumMod val="25000"/>
                        </a:schemeClr>
                      </a:solidFill>
                      <a:latin typeface="HY견명조" panose="02030600000101010101" pitchFamily="18" charset="-127"/>
                      <a:ea typeface="HY견명조" panose="02030600000101010101" pitchFamily="18" charset="-127"/>
                      <a:cs typeface="Tahoma" panose="020B0604030504040204" pitchFamily="34" charset="0"/>
                    </a:rPr>
                    <a:t>, </a:t>
                  </a:r>
                  <a:r>
                    <a:rPr lang="ko-KR" altLang="en-US" sz="1400" dirty="0">
                      <a:solidFill>
                        <a:schemeClr val="bg2">
                          <a:lumMod val="25000"/>
                        </a:schemeClr>
                      </a:solidFill>
                      <a:latin typeface="HY견명조" panose="02030600000101010101" pitchFamily="18" charset="-127"/>
                      <a:ea typeface="HY견명조" panose="02030600000101010101" pitchFamily="18" charset="-127"/>
                      <a:cs typeface="Tahoma" panose="020B0604030504040204" pitchFamily="34" charset="0"/>
                    </a:rPr>
                    <a:t>두 스캔 사이가 빔 </a:t>
                  </a:r>
                  <a:r>
                    <a:rPr lang="ko-KR" altLang="en-US" sz="1400" dirty="0" err="1">
                      <a:solidFill>
                        <a:schemeClr val="bg2">
                          <a:lumMod val="25000"/>
                        </a:schemeClr>
                      </a:solidFill>
                      <a:latin typeface="HY견명조" panose="02030600000101010101" pitchFamily="18" charset="-127"/>
                      <a:ea typeface="HY견명조" panose="02030600000101010101" pitchFamily="18" charset="-127"/>
                      <a:cs typeface="Tahoma" panose="020B0604030504040204" pitchFamily="34" charset="0"/>
                    </a:rPr>
                    <a:t>드리프트</a:t>
                  </a:r>
                  <a:r>
                    <a:rPr lang="ko-KR" altLang="en-US" sz="1400" dirty="0">
                      <a:solidFill>
                        <a:schemeClr val="bg2">
                          <a:lumMod val="25000"/>
                        </a:schemeClr>
                      </a:solidFill>
                      <a:latin typeface="HY견명조" panose="02030600000101010101" pitchFamily="18" charset="-127"/>
                      <a:ea typeface="HY견명조" panose="02030600000101010101" pitchFamily="18" charset="-127"/>
                      <a:cs typeface="Tahoma" panose="020B0604030504040204" pitchFamily="34" charset="0"/>
                    </a:rPr>
                    <a:t> 구간임을 이용해</a:t>
                  </a:r>
                  <a:r>
                    <a:rPr lang="en-US" altLang="ko-KR" sz="1400" dirty="0">
                      <a:solidFill>
                        <a:schemeClr val="bg2">
                          <a:lumMod val="25000"/>
                        </a:schemeClr>
                      </a:solidFill>
                      <a:latin typeface="HY견명조" panose="02030600000101010101" pitchFamily="18" charset="-127"/>
                      <a:ea typeface="HY견명조" panose="02030600000101010101" pitchFamily="18" charset="-127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ahoma" panose="020B0604030504040204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HY견명조" panose="02030600000101010101" pitchFamily="18" charset="-127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lang="ko-KR" altLang="en-US" sz="1400" dirty="0">
                      <a:solidFill>
                        <a:schemeClr val="bg2">
                          <a:lumMod val="25000"/>
                        </a:schemeClr>
                      </a:solidFill>
                      <a:latin typeface="HY견명조" panose="02030600000101010101" pitchFamily="18" charset="-127"/>
                      <a:ea typeface="HY견명조" panose="02030600000101010101" pitchFamily="18" charset="-127"/>
                      <a:cs typeface="Tahoma" panose="020B0604030504040204" pitchFamily="34" charset="0"/>
                    </a:rPr>
                    <a:t>를</a:t>
                  </a:r>
                  <a:r>
                    <a:rPr lang="en-US" altLang="ko-KR" sz="1400" dirty="0">
                      <a:solidFill>
                        <a:schemeClr val="bg2">
                          <a:lumMod val="25000"/>
                        </a:schemeClr>
                      </a:solidFill>
                      <a:latin typeface="HY견명조" panose="02030600000101010101" pitchFamily="18" charset="-127"/>
                      <a:ea typeface="HY견명조" panose="02030600000101010101" pitchFamily="18" charset="-127"/>
                      <a:cs typeface="Tahoma" panose="020B0604030504040204" pitchFamily="34" charset="0"/>
                    </a:rPr>
                    <a:t> </a:t>
                  </a:r>
                  <a:r>
                    <a:rPr lang="ko-KR" altLang="en-US" sz="1400" dirty="0">
                      <a:solidFill>
                        <a:schemeClr val="bg2">
                          <a:lumMod val="25000"/>
                        </a:schemeClr>
                      </a:solidFill>
                      <a:latin typeface="HY견명조" panose="02030600000101010101" pitchFamily="18" charset="-127"/>
                      <a:ea typeface="HY견명조" panose="02030600000101010101" pitchFamily="18" charset="-127"/>
                      <a:cs typeface="Tahoma" panose="020B0604030504040204" pitchFamily="34" charset="0"/>
                    </a:rPr>
                    <a:t>전개하면 다음과 같은</a:t>
                  </a:r>
                  <a:r>
                    <a:rPr lang="en-US" altLang="ko-KR" sz="1400" dirty="0">
                      <a:solidFill>
                        <a:schemeClr val="bg2">
                          <a:lumMod val="25000"/>
                        </a:schemeClr>
                      </a:solidFill>
                      <a:latin typeface="HY견명조" panose="02030600000101010101" pitchFamily="18" charset="-127"/>
                      <a:ea typeface="HY견명조" panose="02030600000101010101" pitchFamily="18" charset="-127"/>
                      <a:cs typeface="Tahoma" panose="020B0604030504040204" pitchFamily="34" charset="0"/>
                    </a:rPr>
                    <a:t> </a:t>
                  </a:r>
                  <a:r>
                    <a:rPr lang="ko-KR" altLang="en-US" sz="1400" dirty="0">
                      <a:solidFill>
                        <a:schemeClr val="bg2">
                          <a:lumMod val="25000"/>
                        </a:schemeClr>
                      </a:solidFill>
                      <a:latin typeface="HY견명조" panose="02030600000101010101" pitchFamily="18" charset="-127"/>
                      <a:ea typeface="HY견명조" panose="02030600000101010101" pitchFamily="18" charset="-127"/>
                      <a:cs typeface="Tahoma" panose="020B0604030504040204" pitchFamily="34" charset="0"/>
                    </a:rPr>
                    <a:t>결과를 얻을 수 있다</a:t>
                  </a:r>
                  <a:r>
                    <a:rPr lang="en-US" altLang="ko-KR" sz="1400" dirty="0">
                      <a:solidFill>
                        <a:schemeClr val="bg2">
                          <a:lumMod val="25000"/>
                        </a:schemeClr>
                      </a:solidFill>
                      <a:latin typeface="HY견명조" panose="02030600000101010101" pitchFamily="18" charset="-127"/>
                      <a:ea typeface="HY견명조" panose="02030600000101010101" pitchFamily="18" charset="-127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F2BB872-6BA5-8806-5BEA-4EB8AE9006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9517" y="3798946"/>
                  <a:ext cx="10252473" cy="523413"/>
                </a:xfrm>
                <a:prstGeom prst="rect">
                  <a:avLst/>
                </a:prstGeom>
                <a:blipFill>
                  <a:blip r:embed="rId5"/>
                  <a:stretch>
                    <a:fillRect l="-178" t="-4651" b="-104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54C41A-7DD8-B194-9DDF-600CBA65A7B2}"/>
                  </a:ext>
                </a:extLst>
              </p:cNvPr>
              <p:cNvSpPr txBox="1"/>
              <p:nvPr/>
            </p:nvSpPr>
            <p:spPr>
              <a:xfrm>
                <a:off x="2226585" y="4839947"/>
                <a:ext cx="7738828" cy="11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bSup>
                        </m:sub>
                        <m:sup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ko-KR" sz="16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meas</m:t>
                          </m:r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.)</m:t>
                          </m:r>
                        </m:sup>
                      </m:sSubSup>
                      <m:d>
                        <m:d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bSup>
                        </m:sub>
                        <m:sup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meas</m:t>
                          </m:r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.)</m:t>
                          </m:r>
                        </m:sup>
                      </m:sSubSup>
                      <m:d>
                        <m:d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ko-KR" sz="16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altLang="ko-KR" sz="16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e>
                      </m:d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𝐿</m:t>
                      </m:r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𝑚𝑒𝑎𝑠</m:t>
                          </m:r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.)</m:t>
                          </m:r>
                        </m:sup>
                      </m:sSubSup>
                      <m:d>
                        <m:d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sz="1600" dirty="0"/>
              </a:p>
              <a:p>
                <a:endParaRPr lang="en-US" altLang="ko-KR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bSup>
                        </m:sub>
                        <m:sup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meas</m:t>
                          </m:r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.)</m:t>
                          </m:r>
                        </m:sup>
                      </m:sSubSup>
                      <m:d>
                        <m:d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ko-KR" sz="16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′</m:t>
                              </m:r>
                            </m:sup>
                          </m:sSubSup>
                        </m:sub>
                        <m:sup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meas</m:t>
                          </m:r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.)</m:t>
                          </m:r>
                        </m:sup>
                      </m:sSubSup>
                      <m:d>
                        <m:d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e>
                      </m:d>
                      <m:r>
                        <a:rPr lang="en-US" altLang="ko-KR" sz="16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altLang="ko-KR" sz="16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𝐿</m:t>
                      </m:r>
                      <m:r>
                        <a:rPr lang="en-US" altLang="ko-KR" sz="16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(</m:t>
                          </m:r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𝑚𝑒𝑎𝑠</m:t>
                          </m:r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.)</m:t>
                          </m:r>
                        </m:sup>
                      </m:sSubSup>
                      <m:d>
                        <m:d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54C41A-7DD8-B194-9DDF-600CBA65A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585" y="4839947"/>
                <a:ext cx="7738828" cy="11385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A5B638CF-A2A2-8346-BD16-B1C2BDB1A825}"/>
              </a:ext>
            </a:extLst>
          </p:cNvPr>
          <p:cNvSpPr txBox="1"/>
          <p:nvPr/>
        </p:nvSpPr>
        <p:spPr>
          <a:xfrm>
            <a:off x="1194724" y="6070650"/>
            <a:ext cx="1025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ahoma" panose="020B0604030504040204" pitchFamily="34" charset="0"/>
              </a:rPr>
              <a:t>  두 식은 서로 다른 단위를 가지는데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ahoma" panose="020B0604030504040204" pitchFamily="34" charset="0"/>
              </a:rPr>
              <a:t>, 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ahoma" panose="020B0604030504040204" pitchFamily="34" charset="0"/>
              </a:rPr>
              <a:t>이 장치에서 관련된 길이 매개변수는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ahoma" panose="020B0604030504040204" pitchFamily="34" charset="0"/>
              </a:rPr>
              <a:t>L 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ahoma" panose="020B0604030504040204" pitchFamily="34" charset="0"/>
              </a:rPr>
              <a:t>뿐이므로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ahoma" panose="020B0604030504040204" pitchFamily="34" charset="0"/>
              </a:rPr>
              <a:t>, L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ahoma" panose="020B0604030504040204" pitchFamily="34" charset="0"/>
              </a:rPr>
              <a:t>을 적절한 거듭제곱으로 곱해 단위가 맞도록 조정해야 한다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2751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A1BAA-9882-207B-585C-AE3763D68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6CD135-10EC-59E1-852C-91F9C56A994E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Appendix C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20FF60C-2D00-8187-E6F8-876FA41FA2C4}"/>
              </a:ext>
            </a:extLst>
          </p:cNvPr>
          <p:cNvGrpSpPr/>
          <p:nvPr/>
        </p:nvGrpSpPr>
        <p:grpSpPr>
          <a:xfrm>
            <a:off x="1096177" y="1431966"/>
            <a:ext cx="9728934" cy="657424"/>
            <a:chOff x="885624" y="1296254"/>
            <a:chExt cx="9728934" cy="657424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BEE1A722-0BA6-7544-B81D-ABB3945E0AF9}"/>
                </a:ext>
              </a:extLst>
            </p:cNvPr>
            <p:cNvGrpSpPr/>
            <p:nvPr/>
          </p:nvGrpSpPr>
          <p:grpSpPr>
            <a:xfrm>
              <a:off x="885624" y="1296254"/>
              <a:ext cx="9728934" cy="657424"/>
              <a:chOff x="810729" y="1102852"/>
              <a:chExt cx="9728934" cy="6574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3FE78178-27BC-13C3-E33A-2E06DA14A439}"/>
                      </a:ext>
                    </a:extLst>
                  </p:cNvPr>
                  <p:cNvSpPr txBox="1"/>
                  <p:nvPr/>
                </p:nvSpPr>
                <p:spPr>
                  <a:xfrm>
                    <a:off x="810729" y="1102852"/>
                    <a:ext cx="9728934" cy="6574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altLang="ko-KR" sz="14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US" altLang="ko-KR" sz="1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r>
                                        <a:rPr lang="en-US" altLang="ko-KR" sz="1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ko-KR" sz="1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  <m:r>
                                    <a:rPr lang="en-US" altLang="ko-KR" sz="14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ko-KR" sz="1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ko-KR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𝐿</m:t>
                          </m:r>
                          <m:sSubSup>
                            <m:sSubSup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/>
                                    </m:r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𝑚𝑒𝑎𝑠</m:t>
                              </m:r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.)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ko-KR" sz="1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𝒇</m:t>
                                  </m:r>
                                </m:sub>
                              </m:sSub>
                              <m:r>
                                <a:rPr lang="en-US" altLang="ko-KR" sz="1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1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ko-KR" sz="14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                       </m:t>
                          </m:r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US" altLang="ko-KR" sz="1400" i="1" smtClean="0">
                                          <a:solidFill>
                                            <a:srgbClr val="E94343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solidFill>
                                                <a:srgbClr val="E94343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rgbClr val="E94343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solidFill>
                                                <a:srgbClr val="E94343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r>
                                        <a:rPr lang="en-US" altLang="ko-KR" sz="1400" i="1">
                                          <a:solidFill>
                                            <a:srgbClr val="E94343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solidFill>
                                                <a:srgbClr val="E94343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solidFill>
                                                <a:srgbClr val="E94343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solidFill>
                                                <a:srgbClr val="E94343"/>
                                              </a:solidFill>
                                              <a:latin typeface="Cambria Math" panose="02040503050406030204" pitchFamily="18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ko-KR" sz="1400" i="1">
                                          <a:solidFill>
                                            <a:srgbClr val="E94343"/>
                                          </a:solidFill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ko-KR" sz="1400" i="1" smtClean="0">
                                  <a:solidFill>
                                    <a:srgbClr val="E94343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ko-KR" sz="1400" i="1">
                                      <a:solidFill>
                                        <a:srgbClr val="E94343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solidFill>
                                        <a:srgbClr val="E94343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rgbClr val="E94343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solidFill>
                                        <a:srgbClr val="E94343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ko-KR" sz="1400" i="1">
                                  <a:solidFill>
                                    <a:srgbClr val="E94343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rgbClr val="E94343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rgbClr val="E94343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rgbClr val="E94343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ko-KR" sz="14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𝐿</m:t>
                          </m:r>
                          <m:sSubSup>
                            <m:sSubSup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/>
                                    </m:r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𝑚𝑒𝑎𝑠</m:t>
                              </m:r>
                              <m: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.)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ko-KR" sz="14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b="1" i="1" smtClean="0">
                                      <a:solidFill>
                                        <a:srgbClr val="E94343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1" i="1">
                                      <a:solidFill>
                                        <a:srgbClr val="E94343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ko-KR" sz="1400" b="1" i="1">
                                      <a:solidFill>
                                        <a:srgbClr val="E94343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altLang="ko-KR" sz="1400" b="1" i="1">
                                  <a:solidFill>
                                    <a:srgbClr val="E94343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1400" b="1" i="1">
                                      <a:solidFill>
                                        <a:srgbClr val="E94343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1" i="1">
                                      <a:solidFill>
                                        <a:srgbClr val="E94343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ko-KR" sz="1400" b="1" i="1">
                                      <a:solidFill>
                                        <a:srgbClr val="E94343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𝒇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US" altLang="ko-KR" sz="1400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3FE78178-27BC-13C3-E33A-2E06DA14A4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729" y="1102852"/>
                    <a:ext cx="9728934" cy="65742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1393860-A65E-C730-D93A-9B8A01D9C4B4}"/>
                  </a:ext>
                </a:extLst>
              </p:cNvPr>
              <p:cNvSpPr txBox="1"/>
              <p:nvPr/>
            </p:nvSpPr>
            <p:spPr>
              <a:xfrm>
                <a:off x="949264" y="1223183"/>
                <a:ext cx="4150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>
                    <a:solidFill>
                      <a:srgbClr val="0070C0"/>
                    </a:solidFill>
                  </a:rPr>
                  <a:t>①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3A7C39-AD02-0E08-C6B0-294A6CCC9C73}"/>
                  </a:ext>
                </a:extLst>
              </p:cNvPr>
              <p:cNvSpPr txBox="1"/>
              <p:nvPr/>
            </p:nvSpPr>
            <p:spPr>
              <a:xfrm>
                <a:off x="5770268" y="1223183"/>
                <a:ext cx="4150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>
                    <a:solidFill>
                      <a:srgbClr val="E94343"/>
                    </a:solidFill>
                  </a:rPr>
                  <a:t>②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B29B561-5716-F2EF-5737-2A95EB89D82F}"/>
                </a:ext>
              </a:extLst>
            </p:cNvPr>
            <p:cNvSpPr txBox="1"/>
            <p:nvPr/>
          </p:nvSpPr>
          <p:spPr>
            <a:xfrm>
              <a:off x="3882370" y="1700339"/>
              <a:ext cx="221362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sz="800" dirty="0">
                  <a:solidFill>
                    <a:schemeClr val="bg2">
                      <a:lumMod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ahoma" panose="020B0604030504040204" pitchFamily="34" charset="0"/>
                </a:rPr>
                <a:t>(</a:t>
              </a:r>
              <a:r>
                <a:rPr lang="ko-KR" altLang="en-US" sz="800" dirty="0">
                  <a:solidFill>
                    <a:schemeClr val="bg2">
                      <a:lumMod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ahoma" panose="020B0604030504040204" pitchFamily="34" charset="0"/>
                </a:rPr>
                <a:t>실측</a:t>
              </a:r>
              <a:r>
                <a:rPr lang="en-US" altLang="ko-KR" sz="800" dirty="0">
                  <a:solidFill>
                    <a:schemeClr val="bg2">
                      <a:lumMod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ahoma" panose="020B0604030504040204" pitchFamily="34" charset="0"/>
                </a:rPr>
                <a:t> </a:t>
              </a:r>
              <a:r>
                <a:rPr lang="ko-KR" altLang="en-US" sz="800" dirty="0">
                  <a:solidFill>
                    <a:schemeClr val="bg2">
                      <a:lumMod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ahoma" panose="020B0604030504040204" pitchFamily="34" charset="0"/>
                </a:rPr>
                <a:t>평면</a:t>
              </a:r>
              <a:r>
                <a:rPr lang="en-US" altLang="ko-KR" sz="800" dirty="0">
                  <a:solidFill>
                    <a:schemeClr val="bg2">
                      <a:lumMod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ahoma" panose="020B0604030504040204" pitchFamily="34" charset="0"/>
                </a:rPr>
                <a:t>)</a:t>
              </a: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CE49F38B-544B-9ADB-B410-F3B1D5B157D0}"/>
              </a:ext>
            </a:extLst>
          </p:cNvPr>
          <p:cNvGrpSpPr/>
          <p:nvPr/>
        </p:nvGrpSpPr>
        <p:grpSpPr>
          <a:xfrm>
            <a:off x="308385" y="2546338"/>
            <a:ext cx="6176564" cy="4006911"/>
            <a:chOff x="985690" y="2480164"/>
            <a:chExt cx="6176564" cy="4006911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D527D3F-3D32-AB69-CD21-C8CC6C502EF7}"/>
                </a:ext>
              </a:extLst>
            </p:cNvPr>
            <p:cNvGrpSpPr/>
            <p:nvPr/>
          </p:nvGrpSpPr>
          <p:grpSpPr>
            <a:xfrm>
              <a:off x="4565651" y="3037974"/>
              <a:ext cx="2596603" cy="2406316"/>
              <a:chOff x="869386" y="2671010"/>
              <a:chExt cx="2596603" cy="2406316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7C88F7F9-4D19-948C-B3BA-E0D9A906B0BE}"/>
                  </a:ext>
                </a:extLst>
              </p:cNvPr>
              <p:cNvGrpSpPr/>
              <p:nvPr/>
            </p:nvGrpSpPr>
            <p:grpSpPr>
              <a:xfrm>
                <a:off x="2003258" y="2671010"/>
                <a:ext cx="326858" cy="2406316"/>
                <a:chOff x="2003258" y="2671010"/>
                <a:chExt cx="326858" cy="2406316"/>
              </a:xfrm>
            </p:grpSpPr>
            <p:cxnSp>
              <p:nvCxnSpPr>
                <p:cNvPr id="6" name="직선 연결선 5">
                  <a:extLst>
                    <a:ext uri="{FF2B5EF4-FFF2-40B4-BE49-F238E27FC236}">
                      <a16:creationId xmlns:a16="http://schemas.microsoft.com/office/drawing/2014/main" id="{E6582160-AA8F-F3E8-61FC-81ED0837CBCA}"/>
                    </a:ext>
                  </a:extLst>
                </p:cNvPr>
                <p:cNvCxnSpPr/>
                <p:nvPr/>
              </p:nvCxnSpPr>
              <p:spPr>
                <a:xfrm>
                  <a:off x="2003258" y="2671011"/>
                  <a:ext cx="0" cy="24063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직선 연결선 6">
                  <a:extLst>
                    <a:ext uri="{FF2B5EF4-FFF2-40B4-BE49-F238E27FC236}">
                      <a16:creationId xmlns:a16="http://schemas.microsoft.com/office/drawing/2014/main" id="{093B05CF-4F66-7A52-F3BE-453C0D3D67D8}"/>
                    </a:ext>
                  </a:extLst>
                </p:cNvPr>
                <p:cNvCxnSpPr/>
                <p:nvPr/>
              </p:nvCxnSpPr>
              <p:spPr>
                <a:xfrm>
                  <a:off x="2167690" y="2671011"/>
                  <a:ext cx="0" cy="2406315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직선 연결선 7">
                  <a:extLst>
                    <a:ext uri="{FF2B5EF4-FFF2-40B4-BE49-F238E27FC236}">
                      <a16:creationId xmlns:a16="http://schemas.microsoft.com/office/drawing/2014/main" id="{5293CF77-6CE1-3158-5ACB-3CE996CA7D44}"/>
                    </a:ext>
                  </a:extLst>
                </p:cNvPr>
                <p:cNvCxnSpPr/>
                <p:nvPr/>
              </p:nvCxnSpPr>
              <p:spPr>
                <a:xfrm>
                  <a:off x="2330116" y="2671010"/>
                  <a:ext cx="0" cy="24063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C5263AF9-0730-C81B-57B7-1F12D2DD0DFF}"/>
                  </a:ext>
                </a:extLst>
              </p:cNvPr>
              <p:cNvGrpSpPr/>
              <p:nvPr/>
            </p:nvGrpSpPr>
            <p:grpSpPr>
              <a:xfrm rot="3524815">
                <a:off x="2010914" y="2575865"/>
                <a:ext cx="313548" cy="2596603"/>
                <a:chOff x="2003258" y="2671011"/>
                <a:chExt cx="313548" cy="2596603"/>
              </a:xfrm>
            </p:grpSpPr>
            <p:cxnSp>
              <p:nvCxnSpPr>
                <p:cNvPr id="11" name="직선 연결선 10">
                  <a:extLst>
                    <a:ext uri="{FF2B5EF4-FFF2-40B4-BE49-F238E27FC236}">
                      <a16:creationId xmlns:a16="http://schemas.microsoft.com/office/drawing/2014/main" id="{0DFFFBFA-B66B-7CB1-65B6-D848E8C4322D}"/>
                    </a:ext>
                  </a:extLst>
                </p:cNvPr>
                <p:cNvCxnSpPr/>
                <p:nvPr/>
              </p:nvCxnSpPr>
              <p:spPr>
                <a:xfrm>
                  <a:off x="2003258" y="2671011"/>
                  <a:ext cx="0" cy="24063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직선 연결선 11">
                  <a:extLst>
                    <a:ext uri="{FF2B5EF4-FFF2-40B4-BE49-F238E27FC236}">
                      <a16:creationId xmlns:a16="http://schemas.microsoft.com/office/drawing/2014/main" id="{94BCEA2A-E8DD-3D32-5D56-DEAA5B94849D}"/>
                    </a:ext>
                  </a:extLst>
                </p:cNvPr>
                <p:cNvCxnSpPr/>
                <p:nvPr/>
              </p:nvCxnSpPr>
              <p:spPr>
                <a:xfrm>
                  <a:off x="2151973" y="2761264"/>
                  <a:ext cx="0" cy="2406315"/>
                </a:xfrm>
                <a:prstGeom prst="line">
                  <a:avLst/>
                </a:prstGeom>
                <a:ln w="19050">
                  <a:solidFill>
                    <a:srgbClr val="E943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직선 연결선 12">
                  <a:extLst>
                    <a:ext uri="{FF2B5EF4-FFF2-40B4-BE49-F238E27FC236}">
                      <a16:creationId xmlns:a16="http://schemas.microsoft.com/office/drawing/2014/main" id="{D3BA8ADF-4338-D009-4A9E-BD87BDDD861C}"/>
                    </a:ext>
                  </a:extLst>
                </p:cNvPr>
                <p:cNvCxnSpPr/>
                <p:nvPr/>
              </p:nvCxnSpPr>
              <p:spPr>
                <a:xfrm>
                  <a:off x="2316806" y="2861299"/>
                  <a:ext cx="0" cy="24063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427E34CA-55E0-90BC-0836-1927411F1D34}"/>
                </a:ext>
              </a:extLst>
            </p:cNvPr>
            <p:cNvGrpSpPr/>
            <p:nvPr/>
          </p:nvGrpSpPr>
          <p:grpSpPr>
            <a:xfrm>
              <a:off x="985690" y="3037974"/>
              <a:ext cx="2596603" cy="2406316"/>
              <a:chOff x="869386" y="2671010"/>
              <a:chExt cx="2596603" cy="2406316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F01F79B7-660C-BFC8-B30E-DCF513A5FCC7}"/>
                  </a:ext>
                </a:extLst>
              </p:cNvPr>
              <p:cNvGrpSpPr/>
              <p:nvPr/>
            </p:nvGrpSpPr>
            <p:grpSpPr>
              <a:xfrm>
                <a:off x="2003258" y="2671010"/>
                <a:ext cx="326858" cy="2406316"/>
                <a:chOff x="2003258" y="2671010"/>
                <a:chExt cx="326858" cy="2406316"/>
              </a:xfrm>
            </p:grpSpPr>
            <p:cxnSp>
              <p:nvCxnSpPr>
                <p:cNvPr id="21" name="직선 연결선 20">
                  <a:extLst>
                    <a:ext uri="{FF2B5EF4-FFF2-40B4-BE49-F238E27FC236}">
                      <a16:creationId xmlns:a16="http://schemas.microsoft.com/office/drawing/2014/main" id="{5F087A85-97E9-8197-9641-519FA16F21BE}"/>
                    </a:ext>
                  </a:extLst>
                </p:cNvPr>
                <p:cNvCxnSpPr/>
                <p:nvPr/>
              </p:nvCxnSpPr>
              <p:spPr>
                <a:xfrm>
                  <a:off x="2003258" y="2671011"/>
                  <a:ext cx="0" cy="24063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직선 연결선 21">
                  <a:extLst>
                    <a:ext uri="{FF2B5EF4-FFF2-40B4-BE49-F238E27FC236}">
                      <a16:creationId xmlns:a16="http://schemas.microsoft.com/office/drawing/2014/main" id="{1AD589B6-FCAE-D84B-A4E2-C155BD15A7DF}"/>
                    </a:ext>
                  </a:extLst>
                </p:cNvPr>
                <p:cNvCxnSpPr/>
                <p:nvPr/>
              </p:nvCxnSpPr>
              <p:spPr>
                <a:xfrm>
                  <a:off x="2167690" y="2671011"/>
                  <a:ext cx="0" cy="2406315"/>
                </a:xfrm>
                <a:prstGeom prst="line">
                  <a:avLst/>
                </a:prstGeom>
                <a:ln w="19050">
                  <a:solidFill>
                    <a:srgbClr val="E9434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직선 연결선 22">
                  <a:extLst>
                    <a:ext uri="{FF2B5EF4-FFF2-40B4-BE49-F238E27FC236}">
                      <a16:creationId xmlns:a16="http://schemas.microsoft.com/office/drawing/2014/main" id="{90551662-3F74-CBEA-C6A3-C1C6D72B1B75}"/>
                    </a:ext>
                  </a:extLst>
                </p:cNvPr>
                <p:cNvCxnSpPr/>
                <p:nvPr/>
              </p:nvCxnSpPr>
              <p:spPr>
                <a:xfrm>
                  <a:off x="2330116" y="2671010"/>
                  <a:ext cx="0" cy="24063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2B06CF0F-F50A-1EE2-A90C-42EFC13103A9}"/>
                  </a:ext>
                </a:extLst>
              </p:cNvPr>
              <p:cNvGrpSpPr/>
              <p:nvPr/>
            </p:nvGrpSpPr>
            <p:grpSpPr>
              <a:xfrm rot="3524815">
                <a:off x="2010914" y="2575865"/>
                <a:ext cx="313548" cy="2596603"/>
                <a:chOff x="2003258" y="2671011"/>
                <a:chExt cx="313548" cy="2596603"/>
              </a:xfrm>
            </p:grpSpPr>
            <p:cxnSp>
              <p:nvCxnSpPr>
                <p:cNvPr id="18" name="직선 연결선 17">
                  <a:extLst>
                    <a:ext uri="{FF2B5EF4-FFF2-40B4-BE49-F238E27FC236}">
                      <a16:creationId xmlns:a16="http://schemas.microsoft.com/office/drawing/2014/main" id="{3802B980-A8A8-3697-59EC-BE8430D5530A}"/>
                    </a:ext>
                  </a:extLst>
                </p:cNvPr>
                <p:cNvCxnSpPr/>
                <p:nvPr/>
              </p:nvCxnSpPr>
              <p:spPr>
                <a:xfrm>
                  <a:off x="2003258" y="2671011"/>
                  <a:ext cx="0" cy="24063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직선 연결선 18">
                  <a:extLst>
                    <a:ext uri="{FF2B5EF4-FFF2-40B4-BE49-F238E27FC236}">
                      <a16:creationId xmlns:a16="http://schemas.microsoft.com/office/drawing/2014/main" id="{53106BD6-738A-8725-CCF8-FC104375D2E7}"/>
                    </a:ext>
                  </a:extLst>
                </p:cNvPr>
                <p:cNvCxnSpPr/>
                <p:nvPr/>
              </p:nvCxnSpPr>
              <p:spPr>
                <a:xfrm>
                  <a:off x="2151973" y="2761264"/>
                  <a:ext cx="0" cy="2406315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직선 연결선 19">
                  <a:extLst>
                    <a:ext uri="{FF2B5EF4-FFF2-40B4-BE49-F238E27FC236}">
                      <a16:creationId xmlns:a16="http://schemas.microsoft.com/office/drawing/2014/main" id="{45203D42-05C8-0260-4722-F0D3768D7B81}"/>
                    </a:ext>
                  </a:extLst>
                </p:cNvPr>
                <p:cNvCxnSpPr/>
                <p:nvPr/>
              </p:nvCxnSpPr>
              <p:spPr>
                <a:xfrm>
                  <a:off x="2316806" y="2861299"/>
                  <a:ext cx="0" cy="24063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D88214B-0C7A-7341-02B4-DDD6CAEDE951}"/>
                    </a:ext>
                  </a:extLst>
                </p:cNvPr>
                <p:cNvSpPr txBox="1"/>
                <p:nvPr/>
              </p:nvSpPr>
              <p:spPr>
                <a:xfrm>
                  <a:off x="3095912" y="3542740"/>
                  <a:ext cx="43627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↕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D88214B-0C7A-7341-02B4-DDD6CAEDE9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5912" y="3542740"/>
                  <a:ext cx="436273" cy="215444"/>
                </a:xfrm>
                <a:prstGeom prst="rect">
                  <a:avLst/>
                </a:prstGeom>
                <a:blipFill>
                  <a:blip r:embed="rId3"/>
                  <a:stretch>
                    <a:fillRect l="-9859" b="-3142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3CC913B-5F7A-ABBC-4A02-B1D39F534519}"/>
                    </a:ext>
                  </a:extLst>
                </p:cNvPr>
                <p:cNvSpPr txBox="1"/>
                <p:nvPr/>
              </p:nvSpPr>
              <p:spPr>
                <a:xfrm>
                  <a:off x="6689274" y="3543540"/>
                  <a:ext cx="457048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1400" i="1" smtClean="0">
                            <a:solidFill>
                              <a:srgbClr val="E94343"/>
                            </a:solidFill>
                            <a:latin typeface="Cambria Math" panose="02040503050406030204" pitchFamily="18" charset="0"/>
                          </a:rPr>
                          <m:t>↕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rgbClr val="E9434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rgbClr val="E94343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E94343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3CC913B-5F7A-ABBC-4A02-B1D39F534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9274" y="3543540"/>
                  <a:ext cx="457048" cy="232692"/>
                </a:xfrm>
                <a:prstGeom prst="rect">
                  <a:avLst/>
                </a:prstGeom>
                <a:blipFill>
                  <a:blip r:embed="rId4"/>
                  <a:stretch>
                    <a:fillRect l="-9333" r="-2667" b="-2631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7B198AA-E869-6A13-5E8B-88C8FB21CE54}"/>
                    </a:ext>
                  </a:extLst>
                </p:cNvPr>
                <p:cNvSpPr txBox="1"/>
                <p:nvPr/>
              </p:nvSpPr>
              <p:spPr>
                <a:xfrm>
                  <a:off x="2168691" y="3250518"/>
                  <a:ext cx="43518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1400" i="1" smtClean="0">
                            <a:solidFill>
                              <a:srgbClr val="E94343"/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rgbClr val="E9434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rgbClr val="E9434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E9434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>
                    <a:solidFill>
                      <a:srgbClr val="E94343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7B198AA-E869-6A13-5E8B-88C8FB21CE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691" y="3250518"/>
                  <a:ext cx="435184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4225" b="-228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4609BB8-3183-7A39-9E18-54BBFD3049E9}"/>
                    </a:ext>
                  </a:extLst>
                </p:cNvPr>
                <p:cNvSpPr txBox="1"/>
                <p:nvPr/>
              </p:nvSpPr>
              <p:spPr>
                <a:xfrm>
                  <a:off x="5750091" y="4832668"/>
                  <a:ext cx="455445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1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ko-KR" altLang="en-US" sz="1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4609BB8-3183-7A39-9E18-54BBFD3049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0091" y="4832668"/>
                  <a:ext cx="455445" cy="232692"/>
                </a:xfrm>
                <a:prstGeom prst="rect">
                  <a:avLst/>
                </a:prstGeom>
                <a:blipFill>
                  <a:blip r:embed="rId6"/>
                  <a:stretch>
                    <a:fillRect l="-2667" r="-2667" b="-2368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2EC4BDE1-A3AF-3A48-41B4-CBED9BC48C70}"/>
                </a:ext>
              </a:extLst>
            </p:cNvPr>
            <p:cNvCxnSpPr/>
            <p:nvPr/>
          </p:nvCxnSpPr>
          <p:spPr>
            <a:xfrm>
              <a:off x="2386283" y="2785311"/>
              <a:ext cx="331324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F437A9B-CEF4-50F9-5BEF-A2470314B2F9}"/>
                </a:ext>
              </a:extLst>
            </p:cNvPr>
            <p:cNvSpPr txBox="1"/>
            <p:nvPr/>
          </p:nvSpPr>
          <p:spPr>
            <a:xfrm>
              <a:off x="3723774" y="2480164"/>
              <a:ext cx="138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L : drift</a:t>
              </a:r>
              <a:endParaRPr lang="ko-KR" altLang="en-US" sz="1400" dirty="0">
                <a:latin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F4E8B69-59D1-152F-27A5-F9B207504FC3}"/>
                    </a:ext>
                  </a:extLst>
                </p:cNvPr>
                <p:cNvSpPr txBox="1"/>
                <p:nvPr/>
              </p:nvSpPr>
              <p:spPr>
                <a:xfrm>
                  <a:off x="3381017" y="5282374"/>
                  <a:ext cx="1302728" cy="5587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"/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Sup>
                                    <m:sSub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Sup>
                                    <m:sSub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              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F4E8B69-59D1-152F-27A5-F9B207504F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1017" y="5282374"/>
                  <a:ext cx="1302728" cy="5587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30274F3-DAFE-FA0E-0798-A7E407F8FB24}"/>
                    </a:ext>
                  </a:extLst>
                </p:cNvPr>
                <p:cNvSpPr txBox="1"/>
                <p:nvPr/>
              </p:nvSpPr>
              <p:spPr>
                <a:xfrm>
                  <a:off x="3381017" y="5928332"/>
                  <a:ext cx="1308115" cy="5587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"/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Sup>
                                    <m:sSub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Sup>
                                    <m:sSub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              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30274F3-DAFE-FA0E-0798-A7E407F8FB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1017" y="5928332"/>
                  <a:ext cx="1308115" cy="5587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E326604-FE01-877F-2777-B563C62CBE5B}"/>
                    </a:ext>
                  </a:extLst>
                </p:cNvPr>
                <p:cNvSpPr txBox="1"/>
                <p:nvPr/>
              </p:nvSpPr>
              <p:spPr>
                <a:xfrm>
                  <a:off x="1899204" y="5444289"/>
                  <a:ext cx="765659" cy="484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E326604-FE01-877F-2777-B563C62CB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9204" y="5444289"/>
                  <a:ext cx="765659" cy="484043"/>
                </a:xfrm>
                <a:prstGeom prst="rect">
                  <a:avLst/>
                </a:prstGeom>
                <a:blipFill>
                  <a:blip r:embed="rId9"/>
                  <a:stretch>
                    <a:fillRect b="-759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90C69D1-EAA3-359E-0BB0-15646401EB7E}"/>
                    </a:ext>
                  </a:extLst>
                </p:cNvPr>
                <p:cNvSpPr txBox="1"/>
                <p:nvPr/>
              </p:nvSpPr>
              <p:spPr>
                <a:xfrm>
                  <a:off x="5481124" y="5441052"/>
                  <a:ext cx="797461" cy="5016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ko-KR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  <m:sup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90C69D1-EAA3-359E-0BB0-15646401EB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1124" y="5441052"/>
                  <a:ext cx="797461" cy="50161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4925A3-B021-9E31-1E57-AFF6A37A7DE5}"/>
                  </a:ext>
                </a:extLst>
              </p:cNvPr>
              <p:cNvSpPr txBox="1"/>
              <p:nvPr/>
            </p:nvSpPr>
            <p:spPr>
              <a:xfrm>
                <a:off x="6987001" y="2995967"/>
                <a:ext cx="3713613" cy="2748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  실측 평면에 대한 값을 보기 위해 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4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차원 분포에서 실측 평면 변수를 제외한 자유도를 적분변수로 지정한다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. 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즉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bSup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 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로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 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고쳐 쓸 수 있으므로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4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를 보기 위해서는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𝜌</m:t>
                    </m:r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f>
                      <m:fPr>
                        <m:type m:val="skw"/>
                        <m:ctrlPr>
                          <a:rPr lang="en-US" altLang="ko-KR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ko-KR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ko-KR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𝐿</m:t>
                        </m:r>
                      </m:den>
                    </m:f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 중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altLang="ko-KR" sz="14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4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 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를 적분변수로 지정해야 하고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altLang="ko-KR" sz="14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4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 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를 보기 위해서는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4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altLang="ko-KR" sz="14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4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4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 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를 적분변수를 지정하면 된다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.</a:t>
                </a:r>
              </a:p>
              <a:p>
                <a:endPara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HY견명조" panose="02030600000101010101" pitchFamily="18" charset="-127"/>
                  <a:ea typeface="HY견명조" panose="02030600000101010101" pitchFamily="18" charset="-127"/>
                  <a:cs typeface="Tahoma" panose="020B0604030504040204" pitchFamily="34" charset="0"/>
                </a:endParaRPr>
              </a:p>
              <a:p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  4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차원 분포에서 </a:t>
                </a:r>
                <a:r>
                  <a:rPr lang="ko-KR" altLang="en-US" sz="1400" dirty="0" err="1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정사영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 시킨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,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 커플링 정보를 포함한 분포는 우리가 알던 일반적 위상공간에 나타나지 않으므로 위 인덱스에 </a:t>
                </a:r>
                <a:r>
                  <a:rPr lang="ko-KR" altLang="en-US" sz="1400" dirty="0" err="1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틸다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(~)</a:t>
                </a:r>
                <a:r>
                  <a:rPr lang="ko-KR" altLang="en-US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를 붙여 표현한다</a:t>
                </a: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HY견명조" panose="02030600000101010101" pitchFamily="18" charset="-127"/>
                    <a:ea typeface="HY견명조" panose="02030600000101010101" pitchFamily="18" charset="-127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4925A3-B021-9E31-1E57-AFF6A37A7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001" y="2995967"/>
                <a:ext cx="3713613" cy="2748188"/>
              </a:xfrm>
              <a:prstGeom prst="rect">
                <a:avLst/>
              </a:prstGeom>
              <a:blipFill>
                <a:blip r:embed="rId11"/>
                <a:stretch>
                  <a:fillRect l="-493" t="-222" r="-164" b="-15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54265445-0DF1-F601-4A21-1C1B3F6B8983}"/>
              </a:ext>
            </a:extLst>
          </p:cNvPr>
          <p:cNvSpPr txBox="1"/>
          <p:nvPr/>
        </p:nvSpPr>
        <p:spPr>
          <a:xfrm>
            <a:off x="8843807" y="1836051"/>
            <a:ext cx="22136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8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(</a:t>
            </a:r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실측</a:t>
            </a:r>
            <a:r>
              <a:rPr lang="en-US" altLang="ko-KR" sz="8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 </a:t>
            </a:r>
            <a:r>
              <a:rPr lang="ko-KR" altLang="en-US" sz="8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평면</a:t>
            </a:r>
            <a:r>
              <a:rPr lang="en-US" altLang="ko-KR" sz="800" dirty="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6078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E48E9-B1E0-31C6-619D-9F1DE4A6C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C04A15-B130-FC70-4449-68236D47C4A5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Reference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EFFC6811-0E21-3587-6FCA-7A25B10E17C4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28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5B200-AEB3-8D6F-9FBC-E76393A2B6AD}"/>
              </a:ext>
            </a:extLst>
          </p:cNvPr>
          <p:cNvSpPr txBox="1"/>
          <p:nvPr/>
        </p:nvSpPr>
        <p:spPr>
          <a:xfrm>
            <a:off x="561473" y="1456997"/>
            <a:ext cx="1106905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sz="1400" dirty="0">
                <a:latin typeface="Cambria" panose="02040503050406030204" pitchFamily="18" charset="0"/>
                <a:ea typeface="Cambria" panose="02040503050406030204" pitchFamily="18" charset="0"/>
              </a:rPr>
              <a:t>• Liu, L. W., et al. "Maximum entropy tomography of 4D transverse phase space distributions using 2D measurement results." </a:t>
            </a:r>
            <a:r>
              <a:rPr lang="en-US" altLang="ko-KR" sz="1400" i="1" dirty="0">
                <a:latin typeface="Cambria" panose="02040503050406030204" pitchFamily="18" charset="0"/>
                <a:ea typeface="Cambria" panose="02040503050406030204" pitchFamily="18" charset="0"/>
              </a:rPr>
              <a:t>Proc. Proc. IBIC2024</a:t>
            </a:r>
            <a:r>
              <a:rPr lang="en-US" altLang="ko-KR" sz="1400" dirty="0">
                <a:latin typeface="Cambria" panose="02040503050406030204" pitchFamily="18" charset="0"/>
                <a:ea typeface="Cambria" panose="02040503050406030204" pitchFamily="18" charset="0"/>
              </a:rPr>
              <a:t>: 166-169.</a:t>
            </a:r>
          </a:p>
          <a:p>
            <a:pPr lvl="0" algn="just">
              <a:defRPr/>
            </a:pPr>
            <a:endParaRPr lang="en-US" altLang="ko-KR" sz="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en-US" altLang="ko-KR" sz="14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D. S. Sivia and J. Skilling, Data Analysis: A Bayesian Tutorial, Oxford University Press, Oxford, New York, USA, 2006.</a:t>
            </a:r>
          </a:p>
          <a:p>
            <a:pPr lvl="0" algn="just">
              <a:defRPr/>
            </a:pPr>
            <a:endParaRPr lang="en-US" altLang="ko-KR" sz="8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en-US" altLang="ko-KR" sz="1400" dirty="0">
                <a:latin typeface="Cambria" panose="02040503050406030204" pitchFamily="18" charset="0"/>
                <a:ea typeface="Cambria" panose="02040503050406030204" pitchFamily="18" charset="0"/>
              </a:rPr>
              <a:t>• Wong, C. Y. J., and A. </a:t>
            </a:r>
            <a:r>
              <a:rPr lang="en-US" altLang="ko-KR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Shishlo</a:t>
            </a:r>
            <a:r>
              <a:rPr lang="en-US" altLang="ko-KR" sz="1400" dirty="0">
                <a:latin typeface="Cambria" panose="02040503050406030204" pitchFamily="18" charset="0"/>
                <a:ea typeface="Cambria" panose="02040503050406030204" pitchFamily="18" charset="0"/>
              </a:rPr>
              <a:t>. "Maximum entropy reconstruction of 4D transverse phase-space from 2D projections with application to laser wire measurements in the SNS HEBT, in proceeding of The 12^ </a:t>
            </a:r>
            <a:r>
              <a:rPr lang="en-US" altLang="ko-KR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altLang="ko-KR" sz="1400" dirty="0">
                <a:latin typeface="Cambria" panose="02040503050406030204" pitchFamily="18" charset="0"/>
                <a:ea typeface="Cambria" panose="02040503050406030204" pitchFamily="18" charset="0"/>
              </a:rPr>
              <a:t> International Particle Accelerator Conference." </a:t>
            </a:r>
            <a:r>
              <a:rPr lang="en-US" altLang="ko-KR" sz="1400" i="1" dirty="0">
                <a:latin typeface="Cambria" panose="02040503050406030204" pitchFamily="18" charset="0"/>
                <a:ea typeface="Cambria" panose="02040503050406030204" pitchFamily="18" charset="0"/>
              </a:rPr>
              <a:t>laser</a:t>
            </a:r>
            <a:r>
              <a:rPr lang="en-US" altLang="ko-KR" sz="1400" dirty="0">
                <a:latin typeface="Cambria" panose="02040503050406030204" pitchFamily="18" charset="0"/>
                <a:ea typeface="Cambria" panose="02040503050406030204" pitchFamily="18" charset="0"/>
              </a:rPr>
              <a:t> 3 (2021): 4.</a:t>
            </a:r>
          </a:p>
          <a:p>
            <a:pPr lvl="0" algn="just">
              <a:defRPr/>
            </a:pPr>
            <a:endParaRPr lang="en-US" altLang="ko-KR" sz="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en-US" altLang="ko-KR" sz="1400" dirty="0">
                <a:latin typeface="Cambria" panose="02040503050406030204" pitchFamily="18" charset="0"/>
                <a:ea typeface="Cambria" panose="02040503050406030204" pitchFamily="18" charset="0"/>
              </a:rPr>
              <a:t>• C. T. Mottershead, “Maximum entropy beam diagnostic tomography,” IEEE Transactions on Nuclear Science, vol. 32, no. 5, pp. 1970–1972, 1985, doi:10.1109/TNS.1985. 4333784</a:t>
            </a:r>
          </a:p>
          <a:p>
            <a:pPr lvl="0" algn="just">
              <a:defRPr/>
            </a:pPr>
            <a:endParaRPr lang="en-US" altLang="ko-KR" sz="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en-US" altLang="ko-KR" sz="1400" dirty="0">
                <a:latin typeface="Cambria" panose="02040503050406030204" pitchFamily="18" charset="0"/>
                <a:ea typeface="Cambria" panose="02040503050406030204" pitchFamily="18" charset="0"/>
              </a:rPr>
              <a:t>• Y. Liu et al., “Nonintrusive emittance measurement of 1GeV H− beam,” Nuclear Instruments and Methods in Physics Research Section A: Accelerators, Spectrometers, Detectors and Associated Equipment, vol. 675, pp. 97–102, 2012, doi:10. 1016/j.nima.2012.02.009.</a:t>
            </a:r>
          </a:p>
          <a:p>
            <a:pPr lvl="0" algn="just">
              <a:defRPr/>
            </a:pPr>
            <a:endParaRPr lang="en-US" altLang="ko-KR" sz="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en-US" altLang="ko-KR" sz="14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en-US" altLang="ko-KR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Chliamovitch</a:t>
            </a:r>
            <a:r>
              <a:rPr lang="en-US" altLang="ko-KR" sz="1400" dirty="0">
                <a:latin typeface="Cambria" panose="02040503050406030204" pitchFamily="18" charset="0"/>
                <a:ea typeface="Cambria" panose="02040503050406030204" pitchFamily="18" charset="0"/>
              </a:rPr>
              <a:t>, Gregor, Orestis </a:t>
            </a:r>
            <a:r>
              <a:rPr lang="en-US" altLang="ko-KR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Malaspinas</a:t>
            </a:r>
            <a:r>
              <a:rPr lang="en-US" altLang="ko-KR" sz="1400" dirty="0">
                <a:latin typeface="Cambria" panose="02040503050406030204" pitchFamily="18" charset="0"/>
                <a:ea typeface="Cambria" panose="02040503050406030204" pitchFamily="18" charset="0"/>
              </a:rPr>
              <a:t>, and Bastien Chopard. "Kinetic theory beyond the </a:t>
            </a:r>
            <a:r>
              <a:rPr lang="en-US" altLang="ko-KR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Stosszahlansatz</a:t>
            </a:r>
            <a:r>
              <a:rPr lang="en-US" altLang="ko-KR" sz="1400" dirty="0">
                <a:latin typeface="Cambria" panose="02040503050406030204" pitchFamily="18" charset="0"/>
                <a:ea typeface="Cambria" panose="02040503050406030204" pitchFamily="18" charset="0"/>
              </a:rPr>
              <a:t>." </a:t>
            </a:r>
            <a:r>
              <a:rPr lang="en-US" altLang="ko-KR" sz="1400" i="1" dirty="0">
                <a:latin typeface="Cambria" panose="02040503050406030204" pitchFamily="18" charset="0"/>
                <a:ea typeface="Cambria" panose="02040503050406030204" pitchFamily="18" charset="0"/>
              </a:rPr>
              <a:t>Entropy</a:t>
            </a:r>
            <a:r>
              <a:rPr lang="en-US" altLang="ko-KR" sz="1400" dirty="0">
                <a:latin typeface="Cambria" panose="02040503050406030204" pitchFamily="18" charset="0"/>
                <a:ea typeface="Cambria" panose="02040503050406030204" pitchFamily="18" charset="0"/>
              </a:rPr>
              <a:t> 19.8 (2017): 381.</a:t>
            </a:r>
          </a:p>
          <a:p>
            <a:pPr lvl="0" algn="just">
              <a:defRPr/>
            </a:pPr>
            <a:endParaRPr lang="en-US" altLang="ko-KR" sz="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en-US" altLang="ko-KR" sz="1400" dirty="0">
                <a:latin typeface="Cambria" panose="02040503050406030204" pitchFamily="18" charset="0"/>
                <a:ea typeface="Cambria" panose="02040503050406030204" pitchFamily="18" charset="0"/>
              </a:rPr>
              <a:t>• Dewar, Roderick C. "Maximum entropy production as an inference algorithm that translates physical assumptions into macroscopic predictions: Don’t shoot the messenger." </a:t>
            </a:r>
            <a:r>
              <a:rPr lang="en-US" altLang="ko-KR" sz="1400" i="1" dirty="0">
                <a:latin typeface="Cambria" panose="02040503050406030204" pitchFamily="18" charset="0"/>
                <a:ea typeface="Cambria" panose="02040503050406030204" pitchFamily="18" charset="0"/>
              </a:rPr>
              <a:t>Entropy</a:t>
            </a:r>
            <a:r>
              <a:rPr lang="en-US" altLang="ko-KR" sz="1400" dirty="0">
                <a:latin typeface="Cambria" panose="02040503050406030204" pitchFamily="18" charset="0"/>
                <a:ea typeface="Cambria" panose="02040503050406030204" pitchFamily="18" charset="0"/>
              </a:rPr>
              <a:t> 11.4 (2009): 931-944.</a:t>
            </a:r>
          </a:p>
          <a:p>
            <a:pPr lvl="0" algn="just">
              <a:defRPr/>
            </a:pPr>
            <a:endParaRPr lang="en-US" altLang="ko-KR" sz="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en-US" altLang="ko-KR" sz="1400" dirty="0">
                <a:latin typeface="Cambria" panose="02040503050406030204" pitchFamily="18" charset="0"/>
                <a:ea typeface="Cambria" panose="02040503050406030204" pitchFamily="18" charset="0"/>
              </a:rPr>
              <a:t>• Wong, Jonathan C., et al. "4D transverse phase space tomography of an operational hydrogen ion beam via noninvasive 2D measurements using laser wires." </a:t>
            </a:r>
            <a:r>
              <a:rPr lang="en-US" altLang="ko-KR" sz="1400" i="1" dirty="0">
                <a:latin typeface="Cambria" panose="02040503050406030204" pitchFamily="18" charset="0"/>
                <a:ea typeface="Cambria" panose="02040503050406030204" pitchFamily="18" charset="0"/>
              </a:rPr>
              <a:t>Physical Review Accelerators and Beams</a:t>
            </a:r>
            <a:r>
              <a:rPr lang="en-US" altLang="ko-KR" sz="1400" dirty="0">
                <a:latin typeface="Cambria" panose="02040503050406030204" pitchFamily="18" charset="0"/>
                <a:ea typeface="Cambria" panose="02040503050406030204" pitchFamily="18" charset="0"/>
              </a:rPr>
              <a:t> 25.4 (2022): 042801.</a:t>
            </a:r>
          </a:p>
          <a:p>
            <a:pPr lvl="0" algn="just">
              <a:defRPr/>
            </a:pPr>
            <a:endParaRPr lang="en-US" altLang="ko-KR" sz="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28F80-96B0-2E30-9A9E-C389E1754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234C-771D-464E-1C8C-F7BDD1E56FCE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Tomography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D67D9910-8A6B-9C2E-C931-D8672BE15538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3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20F9A685-31F6-B5CD-2E95-60237A8AC211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Reconstruction methodologies -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BD5D47-6D36-F6D9-65DA-3D3D046CDD89}"/>
                  </a:ext>
                </a:extLst>
              </p:cNvPr>
              <p:cNvSpPr txBox="1"/>
              <p:nvPr/>
            </p:nvSpPr>
            <p:spPr>
              <a:xfrm>
                <a:off x="561473" y="1420998"/>
                <a:ext cx="1089310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  </a:t>
                </a:r>
                <a:r>
                  <a:rPr lang="en-US" altLang="ko-KR" b="1" dirty="0">
                    <a:solidFill>
                      <a:srgbClr val="076E77"/>
                    </a:solidFill>
                    <a:latin typeface="Tahoma"/>
                    <a:cs typeface="Tahoma"/>
                  </a:rPr>
                  <a:t> Tomography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is the reconstructing technique of an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AA6B2"/>
                        </a:solidFill>
                        <a:latin typeface="Cambria Math" panose="02040503050406030204" pitchFamily="18" charset="0"/>
                        <a:cs typeface="Tahoma"/>
                      </a:rPr>
                      <m:t>𝑛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-dimensional image of the subject from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AA6B2"/>
                        </a:solidFill>
                        <a:latin typeface="Cambria Math" panose="02040503050406030204" pitchFamily="18" charset="0"/>
                        <a:cs typeface="Tahoma"/>
                      </a:rPr>
                      <m:t>𝑛</m:t>
                    </m:r>
                  </m:oMath>
                </a14:m>
                <a:r>
                  <a:rPr lang="en-US" altLang="ko-KR" dirty="0">
                    <a:solidFill>
                      <a:srgbClr val="0AA6B2"/>
                    </a:solidFill>
                    <a:latin typeface="Tahoma"/>
                    <a:cs typeface="Tahoma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ko-KR" b="0" i="1" dirty="0">
                        <a:solidFill>
                          <a:srgbClr val="0AA6B2"/>
                        </a:solidFill>
                        <a:latin typeface="Cambria Math" panose="02040503050406030204" pitchFamily="18" charset="0"/>
                        <a:cs typeface="Tahoma"/>
                      </a:rPr>
                      <m:t>1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)-dimensional projections obtained by rotating the subject. Tomographic reconstruction of the beam phase space distribution is </a:t>
                </a:r>
                <a:r>
                  <a:rPr lang="en-US" altLang="ko-KR" dirty="0">
                    <a:solidFill>
                      <a:srgbClr val="0AA6B2"/>
                    </a:solidFill>
                    <a:latin typeface="Tahoma"/>
                    <a:cs typeface="Tahoma"/>
                  </a:rPr>
                  <a:t>typically an inverse problem with nonunique solutions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.	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BD5D47-6D36-F6D9-65DA-3D3D046CD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3" y="1420998"/>
                <a:ext cx="10893109" cy="923330"/>
              </a:xfrm>
              <a:prstGeom prst="rect">
                <a:avLst/>
              </a:prstGeom>
              <a:blipFill>
                <a:blip r:embed="rId2"/>
                <a:stretch>
                  <a:fillRect l="-448" t="-3289" r="-504" b="-92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>
            <a:extLst>
              <a:ext uri="{FF2B5EF4-FFF2-40B4-BE49-F238E27FC236}">
                <a16:creationId xmlns:a16="http://schemas.microsoft.com/office/drawing/2014/main" id="{D7BA54B2-91B1-7101-16A2-A8A114865556}"/>
              </a:ext>
            </a:extLst>
          </p:cNvPr>
          <p:cNvGrpSpPr/>
          <p:nvPr/>
        </p:nvGrpSpPr>
        <p:grpSpPr>
          <a:xfrm>
            <a:off x="972241" y="2458739"/>
            <a:ext cx="10990447" cy="1884126"/>
            <a:chOff x="742929" y="2550293"/>
            <a:chExt cx="10990447" cy="188412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9136C9-6A7F-C64D-2DDA-3D510D74E3E9}"/>
                </a:ext>
              </a:extLst>
            </p:cNvPr>
            <p:cNvSpPr txBox="1"/>
            <p:nvPr/>
          </p:nvSpPr>
          <p:spPr>
            <a:xfrm>
              <a:off x="742929" y="2550293"/>
              <a:ext cx="10990447" cy="1769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Bauhaus 93" panose="04030905020B02020C02" pitchFamily="82" charset="0"/>
                  <a:cs typeface="Tahoma"/>
                </a:rPr>
                <a:t>►</a:t>
              </a:r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rPr>
                <a:t>  </a:t>
              </a:r>
              <a:r>
                <a:rPr lang="en-US" altLang="ko-KR" b="1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rPr>
                <a:t>M</a:t>
              </a:r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rPr>
                <a:t>ethods for the reconstruction:</a:t>
              </a:r>
            </a:p>
            <a:p>
              <a:pPr lvl="0" algn="just">
                <a:defRPr/>
              </a:pPr>
              <a:endParaRPr lang="en-US" altLang="ko-KR" sz="700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endParaRPr>
            </a:p>
            <a:p>
              <a:pPr lvl="0" algn="just">
                <a:lnSpc>
                  <a:spcPct val="150000"/>
                </a:lnSpc>
                <a:defRPr/>
              </a:pPr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rPr>
                <a:t>	</a:t>
              </a:r>
              <a:r>
                <a: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rPr>
                <a:t>1)  The filtered-back projection (FBP)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rPr>
                <a:t>	2)  Algebraic reconstruction technique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rPr>
                <a:t>	3)  </a:t>
              </a:r>
              <a:r>
                <a:rPr lang="en-US" altLang="ko-KR" sz="1400" b="1" dirty="0">
                  <a:solidFill>
                    <a:srgbClr val="0AA6B2"/>
                  </a:solidFill>
                  <a:latin typeface="Tahoma"/>
                  <a:cs typeface="Tahoma"/>
                </a:rPr>
                <a:t>Maximum entropy (MENT)</a:t>
              </a:r>
            </a:p>
            <a:p>
              <a:pPr lvl="0">
                <a:defRPr/>
              </a:pPr>
              <a:endParaRPr lang="en-US" altLang="ko-KR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C45A1A-9E72-D74C-A277-50D9055A6E25}"/>
                </a:ext>
              </a:extLst>
            </p:cNvPr>
            <p:cNvSpPr txBox="1"/>
            <p:nvPr/>
          </p:nvSpPr>
          <p:spPr>
            <a:xfrm>
              <a:off x="2281620" y="3941976"/>
              <a:ext cx="79130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altLang="ko-KR" sz="1300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en-US" altLang="ko-KR" sz="1300" dirty="0">
                  <a:solidFill>
                    <a:srgbClr val="0AA6B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among the many solutions for such an inverse problem, one should select the solution that maximizes the entropy of the resulting distribution</a:t>
              </a:r>
              <a:r>
                <a:rPr lang="en-US" altLang="ko-KR" sz="1300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 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64B0D65-EE7E-7676-5DA5-2F9DD778A71A}"/>
              </a:ext>
            </a:extLst>
          </p:cNvPr>
          <p:cNvGrpSpPr/>
          <p:nvPr/>
        </p:nvGrpSpPr>
        <p:grpSpPr>
          <a:xfrm>
            <a:off x="972241" y="4488821"/>
            <a:ext cx="9924571" cy="2240842"/>
            <a:chOff x="953799" y="4416370"/>
            <a:chExt cx="9924571" cy="2240842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36445716-FBB4-5A4F-77B8-5AF124CD2562}"/>
                </a:ext>
              </a:extLst>
            </p:cNvPr>
            <p:cNvGrpSpPr/>
            <p:nvPr/>
          </p:nvGrpSpPr>
          <p:grpSpPr>
            <a:xfrm>
              <a:off x="5558589" y="4416370"/>
              <a:ext cx="5319781" cy="2240842"/>
              <a:chOff x="2867850" y="4313140"/>
              <a:chExt cx="5700457" cy="2392014"/>
            </a:xfrm>
          </p:grpSpPr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9C1478E1-65D7-051A-6568-24C9F853F3F3}"/>
                  </a:ext>
                </a:extLst>
              </p:cNvPr>
              <p:cNvGrpSpPr/>
              <p:nvPr/>
            </p:nvGrpSpPr>
            <p:grpSpPr>
              <a:xfrm>
                <a:off x="3119845" y="4313140"/>
                <a:ext cx="5448462" cy="2120968"/>
                <a:chOff x="3119844" y="4225691"/>
                <a:chExt cx="5448462" cy="2120968"/>
              </a:xfrm>
            </p:grpSpPr>
            <p:pic>
              <p:nvPicPr>
                <p:cNvPr id="10" name="그림 9" descr="스케치, 그림, 예술, 종이접기이(가) 표시된 사진&#10;&#10;AI 생성 콘텐츠는 정확하지 않을 수 있습니다.">
                  <a:extLst>
                    <a:ext uri="{FF2B5EF4-FFF2-40B4-BE49-F238E27FC236}">
                      <a16:creationId xmlns:a16="http://schemas.microsoft.com/office/drawing/2014/main" id="{711CD227-3168-B734-7D2C-28CC9D01FF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l="4069" t="4039"/>
                <a:stretch>
                  <a:fillRect/>
                </a:stretch>
              </p:blipFill>
              <p:spPr>
                <a:xfrm>
                  <a:off x="3119844" y="4225691"/>
                  <a:ext cx="1868044" cy="2120968"/>
                </a:xfrm>
                <a:prstGeom prst="rect">
                  <a:avLst/>
                </a:prstGeom>
              </p:spPr>
            </p:pic>
            <p:pic>
              <p:nvPicPr>
                <p:cNvPr id="12" name="그림 11" descr="도표, 스케치, 라인, 기술 도면이(가) 표시된 사진&#10;&#10;AI 생성 콘텐츠는 정확하지 않을 수 있습니다.">
                  <a:extLst>
                    <a:ext uri="{FF2B5EF4-FFF2-40B4-BE49-F238E27FC236}">
                      <a16:creationId xmlns:a16="http://schemas.microsoft.com/office/drawing/2014/main" id="{87137139-C6DE-5BA4-AC40-098A2DC1B0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71978" y="4225691"/>
                  <a:ext cx="2796328" cy="2120968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253B84-0B2A-23D9-FE3F-09CC7948ABD0}"/>
                  </a:ext>
                </a:extLst>
              </p:cNvPr>
              <p:cNvSpPr txBox="1"/>
              <p:nvPr/>
            </p:nvSpPr>
            <p:spPr>
              <a:xfrm>
                <a:off x="6079279" y="6434108"/>
                <a:ext cx="2181726" cy="271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altLang="ko-KR" sz="1000" dirty="0">
                    <a:solidFill>
                      <a:schemeClr val="bg2">
                        <a:lumMod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(contour plot of MENT solution)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D71BCB-447D-6C27-0C2D-08A649484759}"/>
                  </a:ext>
                </a:extLst>
              </p:cNvPr>
              <p:cNvSpPr txBox="1"/>
              <p:nvPr/>
            </p:nvSpPr>
            <p:spPr>
              <a:xfrm>
                <a:off x="2867850" y="6434108"/>
                <a:ext cx="2372033" cy="262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altLang="ko-KR" sz="1000" dirty="0">
                    <a:solidFill>
                      <a:schemeClr val="bg2">
                        <a:lumMod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(isometric display of MENT solution)</a:t>
                </a:r>
              </a:p>
            </p:txBody>
          </p:sp>
        </p:grpSp>
        <p:pic>
          <p:nvPicPr>
            <p:cNvPr id="18" name="그림 17" descr="스케치, 그림, 도표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02EE132-4DE7-7C5E-B2A1-E331654C9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3799" y="4489228"/>
              <a:ext cx="3633404" cy="19869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93BF2D3-6529-3FF5-FF6A-FC1D125D1070}"/>
                    </a:ext>
                  </a:extLst>
                </p:cNvPr>
                <p:cNvSpPr txBox="1"/>
                <p:nvPr/>
              </p:nvSpPr>
              <p:spPr>
                <a:xfrm>
                  <a:off x="4873983" y="5209778"/>
                  <a:ext cx="2466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2000" b="1" i="1" smtClean="0"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ko-KR" altLang="en-US" sz="2000" b="1" i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93BF2D3-6529-3FF5-FF6A-FC1D125D10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3983" y="5209778"/>
                  <a:ext cx="246648" cy="400110"/>
                </a:xfrm>
                <a:prstGeom prst="rect">
                  <a:avLst/>
                </a:prstGeom>
                <a:blipFill>
                  <a:blip r:embed="rId6"/>
                  <a:stretch>
                    <a:fillRect r="-57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9141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EDCEF-B876-35F4-D346-AF50634CD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18D39C-F88B-964D-43E3-1F9B70793960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400" b="1" dirty="0">
                <a:solidFill>
                  <a:srgbClr val="076E77"/>
                </a:solidFill>
                <a:latin typeface="맑은 고딕"/>
              </a:rPr>
              <a:t>What is Maximum Entropy Theory</a:t>
            </a:r>
            <a:endParaRPr kumimoji="0" lang="en-US" altLang="ko-KR" sz="4400" b="1" i="0" u="none" strike="noStrike" kern="1200" cap="none" spc="0" normalizeH="0" baseline="0" dirty="0">
              <a:solidFill>
                <a:srgbClr val="076E77"/>
              </a:solidFill>
              <a:latin typeface="맑은 고딕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747E37E-3FCF-96BA-0C06-C39B1C3EAB6A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Introduction : Data Analysis - 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BD4972F5-3DFD-052F-A148-01EEF5802CD2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4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A5BC1-D83B-E485-02AB-54F63A3F0585}"/>
              </a:ext>
            </a:extLst>
          </p:cNvPr>
          <p:cNvSpPr txBox="1"/>
          <p:nvPr/>
        </p:nvSpPr>
        <p:spPr>
          <a:xfrm>
            <a:off x="2432987" y="1425528"/>
            <a:ext cx="6487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Sivia -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『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Data Analysis: A Bayesian Tutorial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』</a:t>
            </a:r>
            <a:endParaRPr lang="en-US" altLang="ko-KR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68C505-7C52-1CC6-C391-BF728202B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06" y="1377883"/>
            <a:ext cx="1061857" cy="16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20E2AA-38B5-EA02-6622-DD652718DD0B}"/>
              </a:ext>
            </a:extLst>
          </p:cNvPr>
          <p:cNvSpPr txBox="1"/>
          <p:nvPr/>
        </p:nvSpPr>
        <p:spPr>
          <a:xfrm>
            <a:off x="2478707" y="2056236"/>
            <a:ext cx="84467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  <a:cs typeface="Tahoma"/>
              </a:rPr>
              <a:t>►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 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T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rPr>
              <a:t>his book discuss how probability density functions(pdfs) can be assigned. The nature of the relevant physical quantities alone is enough to determine an appropriate probability density function.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2B23A0-73AE-C1C3-6EE6-813B69178BD0}"/>
                  </a:ext>
                </a:extLst>
              </p:cNvPr>
              <p:cNvSpPr txBox="1"/>
              <p:nvPr/>
            </p:nvSpPr>
            <p:spPr>
              <a:xfrm>
                <a:off x="1942381" y="5241490"/>
                <a:ext cx="9267959" cy="1172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altLang="ko-KR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⇒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	Need to maximize</a:t>
                </a:r>
              </a:p>
              <a:p>
                <a:pPr lvl="2"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𝑆</m:t>
                      </m:r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𝑖</m:t>
                          </m:r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ln</m:t>
                          </m:r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2B23A0-73AE-C1C3-6EE6-813B69178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381" y="5241490"/>
                <a:ext cx="9267959" cy="1172629"/>
              </a:xfrm>
              <a:prstGeom prst="rect">
                <a:avLst/>
              </a:prstGeom>
              <a:blipFill>
                <a:blip r:embed="rId4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그룹 8">
            <a:extLst>
              <a:ext uri="{FF2B5EF4-FFF2-40B4-BE49-F238E27FC236}">
                <a16:creationId xmlns:a16="http://schemas.microsoft.com/office/drawing/2014/main" id="{74F47882-31F8-6047-C7B9-65C1BE526EF4}"/>
              </a:ext>
            </a:extLst>
          </p:cNvPr>
          <p:cNvGrpSpPr/>
          <p:nvPr/>
        </p:nvGrpSpPr>
        <p:grpSpPr>
          <a:xfrm>
            <a:off x="981660" y="3240942"/>
            <a:ext cx="10378875" cy="2000548"/>
            <a:chOff x="1203524" y="3570838"/>
            <a:chExt cx="10378875" cy="20005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8235BD-8E59-2992-EFDF-990E8538412E}"/>
                </a:ext>
              </a:extLst>
            </p:cNvPr>
            <p:cNvSpPr txBox="1"/>
            <p:nvPr/>
          </p:nvSpPr>
          <p:spPr>
            <a:xfrm>
              <a:off x="1203524" y="3570838"/>
              <a:ext cx="10378875" cy="20005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altLang="ko-KR" b="1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rPr>
                <a:t>Q</a:t>
              </a:r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rPr>
                <a:t>.  How should we assign a pdf when ‘</a:t>
              </a:r>
              <a:r>
                <a:rPr lang="en-US" altLang="ko-KR" dirty="0">
                  <a:solidFill>
                    <a:srgbClr val="0AA6B2"/>
                  </a:solidFill>
                  <a:latin typeface="Tahoma"/>
                  <a:cs typeface="Tahoma"/>
                </a:rPr>
                <a:t>testable information</a:t>
              </a:r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rPr>
                <a:t>’ is available?</a:t>
              </a:r>
            </a:p>
            <a:p>
              <a:pPr lvl="0" algn="just">
                <a:defRPr/>
              </a:pPr>
              <a:endParaRPr lang="en-US" altLang="ko-KR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endParaRPr>
            </a:p>
            <a:p>
              <a:pPr lvl="0" algn="just">
                <a:defRPr/>
              </a:pPr>
              <a:r>
                <a:rPr lang="en-US" altLang="ko-KR" b="1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rPr>
                <a:t>A</a:t>
              </a:r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rPr>
                <a:t>.</a:t>
              </a:r>
              <a:r>
                <a:rPr lang="en-US" altLang="ko-KR" b="1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rPr>
                <a:t> Jaynes</a:t>
              </a:r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rPr>
                <a:t>(1957) has suggested that we should make the assignment by using the principle of maximum entropy.</a:t>
              </a:r>
            </a:p>
            <a:p>
              <a:pPr marL="342900" lvl="0" indent="-342900" algn="just">
                <a:buAutoNum type="alphaUcPeriod"/>
                <a:defRPr/>
              </a:pPr>
              <a:endParaRPr lang="en-US" altLang="ko-KR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endParaRPr>
            </a:p>
            <a:p>
              <a:pPr lvl="0" algn="just">
                <a:defRPr/>
              </a:pPr>
              <a:r>
                <a: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rPr>
                <a:t>   </a:t>
              </a:r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rPr>
                <a:t>That is, we should </a:t>
              </a:r>
              <a:r>
                <a:rPr lang="en-US" altLang="ko-KR" sz="1600" b="1" dirty="0">
                  <a:solidFill>
                    <a:srgbClr val="0AA6B2"/>
                  </a:solidFill>
                  <a:latin typeface="Tahoma"/>
                  <a:cs typeface="Tahoma"/>
                </a:rPr>
                <a:t>choose that pdf which has the most entropy S while satisfying all the available constraints</a:t>
              </a:r>
              <a:r>
                <a: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rPr>
                <a:t>.</a:t>
              </a:r>
              <a:endParaRPr lang="en-US" altLang="ko-KR" dirty="0">
                <a:solidFill>
                  <a:schemeClr val="bg2">
                    <a:lumMod val="25000"/>
                  </a:schemeClr>
                </a:solidFill>
                <a:latin typeface="Tahoma"/>
                <a:cs typeface="Tahoma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2E8032-72B4-0618-2B7D-F79C92EB6932}"/>
                </a:ext>
              </a:extLst>
            </p:cNvPr>
            <p:cNvSpPr txBox="1"/>
            <p:nvPr/>
          </p:nvSpPr>
          <p:spPr>
            <a:xfrm>
              <a:off x="5235139" y="3786750"/>
              <a:ext cx="250718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altLang="ko-KR" sz="1600" dirty="0">
                  <a:solidFill>
                    <a:srgbClr val="0AA6B2"/>
                  </a:solidFill>
                  <a:latin typeface="Tahoma"/>
                  <a:cs typeface="Tahoma"/>
                </a:rPr>
                <a:t>(testable constraints)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812560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80739-4060-1407-553F-73B324372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868352-C75E-DD0C-F80B-51805B6FA0CE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The Maximum Entropy Theory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20C52CD-BEE1-6260-BC1C-B834775CC319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Why entropy? : The Monkey Argument - 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DB37CB8C-EAFF-E514-D040-A9B94613D920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5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A32214-A47E-0A81-2B1C-EC69DE51AE8A}"/>
                  </a:ext>
                </a:extLst>
              </p:cNvPr>
              <p:cNvSpPr txBox="1"/>
              <p:nvPr/>
            </p:nvSpPr>
            <p:spPr>
              <a:xfrm>
                <a:off x="561473" y="1478417"/>
                <a:ext cx="110690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 </a:t>
                </a:r>
                <a:r>
                  <a:rPr lang="en-US" altLang="ko-KR" b="1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S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uppose there are </a:t>
                </a:r>
                <a:r>
                  <a:rPr lang="en-US" altLang="ko-KR" i="1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M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mutually exclusive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{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}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. Given some testable information </a:t>
                </a:r>
                <a:r>
                  <a:rPr lang="en-US" altLang="ko-KR" i="1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I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, we have to assign a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prob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 </m:t>
                            </m:r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to each possibility. How can we do this in the most honest and fair way?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A32214-A47E-0A81-2B1C-EC69DE51A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3" y="1478417"/>
                <a:ext cx="11069052" cy="646331"/>
              </a:xfrm>
              <a:prstGeom prst="rect">
                <a:avLst/>
              </a:prstGeom>
              <a:blipFill>
                <a:blip r:embed="rId3"/>
                <a:stretch>
                  <a:fillRect l="-441" t="-24528" r="-496" b="-1075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8A528E-25FB-D0DA-8490-69A5578126A6}"/>
                  </a:ext>
                </a:extLst>
              </p:cNvPr>
              <p:cNvSpPr txBox="1"/>
              <p:nvPr/>
            </p:nvSpPr>
            <p:spPr>
              <a:xfrm>
                <a:off x="561473" y="4721041"/>
                <a:ext cx="11069052" cy="1726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dist">
                  <a:defRPr/>
                </a:pP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  </a:t>
                </a:r>
                <a:r>
                  <a:rPr lang="en-US" altLang="ko-KR" b="1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S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ince each coin can land in any of the boxes,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𝑀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ways to distribute the coins amongst them. All of these basic sequences are not distinct, however, as many yield the same distribution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. </a:t>
                </a:r>
              </a:p>
              <a:p>
                <a:pPr lvl="0" algn="just">
                  <a:defRPr/>
                </a:pPr>
                <a:r>
                  <a:rPr lang="en-US" altLang="ko-KR" b="1" dirty="0">
                    <a:solidFill>
                      <a:srgbClr val="0AA6B2"/>
                    </a:solidFill>
                    <a:latin typeface="Tahoma"/>
                    <a:cs typeface="Tahoma"/>
                  </a:rPr>
                  <a:t>The expected frequency </a:t>
                </a:r>
                <a:r>
                  <a:rPr lang="en-US" altLang="ko-KR" b="1" i="1" dirty="0">
                    <a:solidFill>
                      <a:srgbClr val="0AA6B2"/>
                    </a:solidFill>
                    <a:latin typeface="Tahoma"/>
                    <a:cs typeface="Tahoma"/>
                  </a:rPr>
                  <a:t>F</a:t>
                </a:r>
                <a:r>
                  <a:rPr lang="en-US" altLang="ko-KR" b="1" dirty="0">
                    <a:solidFill>
                      <a:srgbClr val="0AA6B2"/>
                    </a:solidFill>
                    <a:latin typeface="Tahoma"/>
                    <a:cs typeface="Tahoma"/>
                  </a:rPr>
                  <a:t> with which a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solidFill>
                          <a:srgbClr val="0AA6B2"/>
                        </a:solidFill>
                        <a:latin typeface="Cambria Math" panose="02040503050406030204" pitchFamily="18" charset="0"/>
                        <a:cs typeface="Tahoma"/>
                      </a:rPr>
                      <m:t>{</m:t>
                    </m:r>
                    <m:sSub>
                      <m:sSubPr>
                        <m:ctrlPr>
                          <a:rPr lang="en-US" altLang="ko-KR" b="1" i="1" smtClean="0">
                            <a:solidFill>
                              <a:srgbClr val="0AA6B2"/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solidFill>
                              <a:srgbClr val="0AA6B2"/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𝒑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rgbClr val="0AA6B2"/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𝒊</m:t>
                        </m:r>
                      </m:sub>
                    </m:sSub>
                    <m:r>
                      <a:rPr lang="en-US" altLang="ko-KR" b="1" i="1" smtClean="0">
                        <a:solidFill>
                          <a:srgbClr val="0AA6B2"/>
                        </a:solidFill>
                        <a:latin typeface="Cambria Math" panose="02040503050406030204" pitchFamily="18" charset="0"/>
                        <a:cs typeface="Tahoma"/>
                      </a:rPr>
                      <m:t>}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will arise, therefore, is given by</a:t>
                </a:r>
              </a:p>
              <a:p>
                <a:pPr lvl="0" algn="just">
                  <a:defRPr/>
                </a:pPr>
                <a:endPara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endParaRPr>
              </a:p>
              <a:p>
                <a:pPr lvl="0"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𝐹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𝑛𝑢𝑚𝑏𝑒𝑟</m:t>
                          </m:r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 </m:t>
                          </m:r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𝑜𝑓</m:t>
                          </m:r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 </m:t>
                          </m:r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𝑤𝑎𝑦𝑠</m:t>
                          </m:r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 </m:t>
                          </m:r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𝑜𝑓</m:t>
                          </m:r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 </m:t>
                          </m:r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𝑜𝑏𝑡𝑎𝑖𝑛𝑖𝑛𝑔</m:t>
                          </m:r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 {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}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.</m:t>
                      </m:r>
                    </m:oMath>
                  </m:oMathPara>
                </a14:m>
                <a:endPara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8A528E-25FB-D0DA-8490-69A557812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3" y="4721041"/>
                <a:ext cx="11069052" cy="1726563"/>
              </a:xfrm>
              <a:prstGeom prst="rect">
                <a:avLst/>
              </a:prstGeom>
              <a:blipFill>
                <a:blip r:embed="rId4"/>
                <a:stretch>
                  <a:fillRect l="-441" t="-1761" r="-4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그림 30">
            <a:extLst>
              <a:ext uri="{FF2B5EF4-FFF2-40B4-BE49-F238E27FC236}">
                <a16:creationId xmlns:a16="http://schemas.microsoft.com/office/drawing/2014/main" id="{C67A7C72-9E31-9681-BF4D-FE4FC546AD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233" b="13903"/>
          <a:stretch>
            <a:fillRect/>
          </a:stretch>
        </p:blipFill>
        <p:spPr>
          <a:xfrm>
            <a:off x="9307028" y="2468240"/>
            <a:ext cx="1696072" cy="1726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1AA62D6-5918-72BA-62A3-D22DE75E096A}"/>
                  </a:ext>
                </a:extLst>
              </p:cNvPr>
              <p:cNvSpPr txBox="1"/>
              <p:nvPr/>
            </p:nvSpPr>
            <p:spPr>
              <a:xfrm>
                <a:off x="2833809" y="3694697"/>
                <a:ext cx="6566903" cy="750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the total number of coins N :  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𝑁</m:t>
                    </m:r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𝑖</m:t>
                        </m:r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=1</m:t>
                        </m:r>
                      </m:sub>
                      <m:sup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  </m:t>
                    </m:r>
                    <m:d>
                      <m:dPr>
                        <m:ctrl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𝑁</m:t>
                        </m:r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≫</m:t>
                        </m:r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𝑀</m:t>
                        </m:r>
                      </m:e>
                    </m:d>
                  </m:oMath>
                </a14:m>
                <a:endParaRPr lang="en-US" altLang="ko-KR" sz="1400" b="0" i="1" dirty="0">
                  <a:solidFill>
                    <a:schemeClr val="bg2">
                      <a:lumMod val="25000"/>
                    </a:schemeClr>
                  </a:solidFill>
                  <a:latin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:endParaRPr lang="en-US" altLang="ko-KR" sz="1400" b="0" i="1" dirty="0">
                  <a:solidFill>
                    <a:schemeClr val="bg2">
                      <a:lumMod val="25000"/>
                    </a:schemeClr>
                  </a:solidFill>
                  <a:latin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distribution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{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𝑛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}</m:t>
                    </m:r>
                  </m:oMath>
                </a14:m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will give rise to a corresponding candidate pdf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{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𝑝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  <m:r>
                      <a:rPr lang="en-US" altLang="ko-KR" sz="1400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}</m:t>
                    </m:r>
                  </m:oMath>
                </a14:m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altLang="ko-KR" sz="14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  <m:r>
                      <a:rPr lang="en-US" altLang="ko-KR" sz="1400" b="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=</m:t>
                    </m:r>
                    <m:sSub>
                      <m:sSubPr>
                        <m:ctrlPr>
                          <a:rPr lang="en-US" altLang="ko-KR" sz="14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altLang="ko-KR" sz="14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𝑛</m:t>
                        </m:r>
                      </m:e>
                      <m:sub>
                        <m:r>
                          <a:rPr lang="en-US" altLang="ko-KR" sz="1400" b="0" i="1" dirty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  <m:r>
                      <a:rPr lang="en-US" altLang="ko-KR" sz="1400" b="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/</m:t>
                    </m:r>
                    <m:r>
                      <a:rPr lang="en-US" altLang="ko-KR" sz="1400" b="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𝑁</m:t>
                    </m:r>
                  </m:oMath>
                </a14:m>
                <a:endPara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1AA62D6-5918-72BA-62A3-D22DE75E0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809" y="3694697"/>
                <a:ext cx="6566903" cy="750398"/>
              </a:xfrm>
              <a:prstGeom prst="rect">
                <a:avLst/>
              </a:prstGeom>
              <a:blipFill>
                <a:blip r:embed="rId6"/>
                <a:stretch>
                  <a:fillRect l="-279" t="-39837" b="-89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470CAF29-6FF7-EFDB-84FE-384F9F03C232}"/>
              </a:ext>
            </a:extLst>
          </p:cNvPr>
          <p:cNvSpPr txBox="1"/>
          <p:nvPr/>
        </p:nvSpPr>
        <p:spPr>
          <a:xfrm>
            <a:off x="9400712" y="4069896"/>
            <a:ext cx="25120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ko-KR" sz="1100" dirty="0">
                <a:solidFill>
                  <a:srgbClr val="0AA6B2"/>
                </a:solidFill>
                <a:latin typeface="Tahoma"/>
                <a:cs typeface="Tahoma"/>
              </a:rPr>
              <a:t>(they have no particular axe to grind)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85650EF-0769-9C3B-5123-13B17EE2A809}"/>
              </a:ext>
            </a:extLst>
          </p:cNvPr>
          <p:cNvGrpSpPr/>
          <p:nvPr/>
        </p:nvGrpSpPr>
        <p:grpSpPr>
          <a:xfrm>
            <a:off x="3214035" y="2422712"/>
            <a:ext cx="5495936" cy="1077218"/>
            <a:chOff x="3811092" y="2420154"/>
            <a:chExt cx="5495936" cy="1077218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63CF1DAF-A5BB-6723-6DDB-CBB347AD5AB1}"/>
                </a:ext>
              </a:extLst>
            </p:cNvPr>
            <p:cNvGrpSpPr/>
            <p:nvPr/>
          </p:nvGrpSpPr>
          <p:grpSpPr>
            <a:xfrm>
              <a:off x="3811092" y="2420154"/>
              <a:ext cx="4799825" cy="1077218"/>
              <a:chOff x="3457508" y="2575160"/>
              <a:chExt cx="4799825" cy="1077218"/>
            </a:xfrm>
          </p:grpSpPr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84FCA53C-09B4-199C-03DD-44C87726B408}"/>
                  </a:ext>
                </a:extLst>
              </p:cNvPr>
              <p:cNvGrpSpPr/>
              <p:nvPr/>
            </p:nvGrpSpPr>
            <p:grpSpPr>
              <a:xfrm>
                <a:off x="3457508" y="2575160"/>
                <a:ext cx="4799825" cy="787388"/>
                <a:chOff x="3457508" y="2575160"/>
                <a:chExt cx="4799825" cy="787388"/>
              </a:xfrm>
            </p:grpSpPr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A11D3289-1DD4-3734-A000-982DBC227CFA}"/>
                    </a:ext>
                  </a:extLst>
                </p:cNvPr>
                <p:cNvGrpSpPr/>
                <p:nvPr/>
              </p:nvGrpSpPr>
              <p:grpSpPr>
                <a:xfrm>
                  <a:off x="3457508" y="2777773"/>
                  <a:ext cx="4799825" cy="584775"/>
                  <a:chOff x="2264980" y="2576779"/>
                  <a:chExt cx="4799825" cy="584775"/>
                </a:xfrm>
              </p:grpSpPr>
              <p:sp>
                <p:nvSpPr>
                  <p:cNvPr id="24" name="직사각형 23">
                    <a:extLst>
                      <a:ext uri="{FF2B5EF4-FFF2-40B4-BE49-F238E27FC236}">
                        <a16:creationId xmlns:a16="http://schemas.microsoft.com/office/drawing/2014/main" id="{A095048E-5A93-63B0-8D81-E6DB89389FFD}"/>
                      </a:ext>
                    </a:extLst>
                  </p:cNvPr>
                  <p:cNvSpPr/>
                  <p:nvPr/>
                </p:nvSpPr>
                <p:spPr>
                  <a:xfrm>
                    <a:off x="2264980" y="2712720"/>
                    <a:ext cx="685800" cy="369332"/>
                  </a:xfrm>
                  <a:prstGeom prst="rect">
                    <a:avLst/>
                  </a:prstGeom>
                  <a:noFill/>
                  <a:ln>
                    <a:solidFill>
                      <a:srgbClr val="076E7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25" name="직사각형 24">
                    <a:extLst>
                      <a:ext uri="{FF2B5EF4-FFF2-40B4-BE49-F238E27FC236}">
                        <a16:creationId xmlns:a16="http://schemas.microsoft.com/office/drawing/2014/main" id="{AFBC78AB-8B94-4571-875E-A46534407181}"/>
                      </a:ext>
                    </a:extLst>
                  </p:cNvPr>
                  <p:cNvSpPr/>
                  <p:nvPr/>
                </p:nvSpPr>
                <p:spPr>
                  <a:xfrm>
                    <a:off x="3347020" y="2712720"/>
                    <a:ext cx="685800" cy="369332"/>
                  </a:xfrm>
                  <a:prstGeom prst="rect">
                    <a:avLst/>
                  </a:prstGeom>
                  <a:noFill/>
                  <a:ln>
                    <a:solidFill>
                      <a:srgbClr val="076E7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26" name="직사각형 25">
                    <a:extLst>
                      <a:ext uri="{FF2B5EF4-FFF2-40B4-BE49-F238E27FC236}">
                        <a16:creationId xmlns:a16="http://schemas.microsoft.com/office/drawing/2014/main" id="{A9CBD59C-0FDF-DF59-C7A9-0334F22CC3BC}"/>
                      </a:ext>
                    </a:extLst>
                  </p:cNvPr>
                  <p:cNvSpPr/>
                  <p:nvPr/>
                </p:nvSpPr>
                <p:spPr>
                  <a:xfrm>
                    <a:off x="4429060" y="2712720"/>
                    <a:ext cx="685800" cy="369332"/>
                  </a:xfrm>
                  <a:prstGeom prst="rect">
                    <a:avLst/>
                  </a:prstGeom>
                  <a:noFill/>
                  <a:ln>
                    <a:solidFill>
                      <a:srgbClr val="076E7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27" name="직사각형 26">
                    <a:extLst>
                      <a:ext uri="{FF2B5EF4-FFF2-40B4-BE49-F238E27FC236}">
                        <a16:creationId xmlns:a16="http://schemas.microsoft.com/office/drawing/2014/main" id="{1675344C-F696-C25B-4EBE-888958C3660F}"/>
                      </a:ext>
                    </a:extLst>
                  </p:cNvPr>
                  <p:cNvSpPr/>
                  <p:nvPr/>
                </p:nvSpPr>
                <p:spPr>
                  <a:xfrm>
                    <a:off x="5511100" y="2712720"/>
                    <a:ext cx="685800" cy="369332"/>
                  </a:xfrm>
                  <a:prstGeom prst="rect">
                    <a:avLst/>
                  </a:prstGeom>
                  <a:noFill/>
                  <a:ln>
                    <a:solidFill>
                      <a:srgbClr val="076E7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8" name="TextBox 27">
                        <a:extLst>
                          <a:ext uri="{FF2B5EF4-FFF2-40B4-BE49-F238E27FC236}">
                            <a16:creationId xmlns:a16="http://schemas.microsoft.com/office/drawing/2014/main" id="{103ABE79-3F1B-E513-EEF3-19B18155A5B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35165" y="2576779"/>
                        <a:ext cx="929640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ko-KR" altLang="en-US" sz="320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m:oMathPara>
                        </a14:m>
                        <a:endParaRPr lang="ko-KR" alt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28" name="TextBox 27">
                        <a:extLst>
                          <a:ext uri="{FF2B5EF4-FFF2-40B4-BE49-F238E27FC236}">
                            <a16:creationId xmlns:a16="http://schemas.microsoft.com/office/drawing/2014/main" id="{103ABE79-3F1B-E513-EEF3-19B18155A5B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135165" y="2576779"/>
                        <a:ext cx="929640" cy="584775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ko-KR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F3D2D68-D9DB-9FEB-34DB-0FAF5E5BCFB7}"/>
                    </a:ext>
                  </a:extLst>
                </p:cNvPr>
                <p:cNvSpPr txBox="1"/>
                <p:nvPr/>
              </p:nvSpPr>
              <p:spPr>
                <a:xfrm>
                  <a:off x="3549934" y="2575160"/>
                  <a:ext cx="5009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rPr>
                    <a:t>1</a:t>
                  </a:r>
                  <a:endParaRPr lang="ko-KR" altLang="en-US" b="1" dirty="0">
                    <a:latin typeface="Cambria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725C97E-C23B-CA03-511C-61747B53049A}"/>
                    </a:ext>
                  </a:extLst>
                </p:cNvPr>
                <p:cNvSpPr txBox="1"/>
                <p:nvPr/>
              </p:nvSpPr>
              <p:spPr>
                <a:xfrm>
                  <a:off x="4631974" y="2575160"/>
                  <a:ext cx="5009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rPr>
                    <a:t>2</a:t>
                  </a:r>
                  <a:endParaRPr lang="ko-KR" altLang="en-US" b="1" dirty="0">
                    <a:latin typeface="Cambria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D574EA4-B9E2-E0D2-5D86-E38471299F95}"/>
                    </a:ext>
                  </a:extLst>
                </p:cNvPr>
                <p:cNvSpPr txBox="1"/>
                <p:nvPr/>
              </p:nvSpPr>
              <p:spPr>
                <a:xfrm>
                  <a:off x="5714014" y="2575160"/>
                  <a:ext cx="5009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>
                      <a:latin typeface="Cambria" panose="02040503050406030204" pitchFamily="18" charset="0"/>
                      <a:cs typeface="Arial" panose="020B0604020202020204" pitchFamily="34" charset="0"/>
                    </a:rPr>
                    <a:t>3</a:t>
                  </a:r>
                  <a:endParaRPr lang="ko-KR" altLang="en-US" sz="1600" b="1" dirty="0">
                    <a:latin typeface="Cambria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386650-AA7A-AFC8-FFC7-9EC0CDF95CF3}"/>
                    </a:ext>
                  </a:extLst>
                </p:cNvPr>
                <p:cNvSpPr txBox="1"/>
                <p:nvPr/>
              </p:nvSpPr>
              <p:spPr>
                <a:xfrm>
                  <a:off x="6796054" y="2575160"/>
                  <a:ext cx="5009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>
                      <a:latin typeface="Cambria" panose="02040503050406030204" pitchFamily="18" charset="0"/>
                      <a:ea typeface="Cambria" panose="02040503050406030204" pitchFamily="18" charset="0"/>
                      <a:cs typeface="Arial" panose="020B0604020202020204" pitchFamily="34" charset="0"/>
                    </a:rPr>
                    <a:t>4</a:t>
                  </a:r>
                  <a:endParaRPr lang="ko-KR" altLang="en-US" sz="1600" b="1" dirty="0">
                    <a:latin typeface="Cambria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2CD30ABC-E93C-E9E3-22D2-60876D44A28D}"/>
                      </a:ext>
                    </a:extLst>
                  </p:cNvPr>
                  <p:cNvSpPr txBox="1"/>
                  <p:nvPr/>
                </p:nvSpPr>
                <p:spPr>
                  <a:xfrm>
                    <a:off x="3599597" y="3252268"/>
                    <a:ext cx="50094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3215D9B6-318A-1499-999C-1E257B49C3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9597" y="3252268"/>
                    <a:ext cx="500948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7576" r="-14458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1AD4AFD-9461-16AE-4722-55E36C5EB478}"/>
                      </a:ext>
                    </a:extLst>
                  </p:cNvPr>
                  <p:cNvSpPr txBox="1"/>
                  <p:nvPr/>
                </p:nvSpPr>
                <p:spPr>
                  <a:xfrm>
                    <a:off x="4681637" y="3252268"/>
                    <a:ext cx="50094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CCF73A2-3B48-457E-B5B8-9F6E4294A8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1637" y="3252268"/>
                    <a:ext cx="500948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7576" r="-15854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1C0B7634-31D3-0F63-7A1D-92D8EDE08216}"/>
                      </a:ext>
                    </a:extLst>
                  </p:cNvPr>
                  <p:cNvSpPr txBox="1"/>
                  <p:nvPr/>
                </p:nvSpPr>
                <p:spPr>
                  <a:xfrm>
                    <a:off x="5763677" y="3252268"/>
                    <a:ext cx="50094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458D6D3D-A913-59AF-9124-CE18724267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3677" y="3252268"/>
                    <a:ext cx="500948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7576" r="-14458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72400C6-7460-C93F-9E4F-9C3241EFD3E3}"/>
                      </a:ext>
                    </a:extLst>
                  </p:cNvPr>
                  <p:cNvSpPr txBox="1"/>
                  <p:nvPr/>
                </p:nvSpPr>
                <p:spPr>
                  <a:xfrm>
                    <a:off x="6845717" y="3252268"/>
                    <a:ext cx="50094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ko-KR" sz="2000" b="1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7C3DBE87-6406-DF43-34F2-1606FA6431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5717" y="3252268"/>
                    <a:ext cx="500948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7576" r="-15854" b="-25758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2166CC85-5427-9BB4-5748-B6503C064CFF}"/>
                </a:ext>
              </a:extLst>
            </p:cNvPr>
            <p:cNvSpPr/>
            <p:nvPr/>
          </p:nvSpPr>
          <p:spPr>
            <a:xfrm>
              <a:off x="8621228" y="2758708"/>
              <a:ext cx="685800" cy="369332"/>
            </a:xfrm>
            <a:prstGeom prst="rect">
              <a:avLst/>
            </a:prstGeom>
            <a:noFill/>
            <a:ln>
              <a:solidFill>
                <a:srgbClr val="076E7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955E6E-7DC0-B896-210E-5BD409CAB403}"/>
                </a:ext>
              </a:extLst>
            </p:cNvPr>
            <p:cNvSpPr txBox="1"/>
            <p:nvPr/>
          </p:nvSpPr>
          <p:spPr>
            <a:xfrm>
              <a:off x="8713654" y="2420154"/>
              <a:ext cx="5009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latin typeface="Cambria" panose="02040503050406030204" pitchFamily="18" charset="0"/>
                  <a:cs typeface="Arial" panose="020B0604020202020204" pitchFamily="34" charset="0"/>
                </a:rPr>
                <a:t>M</a:t>
              </a:r>
              <a:endParaRPr lang="ko-KR" altLang="en-US" sz="16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AAC295F-4A55-8E1B-B221-55BD17EE0B24}"/>
                    </a:ext>
                  </a:extLst>
                </p:cNvPr>
                <p:cNvSpPr txBox="1"/>
                <p:nvPr/>
              </p:nvSpPr>
              <p:spPr>
                <a:xfrm>
                  <a:off x="8763317" y="3097262"/>
                  <a:ext cx="50094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ko-KR" sz="2000" b="1" i="1" dirty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Arial" panose="020B0604020202020204" pitchFamily="34" charset="0"/>
                              </a:rPr>
                              <m:t>𝑴</m:t>
                            </m:r>
                          </m:sub>
                        </m:sSub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AAC295F-4A55-8E1B-B221-55BD17EE0B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3317" y="3097262"/>
                  <a:ext cx="500948" cy="400110"/>
                </a:xfrm>
                <a:prstGeom prst="rect">
                  <a:avLst/>
                </a:prstGeom>
                <a:blipFill>
                  <a:blip r:embed="rId12"/>
                  <a:stretch>
                    <a:fillRect l="-7317" b="-307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346401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DB242-2395-4E95-6AE4-E81A82FA4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27114A-00E3-38B7-1C3B-0B3A6AF81450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The Maximum Entropy Theory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CA4D4BD2-6023-FB7C-AB9A-C1C31DF991B3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Why entropy? : The Monkey Argument - 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71971303-984E-9A27-734F-DC6D8C3D0FE7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6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205E9D-BC1C-59F9-C75E-9CF0281563F7}"/>
                  </a:ext>
                </a:extLst>
              </p:cNvPr>
              <p:cNvSpPr txBox="1"/>
              <p:nvPr/>
            </p:nvSpPr>
            <p:spPr>
              <a:xfrm>
                <a:off x="579520" y="1506014"/>
                <a:ext cx="110690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  </a:t>
                </a:r>
                <a:r>
                  <a:rPr lang="en-US" altLang="ko-KR" b="1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L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et’s evaluate the numerator(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𝑛𝑢𝑚𝑏𝑒𝑟</m:t>
                    </m:r>
                    <m:r>
                      <a:rPr lang="en-US" altLang="ko-KR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en-US" altLang="ko-KR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𝑜𝑓</m:t>
                    </m:r>
                    <m:r>
                      <a:rPr lang="en-US" altLang="ko-KR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en-US" altLang="ko-KR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𝑤𝑎𝑦𝑠</m:t>
                    </m:r>
                    <m:r>
                      <a:rPr lang="en-US" altLang="ko-KR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en-US" altLang="ko-KR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𝑜𝑓</m:t>
                    </m:r>
                    <m:r>
                      <a:rPr lang="en-US" altLang="ko-KR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en-US" altLang="ko-KR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𝑜𝑏𝑡𝑎𝑖𝑛𝑖𝑛𝑔</m:t>
                    </m:r>
                    <m:r>
                      <a:rPr lang="en-US" altLang="ko-KR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 {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𝑛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}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).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205E9D-BC1C-59F9-C75E-9CF028156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20" y="1506014"/>
                <a:ext cx="11069052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52DC7C4-7655-62F9-220F-F0A6C58DB78A}"/>
                  </a:ext>
                </a:extLst>
              </p:cNvPr>
              <p:cNvSpPr txBox="1"/>
              <p:nvPr/>
            </p:nvSpPr>
            <p:spPr>
              <a:xfrm>
                <a:off x="949491" y="2672819"/>
                <a:ext cx="2384259" cy="84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52DC7C4-7655-62F9-220F-F0A6C58DB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91" y="2672819"/>
                <a:ext cx="2384259" cy="844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그룹 30">
            <a:extLst>
              <a:ext uri="{FF2B5EF4-FFF2-40B4-BE49-F238E27FC236}">
                <a16:creationId xmlns:a16="http://schemas.microsoft.com/office/drawing/2014/main" id="{C11B9861-42DF-8630-02A8-C86274A10B82}"/>
              </a:ext>
            </a:extLst>
          </p:cNvPr>
          <p:cNvGrpSpPr/>
          <p:nvPr/>
        </p:nvGrpSpPr>
        <p:grpSpPr>
          <a:xfrm>
            <a:off x="4536903" y="2287277"/>
            <a:ext cx="3035972" cy="673769"/>
            <a:chOff x="4253162" y="2391915"/>
            <a:chExt cx="3035972" cy="673769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2D571B4D-F653-EE71-F168-7F5F67E8D820}"/>
                </a:ext>
              </a:extLst>
            </p:cNvPr>
            <p:cNvSpPr/>
            <p:nvPr/>
          </p:nvSpPr>
          <p:spPr>
            <a:xfrm>
              <a:off x="4902868" y="2391915"/>
              <a:ext cx="1094874" cy="673769"/>
            </a:xfrm>
            <a:prstGeom prst="ellipse">
              <a:avLst/>
            </a:prstGeom>
            <a:noFill/>
            <a:ln>
              <a:solidFill>
                <a:srgbClr val="0AA6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D33D4677-0924-A5BC-F0DB-984FD7B7B911}"/>
                </a:ext>
              </a:extLst>
            </p:cNvPr>
            <p:cNvSpPr/>
            <p:nvPr/>
          </p:nvSpPr>
          <p:spPr>
            <a:xfrm>
              <a:off x="6194260" y="2391915"/>
              <a:ext cx="1094874" cy="673769"/>
            </a:xfrm>
            <a:prstGeom prst="ellipse">
              <a:avLst/>
            </a:prstGeom>
            <a:noFill/>
            <a:ln>
              <a:solidFill>
                <a:srgbClr val="0AA6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214DB5-8970-0853-0125-1861B2C1A2C0}"/>
                </a:ext>
              </a:extLst>
            </p:cNvPr>
            <p:cNvSpPr txBox="1"/>
            <p:nvPr/>
          </p:nvSpPr>
          <p:spPr>
            <a:xfrm>
              <a:off x="5119436" y="2544133"/>
              <a:ext cx="661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A, B</a:t>
              </a:r>
              <a:endParaRPr lang="ko-KR" altLang="en-US" b="1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B8ADF1-AF68-8A33-5F5D-681EC0000024}"/>
                </a:ext>
              </a:extLst>
            </p:cNvPr>
            <p:cNvSpPr txBox="1"/>
            <p:nvPr/>
          </p:nvSpPr>
          <p:spPr>
            <a:xfrm>
              <a:off x="6410828" y="2541764"/>
              <a:ext cx="661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C</a:t>
              </a:r>
              <a:endParaRPr lang="ko-KR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2D55B71-5FBB-7D55-0AA7-8191C4DBB0A1}"/>
                    </a:ext>
                  </a:extLst>
                </p:cNvPr>
                <p:cNvSpPr txBox="1"/>
                <p:nvPr/>
              </p:nvSpPr>
              <p:spPr>
                <a:xfrm>
                  <a:off x="4253162" y="2541764"/>
                  <a:ext cx="4331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2D55B71-5FBB-7D55-0AA7-8191C4DBB0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3162" y="2541764"/>
                  <a:ext cx="43313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225" r="-38028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C3F3297-874C-88D2-78FB-E9E3EC5ADBA7}"/>
              </a:ext>
            </a:extLst>
          </p:cNvPr>
          <p:cNvSpPr txBox="1"/>
          <p:nvPr/>
        </p:nvSpPr>
        <p:spPr>
          <a:xfrm>
            <a:off x="3951369" y="2078509"/>
            <a:ext cx="85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Ex)</a:t>
            </a:r>
            <a:endParaRPr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062015C4-6F87-6F0B-07AD-BE7EA787400A}"/>
              </a:ext>
            </a:extLst>
          </p:cNvPr>
          <p:cNvGrpSpPr/>
          <p:nvPr/>
        </p:nvGrpSpPr>
        <p:grpSpPr>
          <a:xfrm>
            <a:off x="4536903" y="3356810"/>
            <a:ext cx="3035972" cy="673769"/>
            <a:chOff x="4253162" y="2391915"/>
            <a:chExt cx="3035972" cy="673769"/>
          </a:xfrm>
        </p:grpSpPr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9D7A16D3-F9DE-DD94-D963-47669F47517E}"/>
                </a:ext>
              </a:extLst>
            </p:cNvPr>
            <p:cNvSpPr/>
            <p:nvPr/>
          </p:nvSpPr>
          <p:spPr>
            <a:xfrm>
              <a:off x="4902868" y="2391915"/>
              <a:ext cx="1094874" cy="673769"/>
            </a:xfrm>
            <a:prstGeom prst="ellipse">
              <a:avLst/>
            </a:prstGeom>
            <a:noFill/>
            <a:ln>
              <a:solidFill>
                <a:srgbClr val="0AA6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A3E8F358-A0BA-9C53-5574-6882833E75C2}"/>
                </a:ext>
              </a:extLst>
            </p:cNvPr>
            <p:cNvSpPr/>
            <p:nvPr/>
          </p:nvSpPr>
          <p:spPr>
            <a:xfrm>
              <a:off x="6194260" y="2391915"/>
              <a:ext cx="1094874" cy="673769"/>
            </a:xfrm>
            <a:prstGeom prst="ellipse">
              <a:avLst/>
            </a:prstGeom>
            <a:noFill/>
            <a:ln>
              <a:solidFill>
                <a:srgbClr val="0AA6B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734288F-0C55-F801-E694-EF197125D6AC}"/>
                </a:ext>
              </a:extLst>
            </p:cNvPr>
            <p:cNvSpPr txBox="1"/>
            <p:nvPr/>
          </p:nvSpPr>
          <p:spPr>
            <a:xfrm>
              <a:off x="5119436" y="2544133"/>
              <a:ext cx="661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B, A</a:t>
              </a:r>
              <a:endParaRPr lang="ko-KR" altLang="en-US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164186-6C82-9ECA-806A-C90D56900170}"/>
                </a:ext>
              </a:extLst>
            </p:cNvPr>
            <p:cNvSpPr txBox="1"/>
            <p:nvPr/>
          </p:nvSpPr>
          <p:spPr>
            <a:xfrm>
              <a:off x="6410828" y="2541764"/>
              <a:ext cx="661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C</a:t>
              </a:r>
              <a:endParaRPr lang="ko-KR" alt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95B4AC1-3C83-7EBE-75DE-E73A300F50E5}"/>
                    </a:ext>
                  </a:extLst>
                </p:cNvPr>
                <p:cNvSpPr txBox="1"/>
                <p:nvPr/>
              </p:nvSpPr>
              <p:spPr>
                <a:xfrm>
                  <a:off x="4253162" y="2523716"/>
                  <a:ext cx="4331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95B4AC1-3C83-7EBE-75DE-E73A300F50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3162" y="2523716"/>
                  <a:ext cx="43313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4225" r="-47887" b="-180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C02EA81-2233-3E1F-7F67-BA4D3AD86F1F}"/>
                  </a:ext>
                </a:extLst>
              </p:cNvPr>
              <p:cNvSpPr txBox="1"/>
              <p:nvPr/>
            </p:nvSpPr>
            <p:spPr>
              <a:xfrm>
                <a:off x="8158409" y="2774070"/>
                <a:ext cx="3336763" cy="1155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If each element is indistinguishable,</a:t>
                </a:r>
              </a:p>
              <a:p>
                <a:pPr lvl="0" algn="just">
                  <a:defRPr/>
                </a:pPr>
                <a:endParaRPr lang="en-US" altLang="ko-KR" sz="700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endParaRPr>
              </a:p>
              <a:p>
                <a:pPr lvl="0"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ko-KR" sz="14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ko-KR" sz="14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sz="1400" b="0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endParaRPr>
              </a:p>
              <a:p>
                <a:pPr lvl="0" algn="just">
                  <a:defRPr/>
                </a:pPr>
                <a:endPara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endParaRPr>
              </a:p>
              <a:p>
                <a:pPr lvl="0" algn="just">
                  <a:defRPr/>
                </a:pPr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∴</m:t>
                    </m:r>
                  </m:oMath>
                </a14:m>
                <a:r>
                  <a:rPr lang="en-US" altLang="ko-KR" sz="14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 number of ways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ahoma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sz="1400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=</m:t>
                    </m:r>
                    <m:f>
                      <m:fPr>
                        <m:ctrlP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3!</m:t>
                        </m:r>
                      </m:num>
                      <m:den>
                        <m:r>
                          <a:rPr lang="en-US" altLang="ko-KR" sz="14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2!1!</m:t>
                        </m:r>
                      </m:den>
                    </m:f>
                  </m:oMath>
                </a14:m>
                <a:endParaRPr lang="en-US" altLang="ko-KR" sz="1400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C02EA81-2233-3E1F-7F67-BA4D3AD86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409" y="2774070"/>
                <a:ext cx="3336763" cy="1155509"/>
              </a:xfrm>
              <a:prstGeom prst="rect">
                <a:avLst/>
              </a:prstGeom>
              <a:blipFill>
                <a:blip r:embed="rId6"/>
                <a:stretch>
                  <a:fillRect l="-547" t="-10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677F781-87BE-C4F8-E596-6E6ACDB815CB}"/>
                  </a:ext>
                </a:extLst>
              </p:cNvPr>
              <p:cNvSpPr txBox="1"/>
              <p:nvPr/>
            </p:nvSpPr>
            <p:spPr>
              <a:xfrm>
                <a:off x="579520" y="4373469"/>
                <a:ext cx="11069052" cy="23133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  </a:t>
                </a:r>
                <a:r>
                  <a:rPr lang="en-US" altLang="ko-KR" b="1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S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ubstituting this expression for the numerator in </a:t>
                </a:r>
                <a:r>
                  <a:rPr lang="en-US" altLang="ko-KR" i="1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F 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equation, we obtain</a:t>
                </a:r>
              </a:p>
              <a:p>
                <a:pPr lvl="0" algn="just">
                  <a:defRPr/>
                </a:pPr>
                <a:endPara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endParaRPr>
              </a:p>
              <a:p>
                <a:pPr lvl="0"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𝐹</m:t>
                      </m:r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𝑁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!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!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!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!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        </m:t>
                      </m:r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→        </m:t>
                      </m:r>
                      <m:func>
                        <m:funcPr>
                          <m:ctrl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=−</m:t>
                      </m:r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𝑁</m:t>
                      </m:r>
                      <m:func>
                        <m:funcPr>
                          <m:ctrl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+</m:t>
                      </m:r>
                      <m:func>
                        <m:funcPr>
                          <m:ctrl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𝑁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!</m:t>
                              </m:r>
                            </m:e>
                          </m:d>
                        </m:e>
                      </m:func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𝑖</m:t>
                          </m:r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𝑀</m:t>
                          </m:r>
                        </m:sup>
                        <m:e>
                          <m:func>
                            <m:func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[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!]</m:t>
                              </m:r>
                            </m:e>
                          </m:func>
                        </m:e>
                      </m:nary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.</m:t>
                      </m:r>
                    </m:oMath>
                  </m:oMathPara>
                </a14:m>
                <a:endPara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endParaRPr>
              </a:p>
              <a:p>
                <a:pPr lvl="0" algn="just">
                  <a:defRPr/>
                </a:pPr>
                <a:endParaRPr lang="en-US" altLang="ko-KR" sz="600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endParaRPr>
              </a:p>
              <a:p>
                <a:pPr lvl="0" algn="just">
                  <a:defRPr/>
                </a:pPr>
                <a:r>
                  <a:rPr lang="en-US" altLang="ko-KR" b="1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B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y using the Stirling approximation(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𝑛</m:t>
                    </m:r>
                    <m:r>
                      <a:rPr lang="en-US" altLang="ko-KR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→∞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):</a:t>
                </a:r>
              </a:p>
              <a:p>
                <a:pPr lvl="0" algn="just">
                  <a:defRPr/>
                </a:pPr>
                <a:endPara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endParaRPr>
              </a:p>
              <a:p>
                <a:pPr lvl="0"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ln</m:t>
                          </m:r>
                        </m:fName>
                        <m:e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[</m:t>
                          </m:r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!]</m:t>
                          </m:r>
                        </m:e>
                      </m:func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≈</m:t>
                      </m:r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𝑛</m:t>
                      </m:r>
                      <m:func>
                        <m:funcPr>
                          <m:ctrl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ln</m:t>
                          </m:r>
                        </m:fName>
                        <m:e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e>
                      </m:func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−</m:t>
                      </m:r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𝑛</m:t>
                      </m:r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.</m:t>
                      </m:r>
                    </m:oMath>
                  </m:oMathPara>
                </a14:m>
                <a:endParaRPr lang="en-US" altLang="ko-KR" b="0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677F781-87BE-C4F8-E596-6E6ACDB81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20" y="4373469"/>
                <a:ext cx="11069052" cy="2313390"/>
              </a:xfrm>
              <a:prstGeom prst="rect">
                <a:avLst/>
              </a:prstGeom>
              <a:blipFill>
                <a:blip r:embed="rId7"/>
                <a:stretch>
                  <a:fillRect l="-441" t="-13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095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B0B2D-4834-033B-993D-ADE09305A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52E817-F41F-B47B-541F-644E1F841FC9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The Maximum Entropy Theory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AABCC0E6-9625-03E5-5CF0-28045D4599FB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Why entropy? : The Monkey Argument - 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FA9E40F3-5651-0661-D043-731EBF80B8F5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7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D5A4025-9477-9A2A-69FB-B1A5B992A971}"/>
                  </a:ext>
                </a:extLst>
              </p:cNvPr>
              <p:cNvSpPr txBox="1"/>
              <p:nvPr/>
            </p:nvSpPr>
            <p:spPr>
              <a:xfrm>
                <a:off x="561473" y="1570758"/>
                <a:ext cx="11069052" cy="5025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  </a:t>
                </a:r>
                <a:r>
                  <a:rPr lang="en-US" altLang="ko-KR" b="1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A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s we approach this limit,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ln</m:t>
                        </m:r>
                      </m:fName>
                      <m:e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𝐹</m:t>
                        </m:r>
                      </m:e>
                    </m:func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reduces to</a:t>
                </a:r>
              </a:p>
              <a:p>
                <a:pPr lvl="0" algn="just">
                  <a:defRPr/>
                </a:pPr>
                <a:endPara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endParaRPr>
              </a:p>
              <a:p>
                <a:pPr lvl="0" algn="just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=−</m:t>
                      </m:r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𝑁</m:t>
                      </m:r>
                      <m:func>
                        <m:funcPr>
                          <m:ctrl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+</m:t>
                      </m:r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𝑁</m:t>
                      </m:r>
                      <m:func>
                        <m:funcPr>
                          <m:ctrl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𝑖</m:t>
                          </m:r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 b="0" i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[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.</m:t>
                      </m:r>
                    </m:oMath>
                  </m:oMathPara>
                </a14:m>
                <a:endParaRPr lang="en-US" altLang="ko-KR" sz="1600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endParaRPr>
              </a:p>
              <a:p>
                <a:pPr lvl="0" algn="just">
                  <a:defRPr/>
                </a:pPr>
                <a:endPara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endParaRPr>
              </a:p>
              <a:p>
                <a:pPr lvl="0" algn="just">
                  <a:defRPr/>
                </a:pP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Finally, substituting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𝑛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altLang="ko-KR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𝑝</m:t>
                        </m:r>
                      </m:e>
                      <m:sub>
                        <m:r>
                          <a:rPr lang="en-US" altLang="ko-KR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  <m:r>
                      <a:rPr lang="en-US" altLang="ko-KR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=</m:t>
                    </m:r>
                    <m:sSub>
                      <m:sSubPr>
                        <m:ctrlPr>
                          <a:rPr lang="en-US" altLang="ko-KR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altLang="ko-KR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𝑛</m:t>
                        </m:r>
                      </m:e>
                      <m:sub>
                        <m:r>
                          <a:rPr lang="en-US" altLang="ko-KR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  <m:r>
                      <a:rPr lang="en-US" altLang="ko-KR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/</m:t>
                    </m:r>
                    <m:r>
                      <a:rPr lang="en-US" altLang="ko-KR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cs typeface="Tahoma"/>
                      </a:rPr>
                      <m:t>𝑁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, and using the fact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Σ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=1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, we are led to the results</a:t>
                </a:r>
              </a:p>
              <a:p>
                <a:pPr lvl="0" algn="just">
                  <a:defRPr/>
                </a:pPr>
                <a:endPara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endParaRPr>
              </a:p>
              <a:p>
                <a:pPr lvl="0"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  <m:r>
                        <a:rPr lang="en-US" altLang="ko-KR" sz="16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=−</m:t>
                      </m:r>
                      <m:r>
                        <a:rPr lang="en-US" altLang="ko-KR" sz="16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𝑁</m:t>
                      </m:r>
                      <m:func>
                        <m:funcPr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altLang="ko-KR" sz="16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−</m:t>
                      </m:r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𝑁</m:t>
                      </m:r>
                      <m:nary>
                        <m:naryPr>
                          <m:chr m:val="∑"/>
                          <m:ctrl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𝑖</m:t>
                          </m:r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600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[</m:t>
                                  </m:r>
                                  <m:r>
                                    <a:rPr lang="en-US" altLang="ko-KR" sz="1600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  <m:r>
                        <a:rPr lang="en-US" altLang="ko-KR" sz="16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.</m:t>
                      </m:r>
                    </m:oMath>
                  </m:oMathPara>
                </a14:m>
                <a:endParaRPr lang="en-US" altLang="ko-KR" sz="1600" b="0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:endParaRPr lang="en-US" altLang="ko-KR" b="0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:r>
                  <a:rPr lang="en-US" altLang="ko-KR" b="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  </a:t>
                </a:r>
                <a:r>
                  <a:rPr lang="en-US" altLang="ko-KR" b="1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S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ince</a:t>
                </a:r>
                <a:r>
                  <a:rPr lang="ko-KR" altLang="en-US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this</a:t>
                </a:r>
                <a:r>
                  <a:rPr lang="ko-KR" altLang="en-US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is </a:t>
                </a:r>
                <a:r>
                  <a:rPr lang="en-US" altLang="ko-KR" dirty="0">
                    <a:solidFill>
                      <a:srgbClr val="0AA6B2"/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monotonic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in the expected frequency with which the monkeys generate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AA6B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{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rgbClr val="0AA6B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AA6B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AA6B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0AA6B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}</m:t>
                    </m:r>
                  </m:oMath>
                </a14:m>
                <a:r>
                  <a:rPr lang="en-US" altLang="ko-KR" b="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, the best assignment is the one that maximizes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ln</m:t>
                        </m:r>
                      </m:fName>
                      <m:e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𝐹</m:t>
                        </m:r>
                      </m:e>
                    </m:func>
                  </m:oMath>
                </a14:m>
                <a:r>
                  <a:rPr lang="en-US" altLang="ko-KR" b="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. As M and N are constants, 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this is equivalent to maximizing the function S:</a:t>
                </a:r>
              </a:p>
              <a:p>
                <a:pPr lvl="0" algn="just">
                  <a:defRPr/>
                </a:pPr>
                <a:endParaRPr lang="en-US" altLang="ko-KR" sz="800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𝑆</m:t>
                      </m:r>
                      <m:r>
                        <a:rPr lang="en-US" altLang="ko-KR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ahoma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altLang="ko-KR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𝑖</m:t>
                          </m:r>
                          <m:r>
                            <a:rPr lang="en-US" altLang="ko-KR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=1</m:t>
                          </m:r>
                        </m:sub>
                        <m:sup>
                          <m:r>
                            <a:rPr lang="en-US" altLang="ko-KR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ln</m:t>
                          </m:r>
                          <m:r>
                            <a:rPr lang="en-US" altLang="ko-KR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D5A4025-9477-9A2A-69FB-B1A5B992A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3" y="1570758"/>
                <a:ext cx="11069052" cy="5025863"/>
              </a:xfrm>
              <a:prstGeom prst="rect">
                <a:avLst/>
              </a:prstGeom>
              <a:blipFill>
                <a:blip r:embed="rId3"/>
                <a:stretch>
                  <a:fillRect l="-441" t="-728" r="-4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873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2A19C-894B-36D9-BEA9-BD6990E22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3E07F1-5A89-28DB-49E8-DB887CF7C197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The Maximum Entropy Theory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C2604072-32C2-11E4-3202-A9CE7F8B4080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The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maximum entropy theory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127EB415-2E56-86A3-EE73-332210D5D5B9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8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66584C3-18EE-8B4B-C5FE-16799669C030}"/>
                  </a:ext>
                </a:extLst>
              </p:cNvPr>
              <p:cNvSpPr txBox="1"/>
              <p:nvPr/>
            </p:nvSpPr>
            <p:spPr>
              <a:xfrm>
                <a:off x="561474" y="1520424"/>
                <a:ext cx="11069052" cy="4972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   </a:t>
                </a:r>
                <a:r>
                  <a:rPr lang="en-US" altLang="ko-KR" b="1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W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cs typeface="Tahoma"/>
                  </a:rPr>
                  <a:t>e express the information entropy of the 4-D function as follows.</a:t>
                </a:r>
              </a:p>
              <a:p>
                <a:pPr lvl="0" algn="just">
                  <a:defRPr/>
                </a:pPr>
                <a:endPara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ko-KR" alt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𝜌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=−⨌</m:t>
                      </m:r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𝜌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𝑥</m:t>
                          </m:r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𝑦</m:t>
                          </m:r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ln</m:t>
                          </m:r>
                        </m:fName>
                        <m:e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𝜌</m:t>
                          </m:r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(</m:t>
                          </m:r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𝑥</m:t>
                          </m:r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𝑦</m:t>
                          </m:r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)</m:t>
                          </m:r>
                        </m:e>
                      </m:func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𝑑𝑥𝑑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𝑥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𝑑𝑦𝑑𝑦</m:t>
                      </m:r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′</m:t>
                      </m:r>
                    </m:oMath>
                  </m:oMathPara>
                </a14:m>
                <a:endPara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:endPara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AA6B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𝜌</m:t>
                    </m:r>
                  </m:oMath>
                </a14:m>
                <a:r>
                  <a:rPr lang="en-US" altLang="ko-KR" dirty="0">
                    <a:solidFill>
                      <a:srgbClr val="0AA6B2"/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is the 4-D distribution we want to solve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𝑔</m:t>
                    </m:r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𝑢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</m:t>
                    </m:r>
                    <m:sSubSup>
                      <m:sSubSupPr>
                        <m:ctrl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𝑢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𝑗</m:t>
                        </m:r>
                      </m:sub>
                      <m:sup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bSup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is the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𝑗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𝑡h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of the total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𝑛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two-dimensional projections, which we use as the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𝑗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ko-KR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𝑡h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constraints.</a:t>
                </a:r>
              </a:p>
              <a:p>
                <a:pPr lvl="0" algn="just">
                  <a:defRPr/>
                </a:pPr>
                <a:endPara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𝐺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𝑗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𝑔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−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ko-KR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ko-KR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ko-KR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,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𝑦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ko-KR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ko-KR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𝑑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𝑣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𝑗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𝑑</m:t>
                      </m:r>
                      <m:sSubSup>
                        <m:sSubSupPr>
                          <m:ctrlP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𝑣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𝑗</m:t>
                          </m:r>
                        </m:sub>
                        <m:sup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bSup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=0</m:t>
                      </m:r>
                    </m:oMath>
                  </m:oMathPara>
                </a14:m>
                <a:endPara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  </a:t>
                </a:r>
                <a:r>
                  <a:rPr lang="en-US" altLang="ko-KR" b="1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T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o maximize the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𝑆</m:t>
                    </m:r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[</m:t>
                    </m:r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𝜌</m:t>
                    </m:r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]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that satisfies the constraints, we write the </a:t>
                </a:r>
                <a:r>
                  <a:rPr lang="en-US" altLang="ko-KR" dirty="0">
                    <a:solidFill>
                      <a:srgbClr val="0AA6B2"/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functional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𝐿</m:t>
                    </m:r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[</m:t>
                    </m:r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𝜌</m:t>
                    </m:r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]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that includes </a:t>
                </a:r>
                <a:r>
                  <a:rPr lang="en-US" altLang="ko-KR" dirty="0">
                    <a:solidFill>
                      <a:srgbClr val="0AA6B2"/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Lagrange Multipliers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as follows:</a:t>
                </a:r>
              </a:p>
              <a:p>
                <a:pPr lvl="0" algn="just">
                  <a:defRPr/>
                </a:pPr>
                <a:endPara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𝜌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𝜌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𝑗</m:t>
                          </m:r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ko-KR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altLang="ko-KR" b="0" i="1" smtClean="0">
                                          <a:solidFill>
                                            <a:schemeClr val="bg2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sSub>
                                <m:sSubPr>
                                  <m:ctrlPr>
                                    <a:rPr lang="en-US" altLang="ko-KR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[</m:t>
                              </m:r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𝜌</m:t>
                              </m:r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]</m:t>
                              </m:r>
                            </m:e>
                          </m:nary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.</m:t>
                      </m:r>
                    </m:oMath>
                  </m:oMathPara>
                </a14:m>
                <a:endPara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:endParaRPr lang="en-US" altLang="ko-KR" dirty="0">
                  <a:solidFill>
                    <a:schemeClr val="bg2">
                      <a:lumMod val="25000"/>
                    </a:schemeClr>
                  </a:solidFill>
                  <a:latin typeface="Tahoma"/>
                  <a:ea typeface="Cambria Math" panose="02040503050406030204" pitchFamily="18" charset="0"/>
                  <a:cs typeface="Tahoma"/>
                </a:endParaRPr>
              </a:p>
              <a:p>
                <a:pPr lvl="0" algn="just">
                  <a:defRPr/>
                </a:pP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  </a:t>
                </a:r>
                <a:r>
                  <a:rPr lang="en-US" altLang="ko-KR" b="1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W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e perturb the distribution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AA6B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𝜌</m:t>
                    </m:r>
                    <m:r>
                      <a:rPr lang="en-US" altLang="ko-KR" b="0" i="1" smtClean="0">
                        <a:solidFill>
                          <a:srgbClr val="0AA6B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→</m:t>
                    </m:r>
                    <m:r>
                      <a:rPr lang="en-US" altLang="ko-KR" b="0" i="1" smtClean="0">
                        <a:solidFill>
                          <a:srgbClr val="0AA6B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𝜌</m:t>
                    </m:r>
                    <m:r>
                      <a:rPr lang="en-US" altLang="ko-KR" b="0" i="1" smtClean="0">
                        <a:solidFill>
                          <a:srgbClr val="0AA6B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+</m:t>
                    </m:r>
                    <m:r>
                      <a:rPr lang="ko-KR" altLang="en-US" b="0" i="1" smtClean="0">
                        <a:solidFill>
                          <a:srgbClr val="0AA6B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𝜀𝜂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 and impose stationarity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𝛿</m:t>
                    </m:r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𝐿</m:t>
                    </m:r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=0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, which yields the optimal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𝜌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rPr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66584C3-18EE-8B4B-C5FE-16799669C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4" y="1520424"/>
                <a:ext cx="11069052" cy="4972451"/>
              </a:xfrm>
              <a:prstGeom prst="rect">
                <a:avLst/>
              </a:prstGeom>
              <a:blipFill>
                <a:blip r:embed="rId3"/>
                <a:stretch>
                  <a:fillRect l="-441" t="-613" r="-496" b="-9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26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C982-CB71-4F86-901E-46FC04829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4D4F96-FF62-E06B-E67C-8D9356647A3D}"/>
              </a:ext>
            </a:extLst>
          </p:cNvPr>
          <p:cNvSpPr txBox="1"/>
          <p:nvPr/>
        </p:nvSpPr>
        <p:spPr>
          <a:xfrm>
            <a:off x="561473" y="128337"/>
            <a:ext cx="11069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76E77"/>
                </a:solidFill>
                <a:latin typeface="맑은 고딕"/>
              </a:rPr>
              <a:t>The Maximum Entropy Theory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24ABD33-3D3D-3F9A-A27D-EC8E6D5822FB}"/>
              </a:ext>
            </a:extLst>
          </p:cNvPr>
          <p:cNvSpPr txBox="1"/>
          <p:nvPr/>
        </p:nvSpPr>
        <p:spPr>
          <a:xfrm>
            <a:off x="2264980" y="897778"/>
            <a:ext cx="76620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The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maximum entropy theory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- 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A7BE5E3F-C3F3-A1E5-5778-30DADF4EA361}"/>
              </a:ext>
            </a:extLst>
          </p:cNvPr>
          <p:cNvSpPr txBox="1"/>
          <p:nvPr/>
        </p:nvSpPr>
        <p:spPr>
          <a:xfrm>
            <a:off x="11733376" y="6492875"/>
            <a:ext cx="458624" cy="365125"/>
          </a:xfrm>
          <a:prstGeom prst="rect">
            <a:avLst/>
          </a:prstGeom>
        </p:spPr>
        <p:txBody>
          <a:bodyPr/>
          <a:lstStyle/>
          <a:p>
            <a:pPr marL="0" indent="0" algn="ctr" defTabSz="116128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fld id="{1806F870-EF6C-473C-8040-0A831F94B896}" type="slidenum">
              <a:rPr kumimoji="0" lang="en-US" altLang="en-US" sz="1600" b="1" i="0" u="none" strike="noStrike" kern="1200" cap="none" spc="0" normalizeH="0" baseline="0">
                <a:solidFill>
                  <a:srgbClr val="747474"/>
                </a:solidFill>
                <a:latin typeface="맑은 고딕"/>
                <a:ea typeface="맑은 고딕"/>
                <a:cs typeface="맑은 고딕"/>
              </a:rPr>
              <a:pPr marL="0" indent="0" algn="ctr" defTabSz="116128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t>9</a:t>
            </a:fld>
            <a:endParaRPr kumimoji="0" lang="en-US" altLang="en-US" sz="1600" b="1" i="0" u="none" strike="noStrike" kern="1200" cap="none" spc="0" normalizeH="0" baseline="0" dirty="0">
              <a:solidFill>
                <a:srgbClr val="747474"/>
              </a:solidFill>
              <a:latin typeface="맑은 고딕"/>
              <a:ea typeface="맑은 고딕"/>
              <a:cs typeface="맑은 고딕"/>
            </a:endParaRPr>
          </a:p>
        </p:txBody>
      </p:sp>
      <p:pic>
        <p:nvPicPr>
          <p:cNvPr id="6" name="그림 5" descr="그림, 스케치, 도표, 라인 아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7836863-5F7E-0C14-C392-9A9E7D19F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890" y="1502720"/>
            <a:ext cx="2160270" cy="1854200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41B2044E-99EA-EC70-4D1D-80A04A4B6248}"/>
              </a:ext>
            </a:extLst>
          </p:cNvPr>
          <p:cNvGrpSpPr/>
          <p:nvPr/>
        </p:nvGrpSpPr>
        <p:grpSpPr>
          <a:xfrm>
            <a:off x="561472" y="1339931"/>
            <a:ext cx="11069052" cy="4436664"/>
            <a:chOff x="561473" y="1594160"/>
            <a:chExt cx="11069052" cy="4436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27B61-695C-49D9-DF44-9A779E95362C}"/>
                    </a:ext>
                  </a:extLst>
                </p:cNvPr>
                <p:cNvSpPr txBox="1"/>
                <p:nvPr/>
              </p:nvSpPr>
              <p:spPr>
                <a:xfrm>
                  <a:off x="561473" y="1594160"/>
                  <a:ext cx="11069052" cy="4436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just">
                    <a:defRPr/>
                  </a:pPr>
                  <a:r>
                    <a:rPr lang="en-US" altLang="ko-KR" b="0" dirty="0">
                      <a:solidFill>
                        <a:schemeClr val="bg2">
                          <a:lumMod val="25000"/>
                        </a:schemeClr>
                      </a:solidFill>
                      <a:ea typeface="Cambria Math" panose="02040503050406030204" pitchFamily="18" charset="0"/>
                      <a:cs typeface="Tahoma"/>
                    </a:rPr>
                    <a:t>   </a:t>
                  </a:r>
                  <a:r>
                    <a:rPr lang="en-US" altLang="ko-KR" b="1" dirty="0">
                      <a:solidFill>
                        <a:schemeClr val="bg2">
                          <a:lumMod val="25000"/>
                        </a:schemeClr>
                      </a:solidFill>
                      <a:ea typeface="Cambria Math" panose="02040503050406030204" pitchFamily="18" charset="0"/>
                      <a:cs typeface="Tahoma"/>
                    </a:rPr>
                    <a:t>F</a:t>
                  </a:r>
                  <a:r>
                    <a:rPr lang="en-US" altLang="ko-KR" b="0" dirty="0">
                      <a:solidFill>
                        <a:schemeClr val="bg2">
                          <a:lumMod val="25000"/>
                        </a:schemeClr>
                      </a:solidFill>
                      <a:ea typeface="Cambria Math" panose="02040503050406030204" pitchFamily="18" charset="0"/>
                      <a:cs typeface="Tahoma"/>
                    </a:rPr>
                    <a:t>or </a:t>
                  </a:r>
                  <a14:m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𝜌</m:t>
                      </m:r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→</m:t>
                      </m:r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𝜌</m:t>
                      </m:r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+</m:t>
                      </m:r>
                      <m:r>
                        <a:rPr lang="ko-KR" altLang="en-US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𝜀</m:t>
                      </m:r>
                      <m:r>
                        <a:rPr lang="en-US" altLang="ko-KR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𝜂</m:t>
                      </m:r>
                    </m:oMath>
                  </a14:m>
                  <a:r>
                    <a:rPr lang="en-US" altLang="ko-KR" dirty="0">
                      <a:solidFill>
                        <a:schemeClr val="bg2">
                          <a:lumMod val="25000"/>
                        </a:schemeClr>
                      </a:solidFill>
                      <a:latin typeface="Tahoma"/>
                      <a:ea typeface="Cambria Math" panose="02040503050406030204" pitchFamily="18" charset="0"/>
                      <a:cs typeface="Tahoma"/>
                    </a:rPr>
                    <a:t>,</a:t>
                  </a:r>
                </a:p>
                <a:p>
                  <a:pPr lvl="0" algn="just">
                    <a:defRPr/>
                  </a:pPr>
                  <a:endPara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endParaRPr>
                </a:p>
                <a:p>
                  <a:pPr lvl="0" algn="just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ko-KR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𝑑𝐿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ko-KR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ko-KR" altLang="en-US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/>
                                              </a:rPr>
                                              <m:t>𝜀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en-US" altLang="ko-KR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𝑑</m:t>
                                    </m:r>
                                    <m:r>
                                      <a:rPr lang="ko-KR" altLang="en-US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𝜀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ko-KR" altLang="en-US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𝜀</m:t>
                            </m:r>
                            <m:r>
                              <a:rPr lang="en-US" altLang="ko-KR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=0</m:t>
                            </m:r>
                          </m:sub>
                        </m:sSub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=0.</m:t>
                        </m:r>
                      </m:oMath>
                    </m:oMathPara>
                  </a14:m>
                  <a:endPara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endParaRPr>
                </a:p>
                <a:p>
                  <a:pPr lvl="0" algn="just">
                    <a:defRPr/>
                  </a:pPr>
                  <a:endParaRPr lang="en-US" altLang="ko-KR" sz="5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endParaRPr>
                </a:p>
                <a:p>
                  <a:pPr lvl="0" algn="just">
                    <a:defRPr/>
                  </a:pPr>
                  <a:r>
                    <a:rPr lang="en-US" altLang="ko-KR" dirty="0">
                      <a:solidFill>
                        <a:schemeClr val="bg2">
                          <a:lumMod val="25000"/>
                        </a:schemeClr>
                      </a:solidFill>
                      <a:latin typeface="Tahoma"/>
                      <a:ea typeface="Cambria Math" panose="02040503050406030204" pitchFamily="18" charset="0"/>
                      <a:cs typeface="Tahoma"/>
                    </a:rPr>
                    <a:t>Hence,</a:t>
                  </a:r>
                </a:p>
                <a:p>
                  <a:pPr lvl="0" algn="just">
                    <a:defRPr/>
                  </a:pPr>
                  <a:endPara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endParaRPr>
                </a:p>
                <a:p>
                  <a:pPr lvl="0" algn="just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ko-KR" sz="16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𝛿</m:t>
                                </m:r>
                                <m:r>
                                  <a:rPr lang="en-US" altLang="ko-KR" sz="1600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𝐿</m:t>
                                </m:r>
                              </m:e>
                            </m:d>
                          </m:e>
                          <m:sub>
                            <m:r>
                              <a:rPr lang="en-US" altLang="ko-KR" sz="16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𝜌</m:t>
                            </m:r>
                            <m:r>
                              <a:rPr lang="en-US" altLang="ko-KR" sz="16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ko-KR" sz="16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altLang="ko-KR" sz="16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altLang="ko-KR" sz="16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=−⨌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ko-KR" sz="16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ko-KR" sz="16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sz="1600" b="0" i="0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ln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func>
                            <m:r>
                              <a:rPr lang="en-US" altLang="ko-KR" sz="16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+1+</m:t>
                            </m:r>
                            <m:nary>
                              <m:naryPr>
                                <m:chr m:val="∑"/>
                                <m:ctrlPr>
                                  <a:rPr lang="en-US" altLang="ko-KR" sz="16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ko-KR" sz="16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𝑗</m:t>
                                </m:r>
                                <m:r>
                                  <a:rPr lang="en-US" altLang="ko-KR" sz="16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ko-KR" sz="1600" b="0" i="1" smtClean="0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600" b="0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0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altLang="ko-KR" sz="1600" b="0" i="1" smtClean="0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1600" b="0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1600" b="0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altLang="ko-KR" sz="1600" b="0" i="1" smtClean="0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nary>
                          </m:e>
                        </m:d>
                        <m:r>
                          <a:rPr lang="en-US" altLang="ko-KR" sz="16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𝜂</m:t>
                        </m:r>
                        <m:r>
                          <a:rPr lang="en-US" altLang="ko-KR" sz="16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 </m:t>
                        </m:r>
                        <m:r>
                          <a:rPr lang="en-US" altLang="ko-KR" sz="16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𝑑𝑥𝑑</m:t>
                        </m:r>
                        <m:sSup>
                          <m:sSupPr>
                            <m:ctrlPr>
                              <a:rPr lang="en-US" altLang="ko-KR" sz="16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pPr>
                          <m:e>
                            <m:r>
                              <a:rPr lang="en-US" altLang="ko-KR" sz="16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16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𝑑𝑦𝑑</m:t>
                        </m:r>
                        <m:sSup>
                          <m:sSupPr>
                            <m:ctrlPr>
                              <a:rPr lang="en-US" altLang="ko-KR" sz="16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pPr>
                          <m:e>
                            <m:r>
                              <a:rPr lang="en-US" altLang="ko-KR" sz="16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1600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=0.</m:t>
                        </m:r>
                      </m:oMath>
                    </m:oMathPara>
                  </a14:m>
                  <a:endParaRPr lang="en-US" altLang="ko-KR" sz="1600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endParaRPr>
                </a:p>
                <a:p>
                  <a:pPr lvl="0" algn="just">
                    <a:defRPr/>
                  </a:pPr>
                  <a:endPara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endParaRPr>
                </a:p>
                <a:p>
                  <a:pPr lvl="0" algn="just">
                    <a:defRPr/>
                  </a:pPr>
                  <a:r>
                    <a:rPr lang="en-US" altLang="ko-KR" dirty="0">
                      <a:solidFill>
                        <a:schemeClr val="bg2">
                          <a:lumMod val="25000"/>
                        </a:schemeClr>
                      </a:solidFill>
                      <a:latin typeface="Tahoma"/>
                      <a:ea typeface="Cambria Math" panose="02040503050406030204" pitchFamily="18" charset="0"/>
                      <a:cs typeface="Tahoma"/>
                    </a:rPr>
                    <a:t>Therefore, </a:t>
                  </a:r>
                  <a:r>
                    <a:rPr lang="en-US" altLang="ko-KR" dirty="0">
                      <a:solidFill>
                        <a:srgbClr val="0AA6B2"/>
                      </a:solidFill>
                      <a:latin typeface="Tahoma"/>
                      <a:ea typeface="Cambria Math" panose="02040503050406030204" pitchFamily="18" charset="0"/>
                      <a:cs typeface="Tahoma"/>
                    </a:rPr>
                    <a:t>the solution </a:t>
                  </a:r>
                  <a:r>
                    <a:rPr lang="en-US" altLang="ko-KR" dirty="0">
                      <a:solidFill>
                        <a:schemeClr val="bg2">
                          <a:lumMod val="25000"/>
                        </a:schemeClr>
                      </a:solidFill>
                      <a:latin typeface="Tahoma"/>
                      <a:ea typeface="Cambria Math" panose="02040503050406030204" pitchFamily="18" charset="0"/>
                      <a:cs typeface="Tahoma"/>
                    </a:rPr>
                    <a:t>is:</a:t>
                  </a:r>
                </a:p>
                <a:p>
                  <a:pPr lvl="0" algn="just">
                    <a:defRPr/>
                  </a:pPr>
                  <a:endPara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endParaRPr>
                </a:p>
                <a:p>
                  <a:pPr lvl="0" algn="just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ko-KR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∗</m:t>
                            </m:r>
                          </m:sup>
                        </m:sSup>
                        <m:r>
                          <a:rPr lang="en-US" altLang="ko-KR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=</m:t>
                        </m:r>
                        <m:sSup>
                          <m:sSupPr>
                            <m:ctrlPr>
                              <a:rPr lang="en-US" altLang="ko-KR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ko-KR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∙</m:t>
                        </m:r>
                        <m:func>
                          <m:funcPr>
                            <m:ctrlPr>
                              <a:rPr lang="en-US" altLang="ko-KR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altLang="ko-KR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ko-KR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𝑗</m:t>
                                    </m:r>
                                    <m:r>
                                      <a:rPr lang="en-US" altLang="ko-KR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ko-KR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ko-KR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i="1">
                                            <a:solidFill>
                                              <a:schemeClr val="bg2">
                                                <a:lumMod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/>
                                          </a:rPr>
                                          <m:t>,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altLang="ko-KR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ko-KR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/>
                                              </a:rPr>
                                              <m:t>𝑗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ko-KR" i="1">
                                                <a:solidFill>
                                                  <a:schemeClr val="bg2">
                                                    <a:lumMod val="2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nary>
                                <m:r>
                                  <a:rPr lang="en-US" altLang="ko-KR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−1</m:t>
                                </m:r>
                              </m:e>
                            </m:d>
                          </m:e>
                        </m:func>
                        <m:r>
                          <a:rPr lang="en-US" altLang="ko-KR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≡</m:t>
                        </m:r>
                        <m:r>
                          <a:rPr lang="en-US" altLang="ko-KR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𝐶</m:t>
                        </m:r>
                        <m:r>
                          <a:rPr lang="en-US" altLang="ko-KR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∙</m:t>
                        </m:r>
                        <m:nary>
                          <m:naryPr>
                            <m:chr m:val="∏"/>
                            <m:ctrlPr>
                              <a:rPr lang="en-US" altLang="ko-KR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𝑗</m:t>
                            </m:r>
                            <m:r>
                              <a:rPr lang="en-US" altLang="ko-KR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ko-KR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ko-KR" i="1">
                                    <a:solidFill>
                                      <a:schemeClr val="bg2">
                                        <a:lumMod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altLang="ko-KR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ko-KR" i="1">
                                        <a:solidFill>
                                          <a:schemeClr val="bg2">
                                            <a:lumMod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nary>
                        <m:r>
                          <a:rPr lang="en-US" altLang="ko-KR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.</m:t>
                        </m:r>
                      </m:oMath>
                    </m:oMathPara>
                  </a14:m>
                  <a:endPara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/>
                    <a:ea typeface="Cambria Math" panose="02040503050406030204" pitchFamily="18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27B61-695C-49D9-DF44-9A779E9536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473" y="1594160"/>
                  <a:ext cx="11069052" cy="4436664"/>
                </a:xfrm>
                <a:prstGeom prst="rect">
                  <a:avLst/>
                </a:prstGeom>
                <a:blipFill>
                  <a:blip r:embed="rId3"/>
                  <a:stretch>
                    <a:fillRect l="-441" t="-82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44585D23-B3EA-0E73-212B-AB659B1CC1D7}"/>
                </a:ext>
              </a:extLst>
            </p:cNvPr>
            <p:cNvSpPr/>
            <p:nvPr/>
          </p:nvSpPr>
          <p:spPr>
            <a:xfrm>
              <a:off x="3307680" y="5023005"/>
              <a:ext cx="5576638" cy="97455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2826793-641F-844F-D516-264ACD603859}"/>
                    </a:ext>
                  </a:extLst>
                </p:cNvPr>
                <p:cNvSpPr txBox="1"/>
                <p:nvPr/>
              </p:nvSpPr>
              <p:spPr>
                <a:xfrm>
                  <a:off x="8974821" y="5684575"/>
                  <a:ext cx="1282600" cy="346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0" dirty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ko-KR" sz="1400" dirty="0"/>
                    <a:t>)</a:t>
                  </a:r>
                  <a:endParaRPr lang="ko-KR" altLang="en-US" sz="1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2826793-641F-844F-D516-264ACD6038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4821" y="5684575"/>
                  <a:ext cx="1282600" cy="346249"/>
                </a:xfrm>
                <a:prstGeom prst="rect">
                  <a:avLst/>
                </a:prstGeom>
                <a:blipFill>
                  <a:blip r:embed="rId4"/>
                  <a:stretch>
                    <a:fillRect l="-1422" b="-877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B1B0B9B-E1FD-6E6F-4AF5-5CAB85EF483B}"/>
              </a:ext>
            </a:extLst>
          </p:cNvPr>
          <p:cNvSpPr txBox="1"/>
          <p:nvPr/>
        </p:nvSpPr>
        <p:spPr>
          <a:xfrm>
            <a:off x="7390108" y="3799073"/>
            <a:ext cx="203603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0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(Appendix 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006965-2DB1-345E-3488-1C0B7675423F}"/>
                  </a:ext>
                </a:extLst>
              </p:cNvPr>
              <p:cNvSpPr txBox="1"/>
              <p:nvPr/>
            </p:nvSpPr>
            <p:spPr>
              <a:xfrm>
                <a:off x="561472" y="5969752"/>
                <a:ext cx="11069053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altLang="ko-KR" b="1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he MENT solution is a product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𝑛</m:t>
                    </m:r>
                  </m:oMath>
                </a14:m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component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rgbClr val="0AA6B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AA6B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AA6B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rgbClr val="0AA6B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which are to be solved using the constraint equations</a:t>
                </a:r>
                <a:r>
                  <a:rPr lang="en-US" altLang="ko-KR" dirty="0">
                    <a:solidFill>
                      <a:schemeClr val="bg2">
                        <a:lumMod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006965-2DB1-345E-3488-1C0B76754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2" y="5969752"/>
                <a:ext cx="11069053" cy="668645"/>
              </a:xfrm>
              <a:prstGeom prst="rect">
                <a:avLst/>
              </a:prstGeom>
              <a:blipFill>
                <a:blip r:embed="rId5"/>
                <a:stretch>
                  <a:fillRect l="-441" t="-5455" b="-1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55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32159</TotalTime>
  <Words>2794</Words>
  <Application>Microsoft Office PowerPoint</Application>
  <PresentationFormat>와이드스크린</PresentationFormat>
  <Paragraphs>399</Paragraphs>
  <Slides>28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7" baseType="lpstr">
      <vt:lpstr>HY견명조</vt:lpstr>
      <vt:lpstr>맑은 고딕</vt:lpstr>
      <vt:lpstr>ADLaM Display</vt:lpstr>
      <vt:lpstr>Arial</vt:lpstr>
      <vt:lpstr>Bauhaus 93</vt:lpstr>
      <vt:lpstr>Cambria</vt:lpstr>
      <vt:lpstr>Cambria Math</vt:lpstr>
      <vt:lpstr>Tahoma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DAON</dc:creator>
  <cp:lastModifiedBy>이다온</cp:lastModifiedBy>
  <cp:revision>80</cp:revision>
  <dcterms:created xsi:type="dcterms:W3CDTF">2025-11-24T06:31:35Z</dcterms:created>
  <dcterms:modified xsi:type="dcterms:W3CDTF">2026-01-16T01:14:26Z</dcterms:modified>
</cp:coreProperties>
</file>