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73" r:id="rId11"/>
    <p:sldId id="271" r:id="rId12"/>
    <p:sldId id="266" r:id="rId13"/>
    <p:sldId id="267" r:id="rId14"/>
    <p:sldId id="268" r:id="rId15"/>
    <p:sldId id="274" r:id="rId16"/>
    <p:sldId id="270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" y="1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D3D5A-842C-42BB-965B-B832DA8FA9CD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F04D-4501-471B-9DD1-863F670714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04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56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92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9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3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57EBA3-6D9E-14EA-ED68-3F1B2BCD1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2A8DC27-BB42-AA8E-F962-94ACAE08C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E05240-C42D-4C67-6DDC-6AA4CA8F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5E84-1EAB-418B-B164-426D26B7611D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E304E3-BFB3-1676-6A5C-0C9CD5A9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695355-7896-672F-5B04-6B24A696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9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EBE91-475D-9631-794D-04F0D63E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E6A066-66F9-A8B2-C00E-9CB797DC8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68252C-9BA8-39B0-6C6D-0E8674A0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0B-AE50-4F2A-9E02-450C8C6E1B01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DE52DF-CC38-0CC7-DAA6-73DED61D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8B5422-C9AC-6226-3450-6235B414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2732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3189E3-D498-E81B-860F-B4B79393E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473AE5-AC19-F58D-EB96-89060708C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63A3F-3435-F61A-3AD7-388BEBBF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0B-AE50-4F2A-9E02-450C8C6E1B01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424B37-8E54-A705-D6D4-7264BEE7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9E8D15-5AF8-A560-18A9-634B85CB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6699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19E2B-9C32-51E6-0CBB-BED331B1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4D7EBA-5D71-265E-584A-501AF9303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D0414D-698B-E243-80C6-AF11918E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0B-AE50-4F2A-9E02-450C8C6E1B01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87FBD5-E942-8E6B-A969-5A42A8E8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DCC009-4439-93AA-A79D-CD444378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8996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767826-FB00-2AC1-4D25-8454EBCD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BA1E97-A41B-4A60-CF3D-68F2DB53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1E4AFE-A1F0-FFDB-9250-0C4DADB2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5AE7-91A5-4C0B-9840-98CD6E33B556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739BD4-CDA2-FE4D-AF0C-493686A3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1A3EC7-DDC3-3E65-ADC5-9271EF40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32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79A7B-6456-451F-FF3D-DF256D74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951F60-12CD-BB14-925A-5588E68DA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EEDC37-E98B-A2F9-9FF5-94008256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0BD742-CE51-713D-315C-68B0A09A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9A7-436A-40AD-891A-982243416D19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04051B-2D33-6DF0-A52C-F121EC53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1AAD03-90BC-E32B-064F-2FB89F29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18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A4EC33-F9EB-A153-C87D-C5EA23D0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CB301C-38B2-DF9D-07A6-2277BB4C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58CF4A-7A66-975F-3AB0-DD57BB09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E048E1-0337-B6F2-D561-6E54B8FD0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AC40615-2F86-029F-FC28-839EFDA1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7AAB8F9-36C2-3E89-7D74-2C823A5B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58BB-EF8C-4AFD-BD01-7DE9F73D8012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AC74B2-EFA1-2A3C-D229-54D99AF1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A0AEA0-74BB-E96C-9908-998A6A6F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38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F4D0A3-9D84-1D06-A9EC-97E9D098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5FF5981-3D3B-F584-037F-28F04B11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D23A-61E1-4588-B5E5-48C4C11D7EF9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FCFB9A-D4EB-4E36-AB3D-E32EEB69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ECD418-496C-5C32-5331-C009CBC7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0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C6AD088-42E6-1E20-E8A0-CDF3A306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AA6E-47A4-4284-A02D-6A96A00A41C4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5E2F34-28D6-5DCF-2DEA-2E289DEF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9F41F9-78CC-094A-AAF9-8B558EAB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58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C2D7DE-1407-0A55-3AF2-A7276761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760294-5559-D599-E2B3-E3BD1501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9D9FF2-AB5E-18B2-EDFA-1C584A9CB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5B1F43-EB41-9A21-8685-448A19E1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D12E-4EB5-4D1E-8F3C-8943231AB023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1340B8-6A9C-D4D3-49BE-518652A0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E54FB1-13FD-70C6-EA3B-850C884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05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F08EC4-1897-820E-D2F0-799C1487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F7170A4-0022-B1A2-B021-AB51C0E38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EFCFDC-82B6-5A84-2834-8EEDCB92B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FDE4E3-0A80-50F6-00F8-09FB8959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586C-6D4E-46E4-B6C7-3790E669162B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9B2716-4E1B-82AB-8406-28B66ABB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ED3B30-B88A-83F6-234A-A50AE17C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6EE00D-9486-A158-CB77-580D1F30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6C8C2B-93EC-E3B4-1712-7B927BC4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5B5FEA-709A-C13C-A6AF-19EB510C8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0C90B-AE50-4F2A-9E02-450C8C6E1B01}" type="datetime1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A7404A-5EC2-320D-7247-F6F033A9E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EF1133-75F2-D302-98C0-F49B22B05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1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06939D-F419-4224-F805-09A670B44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40" y="2438634"/>
            <a:ext cx="9144000" cy="1153952"/>
          </a:xfrm>
        </p:spPr>
        <p:txBody>
          <a:bodyPr/>
          <a:lstStyle/>
          <a:p>
            <a:r>
              <a:rPr lang="en-US" altLang="ko-KR" dirty="0" err="1"/>
              <a:t>CAPhE</a:t>
            </a:r>
            <a:r>
              <a:rPr lang="en-US" altLang="ko-KR"/>
              <a:t> Mini Workshop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08F9A4D-7CC8-F51D-8375-8DCDB9015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4577"/>
            <a:ext cx="9144000" cy="700139"/>
          </a:xfrm>
        </p:spPr>
        <p:txBody>
          <a:bodyPr>
            <a:normAutofit/>
          </a:bodyPr>
          <a:lstStyle/>
          <a:p>
            <a:r>
              <a:rPr lang="en-US" altLang="ko-KR" sz="1600"/>
              <a:t>09.Jan.2026</a:t>
            </a:r>
          </a:p>
          <a:p>
            <a:r>
              <a:rPr lang="en-US" altLang="ko-KR" sz="1600"/>
              <a:t>Ji-young Choi</a:t>
            </a:r>
            <a:endParaRPr lang="ko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3FCC16-1E95-7AB5-F8CA-C0938163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819E327-A8AD-58AD-9FC9-E12107602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B7C6BA1-2DC5-02A9-7F7C-F39CDF50C4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3DB5519-7AA1-47E7-B3D6-569A4EE65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3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503B6-D6A6-9B31-D974-4D3A2C75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49756E-FED3-670B-E014-21214BAF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89EDB88-3BAB-491C-5ECF-9BBC91FF0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2FD5545-EB58-4FC3-F916-AB94741108CE}"/>
              </a:ext>
            </a:extLst>
          </p:cNvPr>
          <p:cNvGrpSpPr>
            <a:grpSpLocks noChangeAspect="1"/>
          </p:cNvGrpSpPr>
          <p:nvPr/>
        </p:nvGrpSpPr>
        <p:grpSpPr>
          <a:xfrm>
            <a:off x="264590" y="2519957"/>
            <a:ext cx="4738371" cy="3555832"/>
            <a:chOff x="1264756" y="1212613"/>
            <a:chExt cx="5495925" cy="4124325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2E69D223-870F-F7E8-023E-1BFFFD4A2464}"/>
                </a:ext>
              </a:extLst>
            </p:cNvPr>
            <p:cNvGrpSpPr/>
            <p:nvPr/>
          </p:nvGrpSpPr>
          <p:grpSpPr>
            <a:xfrm>
              <a:off x="1264756" y="1212613"/>
              <a:ext cx="5495925" cy="4124325"/>
              <a:chOff x="6096000" y="756121"/>
              <a:chExt cx="5495925" cy="4124325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E57E3ABE-E6C5-4BCE-A8E4-996C237F8CE2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756121"/>
                <a:ext cx="5495925" cy="412432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56F2A0-EB3B-E99E-7FDF-A7DB4ED2F466}"/>
                  </a:ext>
                </a:extLst>
              </p:cNvPr>
              <p:cNvSpPr txBox="1"/>
              <p:nvPr/>
            </p:nvSpPr>
            <p:spPr>
              <a:xfrm>
                <a:off x="8470691" y="4098994"/>
                <a:ext cx="1492609" cy="3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/>
                  <a:t>RF</a:t>
                </a:r>
                <a:r>
                  <a:rPr lang="ko-KR" altLang="en-US" sz="700" b="1" dirty="0"/>
                  <a:t> </a:t>
                </a:r>
                <a:r>
                  <a:rPr lang="en-US" altLang="ko-KR" sz="700" b="1" dirty="0"/>
                  <a:t>Acceleration</a:t>
                </a:r>
                <a:endParaRPr lang="ko-KR" altLang="en-US" sz="700" b="1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F4E096-78C2-E4AF-0F60-449FEFCA475C}"/>
                    </a:ext>
                  </a:extLst>
                </p:cNvPr>
                <p:cNvSpPr txBox="1"/>
                <p:nvPr/>
              </p:nvSpPr>
              <p:spPr>
                <a:xfrm>
                  <a:off x="3908006" y="1521062"/>
                  <a:ext cx="3497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𝒒𝒅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F4E096-78C2-E4AF-0F60-449FEFCA4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8006" y="1521062"/>
                  <a:ext cx="349775" cy="215444"/>
                </a:xfrm>
                <a:prstGeom prst="rect">
                  <a:avLst/>
                </a:prstGeom>
                <a:blipFill>
                  <a:blip r:embed="rId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8017A17-72BE-04DB-F41C-329A7D49D7FE}"/>
                    </a:ext>
                  </a:extLst>
                </p:cNvPr>
                <p:cNvSpPr txBox="1"/>
                <p:nvPr/>
              </p:nvSpPr>
              <p:spPr>
                <a:xfrm>
                  <a:off x="3670959" y="1521062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8017A17-72BE-04DB-F41C-329A7D49D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959" y="1521062"/>
                  <a:ext cx="341760" cy="215444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E419CF-DAC1-501A-F3DB-2433252E22D3}"/>
                    </a:ext>
                  </a:extLst>
                </p:cNvPr>
                <p:cNvSpPr txBox="1"/>
                <p:nvPr/>
              </p:nvSpPr>
              <p:spPr>
                <a:xfrm>
                  <a:off x="4140691" y="1521062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E419CF-DAC1-501A-F3DB-2433252E2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91" y="1521062"/>
                  <a:ext cx="341760" cy="215444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AEE2D3-89A6-C4EB-ACA7-4916C7AB24CE}"/>
                    </a:ext>
                  </a:extLst>
                </p:cNvPr>
                <p:cNvSpPr txBox="1"/>
                <p:nvPr/>
              </p:nvSpPr>
              <p:spPr>
                <a:xfrm>
                  <a:off x="4385753" y="1521062"/>
                  <a:ext cx="3497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𝒒𝒅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AEE2D3-89A6-C4EB-ACA7-4916C7AB2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753" y="1521062"/>
                  <a:ext cx="349775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1D4ED9-551E-AD37-315C-1822EBB0D6FF}"/>
                    </a:ext>
                  </a:extLst>
                </p:cNvPr>
                <p:cNvSpPr txBox="1"/>
                <p:nvPr/>
              </p:nvSpPr>
              <p:spPr>
                <a:xfrm>
                  <a:off x="4610423" y="1521062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61D4ED9-551E-AD37-315C-1822EBB0D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423" y="1521062"/>
                  <a:ext cx="341760" cy="215444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71EE934-5C83-EAAC-1FB2-A85018491E38}"/>
                    </a:ext>
                  </a:extLst>
                </p:cNvPr>
                <p:cNvSpPr txBox="1"/>
                <p:nvPr/>
              </p:nvSpPr>
              <p:spPr>
                <a:xfrm>
                  <a:off x="4843833" y="1574852"/>
                  <a:ext cx="3497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𝒒𝒅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71EE934-5C83-EAAC-1FB2-A85018491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833" y="1574852"/>
                  <a:ext cx="349775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E326D3C-FABE-3522-068F-6483548812CE}"/>
                    </a:ext>
                  </a:extLst>
                </p:cNvPr>
                <p:cNvSpPr txBox="1"/>
                <p:nvPr/>
              </p:nvSpPr>
              <p:spPr>
                <a:xfrm>
                  <a:off x="5027643" y="1682574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E326D3C-FABE-3522-068F-648354881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643" y="1682574"/>
                  <a:ext cx="341760" cy="215444"/>
                </a:xfrm>
                <a:prstGeom prst="rect">
                  <a:avLst/>
                </a:prstGeom>
                <a:blipFill>
                  <a:blip r:embed="rId7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1682CA4-C067-34DE-0212-551A01A398BC}"/>
                    </a:ext>
                  </a:extLst>
                </p:cNvPr>
                <p:cNvSpPr txBox="1"/>
                <p:nvPr/>
              </p:nvSpPr>
              <p:spPr>
                <a:xfrm>
                  <a:off x="5193608" y="1871123"/>
                  <a:ext cx="3497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𝒒𝒅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1682CA4-C067-34DE-0212-551A01A39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608" y="1871123"/>
                  <a:ext cx="349775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3989A7F-B171-79A5-E80A-F3DB39D0CD0D}"/>
                    </a:ext>
                  </a:extLst>
                </p:cNvPr>
                <p:cNvSpPr txBox="1"/>
                <p:nvPr/>
              </p:nvSpPr>
              <p:spPr>
                <a:xfrm>
                  <a:off x="5373257" y="2050707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3989A7F-B171-79A5-E80A-F3DB39D0C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257" y="2050707"/>
                  <a:ext cx="341760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B005BA0-2421-763E-19FA-DE3F2E9002FD}"/>
                    </a:ext>
                  </a:extLst>
                </p:cNvPr>
                <p:cNvSpPr txBox="1"/>
                <p:nvPr/>
              </p:nvSpPr>
              <p:spPr>
                <a:xfrm>
                  <a:off x="5489365" y="2238226"/>
                  <a:ext cx="3497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𝒒𝒅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B005BA0-2421-763E-19FA-DE3F2E9002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365" y="2238226"/>
                  <a:ext cx="349775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8DA00B6-E352-6CF6-DFB0-B6691AE9E7D6}"/>
                    </a:ext>
                  </a:extLst>
                </p:cNvPr>
                <p:cNvSpPr txBox="1"/>
                <p:nvPr/>
              </p:nvSpPr>
              <p:spPr>
                <a:xfrm>
                  <a:off x="5563773" y="2479677"/>
                  <a:ext cx="34176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1" i="1" smtClean="0">
                            <a:latin typeface="Cambria Math" panose="02040503050406030204" pitchFamily="18" charset="0"/>
                          </a:rPr>
                          <m:t>𝒒𝒇</m:t>
                        </m:r>
                      </m:oMath>
                    </m:oMathPara>
                  </a14:m>
                  <a:endParaRPr lang="ko-KR" altLang="en-US" sz="800" b="1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8DA00B6-E352-6CF6-DFB0-B6691AE9E7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773" y="2479677"/>
                  <a:ext cx="341760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B50A2218-B71B-CF06-866F-A27CD5D0E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9011" y="4103829"/>
            <a:ext cx="3137773" cy="1823238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C956912-9FDF-B8DA-A5E4-D2ADC60B61B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338" t="727" b="1"/>
          <a:stretch>
            <a:fillRect/>
          </a:stretch>
        </p:blipFill>
        <p:spPr>
          <a:xfrm>
            <a:off x="5375240" y="4045591"/>
            <a:ext cx="3077357" cy="1939715"/>
          </a:xfrm>
          <a:prstGeom prst="rect">
            <a:avLst/>
          </a:prstGeom>
        </p:spPr>
      </p:pic>
      <p:pic>
        <p:nvPicPr>
          <p:cNvPr id="48" name="그림 4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E1B7DD3-C572-4265-C84A-26A4060340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927" y="860006"/>
            <a:ext cx="1558270" cy="1254518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9B12C19A-2E1A-AC88-30AE-B823479A82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4146" y="673815"/>
            <a:ext cx="2952124" cy="171317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B8790BF-26BD-4C15-4D42-E1FF0A330625}"/>
              </a:ext>
            </a:extLst>
          </p:cNvPr>
          <p:cNvSpPr txBox="1"/>
          <p:nvPr/>
        </p:nvSpPr>
        <p:spPr>
          <a:xfrm>
            <a:off x="5299358" y="860006"/>
            <a:ext cx="6631490" cy="271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Initial RCS lattice constructed in Xsuite based on PEFP design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Acceleration cycle with energy and RF ramping implemented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Tune control applied via energy-dependent quadrupole scaling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Lattice functions differ from reference 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    ⇒ </a:t>
            </a:r>
            <a:r>
              <a:rPr lang="en-US" altLang="ko-KR" b="1" dirty="0"/>
              <a:t>Optics correction required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4534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A5D774-35E7-A5C4-D349-C6EF6FED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83F534A-35A0-F285-9D5B-7368C7395F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13438E82-EACE-54BB-1656-1850A92C7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45" y="4626815"/>
            <a:ext cx="4213714" cy="208282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50AD59D-CCD8-138E-95A7-C987BE7C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81" y="230831"/>
            <a:ext cx="3590040" cy="27034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B39BD0-CBD0-CD2F-3C76-68A8F3FE6E46}"/>
                  </a:ext>
                </a:extLst>
              </p:cNvPr>
              <p:cNvSpPr txBox="1"/>
              <p:nvPr/>
            </p:nvSpPr>
            <p:spPr>
              <a:xfrm>
                <a:off x="7069142" y="3429000"/>
                <a:ext cx="3223721" cy="575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/>
                        <m:t>4.390000017956775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/>
                        <m:t>4.289999968068584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B39BD0-CBD0-CD2F-3C76-68A8F3FE6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42" y="3429000"/>
                <a:ext cx="3223721" cy="575927"/>
              </a:xfrm>
              <a:prstGeom prst="rect">
                <a:avLst/>
              </a:prstGeom>
              <a:blipFill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5058A0-A0CF-0316-ED48-A1D7DE4BFD68}"/>
                  </a:ext>
                </a:extLst>
              </p:cNvPr>
              <p:cNvSpPr txBox="1"/>
              <p:nvPr/>
            </p:nvSpPr>
            <p:spPr>
              <a:xfrm>
                <a:off x="597237" y="2987500"/>
                <a:ext cx="5861338" cy="144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b="1" dirty="0"/>
                  <a:t>Matching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Condition</a:t>
                </a:r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:r>
                  <a:rPr lang="en-US" altLang="ko-KR" dirty="0"/>
                  <a:t>Initial lattice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dirty="0"/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:r>
                  <a:rPr lang="en-US" altLang="ko-KR" dirty="0"/>
                  <a:t>Mid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lattice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function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for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Symmetric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dirty="0"/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:r>
                  <a:rPr lang="en-US" altLang="ko-KR" dirty="0"/>
                  <a:t>Phase advance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5058A0-A0CF-0316-ED48-A1D7DE4B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37" y="2987500"/>
                <a:ext cx="5861338" cy="1441741"/>
              </a:xfrm>
              <a:prstGeom prst="rect">
                <a:avLst/>
              </a:prstGeom>
              <a:blipFill>
                <a:blip r:embed="rId5"/>
                <a:stretch>
                  <a:fillRect l="-1145" t="-422" b="-67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그림 40">
            <a:extLst>
              <a:ext uri="{FF2B5EF4-FFF2-40B4-BE49-F238E27FC236}">
                <a16:creationId xmlns:a16="http://schemas.microsoft.com/office/drawing/2014/main" id="{6EDDEE18-B9E6-3A51-ED5E-D3625902A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224" y="4527023"/>
            <a:ext cx="4037232" cy="21826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4ECB0D0-D26D-ED14-3955-DD9970C603EC}"/>
              </a:ext>
            </a:extLst>
          </p:cNvPr>
          <p:cNvSpPr txBox="1"/>
          <p:nvPr/>
        </p:nvSpPr>
        <p:spPr>
          <a:xfrm>
            <a:off x="4605827" y="380718"/>
            <a:ext cx="7320072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Quadrupole strengths were adjusted </a:t>
            </a:r>
            <a:r>
              <a:rPr lang="en-US" altLang="ko-KR" dirty="0"/>
              <a:t>using matching conditions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Matching</a:t>
            </a:r>
            <a:r>
              <a:rPr lang="ko-KR" altLang="en-US" b="1" dirty="0"/>
              <a:t> </a:t>
            </a:r>
            <a:r>
              <a:rPr lang="en-US" altLang="ko-KR" b="1" dirty="0"/>
              <a:t>targets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	- Symmetric lattice function conditions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	- Reference lattice functions (PEFP RCS)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	- Phase advance per cell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029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0C455EE-29DB-8C14-56D5-EFA7E3E1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AF48B-3CCD-9342-F19C-6D221092DE0D}"/>
              </a:ext>
            </a:extLst>
          </p:cNvPr>
          <p:cNvSpPr txBox="1"/>
          <p:nvPr/>
        </p:nvSpPr>
        <p:spPr>
          <a:xfrm>
            <a:off x="160738" y="-2"/>
            <a:ext cx="412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/>
              <a:t>TraceWin</a:t>
            </a:r>
            <a:r>
              <a:rPr lang="en-US" altLang="ko-KR" sz="2400" b="1" dirty="0"/>
              <a:t> – Spinning Beam</a:t>
            </a:r>
            <a:endParaRPr lang="ko-KR" altLang="en-US" sz="24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597B2F4-5613-B2EF-8BAB-4BAAD800FA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CCBEFE-22F9-D76B-5C3C-7B7EA8DD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39" r="11768" b="20733"/>
          <a:stretch>
            <a:fillRect/>
          </a:stretch>
        </p:blipFill>
        <p:spPr>
          <a:xfrm>
            <a:off x="3833280" y="933717"/>
            <a:ext cx="3243385" cy="141408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96597E1C-1503-8609-2043-17247C3D37E1}"/>
              </a:ext>
            </a:extLst>
          </p:cNvPr>
          <p:cNvGrpSpPr/>
          <p:nvPr/>
        </p:nvGrpSpPr>
        <p:grpSpPr>
          <a:xfrm>
            <a:off x="689642" y="933717"/>
            <a:ext cx="3115489" cy="1348036"/>
            <a:chOff x="1111515" y="612530"/>
            <a:chExt cx="4763618" cy="2083406"/>
          </a:xfrm>
        </p:grpSpPr>
        <p:pic>
          <p:nvPicPr>
            <p:cNvPr id="6" name="Picture 2" descr="Barrel Rifling 101: Types, Twist Rates, and More : Gun University">
              <a:extLst>
                <a:ext uri="{FF2B5EF4-FFF2-40B4-BE49-F238E27FC236}">
                  <a16:creationId xmlns:a16="http://schemas.microsoft.com/office/drawing/2014/main" id="{609AC3EC-C445-85FE-F90E-9AB719E98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83"/>
            <a:stretch>
              <a:fillRect/>
            </a:stretch>
          </p:blipFill>
          <p:spPr bwMode="auto">
            <a:xfrm>
              <a:off x="1111515" y="612530"/>
              <a:ext cx="4763618" cy="114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arrel Rifling 101: Types, Twist Rates, and More : Gun University">
              <a:extLst>
                <a:ext uri="{FF2B5EF4-FFF2-40B4-BE49-F238E27FC236}">
                  <a16:creationId xmlns:a16="http://schemas.microsoft.com/office/drawing/2014/main" id="{117F18C9-8EC1-B6AB-AEB4-460CDD1A9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41"/>
            <a:stretch>
              <a:fillRect/>
            </a:stretch>
          </p:blipFill>
          <p:spPr bwMode="auto">
            <a:xfrm>
              <a:off x="1111515" y="1625606"/>
              <a:ext cx="4763618" cy="107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D3FC09B-614A-8529-4299-9031274EFC74}"/>
              </a:ext>
            </a:extLst>
          </p:cNvPr>
          <p:cNvSpPr/>
          <p:nvPr/>
        </p:nvSpPr>
        <p:spPr>
          <a:xfrm>
            <a:off x="4311787" y="3756476"/>
            <a:ext cx="3484536" cy="107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56CCE-328D-EB1D-3E6F-09664AA0F257}"/>
                  </a:ext>
                </a:extLst>
              </p:cNvPr>
              <p:cNvSpPr txBox="1"/>
              <p:nvPr/>
            </p:nvSpPr>
            <p:spPr>
              <a:xfrm>
                <a:off x="286505" y="5343199"/>
                <a:ext cx="2306482" cy="365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𝑐𝑎𝑛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C56CCE-328D-EB1D-3E6F-09664AA0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05" y="5343199"/>
                <a:ext cx="2306482" cy="365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57A32A-F98C-97F2-FAE6-58902BCD0D3F}"/>
                  </a:ext>
                </a:extLst>
              </p:cNvPr>
              <p:cNvSpPr txBox="1"/>
              <p:nvPr/>
            </p:nvSpPr>
            <p:spPr>
              <a:xfrm>
                <a:off x="9793333" y="3085642"/>
                <a:ext cx="2306482" cy="365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𝑐𝑎𝑛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b="1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57A32A-F98C-97F2-FAE6-58902BCD0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33" y="3085642"/>
                <a:ext cx="2306482" cy="365277"/>
              </a:xfrm>
              <a:prstGeom prst="rect">
                <a:avLst/>
              </a:prstGeom>
              <a:blipFill>
                <a:blip r:embed="rId6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5920D0C-FFD3-9F41-FAD3-AD4B8C6EACC1}"/>
              </a:ext>
            </a:extLst>
          </p:cNvPr>
          <p:cNvCxnSpPr/>
          <p:nvPr/>
        </p:nvCxnSpPr>
        <p:spPr>
          <a:xfrm>
            <a:off x="4311787" y="5041391"/>
            <a:ext cx="0" cy="10567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AD10170C-3056-62F3-B6BA-B31441396BE7}"/>
              </a:ext>
            </a:extLst>
          </p:cNvPr>
          <p:cNvCxnSpPr/>
          <p:nvPr/>
        </p:nvCxnSpPr>
        <p:spPr>
          <a:xfrm>
            <a:off x="7770068" y="5041391"/>
            <a:ext cx="0" cy="105678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B1ABC-8023-97E8-3871-33756AA04EBD}"/>
                  </a:ext>
                </a:extLst>
              </p:cNvPr>
              <p:cNvSpPr txBox="1"/>
              <p:nvPr/>
            </p:nvSpPr>
            <p:spPr>
              <a:xfrm>
                <a:off x="4303778" y="5316051"/>
                <a:ext cx="3492545" cy="365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𝑐𝑎𝑛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B1ABC-8023-97E8-3871-33756AA0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78" y="5316051"/>
                <a:ext cx="3492545" cy="365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D590F5-C0CB-360D-2029-9E7A32FD738C}"/>
                  </a:ext>
                </a:extLst>
              </p:cNvPr>
              <p:cNvSpPr txBox="1"/>
              <p:nvPr/>
            </p:nvSpPr>
            <p:spPr>
              <a:xfrm>
                <a:off x="4990980" y="5759456"/>
                <a:ext cx="2212321" cy="365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D590F5-C0CB-360D-2029-9E7A32FD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80" y="5759456"/>
                <a:ext cx="2212321" cy="365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직사각형 16">
            <a:extLst>
              <a:ext uri="{FF2B5EF4-FFF2-40B4-BE49-F238E27FC236}">
                <a16:creationId xmlns:a16="http://schemas.microsoft.com/office/drawing/2014/main" id="{08446877-41B8-CF44-BE4B-0D95220F5165}"/>
              </a:ext>
            </a:extLst>
          </p:cNvPr>
          <p:cNvSpPr/>
          <p:nvPr/>
        </p:nvSpPr>
        <p:spPr>
          <a:xfrm>
            <a:off x="5907547" y="5708549"/>
            <a:ext cx="1077433" cy="365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D002DEC-7624-02EA-E105-C1ED938A777B}"/>
              </a:ext>
            </a:extLst>
          </p:cNvPr>
          <p:cNvCxnSpPr/>
          <p:nvPr/>
        </p:nvCxnSpPr>
        <p:spPr>
          <a:xfrm>
            <a:off x="2560405" y="4323322"/>
            <a:ext cx="133653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29C7496-9EBE-40EF-3BBC-9B26E72D8D50}"/>
              </a:ext>
            </a:extLst>
          </p:cNvPr>
          <p:cNvCxnSpPr/>
          <p:nvPr/>
        </p:nvCxnSpPr>
        <p:spPr>
          <a:xfrm>
            <a:off x="8197677" y="2054092"/>
            <a:ext cx="133653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E3B35BBA-F16D-FEF4-1313-01B5FC739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199" y="3450919"/>
            <a:ext cx="1826471" cy="180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8280DA-47D2-7E6B-3BC5-534EBBEF9E23}"/>
              </a:ext>
            </a:extLst>
          </p:cNvPr>
          <p:cNvSpPr txBox="1"/>
          <p:nvPr/>
        </p:nvSpPr>
        <p:spPr>
          <a:xfrm>
            <a:off x="4242709" y="3510684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Solenoid</a:t>
            </a:r>
            <a:endParaRPr lang="ko-KR" altLang="en-US" sz="1200" b="1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43697CB-37E3-F984-B990-3075C34FD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11" y="3450919"/>
            <a:ext cx="1826471" cy="180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5B213F8-C469-BD65-77B8-CE1B0BCC0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5887" y="1154092"/>
            <a:ext cx="1826471" cy="1800000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91FA64C-6390-A39C-446A-C1232A4E0EC1}"/>
              </a:ext>
            </a:extLst>
          </p:cNvPr>
          <p:cNvCxnSpPr/>
          <p:nvPr/>
        </p:nvCxnSpPr>
        <p:spPr>
          <a:xfrm>
            <a:off x="8249410" y="5167806"/>
            <a:ext cx="133653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B9D09142-495A-348E-7492-4FA4AA810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5887" y="4332280"/>
            <a:ext cx="1825200" cy="1610212"/>
          </a:xfrm>
          <a:prstGeom prst="rect">
            <a:avLst/>
          </a:prstGeom>
        </p:spPr>
      </p:pic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F2C98C69-329B-6B60-A7FA-639C576F5CF5}"/>
              </a:ext>
            </a:extLst>
          </p:cNvPr>
          <p:cNvCxnSpPr>
            <a:cxnSpLocks/>
          </p:cNvCxnSpPr>
          <p:nvPr/>
        </p:nvCxnSpPr>
        <p:spPr>
          <a:xfrm>
            <a:off x="8225826" y="2018442"/>
            <a:ext cx="55927" cy="31430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567B360-85EA-0B65-DF83-89F82A09EBE8}"/>
              </a:ext>
            </a:extLst>
          </p:cNvPr>
          <p:cNvSpPr txBox="1"/>
          <p:nvPr/>
        </p:nvSpPr>
        <p:spPr>
          <a:xfrm>
            <a:off x="8253604" y="5161514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Charge Stripping</a:t>
            </a:r>
            <a:endParaRPr lang="ko-KR" alt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37F1C2-71A4-7CE5-0D6F-E70E5FE45D80}"/>
                  </a:ext>
                </a:extLst>
              </p:cNvPr>
              <p:cNvSpPr txBox="1"/>
              <p:nvPr/>
            </p:nvSpPr>
            <p:spPr>
              <a:xfrm>
                <a:off x="9590141" y="6033017"/>
                <a:ext cx="2070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37F1C2-71A4-7CE5-0D6F-E70E5FE4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41" y="6033017"/>
                <a:ext cx="2070236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55A979-C63B-76C0-7366-2C60D61BB961}"/>
                  </a:ext>
                </a:extLst>
              </p:cNvPr>
              <p:cNvSpPr txBox="1"/>
              <p:nvPr/>
            </p:nvSpPr>
            <p:spPr>
              <a:xfrm>
                <a:off x="8299574" y="4803908"/>
                <a:ext cx="1216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55A979-C63B-76C0-7366-2C60D61B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74" y="4803908"/>
                <a:ext cx="121681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8ED240-2957-9C08-27B1-41D7B59E0ACD}"/>
                  </a:ext>
                </a:extLst>
              </p:cNvPr>
              <p:cNvSpPr txBox="1"/>
              <p:nvPr/>
            </p:nvSpPr>
            <p:spPr>
              <a:xfrm>
                <a:off x="8633849" y="1666935"/>
                <a:ext cx="4641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8ED240-2957-9C08-27B1-41D7B59E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849" y="1666935"/>
                <a:ext cx="46419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DB6CC4A-23B7-9D5A-2F87-ACC25E7BD217}"/>
              </a:ext>
            </a:extLst>
          </p:cNvPr>
          <p:cNvSpPr txBox="1"/>
          <p:nvPr/>
        </p:nvSpPr>
        <p:spPr>
          <a:xfrm>
            <a:off x="375080" y="2926492"/>
            <a:ext cx="730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Hadron accelerator: generation of spinning beams via a solenoid with charge stripping</a:t>
            </a:r>
            <a:endParaRPr lang="ko-KR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2359BD-AE9D-F002-6422-EA2AC234ABCB}"/>
                  </a:ext>
                </a:extLst>
              </p:cNvPr>
              <p:cNvSpPr txBox="1"/>
              <p:nvPr/>
            </p:nvSpPr>
            <p:spPr>
              <a:xfrm>
                <a:off x="9510586" y="241786"/>
                <a:ext cx="2291286" cy="45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ko-KR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altLang="ko-KR" sz="10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2359BD-AE9D-F002-6422-EA2AC234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86" y="241786"/>
                <a:ext cx="2291286" cy="4577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E6594D8D-09C4-9457-CE73-531F4BA4EE16}"/>
              </a:ext>
            </a:extLst>
          </p:cNvPr>
          <p:cNvSpPr txBox="1"/>
          <p:nvPr/>
        </p:nvSpPr>
        <p:spPr>
          <a:xfrm>
            <a:off x="8281753" y="311808"/>
            <a:ext cx="19084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Tangential slope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930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0E81275-B822-CF95-7264-FCFEC4E9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CAB6F24-0FD9-21A6-00F0-542D155A4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0C015FF9-C4DE-B79E-61DA-10081E6D6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016171"/>
                  </p:ext>
                </p:extLst>
              </p:nvPr>
            </p:nvGraphicFramePr>
            <p:xfrm>
              <a:off x="805682" y="126245"/>
              <a:ext cx="2846014" cy="20951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8475">
                      <a:extLst>
                        <a:ext uri="{9D8B030D-6E8A-4147-A177-3AD203B41FA5}">
                          <a16:colId xmlns:a16="http://schemas.microsoft.com/office/drawing/2014/main" val="4275624796"/>
                        </a:ext>
                      </a:extLst>
                    </a:gridCol>
                    <a:gridCol w="1467539">
                      <a:extLst>
                        <a:ext uri="{9D8B030D-6E8A-4147-A177-3AD203B41FA5}">
                          <a16:colId xmlns:a16="http://schemas.microsoft.com/office/drawing/2014/main" val="1207564984"/>
                        </a:ext>
                      </a:extLst>
                    </a:gridCol>
                  </a:tblGrid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Species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3132170"/>
                      </a:ext>
                    </a:extLst>
                  </a:tr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Energy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2.5MeV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713980"/>
                      </a:ext>
                    </a:extLst>
                  </a:tr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Current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0mA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1601321"/>
                      </a:ext>
                    </a:extLst>
                  </a:tr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Lattice Type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FODO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255414"/>
                      </a:ext>
                    </a:extLst>
                  </a:tr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# of Lattice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100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7670082"/>
                      </a:ext>
                    </a:extLst>
                  </a:tr>
                  <a:tr h="21613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𝑚𝑒𝑐h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9.317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5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7796322"/>
                      </a:ext>
                    </a:extLst>
                  </a:tr>
                  <a:tr h="21772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0.4222566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4660038"/>
                      </a:ext>
                    </a:extLst>
                  </a:tr>
                  <a:tr h="23334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sSup>
                                      <m:sSupPr>
                                        <m:ctrlP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ko-KR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0.4222586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36818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0C015FF9-C4DE-B79E-61DA-10081E6D6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016171"/>
                  </p:ext>
                </p:extLst>
              </p:nvPr>
            </p:nvGraphicFramePr>
            <p:xfrm>
              <a:off x="805682" y="126245"/>
              <a:ext cx="2846014" cy="20951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8475">
                      <a:extLst>
                        <a:ext uri="{9D8B030D-6E8A-4147-A177-3AD203B41FA5}">
                          <a16:colId xmlns:a16="http://schemas.microsoft.com/office/drawing/2014/main" val="4275624796"/>
                        </a:ext>
                      </a:extLst>
                    </a:gridCol>
                    <a:gridCol w="1467539">
                      <a:extLst>
                        <a:ext uri="{9D8B030D-6E8A-4147-A177-3AD203B41FA5}">
                          <a16:colId xmlns:a16="http://schemas.microsoft.com/office/drawing/2014/main" val="1207564984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Species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606" t="-2326" r="-830" b="-7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13217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Energy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2.5MeV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471398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Beam Current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0mA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160132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Lattice Type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FODO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25541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# of Lattice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dirty="0"/>
                            <a:t>100</a:t>
                          </a:r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767008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1" t="-497674" r="-107048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606" t="-497674" r="-830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96322"/>
                      </a:ext>
                    </a:extLst>
                  </a:tr>
                  <a:tr h="26098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1" t="-597674" r="-107048" b="-1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606" t="-597674" r="-830" b="-1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660038"/>
                      </a:ext>
                    </a:extLst>
                  </a:tr>
                  <a:tr h="27971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1" t="-652174" r="-10704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606" t="-652174" r="-830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36818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4AC0C36-84F2-F5B5-3CB6-B534D9FE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20" y="80945"/>
            <a:ext cx="7272801" cy="2218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E7E49-23B6-148F-3720-91AB72FF2B48}"/>
              </a:ext>
            </a:extLst>
          </p:cNvPr>
          <p:cNvSpPr txBox="1"/>
          <p:nvPr/>
        </p:nvSpPr>
        <p:spPr>
          <a:xfrm>
            <a:off x="4666815" y="0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FODO lattice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4888F38F-DE04-BE85-BB6F-E5D43EF10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448147"/>
                  </p:ext>
                </p:extLst>
              </p:nvPr>
            </p:nvGraphicFramePr>
            <p:xfrm>
              <a:off x="567604" y="2421064"/>
              <a:ext cx="3228414" cy="1217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4207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614207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35901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23121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:100</m:t>
                                </m:r>
                                <m:r>
                                  <a:rPr lang="ko-KR" altLang="en-US" sz="11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altLang="ko-KR" sz="1100" b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290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1797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𝑑𝐺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:1%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4888F38F-DE04-BE85-BB6F-E5D43EF10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448147"/>
                  </p:ext>
                </p:extLst>
              </p:nvPr>
            </p:nvGraphicFramePr>
            <p:xfrm>
              <a:off x="567604" y="2421064"/>
              <a:ext cx="3228414" cy="1217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4207">
                      <a:extLst>
                        <a:ext uri="{9D8B030D-6E8A-4147-A177-3AD203B41FA5}">
                          <a16:colId xmlns:a16="http://schemas.microsoft.com/office/drawing/2014/main" val="1611744679"/>
                        </a:ext>
                      </a:extLst>
                    </a:gridCol>
                    <a:gridCol w="1614207">
                      <a:extLst>
                        <a:ext uri="{9D8B030D-6E8A-4147-A177-3AD203B41FA5}">
                          <a16:colId xmlns:a16="http://schemas.microsoft.com/office/drawing/2014/main" val="235755978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44847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Misalignment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377" t="-165116" r="-755" b="-2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935200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377" t="-259091" r="-755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99916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Gradient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377" t="-367442" r="-755" b="-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14525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그림 27" descr="텍스트, 스크린샷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67FA0E-F907-4829-ED33-E0ACCF86C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6" y="3739970"/>
            <a:ext cx="2429668" cy="1518543"/>
          </a:xfrm>
          <a:prstGeom prst="rect">
            <a:avLst/>
          </a:prstGeom>
        </p:spPr>
      </p:pic>
      <p:pic>
        <p:nvPicPr>
          <p:cNvPr id="29" name="그림 28" descr="텍스트, 라인, 친필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C6497D-7812-1BE1-A5AF-14766A85B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6" y="5258513"/>
            <a:ext cx="2429668" cy="151854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3E47028-9699-34BD-8304-42E87708E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345" y="2904934"/>
            <a:ext cx="3564356" cy="257363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0AD5DFD-8FD5-1D30-CE75-B79D8D6D9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4377" y="2858885"/>
            <a:ext cx="3564356" cy="2573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DCD6D7-907E-70F7-6939-A44AE68209A8}"/>
              </a:ext>
            </a:extLst>
          </p:cNvPr>
          <p:cNvSpPr txBox="1"/>
          <p:nvPr/>
        </p:nvSpPr>
        <p:spPr>
          <a:xfrm>
            <a:off x="5271467" y="2581886"/>
            <a:ext cx="184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7D11DA-0D6B-4768-FE5B-C0427995095F}"/>
              </a:ext>
            </a:extLst>
          </p:cNvPr>
          <p:cNvSpPr txBox="1"/>
          <p:nvPr/>
        </p:nvSpPr>
        <p:spPr>
          <a:xfrm>
            <a:off x="9000325" y="2575798"/>
            <a:ext cx="167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A459A-CC3C-C6EF-778E-C96A22ACD343}"/>
                  </a:ext>
                </a:extLst>
              </p:cNvPr>
              <p:cNvSpPr txBox="1"/>
              <p:nvPr/>
            </p:nvSpPr>
            <p:spPr>
              <a:xfrm>
                <a:off x="5068188" y="5549506"/>
                <a:ext cx="2033377" cy="186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:7.206%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A459A-CC3C-C6EF-778E-C96A22AC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88" y="5549506"/>
                <a:ext cx="2033377" cy="186911"/>
              </a:xfrm>
              <a:prstGeom prst="rect">
                <a:avLst/>
              </a:prstGeom>
              <a:blipFill>
                <a:blip r:embed="rId9"/>
                <a:stretch>
                  <a:fillRect r="-1198" b="-32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33FB6E-CE2A-A911-2A9A-83F5BDA27A6E}"/>
                  </a:ext>
                </a:extLst>
              </p:cNvPr>
              <p:cNvSpPr txBox="1"/>
              <p:nvPr/>
            </p:nvSpPr>
            <p:spPr>
              <a:xfrm>
                <a:off x="5040199" y="5770587"/>
                <a:ext cx="2041969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:5.524%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33FB6E-CE2A-A911-2A9A-83F5BDA2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99" y="5770587"/>
                <a:ext cx="2041969" cy="207493"/>
              </a:xfrm>
              <a:prstGeom prst="rect">
                <a:avLst/>
              </a:prstGeom>
              <a:blipFill>
                <a:blip r:embed="rId10"/>
                <a:stretch>
                  <a:fillRect l="-299" t="-2941" r="-1194"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56E412-343E-B028-0F40-8D4798B018EF}"/>
                  </a:ext>
                </a:extLst>
              </p:cNvPr>
              <p:cNvSpPr txBox="1"/>
              <p:nvPr/>
            </p:nvSpPr>
            <p:spPr>
              <a:xfrm>
                <a:off x="8797809" y="5505153"/>
                <a:ext cx="2033377" cy="186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:3.584%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56E412-343E-B028-0F40-8D4798B01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09" y="5505153"/>
                <a:ext cx="2033377" cy="186911"/>
              </a:xfrm>
              <a:prstGeom prst="rect">
                <a:avLst/>
              </a:prstGeom>
              <a:blipFill>
                <a:blip r:embed="rId11"/>
                <a:stretch>
                  <a:fillRect r="-1198" b="-32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AB5EFF-5CD9-9672-EBB4-5A55D1F5CCF3}"/>
                  </a:ext>
                </a:extLst>
              </p:cNvPr>
              <p:cNvSpPr txBox="1"/>
              <p:nvPr/>
            </p:nvSpPr>
            <p:spPr>
              <a:xfrm>
                <a:off x="8769820" y="5726234"/>
                <a:ext cx="2041969" cy="2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:2.594%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AB5EFF-5CD9-9672-EBB4-5A55D1F5C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820" y="5726234"/>
                <a:ext cx="2041969" cy="207493"/>
              </a:xfrm>
              <a:prstGeom prst="rect">
                <a:avLst/>
              </a:prstGeom>
              <a:blipFill>
                <a:blip r:embed="rId12"/>
                <a:stretch>
                  <a:fillRect l="-299" r="-1194"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1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E5B51B-719A-A6C6-E453-1618794F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FE5C38-A6E3-A504-717E-574C5D287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4FD22B5D-1AF8-ED1A-E126-69A64B211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161455"/>
                  </p:ext>
                </p:extLst>
              </p:nvPr>
            </p:nvGraphicFramePr>
            <p:xfrm>
              <a:off x="311765" y="1428088"/>
              <a:ext cx="3037832" cy="8177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509611454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122298998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355476"/>
                      </a:ext>
                    </a:extLst>
                  </a:tr>
                  <a:tr h="2498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1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:0.5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altLang="en-US" sz="11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586638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4FD22B5D-1AF8-ED1A-E126-69A64B211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161455"/>
                  </p:ext>
                </p:extLst>
              </p:nvPr>
            </p:nvGraphicFramePr>
            <p:xfrm>
              <a:off x="311765" y="1428088"/>
              <a:ext cx="3037832" cy="8177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8916">
                      <a:extLst>
                        <a:ext uri="{9D8B030D-6E8A-4147-A177-3AD203B41FA5}">
                          <a16:colId xmlns:a16="http://schemas.microsoft.com/office/drawing/2014/main" val="509611454"/>
                        </a:ext>
                      </a:extLst>
                    </a:gridCol>
                    <a:gridCol w="1518916">
                      <a:extLst>
                        <a:ext uri="{9D8B030D-6E8A-4147-A177-3AD203B41FA5}">
                          <a16:colId xmlns:a16="http://schemas.microsoft.com/office/drawing/2014/main" val="4122298998"/>
                        </a:ext>
                      </a:extLst>
                    </a:gridCol>
                  </a:tblGrid>
                  <a:tr h="545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Error type</a:t>
                          </a:r>
                          <a:endParaRPr lang="ko-KR" altLang="en-US" sz="11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/>
                            <a:t>Gaussian distribution</a:t>
                          </a:r>
                        </a:p>
                        <a:p>
                          <a:pPr algn="ctr" latinLnBrk="1"/>
                          <a:r>
                            <a:rPr lang="en-US" altLang="ko-KR" sz="1100" b="0" dirty="0"/>
                            <a:t>(RMS value)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355476"/>
                      </a:ext>
                    </a:extLst>
                  </a:tr>
                  <a:tr h="2722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Rotation Error</a:t>
                          </a:r>
                          <a:endParaRPr lang="ko-KR" altLang="en-US" sz="1100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803" t="-202222" r="-803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6638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5A0E2D-E0EB-5A16-9206-8AB09495EB21}"/>
              </a:ext>
            </a:extLst>
          </p:cNvPr>
          <p:cNvSpPr txBox="1"/>
          <p:nvPr/>
        </p:nvSpPr>
        <p:spPr>
          <a:xfrm>
            <a:off x="4883086" y="191421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No-spin Beam input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4F3C-2F69-7DAE-E405-C1092A7E74C2}"/>
              </a:ext>
            </a:extLst>
          </p:cNvPr>
          <p:cNvSpPr txBox="1"/>
          <p:nvPr/>
        </p:nvSpPr>
        <p:spPr>
          <a:xfrm>
            <a:off x="9227268" y="191422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Spinning Beam input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196FD7-3D73-EBAC-544E-CCA88F527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472" y="480597"/>
            <a:ext cx="3757019" cy="2712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67FBE2-D747-09C2-E658-DD00AE9EF11B}"/>
                  </a:ext>
                </a:extLst>
              </p:cNvPr>
              <p:cNvSpPr txBox="1"/>
              <p:nvPr/>
            </p:nvSpPr>
            <p:spPr>
              <a:xfrm>
                <a:off x="4840415" y="3242940"/>
                <a:ext cx="1695785" cy="155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:6.139%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67FBE2-D747-09C2-E658-DD00AE9EF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15" y="3242940"/>
                <a:ext cx="1695785" cy="155877"/>
              </a:xfrm>
              <a:prstGeom prst="rect">
                <a:avLst/>
              </a:prstGeom>
              <a:blipFill>
                <a:blip r:embed="rId5"/>
                <a:stretch>
                  <a:fillRect r="-1439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C0FAD2-2EA0-B9E4-CC0F-082A0DC4E2A4}"/>
                  </a:ext>
                </a:extLst>
              </p:cNvPr>
              <p:cNvSpPr txBox="1"/>
              <p:nvPr/>
            </p:nvSpPr>
            <p:spPr>
              <a:xfrm>
                <a:off x="4834901" y="3429703"/>
                <a:ext cx="1701299" cy="173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:6.169%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C0FAD2-2EA0-B9E4-CC0F-082A0DC4E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01" y="3429703"/>
                <a:ext cx="1701299" cy="173061"/>
              </a:xfrm>
              <a:prstGeom prst="rect">
                <a:avLst/>
              </a:prstGeom>
              <a:blipFill>
                <a:blip r:embed="rId6"/>
                <a:stretch>
                  <a:fillRect t="-3571" r="-1434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3C254-66FC-63A5-F7F9-8F3B90E94033}"/>
                  </a:ext>
                </a:extLst>
              </p:cNvPr>
              <p:cNvSpPr txBox="1"/>
              <p:nvPr/>
            </p:nvSpPr>
            <p:spPr>
              <a:xfrm>
                <a:off x="9190912" y="3212054"/>
                <a:ext cx="1695785" cy="155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:5.335%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3C254-66FC-63A5-F7F9-8F3B90E9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12" y="3212054"/>
                <a:ext cx="1695785" cy="155877"/>
              </a:xfrm>
              <a:prstGeom prst="rect">
                <a:avLst/>
              </a:prstGeom>
              <a:blipFill>
                <a:blip r:embed="rId7"/>
                <a:stretch>
                  <a:fillRect l="-360" r="-1439" b="-3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D95AC3-BB89-58F6-FFE3-D09A45C35F63}"/>
                  </a:ext>
                </a:extLst>
              </p:cNvPr>
              <p:cNvSpPr txBox="1"/>
              <p:nvPr/>
            </p:nvSpPr>
            <p:spPr>
              <a:xfrm>
                <a:off x="9190912" y="3398816"/>
                <a:ext cx="1797480" cy="173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𝑔𝑟𝑜𝑤𝑡h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d>
                        <m:d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:−0.266%</m:t>
                      </m:r>
                    </m:oMath>
                  </m:oMathPara>
                </a14:m>
                <a:endParaRPr lang="ko-KR" altLang="en-US" sz="1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D95AC3-BB89-58F6-FFE3-D09A45C35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12" y="3398816"/>
                <a:ext cx="1797480" cy="173061"/>
              </a:xfrm>
              <a:prstGeom prst="rect">
                <a:avLst/>
              </a:prstGeom>
              <a:blipFill>
                <a:blip r:embed="rId8"/>
                <a:stretch>
                  <a:fillRect l="-339" t="-3571" r="-1356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5D20D185-4B5B-57B7-6191-2778C5F56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5226" y="499306"/>
            <a:ext cx="3757019" cy="2712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65F178-E182-A9AB-CD7B-23631C4ED4B0}"/>
                  </a:ext>
                </a:extLst>
              </p:cNvPr>
              <p:cNvSpPr txBox="1"/>
              <p:nvPr/>
            </p:nvSpPr>
            <p:spPr>
              <a:xfrm>
                <a:off x="669780" y="6163034"/>
                <a:ext cx="2136426" cy="41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1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sz="1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ko-K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altLang="ko-KR" sz="1200" b="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65F178-E182-A9AB-CD7B-23631C4ED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80" y="6163034"/>
                <a:ext cx="2136426" cy="419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B61370-ECB6-3D6C-CB1E-93DF81B0E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7" y="3320878"/>
            <a:ext cx="2878672" cy="2624671"/>
          </a:xfrm>
          <a:prstGeom prst="rect">
            <a:avLst/>
          </a:prstGeom>
        </p:spPr>
      </p:pic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7779E27-06B7-A734-DAA2-E739F4835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94938"/>
              </p:ext>
            </p:extLst>
          </p:nvPr>
        </p:nvGraphicFramePr>
        <p:xfrm>
          <a:off x="1300464" y="5894689"/>
          <a:ext cx="1060434" cy="303936"/>
        </p:xfrm>
        <a:graphic>
          <a:graphicData uri="http://schemas.openxmlformats.org/drawingml/2006/table">
            <a:tbl>
              <a:tblPr/>
              <a:tblGrid>
                <a:gridCol w="1060434">
                  <a:extLst>
                    <a:ext uri="{9D8B030D-6E8A-4147-A177-3AD203B41FA5}">
                      <a16:colId xmlns:a16="http://schemas.microsoft.com/office/drawing/2014/main" val="360573453"/>
                    </a:ext>
                  </a:extLst>
                </a:gridCol>
              </a:tblGrid>
              <a:tr h="3039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Angular slope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07306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99E676-08A8-F1D7-F783-F1F1D6CD89E3}"/>
                  </a:ext>
                </a:extLst>
              </p:cNvPr>
              <p:cNvSpPr txBox="1"/>
              <p:nvPr/>
            </p:nvSpPr>
            <p:spPr>
              <a:xfrm>
                <a:off x="3270017" y="3748082"/>
                <a:ext cx="8861636" cy="256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Centroid dynamics unaffected </a:t>
                </a:r>
                <a:r>
                  <a:rPr lang="en-US" altLang="ko-KR" dirty="0"/>
                  <a:t>by spinning beam.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Rotation errors lead to the most pronounced emittance growth suppression</a:t>
                </a:r>
                <a:r>
                  <a:rPr lang="en-US" altLang="ko-KR" dirty="0"/>
                  <a:t>, accompanied by clear </a:t>
                </a:r>
                <a:r>
                  <a:rPr lang="en-US" altLang="ko-KR" b="1" dirty="0"/>
                  <a:t>coupling between the projected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b="1" dirty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b="1" dirty="0"/>
                  <a:t> emittances</a:t>
                </a:r>
                <a:r>
                  <a:rPr lang="en-US" altLang="ko-KR" dirty="0"/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Results are based on a single error realization. </a:t>
                </a:r>
                <a:r>
                  <a:rPr lang="en-US" altLang="ko-KR" b="1" dirty="0"/>
                  <a:t>Monte Carlo studies are needed to confirm </a:t>
                </a:r>
                <a:r>
                  <a:rPr lang="en-US" altLang="ko-KR" dirty="0"/>
                  <a:t>statistical robustness.</a:t>
                </a:r>
                <a:endParaRPr lang="ko-KR" alt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99E676-08A8-F1D7-F783-F1F1D6CD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17" y="3748082"/>
                <a:ext cx="8861636" cy="2568588"/>
              </a:xfrm>
              <a:prstGeom prst="rect">
                <a:avLst/>
              </a:prstGeom>
              <a:blipFill>
                <a:blip r:embed="rId12"/>
                <a:stretch>
                  <a:fillRect l="-413" r="-1032" b="-14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9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7956-8D30-4D73-547A-2BFD7DC0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CD7E78-FA8D-95C4-1D2C-A2C0F121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12F0C-DA53-40D8-B440-FA2AC38EA5C9}"/>
              </a:ext>
            </a:extLst>
          </p:cNvPr>
          <p:cNvSpPr txBox="1"/>
          <p:nvPr/>
        </p:nvSpPr>
        <p:spPr>
          <a:xfrm>
            <a:off x="160738" y="-2"/>
            <a:ext cx="439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Short Term Plan (~Feb.2026)</a:t>
            </a:r>
            <a:endParaRPr lang="ko-KR" altLang="en-US" sz="24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3A6F18C-F52D-080A-187A-F306EF6CA3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97FCD-0C6B-9F46-DB54-0F8F420CA32C}"/>
              </a:ext>
            </a:extLst>
          </p:cNvPr>
          <p:cNvSpPr txBox="1"/>
          <p:nvPr/>
        </p:nvSpPr>
        <p:spPr>
          <a:xfrm>
            <a:off x="511728" y="908967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/>
              <a:t>Literature &amp; Concept Study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2BE0F-97AB-42F6-0970-DF8ACCF5B463}"/>
              </a:ext>
            </a:extLst>
          </p:cNvPr>
          <p:cNvSpPr txBox="1"/>
          <p:nvPr/>
        </p:nvSpPr>
        <p:spPr>
          <a:xfrm>
            <a:off x="511728" y="3001025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 err="1">
                <a:solidFill>
                  <a:schemeClr val="bg2">
                    <a:lumMod val="90000"/>
                  </a:schemeClr>
                </a:solidFill>
              </a:rPr>
              <a:t>TraceWin</a:t>
            </a: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 – Spinning Beam Study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0DF74-19AD-1A66-FB0B-F74F063495D2}"/>
              </a:ext>
            </a:extLst>
          </p:cNvPr>
          <p:cNvSpPr txBox="1"/>
          <p:nvPr/>
        </p:nvSpPr>
        <p:spPr>
          <a:xfrm>
            <a:off x="511728" y="4780228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Xsuite – RCS Lattice Study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54C35-D03A-EF94-47C7-A3055E8B472D}"/>
              </a:ext>
            </a:extLst>
          </p:cNvPr>
          <p:cNvSpPr txBox="1"/>
          <p:nvPr/>
        </p:nvSpPr>
        <p:spPr>
          <a:xfrm>
            <a:off x="872455" y="132474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Accelerator-based high-power neutron sources survey: </a:t>
            </a:r>
            <a:r>
              <a:rPr lang="ko-KR" altLang="en-US" b="1" dirty="0" err="1"/>
              <a:t>해오름</a:t>
            </a:r>
            <a:r>
              <a:rPr lang="ko-KR" altLang="en-US" b="1" dirty="0"/>
              <a:t> 과제 보고서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1D0FC-1667-F768-E808-68BEAF83FD87}"/>
              </a:ext>
            </a:extLst>
          </p:cNvPr>
          <p:cNvSpPr txBox="1"/>
          <p:nvPr/>
        </p:nvSpPr>
        <p:spPr>
          <a:xfrm>
            <a:off x="872455" y="2121199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Virtual</a:t>
            </a:r>
            <a:r>
              <a:rPr lang="ko-KR" altLang="en-US" b="1" dirty="0"/>
              <a:t> </a:t>
            </a:r>
            <a:r>
              <a:rPr lang="en-US" altLang="ko-KR" b="1" dirty="0"/>
              <a:t>Pepper-Pot</a:t>
            </a:r>
            <a:r>
              <a:rPr lang="ko-KR" altLang="en-US" b="1" dirty="0"/>
              <a:t> </a:t>
            </a:r>
            <a:r>
              <a:rPr lang="en-US" altLang="ko-KR" b="1" dirty="0"/>
              <a:t>diagnostics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91C1A-D4B1-98F4-8A21-53C726A94828}"/>
              </a:ext>
            </a:extLst>
          </p:cNvPr>
          <p:cNvSpPr txBox="1"/>
          <p:nvPr/>
        </p:nvSpPr>
        <p:spPr>
          <a:xfrm>
            <a:off x="1456888" y="2451373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Theoretical background study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84462-DF62-D297-00C2-63084F1CB6AB}"/>
              </a:ext>
            </a:extLst>
          </p:cNvPr>
          <p:cNvSpPr txBox="1"/>
          <p:nvPr/>
        </p:nvSpPr>
        <p:spPr>
          <a:xfrm>
            <a:off x="872455" y="3393333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Monte Carlo error studies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F1BD-437D-B3B6-D685-E2918BFA3CEE}"/>
              </a:ext>
            </a:extLst>
          </p:cNvPr>
          <p:cNvSpPr txBox="1"/>
          <p:nvPr/>
        </p:nvSpPr>
        <p:spPr>
          <a:xfrm>
            <a:off x="872455" y="377970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Systematic study of rotation errors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6DCD2-7787-F4DE-4A5F-76748FD35D78}"/>
              </a:ext>
            </a:extLst>
          </p:cNvPr>
          <p:cNvSpPr txBox="1"/>
          <p:nvPr/>
        </p:nvSpPr>
        <p:spPr>
          <a:xfrm>
            <a:off x="872455" y="4166081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Understanding transverse coupling dynamics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90DB92-41A3-F1B4-251E-277E67C3F035}"/>
              </a:ext>
            </a:extLst>
          </p:cNvPr>
          <p:cNvSpPr txBox="1"/>
          <p:nvPr/>
        </p:nvSpPr>
        <p:spPr>
          <a:xfrm>
            <a:off x="872455" y="1726135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Study of key accelerator systems and beam dynamics in high-intensity rings</a:t>
            </a:r>
            <a:endParaRPr lang="ko-KR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6643A-AD3E-6F40-57E4-BA7AA7C3D339}"/>
              </a:ext>
            </a:extLst>
          </p:cNvPr>
          <p:cNvSpPr txBox="1"/>
          <p:nvPr/>
        </p:nvSpPr>
        <p:spPr>
          <a:xfrm>
            <a:off x="872455" y="5171489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FODO lattice optics modification and correction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A235-7E4F-82E2-5B71-3AC808DE3E26}"/>
              </a:ext>
            </a:extLst>
          </p:cNvPr>
          <p:cNvSpPr txBox="1"/>
          <p:nvPr/>
        </p:nvSpPr>
        <p:spPr>
          <a:xfrm>
            <a:off x="872455" y="5562750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Reproduction of SNS accumulator ring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E572A-D2C0-F147-F264-5E78608D77E9}"/>
              </a:ext>
            </a:extLst>
          </p:cNvPr>
          <p:cNvSpPr txBox="1"/>
          <p:nvPr/>
        </p:nvSpPr>
        <p:spPr>
          <a:xfrm>
            <a:off x="1456888" y="5954011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90000"/>
                  </a:schemeClr>
                </a:solidFill>
              </a:rPr>
              <a:t>- Learning simulation workflow and lattice design fundamentals</a:t>
            </a:r>
            <a:endParaRPr lang="ko-KR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7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05B750-6326-24BB-EF9E-67FD8222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E96FB-C66A-B232-B1B7-7B2BAFAB82AA}"/>
              </a:ext>
            </a:extLst>
          </p:cNvPr>
          <p:cNvSpPr txBox="1"/>
          <p:nvPr/>
        </p:nvSpPr>
        <p:spPr>
          <a:xfrm>
            <a:off x="160738" y="-2"/>
            <a:ext cx="374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Long Term Plan (~2026)</a:t>
            </a:r>
            <a:endParaRPr lang="ko-KR" altLang="en-US" sz="24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F2E2C17-D772-F9FC-256A-BDE9D3084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65B7FA-5918-3D85-5520-C4C34EA976EA}"/>
              </a:ext>
            </a:extLst>
          </p:cNvPr>
          <p:cNvSpPr txBox="1"/>
          <p:nvPr/>
        </p:nvSpPr>
        <p:spPr>
          <a:xfrm>
            <a:off x="511728" y="908967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Literature &amp; Concept Study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A4375C-FBC3-C2BE-FD34-312F5A2C7DE6}"/>
              </a:ext>
            </a:extLst>
          </p:cNvPr>
          <p:cNvSpPr txBox="1"/>
          <p:nvPr/>
        </p:nvSpPr>
        <p:spPr>
          <a:xfrm>
            <a:off x="511728" y="3001025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 err="1"/>
              <a:t>TraceWin</a:t>
            </a:r>
            <a:r>
              <a:rPr lang="en-US" altLang="ko-KR" b="1" dirty="0"/>
              <a:t> – Spinning Beam Study</a:t>
            </a:r>
            <a:endParaRPr lang="ko-KR" altLang="en-US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334603-D1D4-5426-CB4C-73950685616A}"/>
              </a:ext>
            </a:extLst>
          </p:cNvPr>
          <p:cNvSpPr txBox="1"/>
          <p:nvPr/>
        </p:nvSpPr>
        <p:spPr>
          <a:xfrm>
            <a:off x="511728" y="4780228"/>
            <a:ext cx="108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/>
              <a:t>Xsuite – RCS Lattice Study</a:t>
            </a:r>
            <a:endParaRPr lang="ko-KR" alt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AD9E76-76C5-8E1A-7774-493C0CFB5FA3}"/>
              </a:ext>
            </a:extLst>
          </p:cNvPr>
          <p:cNvSpPr txBox="1"/>
          <p:nvPr/>
        </p:nvSpPr>
        <p:spPr>
          <a:xfrm>
            <a:off x="872455" y="132474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Accelerator-based high-power neutron sources survey: </a:t>
            </a:r>
            <a:r>
              <a:rPr lang="ko-KR" altLang="en-US" b="1" dirty="0" err="1">
                <a:solidFill>
                  <a:schemeClr val="bg2">
                    <a:lumMod val="90000"/>
                  </a:schemeClr>
                </a:solidFill>
              </a:rPr>
              <a:t>해오름</a:t>
            </a:r>
            <a:r>
              <a:rPr lang="ko-KR" altLang="en-US" b="1" dirty="0">
                <a:solidFill>
                  <a:schemeClr val="bg2">
                    <a:lumMod val="90000"/>
                  </a:schemeClr>
                </a:solidFill>
              </a:rPr>
              <a:t> 과제 보고서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C51D75-D62B-463D-715F-6A279BBB5D36}"/>
              </a:ext>
            </a:extLst>
          </p:cNvPr>
          <p:cNvSpPr txBox="1"/>
          <p:nvPr/>
        </p:nvSpPr>
        <p:spPr>
          <a:xfrm>
            <a:off x="872455" y="2121199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Virtual</a:t>
            </a:r>
            <a:r>
              <a:rPr lang="ko-KR" altLang="en-US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Pepper-Pot</a:t>
            </a:r>
            <a:r>
              <a:rPr lang="ko-KR" altLang="en-US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diagnostics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C95D6C-9C61-D8F8-8F71-E980C7E1C93E}"/>
              </a:ext>
            </a:extLst>
          </p:cNvPr>
          <p:cNvSpPr txBox="1"/>
          <p:nvPr/>
        </p:nvSpPr>
        <p:spPr>
          <a:xfrm>
            <a:off x="1456888" y="2451373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90000"/>
                  </a:schemeClr>
                </a:solidFill>
              </a:rPr>
              <a:t>- Theoretical background study</a:t>
            </a:r>
            <a:endParaRPr lang="ko-KR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026A70-402A-2888-68D0-63A962128240}"/>
              </a:ext>
            </a:extLst>
          </p:cNvPr>
          <p:cNvSpPr txBox="1"/>
          <p:nvPr/>
        </p:nvSpPr>
        <p:spPr>
          <a:xfrm>
            <a:off x="872455" y="3393333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Monte Carlo error studies</a:t>
            </a:r>
            <a:endParaRPr lang="ko-KR" alt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A95CD3-F64F-D404-71E5-1866B7BA9878}"/>
              </a:ext>
            </a:extLst>
          </p:cNvPr>
          <p:cNvSpPr txBox="1"/>
          <p:nvPr/>
        </p:nvSpPr>
        <p:spPr>
          <a:xfrm>
            <a:off x="872455" y="377970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Systematic study of rotation errors</a:t>
            </a:r>
            <a:endParaRPr lang="ko-KR" altLang="en-US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3D0E75-1106-FA70-7F53-94BAACD9DC30}"/>
              </a:ext>
            </a:extLst>
          </p:cNvPr>
          <p:cNvSpPr txBox="1"/>
          <p:nvPr/>
        </p:nvSpPr>
        <p:spPr>
          <a:xfrm>
            <a:off x="872455" y="4166081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Understanding transverse coupling dynamics</a:t>
            </a:r>
            <a:endParaRPr lang="ko-KR" alt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5D7239-D853-D574-BC8E-BF10C0B2BDCC}"/>
              </a:ext>
            </a:extLst>
          </p:cNvPr>
          <p:cNvSpPr txBox="1"/>
          <p:nvPr/>
        </p:nvSpPr>
        <p:spPr>
          <a:xfrm>
            <a:off x="872455" y="1726135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2">
                    <a:lumMod val="90000"/>
                  </a:schemeClr>
                </a:solidFill>
              </a:rPr>
              <a:t>Study of key accelerator systems and beam dynamics in high-intensity rings</a:t>
            </a:r>
            <a:endParaRPr lang="ko-KR" alt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82BA76-3715-4D50-187E-A88F4643A65C}"/>
              </a:ext>
            </a:extLst>
          </p:cNvPr>
          <p:cNvSpPr txBox="1"/>
          <p:nvPr/>
        </p:nvSpPr>
        <p:spPr>
          <a:xfrm>
            <a:off x="872455" y="5171489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FODO lattice optics modification and correction</a:t>
            </a:r>
            <a:endParaRPr lang="ko-KR" alt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F893F5-010E-F2E0-F82E-D2AEA8B4D9D4}"/>
              </a:ext>
            </a:extLst>
          </p:cNvPr>
          <p:cNvSpPr txBox="1"/>
          <p:nvPr/>
        </p:nvSpPr>
        <p:spPr>
          <a:xfrm>
            <a:off x="872455" y="5562750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Reproduction of SNS accumulator ring</a:t>
            </a:r>
            <a:endParaRPr lang="ko-KR" alt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2D3F1B2-92E5-1AAE-F521-ABD19CE82283}"/>
              </a:ext>
            </a:extLst>
          </p:cNvPr>
          <p:cNvSpPr txBox="1"/>
          <p:nvPr/>
        </p:nvSpPr>
        <p:spPr>
          <a:xfrm>
            <a:off x="1456888" y="5954011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Learning simulation workflow and lattice design fundamentals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49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A56780-E002-7313-1629-DC481717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0E342-A251-32A4-9E01-5756E2677C17}"/>
              </a:ext>
            </a:extLst>
          </p:cNvPr>
          <p:cNvSpPr txBox="1"/>
          <p:nvPr/>
        </p:nvSpPr>
        <p:spPr>
          <a:xfrm>
            <a:off x="154696" y="0"/>
            <a:ext cx="695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High-power Accelerators for Neutron Sources</a:t>
            </a:r>
            <a:endParaRPr lang="ko-KR" altLang="en-US" sz="2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5AE3DDA-2106-B1A7-5328-E49E527FAF4A}"/>
              </a:ext>
            </a:extLst>
          </p:cNvPr>
          <p:cNvCxnSpPr>
            <a:cxnSpLocks/>
          </p:cNvCxnSpPr>
          <p:nvPr/>
        </p:nvCxnSpPr>
        <p:spPr>
          <a:xfrm>
            <a:off x="4064000" y="1634206"/>
            <a:ext cx="0" cy="468525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D62C699-6621-CE9A-4073-FBB23588B28D}"/>
              </a:ext>
            </a:extLst>
          </p:cNvPr>
          <p:cNvCxnSpPr>
            <a:cxnSpLocks/>
          </p:cNvCxnSpPr>
          <p:nvPr/>
        </p:nvCxnSpPr>
        <p:spPr>
          <a:xfrm>
            <a:off x="8128000" y="1634206"/>
            <a:ext cx="0" cy="468525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34C8C9-0CFB-86E0-0E62-FB50BFAE4CBA}"/>
              </a:ext>
            </a:extLst>
          </p:cNvPr>
          <p:cNvSpPr txBox="1"/>
          <p:nvPr/>
        </p:nvSpPr>
        <p:spPr>
          <a:xfrm>
            <a:off x="478691" y="937076"/>
            <a:ext cx="310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Fusion materials irradiation </a:t>
            </a:r>
          </a:p>
          <a:p>
            <a:pPr algn="ctr"/>
            <a:r>
              <a:rPr lang="en-US" altLang="ko-KR" dirty="0"/>
              <a:t>neutron sources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98E0D-7C97-8C19-0398-197CFCBFA503}"/>
              </a:ext>
            </a:extLst>
          </p:cNvPr>
          <p:cNvSpPr txBox="1"/>
          <p:nvPr/>
        </p:nvSpPr>
        <p:spPr>
          <a:xfrm>
            <a:off x="4542690" y="937075"/>
            <a:ext cx="302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Accelerator Driven Systems</a:t>
            </a:r>
          </a:p>
          <a:p>
            <a:pPr algn="ctr"/>
            <a:r>
              <a:rPr lang="en-US" altLang="ko-KR" dirty="0"/>
              <a:t>(ADS)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649FA-168C-0D3C-ADD3-92EB7C2A7BCF}"/>
              </a:ext>
            </a:extLst>
          </p:cNvPr>
          <p:cNvSpPr txBox="1"/>
          <p:nvPr/>
        </p:nvSpPr>
        <p:spPr>
          <a:xfrm>
            <a:off x="8606689" y="937075"/>
            <a:ext cx="303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Spallation Neutron Sources</a:t>
            </a:r>
          </a:p>
          <a:p>
            <a:pPr algn="ctr"/>
            <a:r>
              <a:rPr lang="en-US" altLang="ko-KR" dirty="0"/>
              <a:t>(SNS)</a:t>
            </a:r>
            <a:endParaRPr lang="ko-KR" altLang="en-US" dirty="0"/>
          </a:p>
        </p:txBody>
      </p:sp>
      <p:pic>
        <p:nvPicPr>
          <p:cNvPr id="1028" name="Picture 4" descr="Mumbai engages ADS for nuclear energy – CERN Courier">
            <a:extLst>
              <a:ext uri="{FF2B5EF4-FFF2-40B4-BE49-F238E27FC236}">
                <a16:creationId xmlns:a16="http://schemas.microsoft.com/office/drawing/2014/main" id="{7B38D09B-D28C-A023-F65E-2AD8F19EA2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1" y="2036218"/>
            <a:ext cx="3754599" cy="21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 descr="텍스트, 도표, 스크린샷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1C3ABB-1183-3599-0219-04ED5A6141F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6" y="2036218"/>
            <a:ext cx="3754604" cy="2174396"/>
          </a:xfrm>
          <a:prstGeom prst="rect">
            <a:avLst/>
          </a:prstGeom>
        </p:spPr>
      </p:pic>
      <p:pic>
        <p:nvPicPr>
          <p:cNvPr id="1030" name="Picture 6" descr="Atoms">
            <a:extLst>
              <a:ext uri="{FF2B5EF4-FFF2-40B4-BE49-F238E27FC236}">
                <a16:creationId xmlns:a16="http://schemas.microsoft.com/office/drawing/2014/main" id="{B985CBBA-6C63-A14F-4FAC-A5A3EACA09C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01" y="2036217"/>
            <a:ext cx="3754590" cy="21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67E7E-6F66-121C-8A79-521F1048B965}"/>
              </a:ext>
            </a:extLst>
          </p:cNvPr>
          <p:cNvSpPr txBox="1"/>
          <p:nvPr/>
        </p:nvSpPr>
        <p:spPr>
          <a:xfrm>
            <a:off x="154696" y="4578998"/>
            <a:ext cx="375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Test facility to find and qualify new advanced materials for fusion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C2978-0DAC-B77B-979F-6C106C750D0D}"/>
              </a:ext>
            </a:extLst>
          </p:cNvPr>
          <p:cNvSpPr txBox="1"/>
          <p:nvPr/>
        </p:nvSpPr>
        <p:spPr>
          <a:xfrm>
            <a:off x="4179648" y="4578998"/>
            <a:ext cx="3754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Transmutation of nuclear waste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4860F-662B-874F-0EB5-B32756565E28}"/>
              </a:ext>
            </a:extLst>
          </p:cNvPr>
          <p:cNvSpPr txBox="1"/>
          <p:nvPr/>
        </p:nvSpPr>
        <p:spPr>
          <a:xfrm>
            <a:off x="8243647" y="4578998"/>
            <a:ext cx="375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Neutron scattering facility for materials science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18991-551F-6361-9E4F-630A3E5A8965}"/>
                  </a:ext>
                </a:extLst>
              </p:cNvPr>
              <p:cNvSpPr txBox="1"/>
              <p:nvPr/>
            </p:nvSpPr>
            <p:spPr>
              <a:xfrm>
                <a:off x="154696" y="5471226"/>
                <a:ext cx="37546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CW,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reaction, Linac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18991-551F-6361-9E4F-630A3E5A8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6" y="5471226"/>
                <a:ext cx="3754603" cy="584775"/>
              </a:xfrm>
              <a:prstGeom prst="rect">
                <a:avLst/>
              </a:prstGeom>
              <a:blipFill>
                <a:blip r:embed="rId6"/>
                <a:stretch>
                  <a:fillRect l="-649" t="-3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6864E35-6526-73A0-F821-5CAD4DAA9A3F}"/>
              </a:ext>
            </a:extLst>
          </p:cNvPr>
          <p:cNvSpPr txBox="1"/>
          <p:nvPr/>
        </p:nvSpPr>
        <p:spPr>
          <a:xfrm>
            <a:off x="4179648" y="5471224"/>
            <a:ext cx="375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CW, Spallation reaction,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96336-7730-5782-249D-B8ED9E5A3FEF}"/>
              </a:ext>
            </a:extLst>
          </p:cNvPr>
          <p:cNvSpPr txBox="1"/>
          <p:nvPr/>
        </p:nvSpPr>
        <p:spPr>
          <a:xfrm>
            <a:off x="8243647" y="5471224"/>
            <a:ext cx="329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Pulse, Spallation reaction, Linac &amp;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3DB5519-7AA1-47E7-B3D6-569A4EE65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30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ABE3B3-10B7-0BCB-2C38-FB604C29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07"/>
          <a:stretch>
            <a:fillRect/>
          </a:stretch>
        </p:blipFill>
        <p:spPr>
          <a:xfrm>
            <a:off x="4458043" y="57203"/>
            <a:ext cx="7409925" cy="318551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9C87BE9-F2D3-DDDB-1DD3-878BBCCD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39B33-DF62-FC40-248B-F64DF1A0E94A}"/>
              </a:ext>
            </a:extLst>
          </p:cNvPr>
          <p:cNvSpPr txBox="1"/>
          <p:nvPr/>
        </p:nvSpPr>
        <p:spPr>
          <a:xfrm>
            <a:off x="160738" y="0"/>
            <a:ext cx="639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Fusion Materials Irradiation Neutron Sources</a:t>
            </a:r>
            <a:endParaRPr lang="ko-KR" altLang="en-US" sz="2400" dirty="0"/>
          </a:p>
        </p:txBody>
      </p:sp>
      <p:pic>
        <p:nvPicPr>
          <p:cNvPr id="5" name="그림 4" descr="스크린샷, 원, 그래픽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AA0FCA-023B-2491-1A1F-ED403180EC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9841" y="789801"/>
            <a:ext cx="3698361" cy="24529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2C843-F64B-F178-CBD4-F838C7DDFF2A}"/>
                  </a:ext>
                </a:extLst>
              </p:cNvPr>
              <p:cNvSpPr txBox="1"/>
              <p:nvPr/>
            </p:nvSpPr>
            <p:spPr>
              <a:xfrm>
                <a:off x="379842" y="3615285"/>
                <a:ext cx="11299890" cy="294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Fusion reactors continuously expose materials to </a:t>
                </a:r>
                <a:r>
                  <a:rPr lang="en-US" altLang="ko-KR" b="1" dirty="0"/>
                  <a:t>~14 MeV neutrons</a:t>
                </a:r>
                <a:r>
                  <a:rPr lang="en-US" altLang="ko-KR" dirty="0"/>
                  <a:t>, causing severe </a:t>
                </a:r>
                <a:r>
                  <a:rPr lang="en-US" altLang="ko-KR" b="1" dirty="0"/>
                  <a:t>dpa damage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To qualify materials for DEMO, damage must be reproduced under </a:t>
                </a:r>
                <a:r>
                  <a:rPr lang="en-US" altLang="ko-KR" b="1" dirty="0"/>
                  <a:t>realistic (continuous) irradiation conditions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This requirement forces </a:t>
                </a:r>
                <a:r>
                  <a:rPr lang="en-US" altLang="ko-KR" b="1" dirty="0"/>
                  <a:t>CW, high-intensity accelerator operation</a:t>
                </a:r>
                <a:r>
                  <a:rPr lang="en-US" altLang="ko-KR" dirty="0"/>
                  <a:t> to achieve sufficient damage within a short time.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As a result, fusion-like neutrons are produced via </a:t>
                </a:r>
                <a:r>
                  <a:rPr lang="en-US" altLang="ko-KR" b="1" dirty="0"/>
                  <a:t>D-Li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𝒙𝒏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1" dirty="0"/>
                  <a:t>reactions</a:t>
                </a:r>
                <a:r>
                  <a:rPr lang="en-US" altLang="ko-KR" dirty="0"/>
                  <a:t>, using </a:t>
                </a:r>
                <a:r>
                  <a:rPr lang="en-US" altLang="ko-KR" b="1" dirty="0"/>
                  <a:t>CW SRF linac </a:t>
                </a:r>
                <a:r>
                  <a:rPr lang="en-US" altLang="ko-KR" dirty="0"/>
                  <a:t>and </a:t>
                </a:r>
                <a:r>
                  <a:rPr lang="en-US" altLang="ko-KR" b="1" dirty="0"/>
                  <a:t>liquid targets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2C843-F64B-F178-CBD4-F838C7DDF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2" y="3615285"/>
                <a:ext cx="11299890" cy="2947282"/>
              </a:xfrm>
              <a:prstGeom prst="rect">
                <a:avLst/>
              </a:prstGeom>
              <a:blipFill>
                <a:blip r:embed="rId5"/>
                <a:stretch>
                  <a:fillRect l="-324" r="-809" b="-2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25634A77-C51D-8FC8-3A16-3DE8239BCD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1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B23DC8-03CF-C949-52A3-BA2D1702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" name="그림 2" descr="텍스트, 스크린샷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482797-B6A5-B1FD-29BC-7C93990C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21" y="584148"/>
            <a:ext cx="3856355" cy="194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1ECA19-EC43-8857-6DE2-DAF1975E0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621" y="2753100"/>
            <a:ext cx="3856355" cy="1899285"/>
          </a:xfrm>
          <a:prstGeom prst="rect">
            <a:avLst/>
          </a:prstGeom>
        </p:spPr>
      </p:pic>
      <p:pic>
        <p:nvPicPr>
          <p:cNvPr id="5" name="그림 4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C60850F-C214-0888-9B11-69869C8528A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25621" y="4877602"/>
            <a:ext cx="3856355" cy="177355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0A52EF0-3EF7-1568-907B-12F24C89D6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2495F-971B-3626-D197-F811D3DE9F99}"/>
              </a:ext>
            </a:extLst>
          </p:cNvPr>
          <p:cNvSpPr txBox="1"/>
          <p:nvPr/>
        </p:nvSpPr>
        <p:spPr>
          <a:xfrm>
            <a:off x="222837" y="868296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IFMIF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29B7D-ABB1-416F-0D23-CF534A6D67C7}"/>
              </a:ext>
            </a:extLst>
          </p:cNvPr>
          <p:cNvSpPr txBox="1"/>
          <p:nvPr/>
        </p:nvSpPr>
        <p:spPr>
          <a:xfrm>
            <a:off x="222837" y="2753100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IFMIF-</a:t>
            </a:r>
            <a:r>
              <a:rPr lang="en-US" altLang="ko-KR" b="1" dirty="0" err="1"/>
              <a:t>LIPAc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C4730-2B66-67A4-8DDB-FE9935A50F2D}"/>
              </a:ext>
            </a:extLst>
          </p:cNvPr>
          <p:cNvSpPr txBox="1"/>
          <p:nvPr/>
        </p:nvSpPr>
        <p:spPr>
          <a:xfrm>
            <a:off x="222837" y="4877602"/>
            <a:ext cx="1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IFMIF-DONES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F88F2-2573-0CBC-3FC3-2F27F851723E}"/>
              </a:ext>
            </a:extLst>
          </p:cNvPr>
          <p:cNvSpPr txBox="1"/>
          <p:nvPr/>
        </p:nvSpPr>
        <p:spPr>
          <a:xfrm>
            <a:off x="160738" y="0"/>
            <a:ext cx="877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Fusion Materials Irradiation Neutron Sources: Current Status</a:t>
            </a:r>
            <a:endParaRPr lang="ko-KR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558BD5-25EF-A340-D3A0-5A417402EF3C}"/>
                  </a:ext>
                </a:extLst>
              </p:cNvPr>
              <p:cNvSpPr txBox="1"/>
              <p:nvPr/>
            </p:nvSpPr>
            <p:spPr>
              <a:xfrm>
                <a:off x="6631320" y="584148"/>
                <a:ext cx="5232828" cy="172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40 MeV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, 2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125 mA, 2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5 MW, CW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Liquid Li, (d, </a:t>
                </a:r>
                <a:r>
                  <a:rPr lang="en-US" altLang="ko-KR" dirty="0" err="1"/>
                  <a:t>xn</a:t>
                </a:r>
                <a:r>
                  <a:rPr lang="en-US" altLang="ko-KR" dirty="0"/>
                  <a:t>) reaction for ~14 MeV fusion-like neutrons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Full-scale facility for DEMO materials qualification</a:t>
                </a:r>
                <a:endParaRPr lang="ko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558BD5-25EF-A340-D3A0-5A417402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20" y="584148"/>
                <a:ext cx="5232828" cy="1721562"/>
              </a:xfrm>
              <a:prstGeom prst="rect">
                <a:avLst/>
              </a:prstGeom>
              <a:blipFill>
                <a:blip r:embed="rId6"/>
                <a:stretch>
                  <a:fillRect l="-816" t="-709" b="-4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EB679D-FEA1-54ED-DC5A-1101F3B0A864}"/>
                  </a:ext>
                </a:extLst>
              </p:cNvPr>
              <p:cNvSpPr txBox="1"/>
              <p:nvPr/>
            </p:nvSpPr>
            <p:spPr>
              <a:xfrm>
                <a:off x="6631320" y="2753100"/>
                <a:ext cx="5560680" cy="172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9 MeV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, 125 mA, 1.125 MW, CW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Feasibility of CW, high-intensity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 linac operation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Accelerator technology demonstrator derived from IFMIF</a:t>
                </a:r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EB679D-FEA1-54ED-DC5A-1101F3B0A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20" y="2753100"/>
                <a:ext cx="5560680" cy="1721562"/>
              </a:xfrm>
              <a:prstGeom prst="rect">
                <a:avLst/>
              </a:prstGeom>
              <a:blipFill>
                <a:blip r:embed="rId7"/>
                <a:stretch>
                  <a:fillRect l="-768" t="-709" b="-4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C12731-AAE1-CA41-88F0-F62F8AA5FC94}"/>
                  </a:ext>
                </a:extLst>
              </p:cNvPr>
              <p:cNvSpPr txBox="1"/>
              <p:nvPr/>
            </p:nvSpPr>
            <p:spPr>
              <a:xfrm>
                <a:off x="6631320" y="4841124"/>
                <a:ext cx="4863993" cy="172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40 MeV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, 125 mA, 5 MW, CW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Single-beamline implementation of IFMIF concept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Realistic facility providing fusion-relevant irradiation data earlier</a:t>
                </a:r>
                <a:endParaRPr lang="ko-KR" alt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C12731-AAE1-CA41-88F0-F62F8AA5F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20" y="4841124"/>
                <a:ext cx="4863993" cy="1721562"/>
              </a:xfrm>
              <a:prstGeom prst="rect">
                <a:avLst/>
              </a:prstGeom>
              <a:blipFill>
                <a:blip r:embed="rId8"/>
                <a:stretch>
                  <a:fillRect l="-877" t="-353" r="-752" b="-45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81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224BC6-3631-FE8B-9473-BD73B4ED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C3FE3B7-B936-1876-53C3-6E4D9150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30"/>
          <a:stretch>
            <a:fillRect/>
          </a:stretch>
        </p:blipFill>
        <p:spPr>
          <a:xfrm>
            <a:off x="5248932" y="321016"/>
            <a:ext cx="5826474" cy="2887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53952-DC62-2909-8FB6-C42EE9C875CC}"/>
              </a:ext>
            </a:extLst>
          </p:cNvPr>
          <p:cNvSpPr txBox="1"/>
          <p:nvPr/>
        </p:nvSpPr>
        <p:spPr>
          <a:xfrm>
            <a:off x="160738" y="-2"/>
            <a:ext cx="535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Accelerator Driven Systems (ADS)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B4D3C6-9B3B-E234-8A75-84C6D0B50E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A11CC30-4B84-347C-4B1D-DBC43E9EC85A}"/>
              </a:ext>
            </a:extLst>
          </p:cNvPr>
          <p:cNvGrpSpPr/>
          <p:nvPr/>
        </p:nvGrpSpPr>
        <p:grpSpPr>
          <a:xfrm>
            <a:off x="1291904" y="570753"/>
            <a:ext cx="2923564" cy="2767268"/>
            <a:chOff x="916949" y="806588"/>
            <a:chExt cx="2026993" cy="2035134"/>
          </a:xfrm>
        </p:grpSpPr>
        <p:pic>
          <p:nvPicPr>
            <p:cNvPr id="5" name="Picture 10" descr="사용자가 업로드한 이미지">
              <a:extLst>
                <a:ext uri="{FF2B5EF4-FFF2-40B4-BE49-F238E27FC236}">
                  <a16:creationId xmlns:a16="http://schemas.microsoft.com/office/drawing/2014/main" id="{B02B3A05-9CE3-2155-9BCF-A46BA2F9B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49" y="806588"/>
              <a:ext cx="2026993" cy="2035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D795F24-15BA-6117-210A-75ACEA45AA1D}"/>
                </a:ext>
              </a:extLst>
            </p:cNvPr>
            <p:cNvSpPr/>
            <p:nvPr/>
          </p:nvSpPr>
          <p:spPr>
            <a:xfrm>
              <a:off x="1154274" y="1030065"/>
              <a:ext cx="418809" cy="1814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41C99F7A-2B61-0D0B-89F1-9F4CFC44DE15}"/>
                </a:ext>
              </a:extLst>
            </p:cNvPr>
            <p:cNvSpPr/>
            <p:nvPr/>
          </p:nvSpPr>
          <p:spPr>
            <a:xfrm>
              <a:off x="1875979" y="1400663"/>
              <a:ext cx="478881" cy="2180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52698B-E997-36C6-C664-2D331CA2A98C}"/>
              </a:ext>
            </a:extLst>
          </p:cNvPr>
          <p:cNvSpPr txBox="1"/>
          <p:nvPr/>
        </p:nvSpPr>
        <p:spPr>
          <a:xfrm>
            <a:off x="379842" y="3615285"/>
            <a:ext cx="11299890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Long-lived</a:t>
            </a:r>
            <a:r>
              <a:rPr lang="ko-KR" altLang="en-US" b="1" dirty="0"/>
              <a:t> </a:t>
            </a:r>
            <a:r>
              <a:rPr lang="en-US" altLang="ko-KR" b="1" dirty="0"/>
              <a:t>nuclear waste</a:t>
            </a:r>
            <a:r>
              <a:rPr lang="en-US" altLang="ko-KR" dirty="0"/>
              <a:t> (minor actinides, plutonium) dominates long-term </a:t>
            </a:r>
            <a:r>
              <a:rPr lang="en-US" altLang="ko-KR" b="1" dirty="0"/>
              <a:t>radiotoxicity</a:t>
            </a:r>
            <a:r>
              <a:rPr lang="en-US" altLang="ko-KR" dirty="0"/>
              <a:t>.</a:t>
            </a:r>
            <a:endParaRPr lang="en-US" altLang="ko-KR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To reduce long-term hazard, nuclear waste must be </a:t>
            </a:r>
            <a:r>
              <a:rPr lang="en-US" altLang="ko-KR" b="1" dirty="0"/>
              <a:t>transmuted under controlled subcritical conditions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This requires a </a:t>
            </a:r>
            <a:r>
              <a:rPr lang="en-US" altLang="ko-KR" b="1" dirty="0"/>
              <a:t>CW, high-power accelerator </a:t>
            </a:r>
            <a:r>
              <a:rPr lang="en-US" altLang="ko-KR" dirty="0"/>
              <a:t>to provide a stable external neutron source.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As a result, </a:t>
            </a:r>
            <a:r>
              <a:rPr lang="en-US" altLang="ko-KR" b="1" dirty="0"/>
              <a:t>spallation neutrons </a:t>
            </a:r>
            <a:r>
              <a:rPr lang="en-US" altLang="ko-KR" dirty="0"/>
              <a:t>are generated by high-power </a:t>
            </a:r>
            <a:r>
              <a:rPr lang="en-US" altLang="ko-KR" b="1" dirty="0"/>
              <a:t>protons on heavy-metal targets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371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22D5E-C683-C686-0D29-46FF08EF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9516682-BEB4-594D-2C3C-805228DF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9F062-C628-B7F5-CFD7-7BF980E26149}"/>
              </a:ext>
            </a:extLst>
          </p:cNvPr>
          <p:cNvSpPr txBox="1"/>
          <p:nvPr/>
        </p:nvSpPr>
        <p:spPr>
          <a:xfrm>
            <a:off x="160737" y="-2"/>
            <a:ext cx="781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Accelerator Driven Systems (ADS): Current Status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DBBB4ED-B501-545C-BF7B-2C2026C51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Myrrha schema">
            <a:extLst>
              <a:ext uri="{FF2B5EF4-FFF2-40B4-BE49-F238E27FC236}">
                <a16:creationId xmlns:a16="http://schemas.microsoft.com/office/drawing/2014/main" id="{3DBEE92D-C740-27CE-4B91-3C0B6C671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/>
          <a:stretch>
            <a:fillRect/>
          </a:stretch>
        </p:blipFill>
        <p:spPr bwMode="auto">
          <a:xfrm>
            <a:off x="2140203" y="602968"/>
            <a:ext cx="3856355" cy="200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0E890F-07CC-A757-4C7D-683CD605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145" b="7584"/>
          <a:stretch>
            <a:fillRect/>
          </a:stretch>
        </p:blipFill>
        <p:spPr>
          <a:xfrm>
            <a:off x="2110842" y="3355344"/>
            <a:ext cx="3856355" cy="774492"/>
          </a:xfrm>
          <a:prstGeom prst="rect">
            <a:avLst/>
          </a:prstGeom>
        </p:spPr>
      </p:pic>
      <p:pic>
        <p:nvPicPr>
          <p:cNvPr id="8" name="그림 7" descr="텍스트, 폰트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76AFD1-DD17-688A-016D-EC2C37F5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203" y="4877602"/>
            <a:ext cx="3826994" cy="1452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73A53-F169-0C19-C2F1-604290FF160C}"/>
              </a:ext>
            </a:extLst>
          </p:cNvPr>
          <p:cNvSpPr txBox="1"/>
          <p:nvPr/>
        </p:nvSpPr>
        <p:spPr>
          <a:xfrm>
            <a:off x="222837" y="868296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MYRRHA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E6E36-F7E9-777F-8503-38A0D13928CB}"/>
              </a:ext>
            </a:extLst>
          </p:cNvPr>
          <p:cNvSpPr txBox="1"/>
          <p:nvPr/>
        </p:nvSpPr>
        <p:spPr>
          <a:xfrm>
            <a:off x="222837" y="2753100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/>
              <a:t>CiADS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D953B-F6E6-BF85-4262-10CB1A5C521D}"/>
              </a:ext>
            </a:extLst>
          </p:cNvPr>
          <p:cNvSpPr txBox="1"/>
          <p:nvPr/>
        </p:nvSpPr>
        <p:spPr>
          <a:xfrm>
            <a:off x="222837" y="4877602"/>
            <a:ext cx="1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JAEA-ADS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3176F-16FA-975A-5314-5BFBCB488F0E}"/>
              </a:ext>
            </a:extLst>
          </p:cNvPr>
          <p:cNvSpPr txBox="1"/>
          <p:nvPr/>
        </p:nvSpPr>
        <p:spPr>
          <a:xfrm>
            <a:off x="6631320" y="602968"/>
            <a:ext cx="5232828" cy="172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600 MeV proton, 4 mA, 2.4 MW, CW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Lead-bismuth eutectic (LBE), spallation reaction for fast neutrons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Demonstration of the large-scale feasibility of nuclear waste transmutation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25AF2-8F62-0B79-BF96-48829D72D039}"/>
              </a:ext>
            </a:extLst>
          </p:cNvPr>
          <p:cNvSpPr txBox="1"/>
          <p:nvPr/>
        </p:nvSpPr>
        <p:spPr>
          <a:xfrm>
            <a:off x="6631320" y="2802072"/>
            <a:ext cx="5560680" cy="138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500</a:t>
            </a:r>
            <a:r>
              <a:rPr lang="ko-KR" altLang="en-US" dirty="0"/>
              <a:t> </a:t>
            </a:r>
            <a:r>
              <a:rPr lang="en-US" altLang="ko-KR" dirty="0"/>
              <a:t>MeV</a:t>
            </a:r>
            <a:r>
              <a:rPr lang="ko-KR" altLang="en-US" dirty="0"/>
              <a:t> </a:t>
            </a:r>
            <a:r>
              <a:rPr lang="en-US" altLang="ko-KR" dirty="0"/>
              <a:t>proton, 5 mA, 2.5 MW,</a:t>
            </a:r>
            <a:r>
              <a:rPr lang="ko-KR" altLang="en-US" dirty="0"/>
              <a:t> </a:t>
            </a:r>
            <a:r>
              <a:rPr lang="en-US" altLang="ko-KR" dirty="0"/>
              <a:t>CW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Stepwise implementation toward industrial-scale ADS (C-ADS prototype)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C-ADS: Industrial facility, 1 GeV, 15 mA, 15 MW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4EAB2-4728-788B-0711-18CA674E1CB9}"/>
              </a:ext>
            </a:extLst>
          </p:cNvPr>
          <p:cNvSpPr txBox="1"/>
          <p:nvPr/>
        </p:nvSpPr>
        <p:spPr>
          <a:xfrm>
            <a:off x="6631320" y="4958569"/>
            <a:ext cx="4863993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1.5 GeV proton, 20 mA, 30 MW, CW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Conceptual &amp; design study toward future ADS implementation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27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03382B-D5E0-5BDA-05BB-D485D8C8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5E14-FE73-3CFF-E879-714B618D453E}"/>
              </a:ext>
            </a:extLst>
          </p:cNvPr>
          <p:cNvSpPr txBox="1"/>
          <p:nvPr/>
        </p:nvSpPr>
        <p:spPr>
          <a:xfrm>
            <a:off x="160738" y="-2"/>
            <a:ext cx="475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Spallation Neutron Sources (SNS)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B75F21F-EA59-6575-E302-46E70F7175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텍스트, 스크린샷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7B07B8-4E4D-0C43-0D78-D3F52615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40" y="964636"/>
            <a:ext cx="3658855" cy="2496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A9979E-3C30-53D8-3600-9A71AC17ED01}"/>
                  </a:ext>
                </a:extLst>
              </p:cNvPr>
              <p:cNvSpPr txBox="1"/>
              <p:nvPr/>
            </p:nvSpPr>
            <p:spPr>
              <a:xfrm>
                <a:off x="379842" y="3429000"/>
                <a:ext cx="11299890" cy="332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High</a:t>
                </a:r>
                <a:r>
                  <a:rPr lang="ko-KR" altLang="en-US" b="1" dirty="0"/>
                  <a:t> </a:t>
                </a:r>
                <a:r>
                  <a:rPr lang="en-US" altLang="ko-KR" b="1" dirty="0"/>
                  <a:t>peak neutron flux </a:t>
                </a:r>
                <a:r>
                  <a:rPr lang="en-US" altLang="ko-KR" dirty="0"/>
                  <a:t>is required for neutron scattering experiments.</a:t>
                </a:r>
                <a:endParaRPr lang="en-US" altLang="ko-KR" b="1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To achieve short and intense neutron pulses, </a:t>
                </a:r>
                <a:r>
                  <a:rPr lang="en-US" altLang="ko-KR" b="1" dirty="0"/>
                  <a:t>proton beams are accumulated in a ring and extracted in a single turn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This requires </a:t>
                </a:r>
                <a:r>
                  <a:rPr lang="en-US" altLang="ko-KR" b="1" dirty="0"/>
                  <a:t>pulsed operation and charge-exchange injection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As a result, </a:t>
                </a:r>
                <a:r>
                  <a:rPr lang="en-US" altLang="ko-KR" b="1" dirty="0"/>
                  <a:t>fast spallation neutrons </a:t>
                </a:r>
                <a:r>
                  <a:rPr lang="en-US" altLang="ko-KR" dirty="0"/>
                  <a:t>are produced by ~GeV protons on heavy-metal targets and subsequently </a:t>
                </a:r>
                <a:r>
                  <a:rPr lang="en-US" altLang="ko-KR" b="1" dirty="0"/>
                  <a:t>moderated to thermal and cold neutron energies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A9979E-3C30-53D8-3600-9A71AC17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2" y="3429000"/>
                <a:ext cx="11299890" cy="3328155"/>
              </a:xfrm>
              <a:prstGeom prst="rect">
                <a:avLst/>
              </a:prstGeom>
              <a:blipFill>
                <a:blip r:embed="rId3"/>
                <a:stretch>
                  <a:fillRect l="-324" r="-378" b="-20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Atoms">
            <a:extLst>
              <a:ext uri="{FF2B5EF4-FFF2-40B4-BE49-F238E27FC236}">
                <a16:creationId xmlns:a16="http://schemas.microsoft.com/office/drawing/2014/main" id="{6269F36B-5FFB-7EF7-4B7B-6665566CD51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36" y="155329"/>
            <a:ext cx="5324243" cy="3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0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C619B4-0640-5F3C-4971-FFAE7B5F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C8ECC4B-6C72-8484-B01D-4A364857DA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604C9-469D-B3C7-E4BD-6B6AB2150A82}"/>
              </a:ext>
            </a:extLst>
          </p:cNvPr>
          <p:cNvSpPr txBox="1"/>
          <p:nvPr/>
        </p:nvSpPr>
        <p:spPr>
          <a:xfrm>
            <a:off x="160738" y="-2"/>
            <a:ext cx="720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Spallation Neutron Sources (SNS): Current Status</a:t>
            </a:r>
            <a:endParaRPr lang="ko-KR" altLang="en-US" sz="2400" dirty="0"/>
          </a:p>
        </p:txBody>
      </p:sp>
      <p:pic>
        <p:nvPicPr>
          <p:cNvPr id="5" name="그림 4" descr="텍스트, 도표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5E32C9-65A2-8502-1771-1BFAC6A8811D}"/>
              </a:ext>
            </a:extLst>
          </p:cNvPr>
          <p:cNvPicPr>
            <a:picLocks/>
          </p:cNvPicPr>
          <p:nvPr/>
        </p:nvPicPr>
        <p:blipFill>
          <a:blip r:embed="rId2"/>
          <a:srcRect l="9486" b="7966"/>
          <a:stretch>
            <a:fillRect/>
          </a:stretch>
        </p:blipFill>
        <p:spPr>
          <a:xfrm>
            <a:off x="2455453" y="699084"/>
            <a:ext cx="3435017" cy="1695973"/>
          </a:xfrm>
          <a:prstGeom prst="rect">
            <a:avLst/>
          </a:prstGeom>
        </p:spPr>
      </p:pic>
      <p:pic>
        <p:nvPicPr>
          <p:cNvPr id="7" name="그림 6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0FA6BE-9D1D-D222-0794-94527E20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92"/>
          <a:stretch>
            <a:fillRect/>
          </a:stretch>
        </p:blipFill>
        <p:spPr>
          <a:xfrm>
            <a:off x="2455454" y="2472228"/>
            <a:ext cx="3435016" cy="2022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A72C6-DC7B-8976-1CF6-580929DEEE5C}"/>
              </a:ext>
            </a:extLst>
          </p:cNvPr>
          <p:cNvSpPr txBox="1"/>
          <p:nvPr/>
        </p:nvSpPr>
        <p:spPr>
          <a:xfrm>
            <a:off x="222837" y="868296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SNS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6D8F4-5BB1-F97C-5337-ACF2B83CE1D7}"/>
              </a:ext>
            </a:extLst>
          </p:cNvPr>
          <p:cNvSpPr txBox="1"/>
          <p:nvPr/>
        </p:nvSpPr>
        <p:spPr>
          <a:xfrm>
            <a:off x="222837" y="2753100"/>
            <a:ext cx="15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CSNS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6B681-9B15-378F-653A-E042044E4906}"/>
              </a:ext>
            </a:extLst>
          </p:cNvPr>
          <p:cNvSpPr txBox="1"/>
          <p:nvPr/>
        </p:nvSpPr>
        <p:spPr>
          <a:xfrm>
            <a:off x="222837" y="4877602"/>
            <a:ext cx="17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J-PARC</a:t>
            </a:r>
            <a:endParaRPr lang="ko-KR" altLang="en-US" b="1" dirty="0"/>
          </a:p>
        </p:txBody>
      </p:sp>
      <p:pic>
        <p:nvPicPr>
          <p:cNvPr id="11" name="그림 10" descr="스크린샷, 지도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74B3AC-5A35-01F5-7447-2837C930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4" t="696" r="1693" b="20628"/>
          <a:stretch>
            <a:fillRect/>
          </a:stretch>
        </p:blipFill>
        <p:spPr>
          <a:xfrm>
            <a:off x="2455453" y="4572353"/>
            <a:ext cx="3435016" cy="2175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63896-0345-731D-B6E9-8CDB4445891C}"/>
              </a:ext>
            </a:extLst>
          </p:cNvPr>
          <p:cNvSpPr txBox="1"/>
          <p:nvPr/>
        </p:nvSpPr>
        <p:spPr>
          <a:xfrm>
            <a:off x="6631320" y="510268"/>
            <a:ext cx="5337844" cy="205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1 GeV proton, 1.4 MW, pulsed operation (60 Hz)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High-energy linac (1 GeV) &amp; Accumulator ring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Liquid mercury target &amp; Rotating tungsten target (under construction) for spallation reaction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D5D3-1AB5-0DDF-33B2-60E51B53FBCC}"/>
              </a:ext>
            </a:extLst>
          </p:cNvPr>
          <p:cNvSpPr txBox="1"/>
          <p:nvPr/>
        </p:nvSpPr>
        <p:spPr>
          <a:xfrm>
            <a:off x="6631320" y="2856004"/>
            <a:ext cx="556068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1.6 GeV, 0.1 MW, pulsed operation (25 Hz)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Low-energy linac (80 MeV)</a:t>
            </a:r>
            <a:r>
              <a:rPr lang="ko-KR" altLang="en-US" dirty="0"/>
              <a:t> </a:t>
            </a:r>
            <a:r>
              <a:rPr lang="en-US" altLang="ko-KR" dirty="0"/>
              <a:t>&amp;</a:t>
            </a:r>
            <a:r>
              <a:rPr lang="ko-KR" altLang="en-US" dirty="0"/>
              <a:t> </a:t>
            </a:r>
            <a:r>
              <a:rPr lang="en-US" altLang="ko-KR" dirty="0"/>
              <a:t>RCS</a:t>
            </a:r>
            <a:r>
              <a:rPr lang="ko-KR" altLang="en-US" dirty="0"/>
              <a:t> </a:t>
            </a:r>
            <a:r>
              <a:rPr lang="en-US" altLang="ko-KR" dirty="0"/>
              <a:t>(1.6</a:t>
            </a:r>
            <a:r>
              <a:rPr lang="ko-KR" altLang="en-US" dirty="0"/>
              <a:t> </a:t>
            </a:r>
            <a:r>
              <a:rPr lang="en-US" altLang="ko-KR" dirty="0"/>
              <a:t>GeV)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Tungsten target for spallation reaction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4E469-704E-9FB7-04BE-B186A4817B1B}"/>
              </a:ext>
            </a:extLst>
          </p:cNvPr>
          <p:cNvSpPr txBox="1"/>
          <p:nvPr/>
        </p:nvSpPr>
        <p:spPr>
          <a:xfrm>
            <a:off x="6631320" y="4748522"/>
            <a:ext cx="5155212" cy="138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3 GeV, 1 MW, pulsed operation (25 Hz)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Low-energy linac (400 MeV)</a:t>
            </a:r>
            <a:r>
              <a:rPr lang="ko-KR" altLang="en-US" dirty="0"/>
              <a:t> </a:t>
            </a:r>
            <a:r>
              <a:rPr lang="en-US" altLang="ko-KR" dirty="0"/>
              <a:t>&amp;</a:t>
            </a:r>
            <a:r>
              <a:rPr lang="ko-KR" altLang="en-US" dirty="0"/>
              <a:t> </a:t>
            </a:r>
            <a:r>
              <a:rPr lang="en-US" altLang="ko-KR" dirty="0"/>
              <a:t>RCS</a:t>
            </a:r>
            <a:r>
              <a:rPr lang="ko-KR" altLang="en-US" dirty="0"/>
              <a:t> </a:t>
            </a:r>
            <a:r>
              <a:rPr lang="en-US" altLang="ko-KR" dirty="0"/>
              <a:t>(3</a:t>
            </a:r>
            <a:r>
              <a:rPr lang="ko-KR" altLang="en-US" dirty="0"/>
              <a:t> </a:t>
            </a:r>
            <a:r>
              <a:rPr lang="en-US" altLang="ko-KR" dirty="0"/>
              <a:t>GeV)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3 GeV proton beam generate muons and neutrons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262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660C52C-4989-40F9-D638-6144E6FB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80DC683-E8F0-BBAB-4532-77127B0032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EBB57-39C2-03F5-121F-16C6447DC561}"/>
              </a:ext>
            </a:extLst>
          </p:cNvPr>
          <p:cNvSpPr txBox="1"/>
          <p:nvPr/>
        </p:nvSpPr>
        <p:spPr>
          <a:xfrm>
            <a:off x="160738" y="0"/>
            <a:ext cx="401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Xsuite -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RCS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Lattice Study</a:t>
            </a:r>
            <a:endParaRPr lang="ko-KR" altLang="en-US" sz="2400" b="1" dirty="0"/>
          </a:p>
        </p:txBody>
      </p:sp>
      <p:pic>
        <p:nvPicPr>
          <p:cNvPr id="8" name="그림 7" descr="텍스트, 도표, 원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605EED-CB91-50A7-AA32-894ED676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1" y="823549"/>
            <a:ext cx="5915851" cy="5210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73CD0-760B-DA4B-8C61-5341EBEC95A5}"/>
              </a:ext>
            </a:extLst>
          </p:cNvPr>
          <p:cNvSpPr txBox="1"/>
          <p:nvPr/>
        </p:nvSpPr>
        <p:spPr>
          <a:xfrm>
            <a:off x="5926538" y="230831"/>
            <a:ext cx="5782990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High-intensity RCS performance is strongly determined by lattice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Lattice periodicity and structure affect resonance driving terms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Xsuite enables lattice design, optic design, tracking,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Reproducing reference RCS lattices are as a baseline for further studies</a:t>
            </a:r>
            <a:endParaRPr lang="ko-KR" altLang="en-US" dirty="0"/>
          </a:p>
        </p:txBody>
      </p:sp>
      <p:pic>
        <p:nvPicPr>
          <p:cNvPr id="10" name="그림 9" descr="텍스트, 폰트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FEB1BD-02F2-413A-B678-3E858916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98" y="3685460"/>
            <a:ext cx="4442312" cy="27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</TotalTime>
  <Words>1241</Words>
  <Application>Microsoft Office PowerPoint</Application>
  <PresentationFormat>와이드스크린</PresentationFormat>
  <Paragraphs>212</Paragraphs>
  <Slides>16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Cambria Math</vt:lpstr>
      <vt:lpstr>Wingdings</vt:lpstr>
      <vt:lpstr>Office 테마</vt:lpstr>
      <vt:lpstr>CAPhE Mini Workshop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8</cp:revision>
  <dcterms:created xsi:type="dcterms:W3CDTF">2026-01-05T09:28:27Z</dcterms:created>
  <dcterms:modified xsi:type="dcterms:W3CDTF">2026-01-09T02:23:03Z</dcterms:modified>
</cp:coreProperties>
</file>