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81" r:id="rId3"/>
    <p:sldId id="287" r:id="rId4"/>
    <p:sldId id="273" r:id="rId5"/>
    <p:sldId id="274" r:id="rId6"/>
    <p:sldId id="275" r:id="rId7"/>
    <p:sldId id="276" r:id="rId8"/>
    <p:sldId id="278" r:id="rId9"/>
    <p:sldId id="279" r:id="rId10"/>
    <p:sldId id="280" r:id="rId11"/>
    <p:sldId id="282" r:id="rId12"/>
    <p:sldId id="286" r:id="rId13"/>
    <p:sldId id="288" r:id="rId14"/>
    <p:sldId id="283" r:id="rId15"/>
    <p:sldId id="309" r:id="rId16"/>
    <p:sldId id="310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7" autoAdjust="0"/>
    <p:restoredTop sz="94046" autoAdjust="0"/>
  </p:normalViewPr>
  <p:slideViewPr>
    <p:cSldViewPr snapToGrid="0">
      <p:cViewPr varScale="1">
        <p:scale>
          <a:sx n="77" d="100"/>
          <a:sy n="77" d="100"/>
        </p:scale>
        <p:origin x="12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D1C4-5A14-47DB-8482-18EE8DDFC3AE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F060F-0225-493F-ABE6-5834F608BF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034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F060F-0225-493F-ABE6-5834F608BF8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639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F060F-0225-493F-ABE6-5834F608BF8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750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F060F-0225-493F-ABE6-5834F608BF8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35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B4CE2F-5D15-1926-F7E7-AF663C1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CB67E5A-D974-2867-1C48-6F143266E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78453E-4B5C-F05F-954C-2BE002A0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5D175B-4260-8988-4184-974AB6F5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3328BD-B774-51FE-09BD-33F54E8C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69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5307A8-ADC4-E6AC-AED8-1678A006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1030531-BA18-749C-DA67-4787596E3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89F207-BF2C-D7BA-8C46-16BEB0CE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80FB12-61C6-684C-6D7F-9E5335CF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E607F3-04D1-3D00-CA67-79ABA87D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7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9C26CCD-619E-EE42-FAEB-EBE2A2CDE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0136E95-1AB8-4569-5CE8-5336D94E2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3EF1D1-5BB2-96F0-6A8B-E7CF2417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23A093-7DC4-1399-5FF1-125C0EF7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837F73-F24D-C4CE-E945-EBDE23B1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75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2726AA-5C4B-8720-31AC-B73F0D0B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AE8765-AA80-F9D4-C1F6-F518D5BD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D7A872-DF05-FCB4-1DCA-E82CB937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FA9B25-74EF-BE3C-901F-0C626FA4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AB2BD2-1AB2-94F4-BEFF-87795C33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751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45920A-486D-D8FE-0028-6719908E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198A7D5-39AB-9BE0-532B-11F94F12B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D3602A0-58AA-9D5B-EAC0-CB746C8C0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16D477-3F2F-AFAF-AD04-FED19C6E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BABB9F6-7398-BEFB-93FC-84C035A41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40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55AD19-DC38-621E-068A-1A6D14DA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EF8509-0247-416E-4412-5BC45461E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93EE5E6-413C-2E78-B3A8-BC427B897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200FAA4-7B70-B16B-5148-02F38A77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54A6C5C-6F4E-B3E7-FEA1-CBAAFB02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44AA09E-8F91-66D3-F18A-FB510ECF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026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25CC40-1C9E-BB66-909E-81E4AF35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8A5F19F-913B-0530-638B-DF675EA1D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436581B-73C9-3860-A76E-D12B2496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8594F93-AC1D-DBC1-4BD6-76F94012B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AE5FC49-945F-127D-35AE-2E81F0A98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A00C3E9-C9AA-0BCA-241F-F55AA417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5CF9DA-04E0-7AFF-F76C-1384C05E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EDE1870-87F2-8652-B905-A9D53760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91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B43AC8-1B50-6F0B-C709-E827A383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D05A443-1629-75E4-C66D-8901D5FA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9BD5946-E10B-D46D-C4AA-8F8D309FA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0349AF6-AA33-AE7A-E222-2F075883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62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64B469-40C3-A55F-A9D8-0E5D1214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EC86AF2-64BA-3CA2-372F-0E9C7B4D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1580839-F9CE-2576-F7B7-84103AF3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57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8F7D85-F6AC-4078-A14E-4CA3B005D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85053A5-0371-4971-AC18-E8EC1BA75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BEC8366-F97D-72ED-C5D1-2DD84E8A3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B9DD543-6486-6AD0-C22B-0877F341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2F81BEE-6580-A6FB-A17A-41E9B19A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043E7BD-6DC4-DB18-8BB1-EC451FA7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88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449BDD-0CC8-6507-5404-8DC0B810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6E770A4-F98F-49F3-B9CF-020C8234A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9024B21-06A2-D47D-56ED-B941E17AC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9739BC-A76E-C090-E216-1489E27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7A515CB-4F47-BE7F-B1A2-AC261EE7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F1B03A8-9113-D145-4426-34FCF7F6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900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ECF1141-93EE-DA98-6A62-46CD38A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855CFC-72DE-84CE-CBB2-630F5B020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8E243B-FC58-98E2-6ED4-031422876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6B1690-B000-4209-997E-69C0116335E7}" type="datetimeFigureOut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528662B-1BB2-31FC-9684-879F9B3DB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B62BA40-D683-35A7-A3EF-5A64A944A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055B52-7C0A-48BE-A096-9475114D8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4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numCol="1" anchor="ctr">
            <a:normAutofit/>
          </a:bodyPr>
          <a:lstStyle/>
          <a:p>
            <a:r>
              <a:rPr lang="en-US" altLang="ko-KR" sz="3600" b="1" dirty="0"/>
              <a:t>2025 Highlight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 altLang="ko-KR" b="1" dirty="0"/>
              <a:t>2026. 01. 09. </a:t>
            </a:r>
          </a:p>
          <a:p>
            <a:r>
              <a:rPr lang="ko-KR" altLang="en-US" b="1" dirty="0"/>
              <a:t>나창선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363"/>
            <a:ext cx="12192000" cy="127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50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1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F824-9516-7CD3-C466-F8D86C6B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57C38-4C46-56D5-C3D0-AF328D36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6540DD-A806-D74A-3715-1E61D859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742EA1-2A42-FAC9-D409-93A35BB1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58C5C4A0-BDB6-A255-11BA-FDCE7092C3D0}"/>
              </a:ext>
            </a:extLst>
          </p:cNvPr>
          <p:cNvSpPr txBox="1">
            <a:spLocks/>
          </p:cNvSpPr>
          <p:nvPr/>
        </p:nvSpPr>
        <p:spPr>
          <a:xfrm>
            <a:off x="2" y="127000"/>
            <a:ext cx="10577543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4. XCOM (X-ray communication)</a:t>
            </a:r>
            <a:endParaRPr lang="ko-KR" altLang="en-US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948865-98E0-6CBB-0ADE-D924C018B9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/>
          <a:stretch>
            <a:fillRect/>
          </a:stretch>
        </p:blipFill>
        <p:spPr>
          <a:xfrm>
            <a:off x="252518" y="3246474"/>
            <a:ext cx="6657763" cy="2845197"/>
          </a:xfrm>
          <a:prstGeom prst="rect">
            <a:avLst/>
          </a:prstGeom>
        </p:spPr>
      </p:pic>
      <p:pic>
        <p:nvPicPr>
          <p:cNvPr id="9" name="그림 8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FF8054-1AF9-DBAD-4987-25DFBAF3C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67" y="657229"/>
            <a:ext cx="3702679" cy="2329654"/>
          </a:xfrm>
          <a:prstGeom prst="rect">
            <a:avLst/>
          </a:prstGeom>
        </p:spPr>
      </p:pic>
      <p:pic>
        <p:nvPicPr>
          <p:cNvPr id="13" name="그림 12" descr="전자제품, 컴퓨터, 전자 공학, 기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1CF3B2-D250-3FEC-5A0C-ED5F46F0C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46" b="6055"/>
          <a:stretch>
            <a:fillRect/>
          </a:stretch>
        </p:blipFill>
        <p:spPr>
          <a:xfrm>
            <a:off x="252518" y="1227754"/>
            <a:ext cx="3702680" cy="1754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6C4B12-17A6-EB15-FD1C-5C4A24134849}"/>
              </a:ext>
            </a:extLst>
          </p:cNvPr>
          <p:cNvSpPr txBox="1"/>
          <p:nvPr/>
        </p:nvSpPr>
        <p:spPr>
          <a:xfrm>
            <a:off x="8078315" y="881913"/>
            <a:ext cx="39917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Receiver for XCOM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Study on SPAD characteristics for XCOM receiver applications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DC33B-5E43-064F-0285-F24E117738D3}"/>
              </a:ext>
            </a:extLst>
          </p:cNvPr>
          <p:cNvSpPr txBox="1"/>
          <p:nvPr/>
        </p:nvSpPr>
        <p:spPr>
          <a:xfrm>
            <a:off x="7046976" y="3246474"/>
            <a:ext cx="50231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Transmitter for XCOM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Reproduced a provided X-ray tube design in CST and simulated beam size variation.</a:t>
            </a:r>
          </a:p>
        </p:txBody>
      </p:sp>
    </p:spTree>
    <p:extLst>
      <p:ext uri="{BB962C8B-B14F-4D97-AF65-F5344CB8AC3E}">
        <p14:creationId xmlns:p14="http://schemas.microsoft.com/office/powerpoint/2010/main" val="395795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F824-9516-7CD3-C466-F8D86C6B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57C38-4C46-56D5-C3D0-AF328D36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6540DD-A806-D74A-3715-1E61D859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742EA1-2A42-FAC9-D409-93A35BB1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19" name="부제목 2">
            <a:extLst>
              <a:ext uri="{FF2B5EF4-FFF2-40B4-BE49-F238E27FC236}">
                <a16:creationId xmlns:a16="http://schemas.microsoft.com/office/drawing/2014/main" id="{8E46E1E8-8C61-7353-4B7F-5F455CE2C2D2}"/>
              </a:ext>
            </a:extLst>
          </p:cNvPr>
          <p:cNvSpPr txBox="1">
            <a:spLocks/>
          </p:cNvSpPr>
          <p:nvPr/>
        </p:nvSpPr>
        <p:spPr>
          <a:xfrm>
            <a:off x="2" y="2833867"/>
            <a:ext cx="12191998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2026 Long term plan</a:t>
            </a:r>
            <a:endParaRPr lang="ko-KR" alt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038633-5AA8-4784-E2E0-BCA1E0A59D8F}"/>
              </a:ext>
            </a:extLst>
          </p:cNvPr>
          <p:cNvSpPr txBox="1"/>
          <p:nvPr/>
        </p:nvSpPr>
        <p:spPr>
          <a:xfrm>
            <a:off x="106987" y="3428253"/>
            <a:ext cx="11823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과제 업무 지속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ADD</a:t>
            </a:r>
            <a:r>
              <a:rPr lang="ko-KR" altLang="en-US" dirty="0"/>
              <a:t>시료측정 과제를 이어갈 예정</a:t>
            </a:r>
            <a:r>
              <a:rPr lang="en-US" altLang="ko-KR" dirty="0"/>
              <a:t>(</a:t>
            </a:r>
            <a:r>
              <a:rPr lang="ko-KR" altLang="en-US" dirty="0" err="1"/>
              <a:t>빔라인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en-US" altLang="ko-KR" dirty="0"/>
              <a:t>Research</a:t>
            </a:r>
            <a:r>
              <a:rPr lang="ko-KR" altLang="en-US" dirty="0"/>
              <a:t> </a:t>
            </a:r>
            <a:r>
              <a:rPr lang="en-US" altLang="ko-KR" dirty="0"/>
              <a:t>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석사논문 주제선택 및 석사논문 작성 시작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</a:t>
            </a:r>
            <a:r>
              <a:rPr lang="ko-KR" altLang="en-US" dirty="0"/>
              <a:t>회 이상 학회 참가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CEBB1A8-37BC-EFE6-1B8C-9AFA081A575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3916"/>
            <a:ext cx="1080000" cy="360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311B61A-A14F-01F7-8588-F020B6CFCC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00" y="2775973"/>
            <a:ext cx="1080000" cy="360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D28EAB1-19B2-DCCA-1566-9DAD65E56BD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877336" y="2775973"/>
            <a:ext cx="1080000" cy="360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1D0F936-618B-6A39-3108-79A38006286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642669" y="2775973"/>
            <a:ext cx="1080000" cy="3600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03273B08-08F7-C08A-2F85-F97A2B0968E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08002" y="2775973"/>
            <a:ext cx="1080000" cy="3600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C450904-1A87-D598-B69D-17D55D6D495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73335" y="2775973"/>
            <a:ext cx="1080000" cy="360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322A31A0-ADAF-78E5-4DEC-6C921BE1A26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38668" y="2775973"/>
            <a:ext cx="1080000" cy="3600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CA9C376-E7DB-A85C-C309-E91F955DFB6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01" y="2775973"/>
            <a:ext cx="1080000" cy="3600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0EDE46CB-CFF2-BF6C-C0F9-1FD16C61CE4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34667" y="2775973"/>
            <a:ext cx="1080000" cy="36000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8BECA880-1E04-E139-A1E1-0F7B81985F5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69334" y="2775973"/>
            <a:ext cx="1080000" cy="36000"/>
          </a:xfrm>
          <a:prstGeom prst="rect">
            <a:avLst/>
          </a:prstGeom>
        </p:spPr>
      </p:pic>
      <p:sp>
        <p:nvSpPr>
          <p:cNvPr id="32" name="부제목 2">
            <a:extLst>
              <a:ext uri="{FF2B5EF4-FFF2-40B4-BE49-F238E27FC236}">
                <a16:creationId xmlns:a16="http://schemas.microsoft.com/office/drawing/2014/main" id="{8A705703-6C13-A93B-B9E1-87694365E252}"/>
              </a:ext>
            </a:extLst>
          </p:cNvPr>
          <p:cNvSpPr txBox="1">
            <a:spLocks/>
          </p:cNvSpPr>
          <p:nvPr/>
        </p:nvSpPr>
        <p:spPr>
          <a:xfrm>
            <a:off x="2" y="143617"/>
            <a:ext cx="12191998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2026 Short term plan (~2026. 02.)</a:t>
            </a:r>
            <a:endParaRPr lang="ko-KR" alt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968455-9D5A-5CE1-96A5-2FB597B85B14}"/>
              </a:ext>
            </a:extLst>
          </p:cNvPr>
          <p:cNvSpPr txBox="1"/>
          <p:nvPr/>
        </p:nvSpPr>
        <p:spPr>
          <a:xfrm>
            <a:off x="71297" y="940639"/>
            <a:ext cx="11823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석사논문 주제에 대해 진지하게 고민하고 방향성을 결정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CST, Egun</a:t>
            </a:r>
            <a:r>
              <a:rPr lang="ko-KR" altLang="en-US" dirty="0"/>
              <a:t> </a:t>
            </a:r>
            <a:r>
              <a:rPr lang="en-US" altLang="ko-KR" dirty="0"/>
              <a:t>code, Ansys</a:t>
            </a:r>
            <a:r>
              <a:rPr lang="ko-KR" altLang="en-US" dirty="0"/>
              <a:t>등 </a:t>
            </a:r>
            <a:r>
              <a:rPr lang="en-US" altLang="ko-KR" dirty="0"/>
              <a:t>simulation</a:t>
            </a:r>
            <a:r>
              <a:rPr lang="ko-KR" altLang="en-US" dirty="0"/>
              <a:t> 프로그램 기술 습득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5601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EF92D-0B00-0DEE-44BE-85BA3D3C6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E8C1EB-F9BE-00A7-063E-46E5BFBB1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B5F3793-C92C-8E57-F48E-EF1C5C5C8B8E}"/>
              </a:ext>
            </a:extLst>
          </p:cNvPr>
          <p:cNvSpPr txBox="1"/>
          <p:nvPr/>
        </p:nvSpPr>
        <p:spPr>
          <a:xfrm>
            <a:off x="7773940" y="4152517"/>
            <a:ext cx="2413770" cy="6519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3667" dirty="0">
                <a:solidFill>
                  <a:srgbClr val="091C78"/>
                </a:solidFill>
                <a:ea typeface="Gmarket Sans Bold"/>
              </a:rPr>
              <a:t>Thank</a:t>
            </a:r>
            <a:r>
              <a:rPr lang="ko-KR" altLang="en-US" sz="3667" dirty="0">
                <a:solidFill>
                  <a:srgbClr val="091C78"/>
                </a:solidFill>
                <a:ea typeface="Gmarket Sans Bold"/>
              </a:rPr>
              <a:t> </a:t>
            </a:r>
            <a:r>
              <a:rPr lang="en-US" altLang="ko-KR" sz="3667" dirty="0">
                <a:solidFill>
                  <a:srgbClr val="091C78"/>
                </a:solidFill>
                <a:ea typeface="Gmarket Sans Bold"/>
              </a:rPr>
              <a:t>You</a:t>
            </a:r>
            <a:endParaRPr lang="ko-KR" altLang="en-US" sz="3667" dirty="0">
              <a:solidFill>
                <a:srgbClr val="091C78"/>
              </a:solidFill>
              <a:ea typeface="Gmarket Sans Bold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3B6EF4F-0261-25AA-8616-D5EBC08ABE8E}"/>
              </a:ext>
            </a:extLst>
          </p:cNvPr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C5A0476-A3AB-7AA9-1616-823914190B52}"/>
              </a:ext>
            </a:extLst>
          </p:cNvPr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2C2D0BD-1562-1FC0-16BB-FC469B27739C}"/>
              </a:ext>
            </a:extLst>
          </p:cNvPr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3573A3CF-F73E-8A2D-0A4C-EE0BD84C7ACC}"/>
              </a:ext>
            </a:extLst>
          </p:cNvPr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A7A76731-1C7C-00F8-E8D1-110A7951FF5D}"/>
              </a:ext>
            </a:extLst>
          </p:cNvPr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</p:spTree>
    <p:extLst>
      <p:ext uri="{BB962C8B-B14F-4D97-AF65-F5344CB8AC3E}">
        <p14:creationId xmlns:p14="http://schemas.microsoft.com/office/powerpoint/2010/main" val="64601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F824-9516-7CD3-C466-F8D86C6B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57C38-4C46-56D5-C3D0-AF328D36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6540DD-A806-D74A-3715-1E61D859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742EA1-2A42-FAC9-D409-93A35BB1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2026-01-09</a:t>
            </a:fld>
            <a:endParaRPr lang="ko-KR" altLang="en-US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58C5C4A0-BDB6-A255-11BA-FDCE7092C3D0}"/>
              </a:ext>
            </a:extLst>
          </p:cNvPr>
          <p:cNvSpPr txBox="1">
            <a:spLocks/>
          </p:cNvSpPr>
          <p:nvPr/>
        </p:nvSpPr>
        <p:spPr>
          <a:xfrm>
            <a:off x="2" y="127000"/>
            <a:ext cx="10577543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Appendix: Beamline, Grating</a:t>
            </a:r>
            <a:endParaRPr lang="ko-KR" altLang="en-US" b="1" dirty="0"/>
          </a:p>
        </p:txBody>
      </p:sp>
      <p:pic>
        <p:nvPicPr>
          <p:cNvPr id="3" name="Picture 4" descr="Ruled diffraction gratings typically feature triangular grooves">
            <a:extLst>
              <a:ext uri="{FF2B5EF4-FFF2-40B4-BE49-F238E27FC236}">
                <a16:creationId xmlns:a16="http://schemas.microsoft.com/office/drawing/2014/main" id="{7ADDE0F6-84B0-C0D8-2979-159E7323E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39" y="3428999"/>
            <a:ext cx="3796844" cy="25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A78A90-C9AE-7490-69C7-40FDE2A6E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r="26469"/>
          <a:stretch>
            <a:fillRect/>
          </a:stretch>
        </p:blipFill>
        <p:spPr bwMode="auto">
          <a:xfrm>
            <a:off x="384131" y="3428999"/>
            <a:ext cx="4676384" cy="252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그림1. 10A 빔라인의 설계도">
            <a:extLst>
              <a:ext uri="{FF2B5EF4-FFF2-40B4-BE49-F238E27FC236}">
                <a16:creationId xmlns:a16="http://schemas.microsoft.com/office/drawing/2014/main" id="{548487E7-0332-A988-9CF0-C0A32EC3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8" y="713468"/>
            <a:ext cx="9435633" cy="25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4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F824-9516-7CD3-C466-F8D86C6B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57C38-4C46-56D5-C3D0-AF328D36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6540DD-A806-D74A-3715-1E61D859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742EA1-2A42-FAC9-D409-93A35BB1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58C5C4A0-BDB6-A255-11BA-FDCE7092C3D0}"/>
              </a:ext>
            </a:extLst>
          </p:cNvPr>
          <p:cNvSpPr txBox="1">
            <a:spLocks/>
          </p:cNvSpPr>
          <p:nvPr/>
        </p:nvSpPr>
        <p:spPr>
          <a:xfrm>
            <a:off x="2" y="127000"/>
            <a:ext cx="10577543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Appendix: </a:t>
            </a:r>
            <a:r>
              <a:rPr lang="en-US" altLang="ko-KR" dirty="0"/>
              <a:t>I</a:t>
            </a:r>
            <a:r>
              <a:rPr lang="en-US" altLang="ko-KR" baseline="-25000" dirty="0"/>
              <a:t>0</a:t>
            </a:r>
            <a:endParaRPr lang="ko-KR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1D032-FEAF-3331-665E-645C6E4DBE3C}"/>
              </a:ext>
            </a:extLst>
          </p:cNvPr>
          <p:cNvSpPr txBox="1"/>
          <p:nvPr/>
        </p:nvSpPr>
        <p:spPr>
          <a:xfrm>
            <a:off x="390144" y="975360"/>
            <a:ext cx="185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I </a:t>
            </a:r>
            <a:r>
              <a:rPr lang="ko-KR" altLang="en-US" sz="2800" dirty="0"/>
              <a:t>∝</a:t>
            </a:r>
            <a:r>
              <a:rPr lang="en-US" altLang="ko-KR" sz="2800" dirty="0"/>
              <a:t> I</a:t>
            </a:r>
            <a:r>
              <a:rPr lang="en-US" altLang="ko-KR" sz="2800" baseline="-25000" dirty="0"/>
              <a:t>0 </a:t>
            </a:r>
            <a:r>
              <a:rPr lang="en-US" altLang="ko-KR" sz="2800" dirty="0"/>
              <a:t>x S</a:t>
            </a:r>
            <a:endParaRPr lang="ko-KR" alt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F605F9-08A8-C049-2AE4-6B80D5AC9490}"/>
              </a:ext>
            </a:extLst>
          </p:cNvPr>
          <p:cNvSpPr txBox="1"/>
          <p:nvPr/>
        </p:nvSpPr>
        <p:spPr>
          <a:xfrm>
            <a:off x="390144" y="1709106"/>
            <a:ext cx="4817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 : </a:t>
            </a:r>
            <a:r>
              <a:rPr lang="ko-KR" altLang="en-US" dirty="0"/>
              <a:t>검출된 신호</a:t>
            </a:r>
            <a:endParaRPr lang="en-US" altLang="ko-KR" dirty="0"/>
          </a:p>
          <a:p>
            <a:r>
              <a:rPr lang="en-US" altLang="ko-KR" dirty="0"/>
              <a:t>I</a:t>
            </a:r>
            <a:r>
              <a:rPr lang="en-US" altLang="ko-KR" baseline="-25000" dirty="0"/>
              <a:t>0 </a:t>
            </a:r>
            <a:r>
              <a:rPr lang="en-US" altLang="ko-KR" dirty="0"/>
              <a:t>: </a:t>
            </a:r>
            <a:r>
              <a:rPr lang="ko-KR" altLang="en-US" dirty="0"/>
              <a:t>시료에 도달하기 직전의 입사 </a:t>
            </a:r>
            <a:r>
              <a:rPr lang="en-US" altLang="ko-KR" dirty="0"/>
              <a:t>X-ray</a:t>
            </a:r>
            <a:r>
              <a:rPr lang="ko-KR" altLang="en-US" dirty="0"/>
              <a:t> 강도</a:t>
            </a:r>
            <a:endParaRPr lang="en-US" altLang="ko-KR" dirty="0"/>
          </a:p>
          <a:p>
            <a:r>
              <a:rPr lang="en-US" altLang="ko-KR" dirty="0"/>
              <a:t>S : </a:t>
            </a:r>
            <a:r>
              <a:rPr lang="ko-KR" altLang="en-US" dirty="0"/>
              <a:t>시료에서의 </a:t>
            </a:r>
            <a:r>
              <a:rPr lang="en-US" altLang="ko-KR" dirty="0"/>
              <a:t>response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FE99ADA-CD9E-F6EF-7251-AD106082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310" y="669926"/>
            <a:ext cx="3333750" cy="25717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E04E2F2-84B7-F8CC-721B-7EF803A27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155" y="663664"/>
            <a:ext cx="3333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13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980C8-5EF4-0D35-E1C9-9A86DC4E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7162DFB-062B-AE2D-6C92-DFE9C4059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C958F9D-81EA-1219-DEB9-7FD29DBE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D69E53E0-3DBB-8DC4-A9D5-28FD1E65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9" y="917240"/>
            <a:ext cx="6531999" cy="393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D0A70-22BD-B752-C6FE-AC6EC8F6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632" y="278143"/>
            <a:ext cx="23812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A16D80C2-B1D7-9FD4-386F-7ABA32DCD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60" y="3583812"/>
            <a:ext cx="3406722" cy="255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FC93F5-BF8F-5FC8-C568-21D3438EFCCF}"/>
              </a:ext>
            </a:extLst>
          </p:cNvPr>
          <p:cNvSpPr txBox="1"/>
          <p:nvPr/>
        </p:nvSpPr>
        <p:spPr>
          <a:xfrm>
            <a:off x="9013722" y="3244334"/>
            <a:ext cx="1936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bremsstrahlung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66F0E-7A3C-2545-3158-4CA4D137433B}"/>
              </a:ext>
            </a:extLst>
          </p:cNvPr>
          <p:cNvSpPr txBox="1"/>
          <p:nvPr/>
        </p:nvSpPr>
        <p:spPr>
          <a:xfrm>
            <a:off x="8844038" y="6210525"/>
            <a:ext cx="2251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characteristic X-ray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C46EF-98D5-B86D-319C-FDBAA9C3B893}"/>
              </a:ext>
            </a:extLst>
          </p:cNvPr>
          <p:cNvSpPr txBox="1"/>
          <p:nvPr/>
        </p:nvSpPr>
        <p:spPr>
          <a:xfrm>
            <a:off x="222993" y="5646924"/>
            <a:ext cx="7098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The X-ray spectrum consists of bremsstrahlung and characteristic X-rays.</a:t>
            </a:r>
          </a:p>
          <a:p>
            <a:r>
              <a:rPr lang="en-US" altLang="ko-KR" sz="1600" dirty="0"/>
              <a:t>To enhance bremsstrahlung efficiency, high-Z targets such as W (74), Mo (42), and Cu (29) are used.</a:t>
            </a:r>
            <a:endParaRPr lang="ko-KR" alt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0730E-D90D-4D8E-843C-0487776999AB}"/>
              </a:ext>
            </a:extLst>
          </p:cNvPr>
          <p:cNvSpPr txBox="1"/>
          <p:nvPr/>
        </p:nvSpPr>
        <p:spPr>
          <a:xfrm>
            <a:off x="0" y="127000"/>
            <a:ext cx="6387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/>
              <a:t>Appendix: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X-ray tube Spectrum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6F02C8-79C2-7494-F5BC-ABD5BED5BFF9}"/>
              </a:ext>
            </a:extLst>
          </p:cNvPr>
          <p:cNvSpPr txBox="1"/>
          <p:nvPr/>
        </p:nvSpPr>
        <p:spPr>
          <a:xfrm>
            <a:off x="222993" y="4856684"/>
            <a:ext cx="61753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Continuous radiation: Bremsstrahlung; Sharp peaks: Characteristic lines.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83489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16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0F3985B-D3C9-C398-DDA5-A7FD605C16B0}"/>
              </a:ext>
            </a:extLst>
          </p:cNvPr>
          <p:cNvGrpSpPr/>
          <p:nvPr/>
        </p:nvGrpSpPr>
        <p:grpSpPr>
          <a:xfrm>
            <a:off x="481781" y="829492"/>
            <a:ext cx="6021889" cy="4516416"/>
            <a:chOff x="3050178" y="829492"/>
            <a:chExt cx="6932022" cy="5199016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BE5A858-E6D7-30F0-4B88-C18B2FA18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178" y="829492"/>
              <a:ext cx="6932022" cy="519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B9DD2595-B7E8-9BE6-C82A-37FC0041CB27}"/>
                </a:ext>
              </a:extLst>
            </p:cNvPr>
            <p:cNvCxnSpPr>
              <a:cxnSpLocks/>
            </p:cNvCxnSpPr>
            <p:nvPr/>
          </p:nvCxnSpPr>
          <p:spPr>
            <a:xfrm>
              <a:off x="5919019" y="3323303"/>
              <a:ext cx="110121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12571609-8868-57AF-DEE2-44E534999BB1}"/>
                </a:ext>
              </a:extLst>
            </p:cNvPr>
            <p:cNvCxnSpPr>
              <a:cxnSpLocks/>
            </p:cNvCxnSpPr>
            <p:nvPr/>
          </p:nvCxnSpPr>
          <p:spPr>
            <a:xfrm>
              <a:off x="5965582" y="3205316"/>
              <a:ext cx="110121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B300FEF9-9252-9B4D-83FC-852AB0B7F9C6}"/>
                </a:ext>
              </a:extLst>
            </p:cNvPr>
            <p:cNvCxnSpPr>
              <a:cxnSpLocks/>
            </p:cNvCxnSpPr>
            <p:nvPr/>
          </p:nvCxnSpPr>
          <p:spPr>
            <a:xfrm>
              <a:off x="6024575" y="3429000"/>
              <a:ext cx="110121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그림 12" descr="블랙, 어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71BFA53-1722-5C5A-AAC6-8895C077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1" b="45935"/>
            <a:stretch>
              <a:fillRect/>
            </a:stretch>
          </p:blipFill>
          <p:spPr>
            <a:xfrm rot="8985529">
              <a:off x="6619748" y="3650225"/>
              <a:ext cx="1154930" cy="205136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3EDF76-5182-F2FF-7700-8A8918E75079}"/>
              </a:ext>
            </a:extLst>
          </p:cNvPr>
          <p:cNvSpPr txBox="1"/>
          <p:nvPr/>
        </p:nvSpPr>
        <p:spPr>
          <a:xfrm>
            <a:off x="0" y="5342194"/>
            <a:ext cx="628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Heated tungsten cathode emits electrons by thermionic emission.</a:t>
            </a:r>
          </a:p>
          <a:p>
            <a:r>
              <a:rPr lang="en-US" altLang="ko-KR" sz="1600" dirty="0"/>
              <a:t>Electrons accelerate toward the anode and hit the target.</a:t>
            </a:r>
          </a:p>
          <a:p>
            <a:r>
              <a:rPr lang="en-US" altLang="ko-KR" sz="1600" dirty="0"/>
              <a:t>Only about 1% of the energy becomes X-rays.</a:t>
            </a:r>
          </a:p>
          <a:p>
            <a:r>
              <a:rPr lang="en-US" altLang="ko-KR" sz="1600" dirty="0"/>
              <a:t>The rest is converted into heat at the anode.</a:t>
            </a:r>
          </a:p>
          <a:p>
            <a:r>
              <a:rPr lang="en-US" altLang="ko-KR" sz="1600" dirty="0"/>
              <a:t>X-rays consist of bremsstrahlung and characteristic radiation.</a:t>
            </a:r>
          </a:p>
        </p:txBody>
      </p:sp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C4AD029F-FD5A-B91A-0DF1-9D6CF502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25" y="1326700"/>
            <a:ext cx="4591016" cy="31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0FB6F9-3B54-6B5F-DF5B-669CA5EF4FAF}"/>
              </a:ext>
            </a:extLst>
          </p:cNvPr>
          <p:cNvSpPr txBox="1"/>
          <p:nvPr/>
        </p:nvSpPr>
        <p:spPr>
          <a:xfrm>
            <a:off x="0" y="127000"/>
            <a:ext cx="9247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Appendix: Conventional X-ray Tube Operation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9D17A7-2292-E8AF-BD2C-CBC7DF8ADEA9}"/>
              </a:ext>
            </a:extLst>
          </p:cNvPr>
          <p:cNvSpPr txBox="1"/>
          <p:nvPr/>
        </p:nvSpPr>
        <p:spPr>
          <a:xfrm>
            <a:off x="6503669" y="5342194"/>
            <a:ext cx="5206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/>
              <a:t>Rotating anodes improve cooling in medical systems.</a:t>
            </a:r>
          </a:p>
          <a:p>
            <a:r>
              <a:rPr lang="en-US" altLang="ko-KR" sz="1600" dirty="0"/>
              <a:t>Stationary anodes are used for compact designs.</a:t>
            </a:r>
          </a:p>
        </p:txBody>
      </p:sp>
    </p:spTree>
    <p:extLst>
      <p:ext uri="{BB962C8B-B14F-4D97-AF65-F5344CB8AC3E}">
        <p14:creationId xmlns:p14="http://schemas.microsoft.com/office/powerpoint/2010/main" val="181503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43467" y="1261535"/>
            <a:ext cx="4775200" cy="6519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3667" dirty="0">
                <a:solidFill>
                  <a:srgbClr val="091C78"/>
                </a:solidFill>
                <a:ea typeface="Gmarket Sans Bold"/>
              </a:rPr>
              <a:t>Contents</a:t>
            </a:r>
            <a:endParaRPr lang="ko-KR" altLang="en-US" sz="3667" dirty="0">
              <a:solidFill>
                <a:srgbClr val="091C78"/>
              </a:solidFill>
              <a:ea typeface="Gmarket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918249"/>
            <a:ext cx="42333" cy="838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82267" y="918249"/>
            <a:ext cx="3618469" cy="83819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867" b="1" dirty="0">
                <a:solidFill>
                  <a:srgbClr val="091C78"/>
                </a:solidFill>
                <a:ea typeface="Gmarket Sans Medium"/>
              </a:rPr>
              <a:t>Beamline</a:t>
            </a:r>
            <a:r>
              <a:rPr lang="ko-KR" altLang="en-US" sz="1867" b="1" dirty="0">
                <a:solidFill>
                  <a:srgbClr val="091C78"/>
                </a:solidFill>
                <a:ea typeface="Gmarket Sans Medium"/>
              </a:rPr>
              <a:t> </a:t>
            </a:r>
            <a:r>
              <a:rPr lang="en-US" altLang="ko-KR" sz="1867" b="1" dirty="0">
                <a:solidFill>
                  <a:srgbClr val="091C78"/>
                </a:solidFill>
                <a:ea typeface="Gmarket Sans Medium"/>
              </a:rPr>
              <a:t>Measurement experiment</a:t>
            </a:r>
            <a:endParaRPr lang="ko-KR" altLang="en-US" sz="1867" b="1" dirty="0">
              <a:solidFill>
                <a:srgbClr val="091C78"/>
              </a:solidFill>
              <a:ea typeface="Gmarket Sans Medium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1968115"/>
            <a:ext cx="42333" cy="8382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3026449"/>
            <a:ext cx="42333" cy="8382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4076315"/>
            <a:ext cx="42333" cy="838200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431655765" y="1431655765"/>
            <a:ext cx="1431655765" cy="1431655765"/>
            <a:chOff x="1431655765" y="1431655765"/>
            <a:chExt cx="1431655765" cy="1431655765"/>
          </a:xfrm>
        </p:grpSpPr>
      </p:grpSp>
      <p:sp>
        <p:nvSpPr>
          <p:cNvPr id="31" name="TextBox 8">
            <a:extLst>
              <a:ext uri="{FF2B5EF4-FFF2-40B4-BE49-F238E27FC236}">
                <a16:creationId xmlns:a16="http://schemas.microsoft.com/office/drawing/2014/main" id="{E8410993-813C-71B7-30D7-3CB241AAFC67}"/>
              </a:ext>
            </a:extLst>
          </p:cNvPr>
          <p:cNvSpPr txBox="1"/>
          <p:nvPr/>
        </p:nvSpPr>
        <p:spPr>
          <a:xfrm>
            <a:off x="6282267" y="1968115"/>
            <a:ext cx="3618469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867" b="1" dirty="0">
                <a:solidFill>
                  <a:srgbClr val="091C78"/>
                </a:solidFill>
                <a:ea typeface="Gmarket Sans Medium"/>
              </a:rPr>
              <a:t>Beamline Detector Maintenance</a:t>
            </a:r>
            <a:endParaRPr lang="ko-KR" altLang="en-US" sz="1867" b="1" dirty="0">
              <a:solidFill>
                <a:srgbClr val="091C78"/>
              </a:solidFill>
              <a:ea typeface="Gmarket Sans Medium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25C8FF3C-6AA6-89A6-7225-6A43BA8B320C}"/>
              </a:ext>
            </a:extLst>
          </p:cNvPr>
          <p:cNvSpPr txBox="1"/>
          <p:nvPr/>
        </p:nvSpPr>
        <p:spPr>
          <a:xfrm>
            <a:off x="6282267" y="3026449"/>
            <a:ext cx="3618469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867" b="1" dirty="0">
                <a:solidFill>
                  <a:srgbClr val="091C78"/>
                </a:solidFill>
                <a:ea typeface="Gmarket Sans Medium"/>
              </a:rPr>
              <a:t>Residual Gas Analysis (RGA)</a:t>
            </a:r>
            <a:endParaRPr lang="ko-KR" altLang="en-US" sz="1867" b="1" dirty="0">
              <a:solidFill>
                <a:srgbClr val="091C78"/>
              </a:solidFill>
              <a:ea typeface="Gmarket Sans Medium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52776E94-2443-0CE5-D462-54B9809D4926}"/>
              </a:ext>
            </a:extLst>
          </p:cNvPr>
          <p:cNvSpPr txBox="1"/>
          <p:nvPr/>
        </p:nvSpPr>
        <p:spPr>
          <a:xfrm>
            <a:off x="6282267" y="4076315"/>
            <a:ext cx="3618469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867" b="1" dirty="0">
                <a:solidFill>
                  <a:srgbClr val="091C78"/>
                </a:solidFill>
                <a:ea typeface="Gmarket Sans Medium"/>
              </a:rPr>
              <a:t>X-ray communication studies</a:t>
            </a:r>
            <a:endParaRPr lang="ko-KR" altLang="en-US" sz="1867" b="1" dirty="0">
              <a:solidFill>
                <a:srgbClr val="091C78"/>
              </a:solidFill>
              <a:ea typeface="Gmarket Sans Medium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82AF52-53D3-FEEB-7941-DA3D2C80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1436AC3B-0B47-477C-8B5A-29066B00859F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9" name="날짜 개체 틀 4">
            <a:extLst>
              <a:ext uri="{FF2B5EF4-FFF2-40B4-BE49-F238E27FC236}">
                <a16:creationId xmlns:a16="http://schemas.microsoft.com/office/drawing/2014/main" id="{AEBEA84B-282E-C836-AD77-6D08513B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351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spcAft>
                <a:spcPts val="600"/>
              </a:spcAft>
            </a:pPr>
            <a:fld id="{E82EE178-BBD0-4144-A51A-40F2A7B0F23C}" type="datetime1">
              <a:rPr lang="en-US" altLang="ko-KR" smtClean="0"/>
              <a:pPr latinLnBrk="0">
                <a:spcAft>
                  <a:spcPts val="600"/>
                </a:spcAft>
              </a:pPr>
              <a:t>1/8/2026</a:t>
            </a:fld>
            <a:endParaRPr lang="en-US" altLang="ko-KR" dirty="0"/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099061F2-6AEC-DB42-EF2D-F8C9F2B13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5125723"/>
            <a:ext cx="42333" cy="83820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67A9C5A0-6E2F-A870-DFAD-6A3FD5288946}"/>
              </a:ext>
            </a:extLst>
          </p:cNvPr>
          <p:cNvSpPr txBox="1"/>
          <p:nvPr/>
        </p:nvSpPr>
        <p:spPr>
          <a:xfrm>
            <a:off x="6282267" y="5125723"/>
            <a:ext cx="3618469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867" b="1" dirty="0">
                <a:solidFill>
                  <a:srgbClr val="091C78"/>
                </a:solidFill>
                <a:ea typeface="Gmarket Sans Medium"/>
              </a:rPr>
              <a:t>2026 Plan</a:t>
            </a:r>
            <a:endParaRPr lang="ko-KR" altLang="en-US" sz="1867" b="1" dirty="0">
              <a:solidFill>
                <a:srgbClr val="091C78"/>
              </a:solidFill>
              <a:ea typeface="Gmarket Sans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448BB-05EC-32B8-1763-0B891FC84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6B7F7E-32D1-8BAC-3D88-043F5005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8B9EDB-12EB-1279-6EB4-875CCC31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262D1CE-8459-7F06-3091-C0776AAC7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2026-01-09</a:t>
            </a:fld>
            <a:endParaRPr lang="ko-KR" altLang="en-US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6E0BC3E9-E4CB-2A1F-61FE-7191E4FEE814}"/>
              </a:ext>
            </a:extLst>
          </p:cNvPr>
          <p:cNvSpPr txBox="1">
            <a:spLocks/>
          </p:cNvSpPr>
          <p:nvPr/>
        </p:nvSpPr>
        <p:spPr>
          <a:xfrm>
            <a:off x="2" y="127000"/>
            <a:ext cx="10577543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Introduction</a:t>
            </a:r>
            <a:endParaRPr lang="ko-KR" altLang="en-US" b="1" dirty="0"/>
          </a:p>
        </p:txBody>
      </p:sp>
      <p:pic>
        <p:nvPicPr>
          <p:cNvPr id="7" name="그림 6" descr="실내, 공학, 기계, 작업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395D4D-77B8-FF2F-313D-E680FBDCB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8" y="1067671"/>
            <a:ext cx="5463062" cy="40968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C81EF6-E409-B9F6-6FC1-E2B02E6632E4}"/>
              </a:ext>
            </a:extLst>
          </p:cNvPr>
          <p:cNvSpPr txBox="1"/>
          <p:nvPr/>
        </p:nvSpPr>
        <p:spPr>
          <a:xfrm>
            <a:off x="6350695" y="1810515"/>
            <a:ext cx="52083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The electron beam generated from accelerator passes through multiple stages before becoming experimental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After leaving the storage ring, X-rays are transported along the beamline and interact with samples at the end station.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This presentation focuses on the experimental workflow at the beamline</a:t>
            </a:r>
            <a:r>
              <a:rPr lang="ko-KR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09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/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2" y="127000"/>
            <a:ext cx="12191998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1. Beamline Measurement – Sample Preparation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4C2C7-00AF-0C20-0AF8-40AC72278EFE}"/>
              </a:ext>
            </a:extLst>
          </p:cNvPr>
          <p:cNvSpPr txBox="1"/>
          <p:nvPr/>
        </p:nvSpPr>
        <p:spPr>
          <a:xfrm>
            <a:off x="553552" y="4445626"/>
            <a:ext cx="10260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Sample quantity: </a:t>
            </a:r>
            <a:br>
              <a:rPr lang="en-US" altLang="ko-KR" dirty="0"/>
            </a:br>
            <a:r>
              <a:rPr lang="en-US" altLang="ko-KR" dirty="0"/>
              <a:t>- Selection of an appropriate number of samples based on the allocated beamtime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Sample holder:</a:t>
            </a:r>
            <a:br>
              <a:rPr lang="en-US" altLang="ko-KR" dirty="0"/>
            </a:br>
            <a:r>
              <a:rPr lang="en-US" altLang="ko-KR" dirty="0"/>
              <a:t>- Beamline-specific sample holders were used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Cleaning</a:t>
            </a:r>
            <a:r>
              <a:rPr lang="ko-KR" altLang="en-US" dirty="0"/>
              <a:t> </a:t>
            </a:r>
            <a:r>
              <a:rPr lang="en-US" altLang="ko-KR" dirty="0"/>
              <a:t>tool:</a:t>
            </a:r>
            <a:br>
              <a:rPr lang="en-US" altLang="ko-KR" dirty="0"/>
            </a:br>
            <a:r>
              <a:rPr lang="en-US" altLang="ko-KR" dirty="0"/>
              <a:t>- Separate tools used for vacuum-compatible samples and external handling</a:t>
            </a:r>
          </a:p>
        </p:txBody>
      </p:sp>
      <p:pic>
        <p:nvPicPr>
          <p:cNvPr id="14" name="그림 13" descr="직사각형, 모자이크, 사각형, 타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9801BC-32A2-3846-DB38-3EE620B2C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41" y="650801"/>
            <a:ext cx="1938659" cy="3716625"/>
          </a:xfrm>
          <a:prstGeom prst="rect">
            <a:avLst/>
          </a:prstGeom>
        </p:spPr>
      </p:pic>
      <p:pic>
        <p:nvPicPr>
          <p:cNvPr id="16" name="그림 15" descr="텍스트, 실내, 싱크대, 플라스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35F04C-8C46-06BF-2BC2-80A0B24C4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08" y="650801"/>
            <a:ext cx="4907588" cy="368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9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2" y="127000"/>
            <a:ext cx="12191998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1. Beamline Measurement – Sample Loading and Vacuum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4C2C7-00AF-0C20-0AF8-40AC72278EFE}"/>
              </a:ext>
            </a:extLst>
          </p:cNvPr>
          <p:cNvSpPr txBox="1"/>
          <p:nvPr/>
        </p:nvSpPr>
        <p:spPr>
          <a:xfrm>
            <a:off x="440872" y="4590170"/>
            <a:ext cx="11482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Sample loading performed with the highest priority on preventing contamination of the X-ray line.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load-lock and a measurement chamber are separate.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Sequential loading through gate valves to minimize contamination.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N₂ gas used during sample exchange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D23A3BC-DE42-C011-23AC-B5395B936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872" y="920976"/>
            <a:ext cx="4461329" cy="3345997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C660E683-90A3-99F5-8D14-54B1DA396172}"/>
              </a:ext>
            </a:extLst>
          </p:cNvPr>
          <p:cNvSpPr/>
          <p:nvPr/>
        </p:nvSpPr>
        <p:spPr>
          <a:xfrm>
            <a:off x="2359815" y="1664359"/>
            <a:ext cx="623439" cy="65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B38B552-D2A9-85ED-5340-54588234B296}"/>
              </a:ext>
            </a:extLst>
          </p:cNvPr>
          <p:cNvSpPr/>
          <p:nvPr/>
        </p:nvSpPr>
        <p:spPr>
          <a:xfrm>
            <a:off x="2581443" y="2323264"/>
            <a:ext cx="1473868" cy="180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FF0000"/>
                </a:solidFill>
              </a:rPr>
              <a:t>Load-Lock Chamber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1ADD7E2-4F01-3E5A-F452-CE8FF9478C99}"/>
              </a:ext>
            </a:extLst>
          </p:cNvPr>
          <p:cNvSpPr/>
          <p:nvPr/>
        </p:nvSpPr>
        <p:spPr>
          <a:xfrm>
            <a:off x="885517" y="1135105"/>
            <a:ext cx="1284867" cy="135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66193F4-7321-AB0F-41F1-7BCF0997F075}"/>
              </a:ext>
            </a:extLst>
          </p:cNvPr>
          <p:cNvSpPr/>
          <p:nvPr/>
        </p:nvSpPr>
        <p:spPr>
          <a:xfrm>
            <a:off x="734875" y="2454889"/>
            <a:ext cx="1473868" cy="180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rgbClr val="FF0000"/>
                </a:solidFill>
              </a:rPr>
              <a:t>측정용 챔버</a:t>
            </a:r>
          </a:p>
        </p:txBody>
      </p:sp>
      <p:pic>
        <p:nvPicPr>
          <p:cNvPr id="27" name="그림 26" descr="텍스트, 디스플레이, 디스플레이 장치, 미디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2EA1D5-3538-D743-D863-ED316CC04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8" r="28888"/>
          <a:stretch>
            <a:fillRect/>
          </a:stretch>
        </p:blipFill>
        <p:spPr>
          <a:xfrm>
            <a:off x="8724672" y="909457"/>
            <a:ext cx="2515055" cy="3353407"/>
          </a:xfrm>
          <a:prstGeom prst="rect">
            <a:avLst/>
          </a:prstGeom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955B64D0-DF5F-86E3-EFE8-3947F402F8F9}"/>
              </a:ext>
            </a:extLst>
          </p:cNvPr>
          <p:cNvCxnSpPr>
            <a:cxnSpLocks/>
          </p:cNvCxnSpPr>
          <p:nvPr/>
        </p:nvCxnSpPr>
        <p:spPr>
          <a:xfrm flipH="1">
            <a:off x="1773400" y="628651"/>
            <a:ext cx="436400" cy="90149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92E54C4C-8EC0-7B81-1AF7-3B23FBC7326D}"/>
              </a:ext>
            </a:extLst>
          </p:cNvPr>
          <p:cNvSpPr/>
          <p:nvPr/>
        </p:nvSpPr>
        <p:spPr>
          <a:xfrm rot="17607226">
            <a:off x="1828635" y="994285"/>
            <a:ext cx="629042" cy="234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FF0000"/>
                </a:solidFill>
              </a:rPr>
              <a:t>X-ray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4CA963B1-5283-323C-9514-848C0B7E5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31193"/>
          <a:stretch>
            <a:fillRect/>
          </a:stretch>
        </p:blipFill>
        <p:spPr>
          <a:xfrm rot="5400000">
            <a:off x="5816990" y="2279705"/>
            <a:ext cx="1717218" cy="2289624"/>
          </a:xfrm>
          <a:prstGeom prst="rect">
            <a:avLst/>
          </a:prstGeom>
          <a:ln w="38100">
            <a:noFill/>
          </a:ln>
        </p:spPr>
      </p:pic>
      <p:pic>
        <p:nvPicPr>
          <p:cNvPr id="31" name="그림 30" descr="기계, 실내, 텍스트, 컴퓨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D4054A-0A9A-3BC4-9F2F-8CF6D9F650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366" b="27384"/>
          <a:stretch>
            <a:fillRect/>
          </a:stretch>
        </p:blipFill>
        <p:spPr>
          <a:xfrm>
            <a:off x="5530811" y="772001"/>
            <a:ext cx="2289600" cy="17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5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2" y="127000"/>
            <a:ext cx="12191998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1. Beamline Measurement – Sample Measurement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4C2C7-00AF-0C20-0AF8-40AC72278EFE}"/>
              </a:ext>
            </a:extLst>
          </p:cNvPr>
          <p:cNvSpPr txBox="1"/>
          <p:nvPr/>
        </p:nvSpPr>
        <p:spPr>
          <a:xfrm>
            <a:off x="440872" y="4978295"/>
            <a:ext cx="9463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Prior preparation is essential to complete measurements within the limited beamtime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Measurement settings and order prepared in advance for each sample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Measurements performed using predefined parameters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A42CF43-BF43-3934-74F9-E2A4F5DB2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5" b="15614"/>
          <a:stretch/>
        </p:blipFill>
        <p:spPr>
          <a:xfrm>
            <a:off x="5995604" y="728735"/>
            <a:ext cx="2614996" cy="40275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830C4A-43F3-7BC8-24AF-C71CA34E1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0"/>
          <a:stretch/>
        </p:blipFill>
        <p:spPr>
          <a:xfrm>
            <a:off x="8805861" y="728735"/>
            <a:ext cx="3027071" cy="1500023"/>
          </a:xfrm>
          <a:prstGeom prst="rect">
            <a:avLst/>
          </a:prstGeom>
        </p:spPr>
      </p:pic>
      <p:pic>
        <p:nvPicPr>
          <p:cNvPr id="10" name="그림 9" descr="텍스트, 친필, 낱말맞추기 퍼즐, 그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216D4A-50DF-09B9-3AC6-3057B5D24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088" y="1386482"/>
            <a:ext cx="3585243" cy="2688932"/>
          </a:xfrm>
          <a:prstGeom prst="rect">
            <a:avLst/>
          </a:prstGeom>
        </p:spPr>
      </p:pic>
      <p:pic>
        <p:nvPicPr>
          <p:cNvPr id="17" name="그림 16" descr="텍스트, 그림, 친필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6450C2-65C9-E0C4-6888-FCB03F0C5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6614" y="1386481"/>
            <a:ext cx="3585243" cy="26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4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2" y="127000"/>
            <a:ext cx="10577543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1. Beamline Measurement – Data Processing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4C2C7-00AF-0C20-0AF8-40AC72278EFE}"/>
              </a:ext>
            </a:extLst>
          </p:cNvPr>
          <p:cNvSpPr txBox="1"/>
          <p:nvPr/>
        </p:nvSpPr>
        <p:spPr>
          <a:xfrm>
            <a:off x="6945746" y="1818670"/>
            <a:ext cx="5246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Normalization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Division of the measured signal (I) by the incident X-ray intensity (I₀)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I₀: X-ray intensity immediately before reaching the sample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97611F-D389-3BD8-51BF-ED9E8BBE189E}"/>
              </a:ext>
            </a:extLst>
          </p:cNvPr>
          <p:cNvSpPr txBox="1"/>
          <p:nvPr/>
        </p:nvSpPr>
        <p:spPr>
          <a:xfrm>
            <a:off x="7047346" y="4100981"/>
            <a:ext cx="51446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background subtraction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Removal of non-relevant background components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dirty="0"/>
              <a:t>Baseline adjustment for comparison of peak energy positions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3FB6872-ED51-F01A-4D2F-40471C7A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292"/>
            <a:ext cx="3333750" cy="257175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E24C38C-2BE9-8286-F011-7A3EF2DB6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9936"/>
            <a:ext cx="3333750" cy="257175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CD30F1D-6528-5388-FF0F-58BBA52C2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970" y="3599936"/>
            <a:ext cx="3333751" cy="25717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E24B28-DC28-160A-741F-5AA6EAB89E35}"/>
              </a:ext>
            </a:extLst>
          </p:cNvPr>
          <p:cNvSpPr txBox="1"/>
          <p:nvPr/>
        </p:nvSpPr>
        <p:spPr>
          <a:xfrm>
            <a:off x="509188" y="3157745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Raw data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558DF7-3194-1E67-9AE8-F95F6793D81B}"/>
              </a:ext>
            </a:extLst>
          </p:cNvPr>
          <p:cNvSpPr txBox="1"/>
          <p:nvPr/>
        </p:nvSpPr>
        <p:spPr>
          <a:xfrm>
            <a:off x="509185" y="5987020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Normalized data</a:t>
            </a:r>
            <a:endParaRPr lang="ko-KR" altLang="en-US" dirty="0"/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A5622E64-671C-FCFE-EEF5-5BA9643733B9}"/>
              </a:ext>
            </a:extLst>
          </p:cNvPr>
          <p:cNvSpPr/>
          <p:nvPr/>
        </p:nvSpPr>
        <p:spPr>
          <a:xfrm>
            <a:off x="2890984" y="1632173"/>
            <a:ext cx="1357745" cy="78653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/>
              <a:t>normalization</a:t>
            </a:r>
            <a:endParaRPr lang="ko-KR" altLang="en-US" sz="1600" b="1" dirty="0"/>
          </a:p>
        </p:txBody>
      </p:sp>
      <p:sp>
        <p:nvSpPr>
          <p:cNvPr id="34" name="화살표: 오른쪽 33">
            <a:extLst>
              <a:ext uri="{FF2B5EF4-FFF2-40B4-BE49-F238E27FC236}">
                <a16:creationId xmlns:a16="http://schemas.microsoft.com/office/drawing/2014/main" id="{112B9EA7-27FD-7FB9-F295-464E9B9FB190}"/>
              </a:ext>
            </a:extLst>
          </p:cNvPr>
          <p:cNvSpPr/>
          <p:nvPr/>
        </p:nvSpPr>
        <p:spPr>
          <a:xfrm>
            <a:off x="2890983" y="4319556"/>
            <a:ext cx="1290781" cy="78653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/>
              <a:t>background subtraction</a:t>
            </a:r>
            <a:endParaRPr lang="ko-KR" altLang="en-US" sz="1600" b="1" dirty="0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CE18B233-6928-6635-362E-C9C92CBFF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970" y="775728"/>
            <a:ext cx="3333751" cy="25717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4D25227-87FF-172F-6825-2F6C57F201B5}"/>
              </a:ext>
            </a:extLst>
          </p:cNvPr>
          <p:cNvSpPr txBox="1"/>
          <p:nvPr/>
        </p:nvSpPr>
        <p:spPr>
          <a:xfrm>
            <a:off x="3159447" y="2362803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I/I</a:t>
            </a:r>
            <a:r>
              <a:rPr lang="en-US" altLang="ko-KR" baseline="-25000" dirty="0"/>
              <a:t>0</a:t>
            </a:r>
            <a:endParaRPr lang="ko-KR" altLang="en-US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320EE5-9C82-DB8A-D988-48027048E4D9}"/>
              </a:ext>
            </a:extLst>
          </p:cNvPr>
          <p:cNvSpPr txBox="1"/>
          <p:nvPr/>
        </p:nvSpPr>
        <p:spPr>
          <a:xfrm>
            <a:off x="7047346" y="613897"/>
            <a:ext cx="51446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Calibration with reference sample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7329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F824-9516-7CD3-C466-F8D86C6B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57C38-4C46-56D5-C3D0-AF328D36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6540DD-A806-D74A-3715-1E61D859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742EA1-2A42-FAC9-D409-93A35BB1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58C5C4A0-BDB6-A255-11BA-FDCE7092C3D0}"/>
              </a:ext>
            </a:extLst>
          </p:cNvPr>
          <p:cNvSpPr txBox="1">
            <a:spLocks/>
          </p:cNvSpPr>
          <p:nvPr/>
        </p:nvSpPr>
        <p:spPr>
          <a:xfrm>
            <a:off x="2" y="127000"/>
            <a:ext cx="10577543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2. Beamline Detector Maintenance</a:t>
            </a:r>
          </a:p>
        </p:txBody>
      </p:sp>
      <p:pic>
        <p:nvPicPr>
          <p:cNvPr id="3" name="그림 2" descr="컴퓨터, 노트북, 실내, 지저분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1813362-E2D2-1928-35F1-7E2388F29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8760" r="32678" b="11384"/>
          <a:stretch/>
        </p:blipFill>
        <p:spPr>
          <a:xfrm rot="5400000">
            <a:off x="6694715" y="1157788"/>
            <a:ext cx="5040000" cy="4542427"/>
          </a:xfrm>
          <a:prstGeom prst="rect">
            <a:avLst/>
          </a:prstGeom>
        </p:spPr>
      </p:pic>
      <p:pic>
        <p:nvPicPr>
          <p:cNvPr id="7" name="그림 6" descr="실내, 기계, 과학 기기, 기술자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2D46F72-6CF4-A746-EEF9-1C531B6E00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/>
          <a:stretch/>
        </p:blipFill>
        <p:spPr>
          <a:xfrm rot="5400000">
            <a:off x="551432" y="1195768"/>
            <a:ext cx="5040000" cy="4466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F189A-08B6-6C5A-D41B-07789B8F3CDD}"/>
              </a:ext>
            </a:extLst>
          </p:cNvPr>
          <p:cNvSpPr txBox="1"/>
          <p:nvPr/>
        </p:nvSpPr>
        <p:spPr>
          <a:xfrm>
            <a:off x="764309" y="5987017"/>
            <a:ext cx="15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PEY detector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43F3C-1AA5-49D6-708A-8EA0DB8F321E}"/>
              </a:ext>
            </a:extLst>
          </p:cNvPr>
          <p:cNvSpPr txBox="1"/>
          <p:nvPr/>
        </p:nvSpPr>
        <p:spPr>
          <a:xfrm>
            <a:off x="6943503" y="5987017"/>
            <a:ext cx="13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FY detector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9280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F824-9516-7CD3-C466-F8D86C6B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57C38-4C46-56D5-C3D0-AF328D36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6540DD-A806-D74A-3715-1E61D859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742EA1-2A42-FAC9-D409-93A35BB1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E178-BBD0-4144-A51A-40F2A7B0F23C}" type="datetime1">
              <a:rPr lang="ko-KR" altLang="en-US" smtClean="0"/>
              <a:t>2026-01-08</a:t>
            </a:fld>
            <a:endParaRPr lang="ko-KR" altLang="en-US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58C5C4A0-BDB6-A255-11BA-FDCE7092C3D0}"/>
              </a:ext>
            </a:extLst>
          </p:cNvPr>
          <p:cNvSpPr txBox="1">
            <a:spLocks/>
          </p:cNvSpPr>
          <p:nvPr/>
        </p:nvSpPr>
        <p:spPr>
          <a:xfrm>
            <a:off x="2" y="127000"/>
            <a:ext cx="10577543" cy="5016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1" dirty="0"/>
              <a:t>3. Residual Gas Analysis (RGA)</a:t>
            </a:r>
          </a:p>
        </p:txBody>
      </p:sp>
      <p:pic>
        <p:nvPicPr>
          <p:cNvPr id="7" name="그림 6" descr="기계, 실내, 공학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763633-2314-305A-B045-784B18C1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3" b="18023"/>
          <a:stretch>
            <a:fillRect/>
          </a:stretch>
        </p:blipFill>
        <p:spPr>
          <a:xfrm>
            <a:off x="838200" y="755651"/>
            <a:ext cx="3856296" cy="5141728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415AE2AB-4D36-7902-CD9C-D69C97C59D4D}"/>
              </a:ext>
            </a:extLst>
          </p:cNvPr>
          <p:cNvSpPr/>
          <p:nvPr/>
        </p:nvSpPr>
        <p:spPr>
          <a:xfrm>
            <a:off x="1972020" y="3796145"/>
            <a:ext cx="508000" cy="1173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41A70-692B-429E-2A2B-EFB444A07873}"/>
              </a:ext>
            </a:extLst>
          </p:cNvPr>
          <p:cNvSpPr txBox="1"/>
          <p:nvPr/>
        </p:nvSpPr>
        <p:spPr>
          <a:xfrm>
            <a:off x="2164905" y="4853873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Gas collection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42A8E1-F875-9EE7-6A0C-922FE653C5F5}"/>
              </a:ext>
            </a:extLst>
          </p:cNvPr>
          <p:cNvSpPr txBox="1"/>
          <p:nvPr/>
        </p:nvSpPr>
        <p:spPr>
          <a:xfrm>
            <a:off x="3417940" y="1487116"/>
            <a:ext cx="636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RGA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2957296-540E-30BE-797F-5915646E8D35}"/>
              </a:ext>
            </a:extLst>
          </p:cNvPr>
          <p:cNvSpPr/>
          <p:nvPr/>
        </p:nvSpPr>
        <p:spPr>
          <a:xfrm>
            <a:off x="2618565" y="1671783"/>
            <a:ext cx="951347" cy="1413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D344FA5-7DCC-75A7-24F2-80E0E87C5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7" r="14367" b="52099"/>
          <a:stretch/>
        </p:blipFill>
        <p:spPr>
          <a:xfrm>
            <a:off x="5532120" y="758988"/>
            <a:ext cx="5894002" cy="19671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DBE6F-2672-906B-6478-F7FC20007DA9}"/>
              </a:ext>
            </a:extLst>
          </p:cNvPr>
          <p:cNvSpPr txBox="1"/>
          <p:nvPr/>
        </p:nvSpPr>
        <p:spPr>
          <a:xfrm>
            <a:off x="5532120" y="3269293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RGA ionizes gas molecules and analyzes them by mass using a quadrupole.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The mass spectrum is compared with a gas library to identify gas species.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5648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5241</TotalTime>
  <Words>594</Words>
  <Application>Microsoft Office PowerPoint</Application>
  <PresentationFormat>와이드스크린</PresentationFormat>
  <Paragraphs>122</Paragraphs>
  <Slides>16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Gmarket Sans Bold</vt:lpstr>
      <vt:lpstr>Gmarket Sans Medium</vt:lpstr>
      <vt:lpstr>맑은 고딕</vt:lpstr>
      <vt:lpstr>Arial</vt:lpstr>
      <vt:lpstr>Office 테마</vt:lpstr>
      <vt:lpstr>2025 Highlight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나창선(첨단원자력공학부)</dc:creator>
  <cp:lastModifiedBy>나창선(첨단원자력공학부)</cp:lastModifiedBy>
  <cp:revision>18</cp:revision>
  <dcterms:created xsi:type="dcterms:W3CDTF">2025-12-31T04:44:03Z</dcterms:created>
  <dcterms:modified xsi:type="dcterms:W3CDTF">2026-01-09T03:24:00Z</dcterms:modified>
</cp:coreProperties>
</file>