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25"/>
  </p:notesMasterIdLst>
  <p:sldIdLst>
    <p:sldId id="256" r:id="rId2"/>
    <p:sldId id="368" r:id="rId3"/>
    <p:sldId id="444" r:id="rId4"/>
    <p:sldId id="369" r:id="rId5"/>
    <p:sldId id="386" r:id="rId6"/>
    <p:sldId id="359" r:id="rId7"/>
    <p:sldId id="362" r:id="rId8"/>
    <p:sldId id="401" r:id="rId9"/>
    <p:sldId id="403" r:id="rId10"/>
    <p:sldId id="399" r:id="rId11"/>
    <p:sldId id="405" r:id="rId12"/>
    <p:sldId id="420" r:id="rId13"/>
    <p:sldId id="421" r:id="rId14"/>
    <p:sldId id="349" r:id="rId15"/>
    <p:sldId id="437" r:id="rId16"/>
    <p:sldId id="435" r:id="rId17"/>
    <p:sldId id="440" r:id="rId18"/>
    <p:sldId id="442" r:id="rId19"/>
    <p:sldId id="365" r:id="rId20"/>
    <p:sldId id="443" r:id="rId21"/>
    <p:sldId id="445" r:id="rId22"/>
    <p:sldId id="447" r:id="rId23"/>
    <p:sldId id="448" r:id="rId24"/>
  </p:sldIdLst>
  <p:sldSz cx="9144000" cy="6858000" type="screen4x3"/>
  <p:notesSz cx="6858000" cy="9144000"/>
  <p:embeddedFontLst>
    <p:embeddedFont>
      <p:font typeface="Abadi" panose="020B060402010402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SUIT" pitchFamily="2" charset="-127"/>
      <p:regular r:id="rId31"/>
      <p:bold r:id="rId31"/>
    </p:embeddedFont>
    <p:embeddedFont>
      <p:font typeface="SUIT ExtraBold" pitchFamily="2" charset="-127"/>
      <p:bold r:id="rId32"/>
    </p:embeddedFont>
    <p:embeddedFont>
      <p:font typeface="SUIT Medium" pitchFamily="2" charset="-127"/>
      <p:regular r:id="rId33"/>
    </p:embeddedFont>
    <p:embeddedFont>
      <p:font typeface="SUIT SemiBold" pitchFamily="2" charset="-127"/>
      <p:regular r:id="rId34"/>
      <p:bold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98"/>
    <a:srgbClr val="002642"/>
    <a:srgbClr val="D9F2FF"/>
    <a:srgbClr val="9FDFFF"/>
    <a:srgbClr val="0075C2"/>
    <a:srgbClr val="005391"/>
    <a:srgbClr val="0097E0"/>
    <a:srgbClr val="007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7" autoAdjust="0"/>
    <p:restoredTop sz="85753" autoAdjust="0"/>
  </p:normalViewPr>
  <p:slideViewPr>
    <p:cSldViewPr snapToGrid="0">
      <p:cViewPr varScale="1">
        <p:scale>
          <a:sx n="108" d="100"/>
          <a:sy n="108" d="100"/>
        </p:scale>
        <p:origin x="254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26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B2E6F-A2CD-8B41-B169-C025D90643DD}" type="datetimeFigureOut">
              <a:rPr kumimoji="1" lang="ko-Kore-KR" altLang="en-US" smtClean="0"/>
              <a:t>2026. 1. 8.</a:t>
            </a:fld>
            <a:endParaRPr kumimoji="1" lang="ko-Kore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ore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AF60B-6A3A-6642-84F1-C7D7F22F3A78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9325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193285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8B5D7-C50A-F35D-02DD-B660B07B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F5B081-EE35-75F9-A909-82349ADC3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160EB9-5430-F46A-EF81-ADBD7FC98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203321-4A83-51D6-4719-E019A2398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12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934447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8B5D7-C50A-F35D-02DD-B660B07B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F5B081-EE35-75F9-A909-82349ADC3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160EB9-5430-F46A-EF81-ADBD7FC98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203321-4A83-51D6-4719-E019A2398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13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895912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8B5D7-C50A-F35D-02DD-B660B07B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F5B081-EE35-75F9-A909-82349ADC3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160EB9-5430-F46A-EF81-ADBD7FC98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203321-4A83-51D6-4719-E019A2398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15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858195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8B5D7-C50A-F35D-02DD-B660B07B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F5B081-EE35-75F9-A909-82349ADC3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160EB9-5430-F46A-EF81-ADBD7FC98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203321-4A83-51D6-4719-E019A2398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16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897611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8B5D7-C50A-F35D-02DD-B660B07B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F5B081-EE35-75F9-A909-82349ADC3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160EB9-5430-F46A-EF81-ADBD7FC98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203321-4A83-51D6-4719-E019A2398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17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28511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8B5D7-C50A-F35D-02DD-B660B07B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F5B081-EE35-75F9-A909-82349ADC3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160EB9-5430-F46A-EF81-ADBD7FC98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203321-4A83-51D6-4719-E019A2398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18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810813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58E59-1EC5-CDB3-1430-0BF2EBAD8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51E171E-5829-1701-D920-527808ECA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A759677-9B5E-FD17-CA2D-6A4D99AE2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46C3F88-83FC-1F70-8362-D86223452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19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89148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58E59-1EC5-CDB3-1430-0BF2EBAD8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51E171E-5829-1701-D920-527808ECA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A759677-9B5E-FD17-CA2D-6A4D99AE2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46C3F88-83FC-1F70-8362-D86223452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20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56739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8B5D7-C50A-F35D-02DD-B660B07B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F5B081-EE35-75F9-A909-82349ADC3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160EB9-5430-F46A-EF81-ADBD7FC98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203321-4A83-51D6-4719-E019A2398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21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72055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A360A-57FF-01EA-734A-55ECF1BB1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8E184CF-C614-A99E-5810-1EE06AFA6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02B7971-5F0D-9662-2A72-4EAA3D4289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D102CB-0526-E6C9-2F32-657DF8568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4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73510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D0A4D-729A-1EDD-D2BF-956298111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E8CC392-69F4-A47D-5D90-ACA7520945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7AEBB20-B0A3-DF67-BB83-729B7007F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D8E6671-2B93-D651-4A3D-1B708FDFB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22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90960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29A73-EF92-41A7-4F2E-35AD84783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7A78190-8E44-A732-0377-F6C0426B9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DAC57AF-BD37-D0BF-BE7A-941AC890A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99131B9-33F3-37B7-4897-E5DB5E6CB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23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71889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5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815906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814124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7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430770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8B5D7-C50A-F35D-02DD-B660B07B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F5B081-EE35-75F9-A909-82349ADC3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160EB9-5430-F46A-EF81-ADBD7FC98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203321-4A83-51D6-4719-E019A2398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8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11925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8B5D7-C50A-F35D-02DD-B660B07B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F5B081-EE35-75F9-A909-82349ADC3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160EB9-5430-F46A-EF81-ADBD7FC98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203321-4A83-51D6-4719-E019A2398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939592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8B5D7-C50A-F35D-02DD-B660B07B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F5B081-EE35-75F9-A909-82349ADC3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160EB9-5430-F46A-EF81-ADBD7FC98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203321-4A83-51D6-4719-E019A2398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10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811994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8B5D7-C50A-F35D-02DD-B660B07B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F5B081-EE35-75F9-A909-82349ADC3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160EB9-5430-F46A-EF81-ADBD7FC98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203321-4A83-51D6-4719-E019A2398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F60B-6A3A-6642-84F1-C7D7F22F3A78}" type="slidenum">
              <a:rPr kumimoji="1" lang="ko-Kore-KR" altLang="en-US" smtClean="0"/>
              <a:t>11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88400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0D38F-8E04-604A-A8FC-1432F7C4D5C9}" type="datetime1">
              <a:rPr lang="ko-KR" altLang="en-US" smtClean="0"/>
              <a:t>2026. 1. 8.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244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1598-B315-EC4D-AC36-DD33FEACA62A}" type="datetime1">
              <a:rPr lang="ko-KR" altLang="en-US" smtClean="0"/>
              <a:t>2026. 1. 8.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086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45B2-47C1-6B41-86F1-256A883267F8}" type="datetime1">
              <a:rPr lang="ko-KR" altLang="en-US" smtClean="0"/>
              <a:t>2026. 1. 8.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434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9AAA7-E82D-DB4B-815F-E7A21E2DBFA7}" type="datetime1">
              <a:rPr lang="ko-KR" altLang="en-US" smtClean="0"/>
              <a:t>2026. 1. 8.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4927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16541-BA3D-F34B-BBFE-15A33074A327}" type="datetime1">
              <a:rPr lang="ko-KR" altLang="en-US" smtClean="0"/>
              <a:t>2026. 1. 8.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388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73783-8A86-ED4D-9C81-ED97DA0C0313}" type="datetime1">
              <a:rPr lang="ko-KR" altLang="en-US" smtClean="0"/>
              <a:t>2026. 1. 8.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654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4163-33CC-6F4E-9977-B30BAF384BF7}" type="datetime1">
              <a:rPr lang="ko-KR" altLang="en-US" smtClean="0"/>
              <a:t>2026. 1. 8.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3942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0B03-127F-7B48-A1C3-474C2BAD0A1E}" type="datetime1">
              <a:rPr lang="ko-KR" altLang="en-US" smtClean="0"/>
              <a:t>2026. 1. 8.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73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3C46-9A53-DA44-BA12-919F15B69323}" type="datetime1">
              <a:rPr lang="ko-KR" altLang="en-US" smtClean="0"/>
              <a:t>2026. 1. 8.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8695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76764-14FD-044E-A96B-2C3B3D65B3E1}" type="datetime1">
              <a:rPr lang="ko-KR" altLang="en-US" smtClean="0"/>
              <a:t>2026. 1. 8.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63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0ED7-F785-234E-A021-A11BED95C0C7}" type="datetime1">
              <a:rPr lang="ko-KR" altLang="en-US" smtClean="0"/>
              <a:t>2026. 1. 8.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117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95F450-15ED-0E43-886F-5F40579B0536}" type="datetime1">
              <a:rPr lang="ko-KR" altLang="en-US" smtClean="0"/>
              <a:t>2026. 1. 8.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FA9868-F4C7-48E4-A91F-515FCC583EA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037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4.png"/><Relationship Id="rId12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NULL"/><Relationship Id="rId5" Type="http://schemas.openxmlformats.org/officeDocument/2006/relationships/image" Target="../media/image46.png"/><Relationship Id="rId15" Type="http://schemas.openxmlformats.org/officeDocument/2006/relationships/image" Target="../media/image48.png"/><Relationship Id="rId10" Type="http://schemas.openxmlformats.org/officeDocument/2006/relationships/image" Target="NULL"/><Relationship Id="rId4" Type="http://schemas.openxmlformats.org/officeDocument/2006/relationships/image" Target="../media/image3.png"/><Relationship Id="rId9" Type="http://schemas.openxmlformats.org/officeDocument/2006/relationships/image" Target="NULL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NUL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12" Type="http://schemas.openxmlformats.org/officeDocument/2006/relationships/image" Target="../media/image72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2.png"/><Relationship Id="rId5" Type="http://schemas.openxmlformats.org/officeDocument/2006/relationships/image" Target="../media/image61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3.png"/><Relationship Id="rId9" Type="http://schemas.openxmlformats.org/officeDocument/2006/relationships/image" Target="../media/image69.pn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12" Type="http://schemas.openxmlformats.org/officeDocument/2006/relationships/image" Target="../media/image7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0.png"/><Relationship Id="rId11" Type="http://schemas.openxmlformats.org/officeDocument/2006/relationships/image" Target="../media/image700.png"/><Relationship Id="rId5" Type="http://schemas.openxmlformats.org/officeDocument/2006/relationships/image" Target="../media/image37.png"/><Relationship Id="rId10" Type="http://schemas.openxmlformats.org/officeDocument/2006/relationships/image" Target="../media/image690.png"/><Relationship Id="rId4" Type="http://schemas.openxmlformats.org/officeDocument/2006/relationships/image" Target="../media/image3.pn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image" Target="NULL"/><Relationship Id="rId42" Type="http://schemas.openxmlformats.org/officeDocument/2006/relationships/image" Target="NUL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NULL"/><Relationship Id="rId29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NUL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image" Target="NULL"/><Relationship Id="rId40" Type="http://schemas.openxmlformats.org/officeDocument/2006/relationships/image" Target="NULL"/><Relationship Id="rId45" Type="http://schemas.openxmlformats.org/officeDocument/2006/relationships/image" Target="NULL"/><Relationship Id="rId5" Type="http://schemas.openxmlformats.org/officeDocument/2006/relationships/image" Target="../media/image38.png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36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31" Type="http://schemas.openxmlformats.org/officeDocument/2006/relationships/image" Target="NULL"/><Relationship Id="rId44" Type="http://schemas.openxmlformats.org/officeDocument/2006/relationships/image" Target="NULL"/><Relationship Id="rId4" Type="http://schemas.openxmlformats.org/officeDocument/2006/relationships/image" Target="../media/image3.png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Relationship Id="rId30" Type="http://schemas.openxmlformats.org/officeDocument/2006/relationships/image" Target="NULL"/><Relationship Id="rId35" Type="http://schemas.openxmlformats.org/officeDocument/2006/relationships/image" Target="NULL"/><Relationship Id="rId43" Type="http://schemas.openxmlformats.org/officeDocument/2006/relationships/image" Target="NULL"/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image" Target="NULL"/><Relationship Id="rId20" Type="http://schemas.openxmlformats.org/officeDocument/2006/relationships/image" Target="NULL"/><Relationship Id="rId41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B1B20F-E24D-3D23-873F-929ECB9FEC46}"/>
              </a:ext>
            </a:extLst>
          </p:cNvPr>
          <p:cNvSpPr txBox="1"/>
          <p:nvPr/>
        </p:nvSpPr>
        <p:spPr>
          <a:xfrm>
            <a:off x="914400" y="2034569"/>
            <a:ext cx="731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800" dirty="0">
                <a:solidFill>
                  <a:srgbClr val="004098"/>
                </a:solidFill>
                <a:latin typeface="SUIT ExtraBold" pitchFamily="50" charset="-127"/>
                <a:ea typeface="SUIT ExtraBold" pitchFamily="50" charset="-127"/>
                <a:cs typeface="Pretendard ExtraBold" panose="02000903000000020004" pitchFamily="50" charset="-127"/>
              </a:rPr>
              <a:t>25</a:t>
            </a:r>
            <a:r>
              <a:rPr lang="ko-KR" altLang="en-US" sz="3800" dirty="0">
                <a:solidFill>
                  <a:srgbClr val="004098"/>
                </a:solidFill>
                <a:latin typeface="SUIT ExtraBold" pitchFamily="50" charset="-127"/>
                <a:ea typeface="SUIT ExtraBold" pitchFamily="50" charset="-127"/>
                <a:cs typeface="Pretendard ExtraBold" panose="02000903000000020004" pitchFamily="50" charset="-127"/>
              </a:rPr>
              <a:t>년도 수행 연구</a:t>
            </a:r>
            <a:endParaRPr lang="en-US" altLang="ko-KR" sz="3800" dirty="0">
              <a:solidFill>
                <a:srgbClr val="004098"/>
              </a:solidFill>
              <a:latin typeface="SUIT ExtraBold" pitchFamily="50" charset="-127"/>
              <a:ea typeface="SUIT ExtraBold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2B700-6FAE-CAD2-1EA1-A1584B1F6F8A}"/>
              </a:ext>
            </a:extLst>
          </p:cNvPr>
          <p:cNvSpPr txBox="1"/>
          <p:nvPr/>
        </p:nvSpPr>
        <p:spPr>
          <a:xfrm>
            <a:off x="711767" y="3426542"/>
            <a:ext cx="6981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600" dirty="0">
              <a:solidFill>
                <a:schemeClr val="bg1">
                  <a:lumMod val="50000"/>
                </a:schemeClr>
              </a:solidFill>
              <a:latin typeface="SUIT" pitchFamily="50" charset="-127"/>
              <a:ea typeface="SUIT" pitchFamily="50" charset="-127"/>
              <a:cs typeface="Pretendard Medium" panose="02000603000000020004" pitchFamily="50" charset="-127"/>
            </a:endParaRPr>
          </a:p>
          <a:p>
            <a:r>
              <a:rPr lang="ko-KR" altLang="en-US" sz="1600" dirty="0" err="1">
                <a:solidFill>
                  <a:schemeClr val="bg1">
                    <a:lumMod val="50000"/>
                  </a:schemeClr>
                </a:solidFill>
                <a:latin typeface="SUIT" pitchFamily="50" charset="-127"/>
                <a:ea typeface="SUIT" pitchFamily="50" charset="-127"/>
                <a:cs typeface="Pretendard Medium" panose="02000603000000020004" pitchFamily="50" charset="-127"/>
              </a:rPr>
              <a:t>한제환</a:t>
            </a:r>
            <a:endParaRPr lang="en-US" altLang="ko-KR" sz="1600" dirty="0">
              <a:solidFill>
                <a:schemeClr val="bg1">
                  <a:lumMod val="50000"/>
                </a:schemeClr>
              </a:solidFill>
              <a:latin typeface="SUIT" pitchFamily="50" charset="-127"/>
              <a:ea typeface="SUIT" pitchFamily="50" charset="-127"/>
              <a:cs typeface="Pretendard Medium" panose="02000603000000020004" pitchFamily="50" charset="-127"/>
            </a:endParaRPr>
          </a:p>
          <a:p>
            <a:pPr algn="just"/>
            <a:endParaRPr lang="en-US" altLang="ko-KR" sz="1600" dirty="0">
              <a:solidFill>
                <a:schemeClr val="bg1">
                  <a:lumMod val="50000"/>
                </a:schemeClr>
              </a:solidFill>
              <a:latin typeface="SUIT" pitchFamily="50" charset="-127"/>
              <a:ea typeface="SUIT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3" name="그림 2" descr="스크린샷, 라인, 다채로움, 빛이(가) 표시된 사진&#10;&#10;자동 생성된 설명">
            <a:extLst>
              <a:ext uri="{FF2B5EF4-FFF2-40B4-BE49-F238E27FC236}">
                <a16:creationId xmlns:a16="http://schemas.microsoft.com/office/drawing/2014/main" id="{447B937B-3482-AA8F-305C-1D3FB341C0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8887"/>
            <a:ext cx="9144000" cy="163514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01" y="630721"/>
            <a:ext cx="2448782" cy="47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CAD43C-1C16-4211-BA72-FA40CCF86E96}"/>
              </a:ext>
            </a:extLst>
          </p:cNvPr>
          <p:cNvSpPr txBox="1"/>
          <p:nvPr/>
        </p:nvSpPr>
        <p:spPr>
          <a:xfrm>
            <a:off x="1450408" y="4257539"/>
            <a:ext cx="6981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altLang="ko-KR" sz="1600" dirty="0">
              <a:solidFill>
                <a:schemeClr val="bg1">
                  <a:lumMod val="50000"/>
                </a:schemeClr>
              </a:solidFill>
              <a:latin typeface="SUIT" pitchFamily="50" charset="-127"/>
              <a:ea typeface="SUIT" pitchFamily="50" charset="-127"/>
              <a:cs typeface="Pretendard Medium" panose="02000603000000020004" pitchFamily="50" charset="-127"/>
            </a:endParaRPr>
          </a:p>
          <a:p>
            <a:pPr algn="r"/>
            <a:endParaRPr lang="en-US" altLang="ko-KR" sz="1600" dirty="0">
              <a:solidFill>
                <a:schemeClr val="bg1">
                  <a:lumMod val="50000"/>
                </a:schemeClr>
              </a:solidFill>
              <a:latin typeface="SUIT" pitchFamily="50" charset="-127"/>
              <a:ea typeface="SUIT" pitchFamily="50" charset="-127"/>
              <a:cs typeface="Pretendard Medium" panose="02000603000000020004" pitchFamily="50" charset="-127"/>
            </a:endParaRPr>
          </a:p>
          <a:p>
            <a:pPr algn="r"/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SUIT" pitchFamily="50" charset="-127"/>
                <a:ea typeface="SUIT" pitchFamily="50" charset="-127"/>
                <a:cs typeface="Pretendard Medium" panose="02000603000000020004" pitchFamily="50" charset="-127"/>
              </a:rPr>
              <a:t>2026.01.09</a:t>
            </a:r>
          </a:p>
        </p:txBody>
      </p:sp>
    </p:spTree>
    <p:extLst>
      <p:ext uri="{BB962C8B-B14F-4D97-AF65-F5344CB8AC3E}">
        <p14:creationId xmlns:p14="http://schemas.microsoft.com/office/powerpoint/2010/main" val="2513097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FAA17-9876-7202-8BDD-6C2681CEA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7E2F05-66B5-65CF-4797-21D01B9EE812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FFBF055-8A1E-41F5-319F-C3C40A36D4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81AC2854-BABD-DF6C-9D91-7031934FA7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D459E50-1CEF-0B82-DD03-3C96889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10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BAFBEE4-3A6B-49A0-8E40-0DFE62E3D996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673"/>
            <a:ext cx="4320000" cy="286522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E1F2BD2-9626-4D48-A094-A2E3643A57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7" y="3655251"/>
            <a:ext cx="4298004" cy="2701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018BAE2-FBFE-48BC-8614-26AA601C775A}"/>
                  </a:ext>
                </a:extLst>
              </p:cNvPr>
              <p:cNvSpPr txBox="1"/>
              <p:nvPr/>
            </p:nvSpPr>
            <p:spPr>
              <a:xfrm>
                <a:off x="4823998" y="4654095"/>
                <a:ext cx="4053061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Xe 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동위원소의 자연에서의 비율과 차이가 없음을 확인함</a:t>
                </a: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1400" b="0" i="0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Xe</m:t>
                        </m:r>
                      </m:e>
                      <m:sup>
                        <m:r>
                          <a:rPr lang="en-US" altLang="ko-KR" sz="140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4+</m:t>
                        </m:r>
                      </m:sup>
                    </m:sSup>
                  </m:oMath>
                </a14:m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 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빔까지 생성됨을 확인함</a:t>
                </a: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1+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 이온 대비 </a:t>
                </a: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2+, 3+, 4+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이온이 각각 </a:t>
                </a: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0.2, 0.1, 0.065 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만큼 생성됨을 확인함</a:t>
                </a: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018BAE2-FBFE-48BC-8614-26AA601C7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998" y="4654095"/>
                <a:ext cx="4053061" cy="1169551"/>
              </a:xfrm>
              <a:prstGeom prst="rect">
                <a:avLst/>
              </a:prstGeom>
              <a:blipFill>
                <a:blip r:embed="rId7"/>
                <a:stretch>
                  <a:fillRect l="-150" b="-52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91DC02A-C056-4CD3-A59E-F64DDEB02587}"/>
              </a:ext>
            </a:extLst>
          </p:cNvPr>
          <p:cNvSpPr txBox="1"/>
          <p:nvPr/>
        </p:nvSpPr>
        <p:spPr>
          <a:xfrm>
            <a:off x="692678" y="178809"/>
            <a:ext cx="623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FEBIAD Ion Source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를 통한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, Kr,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Xe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빔 인출 및 동위원소 분리</a:t>
            </a:r>
            <a:endParaRPr lang="en-US" altLang="ko-KR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  <a:p>
            <a:r>
              <a:rPr lang="en-US" altLang="ko-KR" sz="12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Xe</a:t>
            </a:r>
            <a:r>
              <a:rPr lang="ko-KR" altLang="en-US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가스 주입 후 이온화 및 인출 시험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53C81-4623-4623-BD48-39E26D9C62D9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표 13">
                <a:extLst>
                  <a:ext uri="{FF2B5EF4-FFF2-40B4-BE49-F238E27FC236}">
                    <a16:creationId xmlns:a16="http://schemas.microsoft.com/office/drawing/2014/main" id="{CCB1A3DB-BFBF-4414-AC34-A947A30C07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4372252"/>
                  </p:ext>
                </p:extLst>
              </p:nvPr>
            </p:nvGraphicFramePr>
            <p:xfrm>
              <a:off x="4823998" y="784673"/>
              <a:ext cx="3297026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89800">
                      <a:extLst>
                        <a:ext uri="{9D8B030D-6E8A-4147-A177-3AD203B41FA5}">
                          <a16:colId xmlns:a16="http://schemas.microsoft.com/office/drawing/2014/main" val="2825572691"/>
                        </a:ext>
                      </a:extLst>
                    </a:gridCol>
                    <a:gridCol w="1233272">
                      <a:extLst>
                        <a:ext uri="{9D8B030D-6E8A-4147-A177-3AD203B41FA5}">
                          <a16:colId xmlns:a16="http://schemas.microsoft.com/office/drawing/2014/main" val="2830427197"/>
                        </a:ext>
                      </a:extLst>
                    </a:gridCol>
                    <a:gridCol w="1273954">
                      <a:extLst>
                        <a:ext uri="{9D8B030D-6E8A-4147-A177-3AD203B41FA5}">
                          <a16:colId xmlns:a16="http://schemas.microsoft.com/office/drawing/2014/main" val="193208499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Abundance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Experiment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822799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  <m: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𝐗𝐞</m:t>
                                        </m:r>
                                      </m:e>
                                      <m:sup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0.095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0.082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23477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  <m: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𝐗𝐞</m:t>
                                        </m:r>
                                      </m:e>
                                      <m:sup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0.089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0.081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775085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  <m: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𝐗𝐞</m:t>
                                        </m:r>
                                      </m:e>
                                      <m:sup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1.91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1.78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414618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  <m: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𝐗𝐞</m:t>
                                        </m:r>
                                      </m:e>
                                      <m:sup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26.401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25.8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304045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𝟑𝟎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𝐗𝐞</m:t>
                                        </m:r>
                                      </m:e>
                                      <m:sup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4.071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4.09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808158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𝟑𝟏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𝐗𝐞</m:t>
                                        </m:r>
                                      </m:e>
                                      <m:sup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21.232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21.4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437566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𝟑𝟐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𝐗𝐞</m:t>
                                        </m:r>
                                      </m:e>
                                      <m:sup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26.909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27.3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012288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𝟑𝟒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𝐗𝐞</m:t>
                                        </m:r>
                                      </m:e>
                                      <m:sup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10.436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10.5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521941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𝟑𝟔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𝐗𝐞</m:t>
                                        </m:r>
                                      </m:e>
                                      <m:sup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8.857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8.890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846852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표 13">
                <a:extLst>
                  <a:ext uri="{FF2B5EF4-FFF2-40B4-BE49-F238E27FC236}">
                    <a16:creationId xmlns:a16="http://schemas.microsoft.com/office/drawing/2014/main" id="{CCB1A3DB-BFBF-4414-AC34-A947A30C07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4372252"/>
                  </p:ext>
                </p:extLst>
              </p:nvPr>
            </p:nvGraphicFramePr>
            <p:xfrm>
              <a:off x="4823998" y="784673"/>
              <a:ext cx="3297026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89800">
                      <a:extLst>
                        <a:ext uri="{9D8B030D-6E8A-4147-A177-3AD203B41FA5}">
                          <a16:colId xmlns:a16="http://schemas.microsoft.com/office/drawing/2014/main" val="2825572691"/>
                        </a:ext>
                      </a:extLst>
                    </a:gridCol>
                    <a:gridCol w="1233272">
                      <a:extLst>
                        <a:ext uri="{9D8B030D-6E8A-4147-A177-3AD203B41FA5}">
                          <a16:colId xmlns:a16="http://schemas.microsoft.com/office/drawing/2014/main" val="2830427197"/>
                        </a:ext>
                      </a:extLst>
                    </a:gridCol>
                    <a:gridCol w="1273954">
                      <a:extLst>
                        <a:ext uri="{9D8B030D-6E8A-4147-A177-3AD203B41FA5}">
                          <a16:colId xmlns:a16="http://schemas.microsoft.com/office/drawing/2014/main" val="193208499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Abundance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Experiment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822799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769" t="-101639" r="-318462" b="-8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0.095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0.082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23477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769" t="-201639" r="-318462" b="-7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0.089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0.081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775085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769" t="-301639" r="-318462" b="-6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1.91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1.78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414618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769" t="-401639" r="-318462" b="-5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26.401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25.8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304045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769" t="-501639" r="-318462" b="-4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4.071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4.09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808158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769" t="-601639" r="-318462" b="-3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21.232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21.4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437566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769" t="-701639" r="-318462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26.909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27.3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012288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769" t="-801639" r="-318462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10.436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10.5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521941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769" t="-901639" r="-318462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8.857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8.890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8468523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75232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FAA17-9876-7202-8BDD-6C2681CEA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7E2F05-66B5-65CF-4797-21D01B9EE812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FFBF055-8A1E-41F5-319F-C3C40A36D4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81AC2854-BABD-DF6C-9D91-7031934FA7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D459E50-1CEF-0B82-DD03-3C96889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11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65757A6-E150-410A-A78E-8E2598AB1675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5" y="3601347"/>
            <a:ext cx="4032000" cy="2700000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806BF979-C247-402E-9162-BDECE9496C20}"/>
              </a:ext>
            </a:extLst>
          </p:cNvPr>
          <p:cNvGrpSpPr/>
          <p:nvPr/>
        </p:nvGrpSpPr>
        <p:grpSpPr>
          <a:xfrm>
            <a:off x="205037" y="869639"/>
            <a:ext cx="4139176" cy="2699999"/>
            <a:chOff x="258627" y="840924"/>
            <a:chExt cx="4139176" cy="2699999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2CEC1808-BEE2-4296-B738-FDA4D5DD4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27" y="840924"/>
              <a:ext cx="4065168" cy="2699999"/>
            </a:xfrm>
            <a:prstGeom prst="rect">
              <a:avLst/>
            </a:prstGeom>
          </p:spPr>
        </p:pic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723C9708-2ED7-48F5-9F7F-2BD762853C0B}"/>
                </a:ext>
              </a:extLst>
            </p:cNvPr>
            <p:cNvGrpSpPr/>
            <p:nvPr/>
          </p:nvGrpSpPr>
          <p:grpSpPr>
            <a:xfrm>
              <a:off x="413429" y="945435"/>
              <a:ext cx="3984374" cy="2195990"/>
              <a:chOff x="299919" y="1005788"/>
              <a:chExt cx="3984374" cy="219599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직사각형 24">
                    <a:extLst>
                      <a:ext uri="{FF2B5EF4-FFF2-40B4-BE49-F238E27FC236}">
                        <a16:creationId xmlns:a16="http://schemas.microsoft.com/office/drawing/2014/main" id="{125D55BF-8839-47D5-BFEB-508B9DBCAD80}"/>
                      </a:ext>
                    </a:extLst>
                  </p:cNvPr>
                  <p:cNvSpPr/>
                  <p:nvPr/>
                </p:nvSpPr>
                <p:spPr>
                  <a:xfrm>
                    <a:off x="3107940" y="1005788"/>
                    <a:ext cx="759567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en-US" altLang="ko-K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altLang="ko-KR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𝟖𝟒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ko-KR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6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𝐊𝐫</m:t>
                                  </m:r>
                                </m:e>
                                <m:sup>
                                  <m:r>
                                    <a:rPr lang="en-US" altLang="ko-KR" sz="16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sPre>
                        </m:oMath>
                      </m:oMathPara>
                    </a14:m>
                    <a:endParaRPr lang="ko-KR" alt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직사각형 14">
                    <a:extLst>
                      <a:ext uri="{FF2B5EF4-FFF2-40B4-BE49-F238E27FC236}">
                        <a16:creationId xmlns:a16="http://schemas.microsoft.com/office/drawing/2014/main" id="{CF933D29-C903-445C-A0CD-89F9346BFC5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7940" y="1005788"/>
                    <a:ext cx="759567" cy="3385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직사각형 25">
                    <a:extLst>
                      <a:ext uri="{FF2B5EF4-FFF2-40B4-BE49-F238E27FC236}">
                        <a16:creationId xmlns:a16="http://schemas.microsoft.com/office/drawing/2014/main" id="{FDE2A96A-BD54-4C96-8705-A2560A81F945}"/>
                      </a:ext>
                    </a:extLst>
                  </p:cNvPr>
                  <p:cNvSpPr/>
                  <p:nvPr/>
                </p:nvSpPr>
                <p:spPr>
                  <a:xfrm>
                    <a:off x="3524726" y="2251277"/>
                    <a:ext cx="759567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en-US" altLang="ko-K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altLang="ko-KR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altLang="ko-K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ko-KR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6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𝐊𝐫</m:t>
                                  </m:r>
                                </m:e>
                                <m:sup>
                                  <m:r>
                                    <a:rPr lang="en-US" altLang="ko-KR" sz="16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sPre>
                        </m:oMath>
                      </m:oMathPara>
                    </a14:m>
                    <a:endParaRPr lang="ko-KR" alt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직사각형 15">
                    <a:extLst>
                      <a:ext uri="{FF2B5EF4-FFF2-40B4-BE49-F238E27FC236}">
                        <a16:creationId xmlns:a16="http://schemas.microsoft.com/office/drawing/2014/main" id="{0BACDD0F-FA9C-4A0F-ADB1-ABAE08418A1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24726" y="2251277"/>
                    <a:ext cx="759567" cy="3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직사각형 26">
                    <a:extLst>
                      <a:ext uri="{FF2B5EF4-FFF2-40B4-BE49-F238E27FC236}">
                        <a16:creationId xmlns:a16="http://schemas.microsoft.com/office/drawing/2014/main" id="{567AC454-2F9B-4B27-B8F9-B5C74FB938ED}"/>
                      </a:ext>
                    </a:extLst>
                  </p:cNvPr>
                  <p:cNvSpPr/>
                  <p:nvPr/>
                </p:nvSpPr>
                <p:spPr>
                  <a:xfrm>
                    <a:off x="2367089" y="2375771"/>
                    <a:ext cx="759567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en-US" altLang="ko-K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altLang="ko-KR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altLang="ko-K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ko-KR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6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𝐊𝐫</m:t>
                                  </m:r>
                                </m:e>
                                <m:sup>
                                  <m:r>
                                    <a:rPr lang="en-US" altLang="ko-KR" sz="16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sPre>
                        </m:oMath>
                      </m:oMathPara>
                    </a14:m>
                    <a:endParaRPr lang="ko-KR" alt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직사각형 16">
                    <a:extLst>
                      <a:ext uri="{FF2B5EF4-FFF2-40B4-BE49-F238E27FC236}">
                        <a16:creationId xmlns:a16="http://schemas.microsoft.com/office/drawing/2014/main" id="{86C825AC-D40D-44D5-BFA9-EC62D222628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7089" y="2375771"/>
                    <a:ext cx="759567" cy="33855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직사각형 27">
                    <a:extLst>
                      <a:ext uri="{FF2B5EF4-FFF2-40B4-BE49-F238E27FC236}">
                        <a16:creationId xmlns:a16="http://schemas.microsoft.com/office/drawing/2014/main" id="{2A07D496-FC88-4CFD-AA34-424FFA58662C}"/>
                      </a:ext>
                    </a:extLst>
                  </p:cNvPr>
                  <p:cNvSpPr/>
                  <p:nvPr/>
                </p:nvSpPr>
                <p:spPr>
                  <a:xfrm>
                    <a:off x="1789851" y="2464246"/>
                    <a:ext cx="759567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en-US" altLang="ko-K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altLang="ko-KR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altLang="ko-K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ko-KR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6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𝐊𝐫</m:t>
                                  </m:r>
                                </m:e>
                                <m:sup>
                                  <m:r>
                                    <a:rPr lang="en-US" altLang="ko-KR" sz="16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sPre>
                        </m:oMath>
                      </m:oMathPara>
                    </a14:m>
                    <a:endParaRPr lang="ko-KR" alt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직사각형 17">
                    <a:extLst>
                      <a:ext uri="{FF2B5EF4-FFF2-40B4-BE49-F238E27FC236}">
                        <a16:creationId xmlns:a16="http://schemas.microsoft.com/office/drawing/2014/main" id="{496343E4-16C8-4FBE-BC74-CA84A3EB3F4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89851" y="2464246"/>
                    <a:ext cx="759567" cy="33855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직사각형 28">
                    <a:extLst>
                      <a:ext uri="{FF2B5EF4-FFF2-40B4-BE49-F238E27FC236}">
                        <a16:creationId xmlns:a16="http://schemas.microsoft.com/office/drawing/2014/main" id="{702F72F8-A711-400E-B93E-903BF4C30A08}"/>
                      </a:ext>
                    </a:extLst>
                  </p:cNvPr>
                  <p:cNvSpPr/>
                  <p:nvPr/>
                </p:nvSpPr>
                <p:spPr>
                  <a:xfrm>
                    <a:off x="1059486" y="2802800"/>
                    <a:ext cx="759567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en-US" altLang="ko-K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altLang="ko-KR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altLang="ko-K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ko-KR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6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𝐊𝐫</m:t>
                                  </m:r>
                                </m:e>
                                <m:sup>
                                  <m:r>
                                    <a:rPr lang="en-US" altLang="ko-KR" sz="16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sPre>
                        </m:oMath>
                      </m:oMathPara>
                    </a14:m>
                    <a:endParaRPr lang="ko-KR" alt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직사각형 18">
                    <a:extLst>
                      <a:ext uri="{FF2B5EF4-FFF2-40B4-BE49-F238E27FC236}">
                        <a16:creationId xmlns:a16="http://schemas.microsoft.com/office/drawing/2014/main" id="{62CF8B32-005B-4200-9D73-5349A8ED4D9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9486" y="2802800"/>
                    <a:ext cx="759567" cy="33855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직사각형 29">
                    <a:extLst>
                      <a:ext uri="{FF2B5EF4-FFF2-40B4-BE49-F238E27FC236}">
                        <a16:creationId xmlns:a16="http://schemas.microsoft.com/office/drawing/2014/main" id="{BEED9E6D-28D0-4033-86F3-5A997986E17E}"/>
                      </a:ext>
                    </a:extLst>
                  </p:cNvPr>
                  <p:cNvSpPr/>
                  <p:nvPr/>
                </p:nvSpPr>
                <p:spPr>
                  <a:xfrm>
                    <a:off x="299919" y="2863224"/>
                    <a:ext cx="759567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en-US" altLang="ko-K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altLang="ko-KR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𝟕𝟖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ko-KR" sz="1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6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𝐊𝐫</m:t>
                                  </m:r>
                                </m:e>
                                <m:sup>
                                  <m:r>
                                    <a:rPr lang="en-US" altLang="ko-KR" sz="16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sPre>
                        </m:oMath>
                      </m:oMathPara>
                    </a14:m>
                    <a:endParaRPr lang="ko-KR" alt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직사각형 19">
                    <a:extLst>
                      <a:ext uri="{FF2B5EF4-FFF2-40B4-BE49-F238E27FC236}">
                        <a16:creationId xmlns:a16="http://schemas.microsoft.com/office/drawing/2014/main" id="{E8D85CCD-DEE2-4988-BA7E-90D21E4ED2B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9919" y="2863224"/>
                    <a:ext cx="759567" cy="33855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75F867-485F-463C-BAA6-530D18E7C01E}"/>
                  </a:ext>
                </a:extLst>
              </p:cNvPr>
              <p:cNvSpPr txBox="1"/>
              <p:nvPr/>
            </p:nvSpPr>
            <p:spPr>
              <a:xfrm>
                <a:off x="4571999" y="834643"/>
                <a:ext cx="405306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Kr 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동위원소 빔 분리를 확인함</a:t>
                </a: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Kr 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동위원소의 자연에서의 비율과 차이가 없음을 확인함</a:t>
                </a: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1400" b="0" i="0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Kr</m:t>
                        </m:r>
                      </m:e>
                      <m:sup>
                        <m:r>
                          <a:rPr lang="en-US" altLang="ko-KR" sz="140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4+</m:t>
                        </m:r>
                      </m:sup>
                    </m:sSup>
                  </m:oMath>
                </a14:m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 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빔까지 생성됨을 확인함</a:t>
                </a: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Anode drain current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가 증가함에 따라 </a:t>
                </a:r>
                <a:r>
                  <a:rPr lang="ko-KR" altLang="en-US" sz="1400" dirty="0" err="1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이온빔의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 생성이 선형적으로 증가함을 확인함</a:t>
                </a: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75F867-485F-463C-BAA6-530D18E7C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834643"/>
                <a:ext cx="4053061" cy="1384995"/>
              </a:xfrm>
              <a:prstGeom prst="rect">
                <a:avLst/>
              </a:prstGeom>
              <a:blipFill>
                <a:blip r:embed="rId14"/>
                <a:stretch>
                  <a:fillRect l="-150" t="-441" b="-396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9C37D8C-DBD2-49F8-914B-4605C46EA32C}"/>
              </a:ext>
            </a:extLst>
          </p:cNvPr>
          <p:cNvSpPr txBox="1"/>
          <p:nvPr/>
        </p:nvSpPr>
        <p:spPr>
          <a:xfrm>
            <a:off x="692678" y="178809"/>
            <a:ext cx="623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FEBIAD Ion Source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를 통한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, Kr,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Xe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빔 인출 및 동위원소 분리</a:t>
            </a:r>
            <a:endParaRPr lang="en-US" altLang="ko-KR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  <a:p>
            <a:r>
              <a:rPr lang="en-US" altLang="ko-KR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Kr</a:t>
            </a:r>
            <a:r>
              <a:rPr lang="ko-KR" altLang="en-US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가스 주입 후 이온화 및 인출 시험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88C582-CF40-4530-8576-F26E8B0A1CED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표 20">
                <a:extLst>
                  <a:ext uri="{FF2B5EF4-FFF2-40B4-BE49-F238E27FC236}">
                    <a16:creationId xmlns:a16="http://schemas.microsoft.com/office/drawing/2014/main" id="{7D8BEF57-5483-4FB7-8039-560A512DB0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7251673"/>
                  </p:ext>
                </p:extLst>
              </p:nvPr>
            </p:nvGraphicFramePr>
            <p:xfrm>
              <a:off x="4809437" y="3705467"/>
              <a:ext cx="3297026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89800">
                      <a:extLst>
                        <a:ext uri="{9D8B030D-6E8A-4147-A177-3AD203B41FA5}">
                          <a16:colId xmlns:a16="http://schemas.microsoft.com/office/drawing/2014/main" val="2825572691"/>
                        </a:ext>
                      </a:extLst>
                    </a:gridCol>
                    <a:gridCol w="1233272">
                      <a:extLst>
                        <a:ext uri="{9D8B030D-6E8A-4147-A177-3AD203B41FA5}">
                          <a16:colId xmlns:a16="http://schemas.microsoft.com/office/drawing/2014/main" val="2830427197"/>
                        </a:ext>
                      </a:extLst>
                    </a:gridCol>
                    <a:gridCol w="1273954">
                      <a:extLst>
                        <a:ext uri="{9D8B030D-6E8A-4147-A177-3AD203B41FA5}">
                          <a16:colId xmlns:a16="http://schemas.microsoft.com/office/drawing/2014/main" val="193208499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Abundance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Experiment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822799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𝟕𝟖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𝐊𝐫</m:t>
                                        </m:r>
                                      </m:e>
                                      <m:sup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0.355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0.286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23477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𝟖𝟎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6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6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𝐊𝐫</m:t>
                                        </m:r>
                                      </m:e>
                                      <m:sup>
                                        <m:r>
                                          <a:rPr lang="en-US" altLang="ko-KR" sz="16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2.286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1.98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775085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𝟖𝟐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6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6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𝐊𝐫</m:t>
                                        </m:r>
                                      </m:e>
                                      <m:sup>
                                        <m:r>
                                          <a:rPr lang="en-US" altLang="ko-KR" sz="16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11.593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11.2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414618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𝟖𝟑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6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6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𝐊𝐫</m:t>
                                        </m:r>
                                      </m:e>
                                      <m:sup>
                                        <m:r>
                                          <a:rPr lang="en-US" altLang="ko-KR" sz="16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11.5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11.6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304045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𝟖𝟒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6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6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𝐊𝐫</m:t>
                                        </m:r>
                                      </m:e>
                                      <m:sup>
                                        <m:r>
                                          <a:rPr lang="en-US" altLang="ko-KR" sz="16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56.987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56.7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808158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𝟖𝟔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6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6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𝐊𝐫</m:t>
                                        </m:r>
                                      </m:e>
                                      <m:sup>
                                        <m:r>
                                          <a:rPr lang="en-US" altLang="ko-KR" sz="16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17.270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18.3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437566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표 20">
                <a:extLst>
                  <a:ext uri="{FF2B5EF4-FFF2-40B4-BE49-F238E27FC236}">
                    <a16:creationId xmlns:a16="http://schemas.microsoft.com/office/drawing/2014/main" id="{7D8BEF57-5483-4FB7-8039-560A512DB0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7251673"/>
                  </p:ext>
                </p:extLst>
              </p:nvPr>
            </p:nvGraphicFramePr>
            <p:xfrm>
              <a:off x="4809437" y="3705467"/>
              <a:ext cx="3297026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89800">
                      <a:extLst>
                        <a:ext uri="{9D8B030D-6E8A-4147-A177-3AD203B41FA5}">
                          <a16:colId xmlns:a16="http://schemas.microsoft.com/office/drawing/2014/main" val="2825572691"/>
                        </a:ext>
                      </a:extLst>
                    </a:gridCol>
                    <a:gridCol w="1233272">
                      <a:extLst>
                        <a:ext uri="{9D8B030D-6E8A-4147-A177-3AD203B41FA5}">
                          <a16:colId xmlns:a16="http://schemas.microsoft.com/office/drawing/2014/main" val="2830427197"/>
                        </a:ext>
                      </a:extLst>
                    </a:gridCol>
                    <a:gridCol w="1273954">
                      <a:extLst>
                        <a:ext uri="{9D8B030D-6E8A-4147-A177-3AD203B41FA5}">
                          <a16:colId xmlns:a16="http://schemas.microsoft.com/office/drawing/2014/main" val="193208499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Abundance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Experiment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822799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769" t="-101639" r="-318462" b="-5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0.355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0.286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234773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769" t="-201639" r="-318462" b="-4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2.286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1.98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775085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769" t="-301639" r="-318462" b="-3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11.593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11.2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414618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769" t="-401639" r="-318462" b="-2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11.5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11.6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304045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769" t="-501639" r="-318462" b="-1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56.987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56.7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808158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5"/>
                          <a:stretch>
                            <a:fillRect l="-769" t="-601639" r="-318462" b="-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17.270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6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18.3</a:t>
                          </a:r>
                          <a:endParaRPr lang="ko-KR" altLang="en-U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437566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53021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FAA17-9876-7202-8BDD-6C2681CEA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7E2F05-66B5-65CF-4797-21D01B9EE812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FFBF055-8A1E-41F5-319F-C3C40A36D4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81AC2854-BABD-DF6C-9D91-7031934FA7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D459E50-1CEF-0B82-DD03-3C96889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12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표 18">
                <a:extLst>
                  <a:ext uri="{FF2B5EF4-FFF2-40B4-BE49-F238E27FC236}">
                    <a16:creationId xmlns:a16="http://schemas.microsoft.com/office/drawing/2014/main" id="{E0FF1698-439F-44B8-9651-45623A6F26B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738879" y="3885591"/>
              <a:ext cx="3666240" cy="14735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33120">
                      <a:extLst>
                        <a:ext uri="{9D8B030D-6E8A-4147-A177-3AD203B41FA5}">
                          <a16:colId xmlns:a16="http://schemas.microsoft.com/office/drawing/2014/main" val="989904327"/>
                        </a:ext>
                      </a:extLst>
                    </a:gridCol>
                    <a:gridCol w="1833120">
                      <a:extLst>
                        <a:ext uri="{9D8B030D-6E8A-4147-A177-3AD203B41FA5}">
                          <a16:colId xmlns:a16="http://schemas.microsoft.com/office/drawing/2014/main" val="278767692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altLang="ko-KR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Emittance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0445016"/>
                      </a:ext>
                    </a:extLst>
                  </a:tr>
                  <a:tr h="18376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𝟒𝟎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𝑨𝒓</m:t>
                                        </m:r>
                                      </m:e>
                                      <m:sup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solidFill>
                                <a:schemeClr val="tx1"/>
                              </a:solidFill>
                            </a:rPr>
                            <a:t>2.97</a:t>
                          </a:r>
                          <a:endParaRPr lang="ko-KR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87584540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𝟖𝟒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𝐊𝐫</m:t>
                                        </m:r>
                                      </m:e>
                                      <m:sup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solidFill>
                                <a:schemeClr val="tx1"/>
                              </a:solidFill>
                            </a:rPr>
                            <a:t>2.67</a:t>
                          </a:r>
                          <a:endParaRPr lang="ko-KR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04866292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lang="en-US" altLang="ko-KR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𝟑𝟐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𝐗𝐞</m:t>
                                        </m:r>
                                      </m:e>
                                      <m:sup>
                                        <m:r>
                                          <a:rPr lang="en-US" altLang="ko-KR" sz="1800" b="1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solidFill>
                                <a:schemeClr val="tx1"/>
                              </a:solidFill>
                            </a:rPr>
                            <a:t>2.85</a:t>
                          </a:r>
                          <a:endParaRPr lang="ko-KR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378624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표 18">
                <a:extLst>
                  <a:ext uri="{FF2B5EF4-FFF2-40B4-BE49-F238E27FC236}">
                    <a16:creationId xmlns:a16="http://schemas.microsoft.com/office/drawing/2014/main" id="{E0FF1698-439F-44B8-9651-45623A6F26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5184067"/>
                  </p:ext>
                </p:extLst>
              </p:nvPr>
            </p:nvGraphicFramePr>
            <p:xfrm>
              <a:off x="2738879" y="3885591"/>
              <a:ext cx="3666240" cy="14735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33120">
                      <a:extLst>
                        <a:ext uri="{9D8B030D-6E8A-4147-A177-3AD203B41FA5}">
                          <a16:colId xmlns:a16="http://schemas.microsoft.com/office/drawing/2014/main" val="989904327"/>
                        </a:ext>
                      </a:extLst>
                    </a:gridCol>
                    <a:gridCol w="1833120">
                      <a:extLst>
                        <a:ext uri="{9D8B030D-6E8A-4147-A177-3AD203B41FA5}">
                          <a16:colId xmlns:a16="http://schemas.microsoft.com/office/drawing/2014/main" val="278767692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altLang="ko-KR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Emittance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0445016"/>
                      </a:ext>
                    </a:extLst>
                  </a:tr>
                  <a:tr h="367538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32" t="-106557" r="-100664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solidFill>
                                <a:schemeClr val="tx1"/>
                              </a:solidFill>
                            </a:rPr>
                            <a:t>2.97</a:t>
                          </a:r>
                          <a:endParaRPr lang="ko-KR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87584540"/>
                      </a:ext>
                    </a:extLst>
                  </a:tr>
                  <a:tr h="367665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32" t="-210000" r="-100664" b="-1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solidFill>
                                <a:schemeClr val="tx1"/>
                              </a:solidFill>
                            </a:rPr>
                            <a:t>2.67</a:t>
                          </a:r>
                          <a:endParaRPr lang="ko-KR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04866292"/>
                      </a:ext>
                    </a:extLst>
                  </a:tr>
                  <a:tr h="367538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32" t="-304918" r="-100664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solidFill>
                                <a:schemeClr val="tx1"/>
                              </a:solidFill>
                            </a:rPr>
                            <a:t>2.85</a:t>
                          </a:r>
                          <a:endParaRPr lang="ko-KR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3786247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그림 6">
            <a:extLst>
              <a:ext uri="{FF2B5EF4-FFF2-40B4-BE49-F238E27FC236}">
                <a16:creationId xmlns:a16="http://schemas.microsoft.com/office/drawing/2014/main" id="{37845C61-A1CA-43D1-83C6-C4295EE29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65" y="838486"/>
            <a:ext cx="2772000" cy="2772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384D6DB-FB27-4F92-8822-A281EA1BDC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99" y="838486"/>
            <a:ext cx="2772000" cy="2772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07EF0F-D74E-47D1-BDB5-8B19AF38E20E}"/>
              </a:ext>
            </a:extLst>
          </p:cNvPr>
          <p:cNvSpPr txBox="1"/>
          <p:nvPr/>
        </p:nvSpPr>
        <p:spPr>
          <a:xfrm>
            <a:off x="7935332" y="1113591"/>
            <a:ext cx="1278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err="1">
                <a:solidFill>
                  <a:schemeClr val="bg1"/>
                </a:solidFill>
              </a:rPr>
              <a:t>Xe</a:t>
            </a:r>
            <a:r>
              <a:rPr lang="en-US" altLang="ko-KR" sz="1600" dirty="0">
                <a:solidFill>
                  <a:schemeClr val="bg1"/>
                </a:solidFill>
              </a:rPr>
              <a:t> beam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3636BD-C808-449B-BCB1-740168FE6B5D}"/>
              </a:ext>
            </a:extLst>
          </p:cNvPr>
          <p:cNvSpPr txBox="1"/>
          <p:nvPr/>
        </p:nvSpPr>
        <p:spPr>
          <a:xfrm>
            <a:off x="4921569" y="1113591"/>
            <a:ext cx="1278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</a:rPr>
              <a:t>Kr beam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92A7340-8A4F-4639-AB40-4A14F756E5B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5" y="838486"/>
            <a:ext cx="2772000" cy="277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8B9158-C793-4B52-894C-4C00783F5861}"/>
              </a:ext>
            </a:extLst>
          </p:cNvPr>
          <p:cNvSpPr txBox="1"/>
          <p:nvPr/>
        </p:nvSpPr>
        <p:spPr>
          <a:xfrm>
            <a:off x="1799999" y="1114073"/>
            <a:ext cx="1278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err="1">
                <a:solidFill>
                  <a:schemeClr val="bg1"/>
                </a:solidFill>
              </a:rPr>
              <a:t>Ar</a:t>
            </a:r>
            <a:r>
              <a:rPr lang="en-US" altLang="ko-KR" sz="1600" dirty="0">
                <a:solidFill>
                  <a:schemeClr val="bg1"/>
                </a:solidFill>
              </a:rPr>
              <a:t> beam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8D72B3-5D46-4186-8BFA-5632B7D7963F}"/>
              </a:ext>
            </a:extLst>
          </p:cNvPr>
          <p:cNvSpPr txBox="1"/>
          <p:nvPr/>
        </p:nvSpPr>
        <p:spPr>
          <a:xfrm>
            <a:off x="1399761" y="5540499"/>
            <a:ext cx="6744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가스 종류에 상관없이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이미턴스의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크기가 같음을 확인함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799BCA-162E-403C-9437-8D420E89CD89}"/>
              </a:ext>
            </a:extLst>
          </p:cNvPr>
          <p:cNvSpPr txBox="1"/>
          <p:nvPr/>
        </p:nvSpPr>
        <p:spPr>
          <a:xfrm>
            <a:off x="692678" y="178809"/>
            <a:ext cx="623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FEBIAD Ion Source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를 통한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, Kr,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Xe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빔 인출 및 동위원소 분리</a:t>
            </a:r>
            <a:endParaRPr lang="en-US" altLang="ko-KR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  <a:p>
            <a:r>
              <a:rPr lang="ko-KR" altLang="en-US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가스 종류 별 인출 빔 </a:t>
            </a:r>
            <a:r>
              <a:rPr lang="ko-KR" altLang="en-US" sz="12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이미턴스</a:t>
            </a:r>
            <a:r>
              <a:rPr lang="ko-KR" altLang="en-US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 측정 및 비교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430EAF-2320-48AF-A822-3876FE5E4D3C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3991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FAA17-9876-7202-8BDD-6C2681CEA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7E2F05-66B5-65CF-4797-21D01B9EE812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FFBF055-8A1E-41F5-319F-C3C40A36D4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81AC2854-BABD-DF6C-9D91-7031934FA7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D459E50-1CEF-0B82-DD03-3C96889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13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CD7624E-7A08-44F5-9700-D258C4591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6" y="1178060"/>
            <a:ext cx="3862553" cy="375378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277DC98-6862-428F-A753-F7DC428F40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94" y="1178060"/>
            <a:ext cx="3862553" cy="37537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57CDD-D817-4222-BC6C-47517EA1F94F}"/>
              </a:ext>
            </a:extLst>
          </p:cNvPr>
          <p:cNvSpPr txBox="1"/>
          <p:nvPr/>
        </p:nvSpPr>
        <p:spPr>
          <a:xfrm>
            <a:off x="692679" y="2156692"/>
            <a:ext cx="283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</a:rPr>
              <a:t>B field = Beam direction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C963738-E3BA-4586-BCEF-08AA545472D6}"/>
              </a:ext>
            </a:extLst>
          </p:cNvPr>
          <p:cNvSpPr/>
          <p:nvPr/>
        </p:nvSpPr>
        <p:spPr>
          <a:xfrm>
            <a:off x="5312669" y="2310581"/>
            <a:ext cx="2925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</a:rPr>
              <a:t>B field = Opposite Beam direction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BFB55-9846-4CCE-ACEA-84C38A865F48}"/>
              </a:ext>
            </a:extLst>
          </p:cNvPr>
          <p:cNvSpPr txBox="1"/>
          <p:nvPr/>
        </p:nvSpPr>
        <p:spPr>
          <a:xfrm>
            <a:off x="1852837" y="5097879"/>
            <a:ext cx="5438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이온원의 자기장 방향이 빔의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x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이미턴스에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영향을 주지 않는 것을 확인함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87531D-AFAB-4C65-9883-D13C3D439135}"/>
              </a:ext>
            </a:extLst>
          </p:cNvPr>
          <p:cNvSpPr txBox="1"/>
          <p:nvPr/>
        </p:nvSpPr>
        <p:spPr>
          <a:xfrm>
            <a:off x="692678" y="178809"/>
            <a:ext cx="623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FEBIAD Ion Source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를 통한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, Kr,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Xe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빔 인출 및 동위원소 분리</a:t>
            </a:r>
            <a:endParaRPr lang="en-US" altLang="ko-KR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  <a:p>
            <a:r>
              <a:rPr lang="ko-KR" altLang="en-US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이온원의 자기장 방향에 따른 인출 빔 </a:t>
            </a:r>
            <a:r>
              <a:rPr lang="ko-KR" altLang="en-US" sz="12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이미턴스</a:t>
            </a:r>
            <a:r>
              <a:rPr lang="ko-KR" altLang="en-US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 측정 및 비교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5CC0A1-F7BC-4C41-823B-A4B7BB8095DC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4822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FAA17-9876-7202-8BDD-6C2681CEA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7E2F05-66B5-65CF-4797-21D01B9EE812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FFBF055-8A1E-41F5-319F-C3C40A36D4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81AC2854-BABD-DF6C-9D91-7031934FA7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D459E50-1CEF-0B82-DD03-3C96889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14</a:t>
            </a:fld>
            <a:endParaRPr lang="ko-KR" altLang="en-US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97FB5DE-F846-4104-B2C8-2E9C8DB72208}"/>
              </a:ext>
            </a:extLst>
          </p:cNvPr>
          <p:cNvGrpSpPr/>
          <p:nvPr/>
        </p:nvGrpSpPr>
        <p:grpSpPr>
          <a:xfrm>
            <a:off x="1074705" y="745728"/>
            <a:ext cx="2835370" cy="3131632"/>
            <a:chOff x="258626" y="1496825"/>
            <a:chExt cx="3227931" cy="3554393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295BB4D7-BEB3-4357-9E08-23C34A617C78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70" t="45694" r="38797" b="4712"/>
            <a:stretch/>
          </p:blipFill>
          <p:spPr>
            <a:xfrm>
              <a:off x="258626" y="1496825"/>
              <a:ext cx="3227931" cy="32279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A91C45-62A2-57D9-9658-909D7AB79EA3}"/>
                </a:ext>
              </a:extLst>
            </p:cNvPr>
            <p:cNvSpPr txBox="1"/>
            <p:nvPr/>
          </p:nvSpPr>
          <p:spPr>
            <a:xfrm>
              <a:off x="563887" y="4736825"/>
              <a:ext cx="2629477" cy="314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5391"/>
                </a:buClr>
              </a:pPr>
              <a:r>
                <a:rPr lang="en-US" altLang="ko-KR" sz="1200" dirty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rPr>
                <a:t>FEBIAD</a:t>
              </a:r>
              <a:r>
                <a:rPr lang="ko-KR" altLang="en-US" sz="1200" dirty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rPr>
                <a:t> </a:t>
              </a:r>
              <a:r>
                <a:rPr lang="en-US" altLang="ko-KR" sz="1200" dirty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rPr>
                <a:t>Ion Source Schematic</a:t>
              </a:r>
            </a:p>
          </p:txBody>
        </p:sp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9990D702-586C-48D5-8000-ED9839CB2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17395A9D-3AB4-4407-BC81-627013278711}"/>
              </a:ext>
            </a:extLst>
          </p:cNvPr>
          <p:cNvGrpSpPr/>
          <p:nvPr/>
        </p:nvGrpSpPr>
        <p:grpSpPr>
          <a:xfrm>
            <a:off x="5095350" y="735288"/>
            <a:ext cx="2835370" cy="3142072"/>
            <a:chOff x="4735350" y="980889"/>
            <a:chExt cx="3420000" cy="369699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439523-C305-11D2-9149-DEA79D2D6BC3}"/>
                </a:ext>
              </a:extLst>
            </p:cNvPr>
            <p:cNvSpPr txBox="1"/>
            <p:nvPr/>
          </p:nvSpPr>
          <p:spPr>
            <a:xfrm>
              <a:off x="5328071" y="4400888"/>
              <a:ext cx="22597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5391"/>
                </a:buClr>
              </a:pPr>
              <a:r>
                <a:rPr lang="en-US" altLang="ko-KR" sz="1200" dirty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rPr>
                <a:t>New FEBIAD</a:t>
              </a:r>
              <a:r>
                <a:rPr lang="ko-KR" altLang="en-US" sz="1200" dirty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rPr>
                <a:t> </a:t>
              </a:r>
              <a:r>
                <a:rPr lang="en-US" altLang="ko-KR" sz="1200" dirty="0">
                  <a:solidFill>
                    <a:srgbClr val="004098"/>
                  </a:solidFill>
                  <a:ea typeface="SUIT SemiBold" pitchFamily="50" charset="-127"/>
                  <a:cs typeface="Pretendard Medium" panose="02000603000000020004" pitchFamily="50" charset="-127"/>
                </a:rPr>
                <a:t>Ion Source</a:t>
              </a:r>
            </a:p>
          </p:txBody>
        </p:sp>
        <p:pic>
          <p:nvPicPr>
            <p:cNvPr id="1025" name="_x350636840" descr="EMB00002eac0652">
              <a:extLst>
                <a:ext uri="{FF2B5EF4-FFF2-40B4-BE49-F238E27FC236}">
                  <a16:creationId xmlns:a16="http://schemas.microsoft.com/office/drawing/2014/main" id="{92E2736A-B128-4A56-8E0E-0B1701557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5350" y="980889"/>
              <a:ext cx="3420000" cy="34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4">
            <a:extLst>
              <a:ext uri="{FF2B5EF4-FFF2-40B4-BE49-F238E27FC236}">
                <a16:creationId xmlns:a16="http://schemas.microsoft.com/office/drawing/2014/main" id="{2249229D-4397-4AEB-B3B8-A67634604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350635240" descr="EMB00002eac0655">
            <a:extLst>
              <a:ext uri="{FF2B5EF4-FFF2-40B4-BE49-F238E27FC236}">
                <a16:creationId xmlns:a16="http://schemas.microsoft.com/office/drawing/2014/main" id="{2E998ECE-7A09-415F-AE5E-1CD2DE159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1" b="5705"/>
          <a:stretch/>
        </p:blipFill>
        <p:spPr bwMode="auto">
          <a:xfrm>
            <a:off x="793213" y="3887993"/>
            <a:ext cx="3164392" cy="242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164C1CEA-A4A4-4950-B5B7-E8F82168FA12}"/>
              </a:ext>
            </a:extLst>
          </p:cNvPr>
          <p:cNvSpPr/>
          <p:nvPr/>
        </p:nvSpPr>
        <p:spPr>
          <a:xfrm>
            <a:off x="926229" y="6356351"/>
            <a:ext cx="3044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5391"/>
              </a:buClr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Sliding-type FEBIAD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이온원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실재모습</a:t>
            </a:r>
            <a:endParaRPr lang="en-US" altLang="ko-KR" sz="14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696D04-574A-45EC-9CAF-FC82523DD6E6}"/>
              </a:ext>
            </a:extLst>
          </p:cNvPr>
          <p:cNvSpPr txBox="1"/>
          <p:nvPr/>
        </p:nvSpPr>
        <p:spPr>
          <a:xfrm>
            <a:off x="692678" y="178809"/>
            <a:ext cx="623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Sliding-type FEBIAD Ion Source 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제작 및 조립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E7327E-F9CC-4B7E-9FB3-FBAC8B74AB58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1F4084-DFF8-4A85-B41A-B5EE728BF2E3}"/>
              </a:ext>
            </a:extLst>
          </p:cNvPr>
          <p:cNvSpPr txBox="1"/>
          <p:nvPr/>
        </p:nvSpPr>
        <p:spPr>
          <a:xfrm>
            <a:off x="4496950" y="3988263"/>
            <a:ext cx="40530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기존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FEBIAD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이온원은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고온에서의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팽창이 문제를 야기 시킬 수 있는 구조임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 (Anode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와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Cathode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와의 간격이 좁음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)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이를 해결하기 위해 슬라이딩이 가능하게 구조를 변경함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기존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이온원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자석이 전자석에서 영구자석으로 변경함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en-US" altLang="ko-KR" sz="14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Offline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버전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가스라인이 있음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Online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버전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: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가스라인이 없음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4243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FAA17-9876-7202-8BDD-6C2681CEA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7E2F05-66B5-65CF-4797-21D01B9EE812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FFBF055-8A1E-41F5-319F-C3C40A36D4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81AC2854-BABD-DF6C-9D91-7031934FA7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D459E50-1CEF-0B82-DD03-3C96889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15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CC9810C-9CF8-4C6A-8204-AE6243D5B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197000"/>
            <a:ext cx="4069224" cy="2232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CF9AE55-B9CD-431D-BAAB-0FA141B804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5" y="1197000"/>
            <a:ext cx="4069224" cy="2232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7A758AA-7FDF-4576-B2E8-A965286B6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5" y="3909605"/>
            <a:ext cx="4069222" cy="223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37504-EA9D-428F-AFE0-7DB0F2EAF6DE}"/>
              </a:ext>
            </a:extLst>
          </p:cNvPr>
          <p:cNvSpPr txBox="1"/>
          <p:nvPr/>
        </p:nvSpPr>
        <p:spPr>
          <a:xfrm>
            <a:off x="502775" y="906399"/>
            <a:ext cx="1046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</a:rPr>
              <a:t>Old FEBIAD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E88269-4FD6-4EB8-950D-E4FF0EDC0AF5}"/>
              </a:ext>
            </a:extLst>
          </p:cNvPr>
          <p:cNvSpPr txBox="1"/>
          <p:nvPr/>
        </p:nvSpPr>
        <p:spPr>
          <a:xfrm>
            <a:off x="4571997" y="906399"/>
            <a:ext cx="188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</a:rPr>
              <a:t>New FEBIAD 1</a:t>
            </a:r>
            <a:r>
              <a:rPr lang="en-US" altLang="ko-KR" sz="1200" b="1" baseline="30000" dirty="0">
                <a:solidFill>
                  <a:srgbClr val="FF0000"/>
                </a:solidFill>
              </a:rPr>
              <a:t>st</a:t>
            </a:r>
            <a:r>
              <a:rPr lang="en-US" altLang="ko-KR" sz="1200" b="1" dirty="0">
                <a:solidFill>
                  <a:srgbClr val="FF0000"/>
                </a:solidFill>
              </a:rPr>
              <a:t> heat up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1C611-85A4-4A87-9D9D-DC03CF16DA6D}"/>
              </a:ext>
            </a:extLst>
          </p:cNvPr>
          <p:cNvSpPr txBox="1"/>
          <p:nvPr/>
        </p:nvSpPr>
        <p:spPr>
          <a:xfrm>
            <a:off x="502775" y="3633072"/>
            <a:ext cx="2181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</a:rPr>
              <a:t>New FEBIAD 4</a:t>
            </a:r>
            <a:r>
              <a:rPr lang="en-US" altLang="ko-KR" sz="1200" b="1" baseline="30000" dirty="0">
                <a:solidFill>
                  <a:srgbClr val="FF0000"/>
                </a:solidFill>
              </a:rPr>
              <a:t>th</a:t>
            </a:r>
            <a:r>
              <a:rPr lang="en-US" altLang="ko-KR" sz="1200" b="1" dirty="0">
                <a:solidFill>
                  <a:srgbClr val="FF0000"/>
                </a:solidFill>
              </a:rPr>
              <a:t> heat up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43CC75-C7EA-46F4-A463-A5BA10200D97}"/>
              </a:ext>
            </a:extLst>
          </p:cNvPr>
          <p:cNvSpPr txBox="1"/>
          <p:nvPr/>
        </p:nvSpPr>
        <p:spPr>
          <a:xfrm>
            <a:off x="4772225" y="3909605"/>
            <a:ext cx="4053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가열 시험을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다회차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진행 후 안정적으로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transfer line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과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target heater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에 전압 및 전류가 인가됨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기존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FEBIAD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이온원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보다 전력이 많이 인가됨을 확인함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기존 이온원의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transfer line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보다 저항이 증가함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.(</a:t>
            </a:r>
            <a:r>
              <a:rPr lang="el-GR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0.0113Ω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-&gt; </a:t>
            </a:r>
            <a:r>
              <a:rPr lang="el-GR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0.0155Ω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576742-2B5B-4FBB-8F88-8EAF0051F8E3}"/>
              </a:ext>
            </a:extLst>
          </p:cNvPr>
          <p:cNvSpPr txBox="1"/>
          <p:nvPr/>
        </p:nvSpPr>
        <p:spPr>
          <a:xfrm>
            <a:off x="692678" y="178809"/>
            <a:ext cx="623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Sliding-type FEBIAD Ion Source 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동작 확인</a:t>
            </a:r>
            <a:endParaRPr lang="en-US" altLang="ko-KR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  <a:p>
            <a:r>
              <a:rPr lang="en-US" altLang="ko-KR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Sliding-type FEBIAD Ion Source </a:t>
            </a:r>
            <a:r>
              <a:rPr lang="ko-KR" altLang="en-US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가열시험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85CE38-C129-449F-8442-6AAF52087BAC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7481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FAA17-9876-7202-8BDD-6C2681CEA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7E2F05-66B5-65CF-4797-21D01B9EE812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FFBF055-8A1E-41F5-319F-C3C40A36D4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81AC2854-BABD-DF6C-9D91-7031934FA7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D459E50-1CEF-0B82-DD03-3C96889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14CB3A-6B37-49B8-8839-FFCAF2BB433B}"/>
              </a:ext>
            </a:extLst>
          </p:cNvPr>
          <p:cNvSpPr txBox="1"/>
          <p:nvPr/>
        </p:nvSpPr>
        <p:spPr>
          <a:xfrm>
            <a:off x="6568828" y="5262061"/>
            <a:ext cx="110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25.05.28</a:t>
            </a:r>
            <a:endParaRPr lang="ko-KR" altLang="en-US" sz="105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2E0C6799-9BB5-48F2-9749-12A60F1C8BEB}"/>
              </a:ext>
            </a:extLst>
          </p:cNvPr>
          <p:cNvGrpSpPr/>
          <p:nvPr/>
        </p:nvGrpSpPr>
        <p:grpSpPr>
          <a:xfrm>
            <a:off x="694294" y="972000"/>
            <a:ext cx="3515928" cy="2340000"/>
            <a:chOff x="360006" y="972000"/>
            <a:chExt cx="3515928" cy="2340000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DB98F140-1A58-4B63-869E-9C4C27116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6" y="972000"/>
              <a:ext cx="3359038" cy="234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직사각형 13">
                  <a:extLst>
                    <a:ext uri="{FF2B5EF4-FFF2-40B4-BE49-F238E27FC236}">
                      <a16:creationId xmlns:a16="http://schemas.microsoft.com/office/drawing/2014/main" id="{D039CDF0-BDAA-405E-A684-D9BEDC0CCB91}"/>
                    </a:ext>
                  </a:extLst>
                </p:cNvPr>
                <p:cNvSpPr/>
                <p:nvPr/>
              </p:nvSpPr>
              <p:spPr>
                <a:xfrm>
                  <a:off x="603554" y="2415349"/>
                  <a:ext cx="63716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  <m:sup>
                                <m:r>
                                  <a:rPr lang="en-US" altLang="ko-KR" sz="16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직사각형 13">
                  <a:extLst>
                    <a:ext uri="{FF2B5EF4-FFF2-40B4-BE49-F238E27FC236}">
                      <a16:creationId xmlns:a16="http://schemas.microsoft.com/office/drawing/2014/main" id="{D039CDF0-BDAA-405E-A684-D9BEDC0CCB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554" y="2415349"/>
                  <a:ext cx="637161" cy="3385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직사각형 14">
                  <a:extLst>
                    <a:ext uri="{FF2B5EF4-FFF2-40B4-BE49-F238E27FC236}">
                      <a16:creationId xmlns:a16="http://schemas.microsoft.com/office/drawing/2014/main" id="{0471A9F8-1984-4E66-A710-F3B161ECABF9}"/>
                    </a:ext>
                  </a:extLst>
                </p:cNvPr>
                <p:cNvSpPr/>
                <p:nvPr/>
              </p:nvSpPr>
              <p:spPr>
                <a:xfrm>
                  <a:off x="873786" y="2644714"/>
                  <a:ext cx="601896" cy="3488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altLang="ko-KR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lang="en-US" altLang="ko-KR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  <m:sup>
                                <m:r>
                                  <a:rPr lang="en-US" altLang="ko-KR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sPre>
                      </m:oMath>
                    </m:oMathPara>
                  </a14:m>
                  <a:endParaRPr lang="ko-KR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직사각형 14">
                  <a:extLst>
                    <a:ext uri="{FF2B5EF4-FFF2-40B4-BE49-F238E27FC236}">
                      <a16:creationId xmlns:a16="http://schemas.microsoft.com/office/drawing/2014/main" id="{0471A9F8-1984-4E66-A710-F3B161ECAB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786" y="2644714"/>
                  <a:ext cx="601896" cy="34881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직사각형 15">
                  <a:extLst>
                    <a:ext uri="{FF2B5EF4-FFF2-40B4-BE49-F238E27FC236}">
                      <a16:creationId xmlns:a16="http://schemas.microsoft.com/office/drawing/2014/main" id="{619E31F7-8133-4122-9B81-0DD54ED78356}"/>
                    </a:ext>
                  </a:extLst>
                </p:cNvPr>
                <p:cNvSpPr/>
                <p:nvPr/>
              </p:nvSpPr>
              <p:spPr>
                <a:xfrm>
                  <a:off x="2518672" y="2167577"/>
                  <a:ext cx="64036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p>
                                <m:r>
                                  <a:rPr lang="en-US" altLang="ko-KR" sz="16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직사각형 15">
                  <a:extLst>
                    <a:ext uri="{FF2B5EF4-FFF2-40B4-BE49-F238E27FC236}">
                      <a16:creationId xmlns:a16="http://schemas.microsoft.com/office/drawing/2014/main" id="{619E31F7-8133-4122-9B81-0DD54ED783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8672" y="2167577"/>
                  <a:ext cx="640368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직사각형 16">
                  <a:extLst>
                    <a:ext uri="{FF2B5EF4-FFF2-40B4-BE49-F238E27FC236}">
                      <a16:creationId xmlns:a16="http://schemas.microsoft.com/office/drawing/2014/main" id="{6D16AB48-7C88-46E9-8977-5F23EF66F21F}"/>
                    </a:ext>
                  </a:extLst>
                </p:cNvPr>
                <p:cNvSpPr/>
                <p:nvPr/>
              </p:nvSpPr>
              <p:spPr>
                <a:xfrm>
                  <a:off x="2838856" y="1261993"/>
                  <a:ext cx="66761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𝟏𝟒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p>
                                <m:r>
                                  <a:rPr lang="en-US" altLang="ko-KR" sz="16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직사각형 16">
                  <a:extLst>
                    <a:ext uri="{FF2B5EF4-FFF2-40B4-BE49-F238E27FC236}">
                      <a16:creationId xmlns:a16="http://schemas.microsoft.com/office/drawing/2014/main" id="{6D16AB48-7C88-46E9-8977-5F23EF66F2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8856" y="1261993"/>
                  <a:ext cx="667619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직사각형 17">
                  <a:extLst>
                    <a:ext uri="{FF2B5EF4-FFF2-40B4-BE49-F238E27FC236}">
                      <a16:creationId xmlns:a16="http://schemas.microsoft.com/office/drawing/2014/main" id="{5213EFAD-7F26-4EAD-92CF-FC5C10891EF9}"/>
                    </a:ext>
                  </a:extLst>
                </p:cNvPr>
                <p:cNvSpPr/>
                <p:nvPr/>
              </p:nvSpPr>
              <p:spPr>
                <a:xfrm>
                  <a:off x="3213125" y="2181287"/>
                  <a:ext cx="66280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𝑶</m:t>
                                </m:r>
                              </m:e>
                              <m:sup>
                                <m:r>
                                  <a:rPr lang="en-US" altLang="ko-KR" sz="16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직사각형 17">
                  <a:extLst>
                    <a:ext uri="{FF2B5EF4-FFF2-40B4-BE49-F238E27FC236}">
                      <a16:creationId xmlns:a16="http://schemas.microsoft.com/office/drawing/2014/main" id="{5213EFAD-7F26-4EAD-92CF-FC5C10891E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125" y="2181287"/>
                  <a:ext cx="662809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CD93534D-4A1A-4709-A40F-AFA59CD7EDD8}"/>
              </a:ext>
            </a:extLst>
          </p:cNvPr>
          <p:cNvGrpSpPr/>
          <p:nvPr/>
        </p:nvGrpSpPr>
        <p:grpSpPr>
          <a:xfrm>
            <a:off x="4618036" y="972000"/>
            <a:ext cx="3617422" cy="2340000"/>
            <a:chOff x="4804844" y="972000"/>
            <a:chExt cx="3617422" cy="2520000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0E0733B2-DBFB-4A29-AC0E-5ABB97C79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844" y="972000"/>
              <a:ext cx="361742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직사각형 18">
                  <a:extLst>
                    <a:ext uri="{FF2B5EF4-FFF2-40B4-BE49-F238E27FC236}">
                      <a16:creationId xmlns:a16="http://schemas.microsoft.com/office/drawing/2014/main" id="{B21AC823-5C2F-4422-A7BB-7E3303D0B939}"/>
                    </a:ext>
                  </a:extLst>
                </p:cNvPr>
                <p:cNvSpPr/>
                <p:nvPr/>
              </p:nvSpPr>
              <p:spPr>
                <a:xfrm>
                  <a:off x="5817685" y="2492003"/>
                  <a:ext cx="79585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𝟐𝟑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𝑵𝒂</m:t>
                                </m:r>
                              </m:e>
                              <m:sup>
                                <m:r>
                                  <a:rPr lang="en-US" altLang="ko-KR" sz="16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직사각형 18">
                  <a:extLst>
                    <a:ext uri="{FF2B5EF4-FFF2-40B4-BE49-F238E27FC236}">
                      <a16:creationId xmlns:a16="http://schemas.microsoft.com/office/drawing/2014/main" id="{B21AC823-5C2F-4422-A7BB-7E3303D0B9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7685" y="2492003"/>
                  <a:ext cx="795859" cy="33855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직사각형 19">
                  <a:extLst>
                    <a:ext uri="{FF2B5EF4-FFF2-40B4-BE49-F238E27FC236}">
                      <a16:creationId xmlns:a16="http://schemas.microsoft.com/office/drawing/2014/main" id="{CB2FC264-25EC-4482-822F-B736D92A1110}"/>
                    </a:ext>
                  </a:extLst>
                </p:cNvPr>
                <p:cNvSpPr/>
                <p:nvPr/>
              </p:nvSpPr>
              <p:spPr>
                <a:xfrm>
                  <a:off x="6896778" y="1027300"/>
                  <a:ext cx="72372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𝟐𝟕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𝑨𝒍</m:t>
                                </m:r>
                              </m:e>
                              <m:sup>
                                <m:r>
                                  <a:rPr lang="en-US" altLang="ko-KR" sz="16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직사각형 19">
                  <a:extLst>
                    <a:ext uri="{FF2B5EF4-FFF2-40B4-BE49-F238E27FC236}">
                      <a16:creationId xmlns:a16="http://schemas.microsoft.com/office/drawing/2014/main" id="{CB2FC264-25EC-4482-822F-B736D92A11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6778" y="1027300"/>
                  <a:ext cx="723724" cy="338554"/>
                </a:xfrm>
                <a:prstGeom prst="rect">
                  <a:avLst/>
                </a:prstGeom>
                <a:blipFill>
                  <a:blip r:embed="rId13"/>
                  <a:stretch>
                    <a:fillRect b="-196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988DB13-D3AA-4057-864E-9A4085326001}"/>
              </a:ext>
            </a:extLst>
          </p:cNvPr>
          <p:cNvGrpSpPr/>
          <p:nvPr/>
        </p:nvGrpSpPr>
        <p:grpSpPr>
          <a:xfrm>
            <a:off x="694294" y="3301551"/>
            <a:ext cx="3359038" cy="2340000"/>
            <a:chOff x="360006" y="3744000"/>
            <a:chExt cx="3359038" cy="2340000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548E233E-92EC-4388-A760-4F9A8494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6" y="3744000"/>
              <a:ext cx="3359038" cy="234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직사각형 20">
                  <a:extLst>
                    <a:ext uri="{FF2B5EF4-FFF2-40B4-BE49-F238E27FC236}">
                      <a16:creationId xmlns:a16="http://schemas.microsoft.com/office/drawing/2014/main" id="{94605576-C39B-465B-9514-3A1A391DEE5A}"/>
                    </a:ext>
                  </a:extLst>
                </p:cNvPr>
                <p:cNvSpPr/>
                <p:nvPr/>
              </p:nvSpPr>
              <p:spPr>
                <a:xfrm>
                  <a:off x="861220" y="5358779"/>
                  <a:ext cx="75899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𝟒𝟎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𝑨𝒓</m:t>
                                </m:r>
                              </m:e>
                              <m:sup>
                                <m:r>
                                  <a:rPr lang="en-US" altLang="ko-KR" sz="16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직사각형 20">
                  <a:extLst>
                    <a:ext uri="{FF2B5EF4-FFF2-40B4-BE49-F238E27FC236}">
                      <a16:creationId xmlns:a16="http://schemas.microsoft.com/office/drawing/2014/main" id="{94605576-C39B-465B-9514-3A1A391DEE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220" y="5358779"/>
                  <a:ext cx="758990" cy="33855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직사각형 23">
                  <a:extLst>
                    <a:ext uri="{FF2B5EF4-FFF2-40B4-BE49-F238E27FC236}">
                      <a16:creationId xmlns:a16="http://schemas.microsoft.com/office/drawing/2014/main" id="{9D6FB9DE-D7EE-4B27-8720-FA412B852CC4}"/>
                    </a:ext>
                  </a:extLst>
                </p:cNvPr>
                <p:cNvSpPr/>
                <p:nvPr/>
              </p:nvSpPr>
              <p:spPr>
                <a:xfrm>
                  <a:off x="2733058" y="3752672"/>
                  <a:ext cx="77341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𝟔𝟑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𝑪𝒖</m:t>
                                </m:r>
                              </m:e>
                              <m:sup>
                                <m:r>
                                  <a:rPr lang="en-US" altLang="ko-KR" sz="16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직사각형 23">
                  <a:extLst>
                    <a:ext uri="{FF2B5EF4-FFF2-40B4-BE49-F238E27FC236}">
                      <a16:creationId xmlns:a16="http://schemas.microsoft.com/office/drawing/2014/main" id="{9D6FB9DE-D7EE-4B27-8720-FA412B852C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3058" y="3752672"/>
                  <a:ext cx="773417" cy="33855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1AE0960A-2046-41B5-8BE2-4BBF63FAB855}"/>
              </a:ext>
            </a:extLst>
          </p:cNvPr>
          <p:cNvGrpSpPr/>
          <p:nvPr/>
        </p:nvGrpSpPr>
        <p:grpSpPr>
          <a:xfrm>
            <a:off x="4618025" y="3311383"/>
            <a:ext cx="3359038" cy="2340000"/>
            <a:chOff x="4804833" y="3744000"/>
            <a:chExt cx="3359038" cy="2340000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A212ACE4-2364-4308-95B1-92C029DC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833" y="3744000"/>
              <a:ext cx="3359038" cy="234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직사각형 25">
                  <a:extLst>
                    <a:ext uri="{FF2B5EF4-FFF2-40B4-BE49-F238E27FC236}">
                      <a16:creationId xmlns:a16="http://schemas.microsoft.com/office/drawing/2014/main" id="{382D5DCC-9C9D-46BE-B948-969D8F432B7E}"/>
                    </a:ext>
                  </a:extLst>
                </p:cNvPr>
                <p:cNvSpPr/>
                <p:nvPr/>
              </p:nvSpPr>
              <p:spPr>
                <a:xfrm>
                  <a:off x="5880336" y="3774478"/>
                  <a:ext cx="77341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𝟔𝟑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𝑪𝒖</m:t>
                                </m:r>
                              </m:e>
                              <m:sup>
                                <m:r>
                                  <a:rPr lang="en-US" altLang="ko-KR" sz="16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직사각형 25">
                  <a:extLst>
                    <a:ext uri="{FF2B5EF4-FFF2-40B4-BE49-F238E27FC236}">
                      <a16:creationId xmlns:a16="http://schemas.microsoft.com/office/drawing/2014/main" id="{382D5DCC-9C9D-46BE-B948-969D8F432B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0336" y="3774478"/>
                  <a:ext cx="773417" cy="33855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직사각형 27">
                  <a:extLst>
                    <a:ext uri="{FF2B5EF4-FFF2-40B4-BE49-F238E27FC236}">
                      <a16:creationId xmlns:a16="http://schemas.microsoft.com/office/drawing/2014/main" id="{A7D11380-88E7-476A-AB98-DE575DBF7F7A}"/>
                    </a:ext>
                  </a:extLst>
                </p:cNvPr>
                <p:cNvSpPr/>
                <p:nvPr/>
              </p:nvSpPr>
              <p:spPr>
                <a:xfrm>
                  <a:off x="6071241" y="4584723"/>
                  <a:ext cx="773417" cy="3394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𝟔𝟓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𝑪𝒖</m:t>
                                </m:r>
                              </m:e>
                              <m:sup>
                                <m:r>
                                  <a:rPr lang="en-US" altLang="ko-KR" sz="1600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직사각형 27">
                  <a:extLst>
                    <a:ext uri="{FF2B5EF4-FFF2-40B4-BE49-F238E27FC236}">
                      <a16:creationId xmlns:a16="http://schemas.microsoft.com/office/drawing/2014/main" id="{A7D11380-88E7-476A-AB98-DE575DBF7F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1241" y="4584723"/>
                  <a:ext cx="773417" cy="33945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3127399-8722-4AA7-B35A-3DC4C5FE9059}"/>
              </a:ext>
            </a:extLst>
          </p:cNvPr>
          <p:cNvSpPr txBox="1"/>
          <p:nvPr/>
        </p:nvSpPr>
        <p:spPr>
          <a:xfrm>
            <a:off x="2354283" y="5690187"/>
            <a:ext cx="443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기존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FEBIAD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이온원과 같이 다양한 기체 빔을 생성함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기존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FEBIAD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이온원에서 보지 못한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Cu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이온 빔도 확인함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F9E44C-0C0F-475B-9B76-4B7845236879}"/>
              </a:ext>
            </a:extLst>
          </p:cNvPr>
          <p:cNvSpPr txBox="1"/>
          <p:nvPr/>
        </p:nvSpPr>
        <p:spPr>
          <a:xfrm>
            <a:off x="692678" y="178809"/>
            <a:ext cx="623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Sliding-type FEBIAD Ion Source (Offline version)</a:t>
            </a:r>
            <a:r>
              <a:rPr lang="ko-KR" altLang="en-US" sz="16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의 </a:t>
            </a:r>
            <a:r>
              <a:rPr lang="en-US" altLang="ko-KR" sz="16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Kr</a:t>
            </a:r>
            <a:r>
              <a:rPr lang="ko-KR" altLang="en-US" sz="16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빔 인출 및 동위원소 분리 </a:t>
            </a:r>
            <a:r>
              <a:rPr lang="en-US" altLang="ko-KR" sz="1200" dirty="0" err="1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TiC</a:t>
            </a:r>
            <a:r>
              <a:rPr lang="en-US" altLang="ko-KR" sz="12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2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타겟 설치 후 이온화 및 인출 시험</a:t>
            </a:r>
            <a:endParaRPr lang="ko-KR" altLang="en-US" sz="16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1AF0C4-8021-4078-A76F-E8651ABFE0E6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6902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FAA17-9876-7202-8BDD-6C2681CEA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7E2F05-66B5-65CF-4797-21D01B9EE812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FFBF055-8A1E-41F5-319F-C3C40A36D4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81AC2854-BABD-DF6C-9D91-7031934FA7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D459E50-1CEF-0B82-DD03-3C96889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A36F7D-5955-4A08-BB93-B07EED916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701" y="76351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350637000" descr="EMB00002eac0658">
            <a:extLst>
              <a:ext uri="{FF2B5EF4-FFF2-40B4-BE49-F238E27FC236}">
                <a16:creationId xmlns:a16="http://schemas.microsoft.com/office/drawing/2014/main" id="{3007848F-8703-4735-8C4B-5977DD84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01" y="1182461"/>
            <a:ext cx="5685011" cy="358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E41FAF-26D6-4205-979E-90444F4EEC48}"/>
              </a:ext>
            </a:extLst>
          </p:cNvPr>
          <p:cNvSpPr txBox="1"/>
          <p:nvPr/>
        </p:nvSpPr>
        <p:spPr>
          <a:xfrm>
            <a:off x="2354283" y="5131523"/>
            <a:ext cx="443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Sliding-type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이온원이 정상적으로 동작하는 것을 확인함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Kr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동위원소와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Cu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동위원소 빔을 성공적으로 인출함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9ADE1-D11C-4D6C-B815-571AD3C7283F}"/>
              </a:ext>
            </a:extLst>
          </p:cNvPr>
          <p:cNvSpPr txBox="1"/>
          <p:nvPr/>
        </p:nvSpPr>
        <p:spPr>
          <a:xfrm>
            <a:off x="2192932" y="4711178"/>
            <a:ext cx="4758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5391"/>
              </a:buClr>
            </a:pPr>
            <a:r>
              <a:rPr lang="en-US" altLang="ko-KR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Sliding-type FEBIAD </a:t>
            </a:r>
            <a:r>
              <a:rPr lang="ko-KR" altLang="en-US" sz="1050" dirty="0" err="1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이온원</a:t>
            </a:r>
            <a:r>
              <a:rPr lang="ko-KR" altLang="en-US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050" dirty="0" err="1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인출빔</a:t>
            </a:r>
            <a:r>
              <a:rPr lang="ko-KR" altLang="en-US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mass scan(</a:t>
            </a:r>
            <a:r>
              <a:rPr lang="en-US" altLang="ko-KR" sz="1050" dirty="0" err="1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TiC</a:t>
            </a:r>
            <a:r>
              <a:rPr lang="en-US" altLang="ko-KR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 + Kr gas)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AC2B6C-5633-4B63-8DF0-8759B8EDB087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663630-BDFD-46A5-94FB-42418C65C4A7}"/>
              </a:ext>
            </a:extLst>
          </p:cNvPr>
          <p:cNvSpPr txBox="1"/>
          <p:nvPr/>
        </p:nvSpPr>
        <p:spPr>
          <a:xfrm>
            <a:off x="692678" y="178809"/>
            <a:ext cx="623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Sliding-type FEBIAD Ion Source (Offline version)</a:t>
            </a:r>
            <a:r>
              <a:rPr lang="ko-KR" altLang="en-US" sz="16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의 </a:t>
            </a:r>
            <a:r>
              <a:rPr lang="en-US" altLang="ko-KR" sz="16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Kr</a:t>
            </a:r>
            <a:r>
              <a:rPr lang="ko-KR" altLang="en-US" sz="16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빔 인출 및 동위원소 분리 </a:t>
            </a:r>
            <a:r>
              <a:rPr lang="en-US" altLang="ko-KR" sz="1200" dirty="0" err="1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TiC</a:t>
            </a:r>
            <a:r>
              <a:rPr lang="en-US" altLang="ko-KR" sz="12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2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타겟</a:t>
            </a:r>
            <a:r>
              <a:rPr lang="en-US" altLang="ko-KR" sz="12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2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설치 및 </a:t>
            </a:r>
            <a:r>
              <a:rPr lang="en-US" altLang="ko-KR" sz="12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Kr </a:t>
            </a:r>
            <a:r>
              <a:rPr lang="ko-KR" altLang="en-US" sz="1200" dirty="0">
                <a:solidFill>
                  <a:schemeClr val="bg1"/>
                </a:solidFill>
                <a:ea typeface="SUIT SemiBold" pitchFamily="50" charset="-127"/>
                <a:cs typeface="Pretendard Medium" panose="02000603000000020004" pitchFamily="50" charset="-127"/>
              </a:rPr>
              <a:t>가스 주입 후 이온화 및 인출 시험</a:t>
            </a:r>
            <a:endParaRPr lang="ko-KR" altLang="en-US" sz="16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7872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FAA17-9876-7202-8BDD-6C2681CEA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7E2F05-66B5-65CF-4797-21D01B9EE812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FFBF055-8A1E-41F5-319F-C3C40A36D4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81AC2854-BABD-DF6C-9D91-7031934FA7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D459E50-1CEF-0B82-DD03-3C96889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18</a:t>
            </a:fld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A36F7D-5955-4A08-BB93-B07EED916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701" y="76351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E41FAF-26D6-4205-979E-90444F4EEC48}"/>
              </a:ext>
            </a:extLst>
          </p:cNvPr>
          <p:cNvSpPr txBox="1"/>
          <p:nvPr/>
        </p:nvSpPr>
        <p:spPr>
          <a:xfrm>
            <a:off x="1842212" y="5299785"/>
            <a:ext cx="586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On-line Sliding-type FEBIAD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이온원이 정상적으로 동작하는 것을 확인함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FEBIAD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이온원에서만 볼 수 있는 기체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이온빔을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확인함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DD1BE6C-0BD7-47BB-8057-2BC6C8E3F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764" y="92999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350635000" descr="EMB00002eac065b">
            <a:extLst>
              <a:ext uri="{FF2B5EF4-FFF2-40B4-BE49-F238E27FC236}">
                <a16:creationId xmlns:a16="http://schemas.microsoft.com/office/drawing/2014/main" id="{700ABE64-6059-4315-ACD7-B7BB392F3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476" y="1087043"/>
            <a:ext cx="6559042" cy="37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3E540C-FB47-4BE1-BFC5-A837C37336FD}"/>
              </a:ext>
            </a:extLst>
          </p:cNvPr>
          <p:cNvSpPr txBox="1"/>
          <p:nvPr/>
        </p:nvSpPr>
        <p:spPr>
          <a:xfrm>
            <a:off x="2192932" y="4819330"/>
            <a:ext cx="4758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5391"/>
              </a:buClr>
            </a:pPr>
            <a:r>
              <a:rPr lang="en-US" altLang="ko-KR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Sliding-type FEBIAD </a:t>
            </a:r>
            <a:r>
              <a:rPr lang="ko-KR" altLang="en-US" sz="1050" dirty="0" err="1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이온원</a:t>
            </a:r>
            <a:r>
              <a:rPr lang="en-US" altLang="ko-KR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(On-line ver.)</a:t>
            </a:r>
            <a:r>
              <a:rPr lang="ko-KR" altLang="en-US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050" dirty="0" err="1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인출빔</a:t>
            </a:r>
            <a:r>
              <a:rPr lang="ko-KR" altLang="en-US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mass scan(</a:t>
            </a:r>
            <a:r>
              <a:rPr lang="en-US" altLang="ko-KR" sz="1050" dirty="0" err="1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TiC</a:t>
            </a:r>
            <a:r>
              <a:rPr lang="en-US" altLang="ko-KR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E303AD-57A0-4535-A6B9-AB8521D67685}"/>
              </a:ext>
            </a:extLst>
          </p:cNvPr>
          <p:cNvSpPr txBox="1"/>
          <p:nvPr/>
        </p:nvSpPr>
        <p:spPr>
          <a:xfrm>
            <a:off x="692678" y="178809"/>
            <a:ext cx="623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Sliding-type FEBIAD Ion Source (Online version)</a:t>
            </a:r>
            <a:r>
              <a:rPr lang="ko-KR" altLang="en-US" sz="16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의 잔류가스 빔 인출</a:t>
            </a:r>
            <a:endParaRPr lang="en-US" altLang="ko-KR" sz="16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155F50-33FA-4329-94CA-0DC4C9065E3A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5913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F8884-7AA5-41B6-E70C-D87A1E1B1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F44F729-773B-36DB-F1BD-B4E46C8D6373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B0CBCF-810F-D617-8AAB-236AFE1DC236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024EC4DB-B7D2-44A9-6EBC-6A152BADDA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1C9262D1-84CB-8803-189E-82E27D0882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37A4AFB2-96CF-B41D-8062-B7DED837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19</a:t>
            </a:fld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CA0582-094B-E41F-9D4B-4BD1DD6AD8F2}"/>
              </a:ext>
            </a:extLst>
          </p:cNvPr>
          <p:cNvSpPr txBox="1"/>
          <p:nvPr/>
        </p:nvSpPr>
        <p:spPr>
          <a:xfrm>
            <a:off x="325584" y="1226119"/>
            <a:ext cx="80638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4098"/>
                </a:solidFill>
              </a:rPr>
              <a:t>플라즈마 </a:t>
            </a:r>
            <a:r>
              <a:rPr lang="ko-KR" altLang="en-US" sz="1400" dirty="0" err="1">
                <a:solidFill>
                  <a:srgbClr val="004098"/>
                </a:solidFill>
              </a:rPr>
              <a:t>이온원</a:t>
            </a:r>
            <a:r>
              <a:rPr lang="ko-KR" altLang="en-US" sz="1400" dirty="0">
                <a:solidFill>
                  <a:srgbClr val="004098"/>
                </a:solidFill>
              </a:rPr>
              <a:t> 자기장 방향이 </a:t>
            </a:r>
            <a:r>
              <a:rPr lang="ko-KR" altLang="en-US" sz="1400" dirty="0" err="1">
                <a:solidFill>
                  <a:srgbClr val="004098"/>
                </a:solidFill>
              </a:rPr>
              <a:t>이온빔</a:t>
            </a:r>
            <a:r>
              <a:rPr lang="ko-KR" altLang="en-US" sz="1400" dirty="0">
                <a:solidFill>
                  <a:srgbClr val="004098"/>
                </a:solidFill>
              </a:rPr>
              <a:t> 인출에 영향을 주지 않은 것을 확인하였다</a:t>
            </a:r>
            <a:r>
              <a:rPr lang="en-US" altLang="ko-KR" sz="1400" dirty="0">
                <a:solidFill>
                  <a:srgbClr val="004098"/>
                </a:solidFill>
              </a:rPr>
              <a:t>.</a:t>
            </a: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4098"/>
                </a:solidFill>
              </a:rPr>
              <a:t>플라즈마 </a:t>
            </a:r>
            <a:r>
              <a:rPr lang="ko-KR" altLang="en-US" sz="1400" dirty="0" err="1">
                <a:solidFill>
                  <a:srgbClr val="004098"/>
                </a:solidFill>
              </a:rPr>
              <a:t>이온원</a:t>
            </a:r>
            <a:r>
              <a:rPr lang="ko-KR" altLang="en-US" sz="1400" dirty="0">
                <a:solidFill>
                  <a:srgbClr val="004098"/>
                </a:solidFill>
              </a:rPr>
              <a:t> 자기장의 세기가 증가함에 따라 </a:t>
            </a:r>
            <a:r>
              <a:rPr lang="ko-KR" altLang="en-US" sz="1400" dirty="0" err="1">
                <a:solidFill>
                  <a:srgbClr val="004098"/>
                </a:solidFill>
              </a:rPr>
              <a:t>이온빔의</a:t>
            </a:r>
            <a:r>
              <a:rPr lang="ko-KR" altLang="en-US" sz="1400" dirty="0">
                <a:solidFill>
                  <a:srgbClr val="004098"/>
                </a:solidFill>
              </a:rPr>
              <a:t> 양 증가와 진동을 확인하였다</a:t>
            </a:r>
            <a:r>
              <a:rPr lang="en-US" altLang="ko-KR" sz="1400" dirty="0">
                <a:solidFill>
                  <a:srgbClr val="004098"/>
                </a:solidFill>
              </a:rPr>
              <a:t>.</a:t>
            </a: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4098"/>
                </a:solidFill>
              </a:rPr>
              <a:t>인출전극과 플라즈마 </a:t>
            </a:r>
            <a:r>
              <a:rPr lang="ko-KR" altLang="en-US" sz="1400" dirty="0" err="1">
                <a:solidFill>
                  <a:srgbClr val="004098"/>
                </a:solidFill>
              </a:rPr>
              <a:t>이온원</a:t>
            </a:r>
            <a:r>
              <a:rPr lang="ko-KR" altLang="en-US" sz="1400" dirty="0">
                <a:solidFill>
                  <a:srgbClr val="004098"/>
                </a:solidFill>
              </a:rPr>
              <a:t> 사이의 거리가 </a:t>
            </a:r>
            <a:r>
              <a:rPr lang="en-US" altLang="ko-KR" sz="1400" dirty="0">
                <a:solidFill>
                  <a:srgbClr val="004098"/>
                </a:solidFill>
              </a:rPr>
              <a:t>55 mm</a:t>
            </a:r>
            <a:r>
              <a:rPr lang="ko-KR" altLang="en-US" sz="1400" dirty="0">
                <a:solidFill>
                  <a:srgbClr val="004098"/>
                </a:solidFill>
              </a:rPr>
              <a:t>가 일 때</a:t>
            </a:r>
            <a:r>
              <a:rPr lang="en-US" altLang="ko-KR" sz="1400" dirty="0">
                <a:solidFill>
                  <a:srgbClr val="004098"/>
                </a:solidFill>
              </a:rPr>
              <a:t>, </a:t>
            </a:r>
            <a:r>
              <a:rPr lang="ko-KR" altLang="en-US" sz="1400" dirty="0" err="1">
                <a:solidFill>
                  <a:srgbClr val="004098"/>
                </a:solidFill>
              </a:rPr>
              <a:t>이온빔</a:t>
            </a:r>
            <a:r>
              <a:rPr lang="ko-KR" altLang="en-US" sz="1400" dirty="0">
                <a:solidFill>
                  <a:srgbClr val="004098"/>
                </a:solidFill>
              </a:rPr>
              <a:t> 전류가 최대가 됨을 확인하였다</a:t>
            </a:r>
            <a:r>
              <a:rPr lang="en-US" altLang="ko-KR" sz="1400" dirty="0">
                <a:solidFill>
                  <a:srgbClr val="004098"/>
                </a:solidFill>
              </a:rPr>
              <a:t>.</a:t>
            </a: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4098"/>
                </a:solidFill>
              </a:rPr>
              <a:t>인출전극과 플라즈마 </a:t>
            </a:r>
            <a:r>
              <a:rPr lang="ko-KR" altLang="en-US" sz="1400" dirty="0" err="1">
                <a:solidFill>
                  <a:srgbClr val="004098"/>
                </a:solidFill>
              </a:rPr>
              <a:t>이온원</a:t>
            </a:r>
            <a:r>
              <a:rPr lang="ko-KR" altLang="en-US" sz="1400" dirty="0">
                <a:solidFill>
                  <a:srgbClr val="004098"/>
                </a:solidFill>
              </a:rPr>
              <a:t> 사이의 거리가 </a:t>
            </a:r>
            <a:r>
              <a:rPr lang="en-US" altLang="ko-KR" sz="1400" dirty="0">
                <a:solidFill>
                  <a:srgbClr val="004098"/>
                </a:solidFill>
              </a:rPr>
              <a:t>75 mm </a:t>
            </a:r>
            <a:r>
              <a:rPr lang="ko-KR" altLang="en-US" sz="1400" dirty="0">
                <a:solidFill>
                  <a:srgbClr val="004098"/>
                </a:solidFill>
              </a:rPr>
              <a:t>일 때</a:t>
            </a:r>
            <a:r>
              <a:rPr lang="en-US" altLang="ko-KR" sz="1400" dirty="0">
                <a:solidFill>
                  <a:srgbClr val="004098"/>
                </a:solidFill>
              </a:rPr>
              <a:t>, x </a:t>
            </a:r>
            <a:r>
              <a:rPr lang="ko-KR" altLang="en-US" sz="1400" dirty="0" err="1">
                <a:solidFill>
                  <a:srgbClr val="004098"/>
                </a:solidFill>
              </a:rPr>
              <a:t>이미턴스가</a:t>
            </a:r>
            <a:r>
              <a:rPr lang="ko-KR" altLang="en-US" sz="1400" dirty="0">
                <a:solidFill>
                  <a:srgbClr val="004098"/>
                </a:solidFill>
              </a:rPr>
              <a:t> 최소가 됨을 확인하였다</a:t>
            </a:r>
            <a:r>
              <a:rPr lang="en-US" altLang="ko-KR" sz="1400" dirty="0">
                <a:solidFill>
                  <a:srgbClr val="004098"/>
                </a:solidFill>
              </a:rPr>
              <a:t>.</a:t>
            </a: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4098"/>
                </a:solidFill>
              </a:rPr>
              <a:t>인출전극과 플라즈마 </a:t>
            </a:r>
            <a:r>
              <a:rPr lang="ko-KR" altLang="en-US" sz="1400" dirty="0" err="1">
                <a:solidFill>
                  <a:srgbClr val="004098"/>
                </a:solidFill>
              </a:rPr>
              <a:t>이온원</a:t>
            </a:r>
            <a:r>
              <a:rPr lang="ko-KR" altLang="en-US" sz="1400" dirty="0">
                <a:solidFill>
                  <a:srgbClr val="004098"/>
                </a:solidFill>
              </a:rPr>
              <a:t> 사이의 거리가 </a:t>
            </a:r>
            <a:r>
              <a:rPr lang="en-US" altLang="ko-KR" sz="1400" dirty="0">
                <a:solidFill>
                  <a:srgbClr val="004098"/>
                </a:solidFill>
              </a:rPr>
              <a:t>77.5 mm </a:t>
            </a:r>
            <a:r>
              <a:rPr lang="ko-KR" altLang="en-US" sz="1400" dirty="0">
                <a:solidFill>
                  <a:srgbClr val="004098"/>
                </a:solidFill>
              </a:rPr>
              <a:t>일 때</a:t>
            </a:r>
            <a:r>
              <a:rPr lang="en-US" altLang="ko-KR" sz="1400" dirty="0">
                <a:solidFill>
                  <a:srgbClr val="004098"/>
                </a:solidFill>
              </a:rPr>
              <a:t>, y </a:t>
            </a:r>
            <a:r>
              <a:rPr lang="ko-KR" altLang="en-US" sz="1400" dirty="0" err="1">
                <a:solidFill>
                  <a:srgbClr val="004098"/>
                </a:solidFill>
              </a:rPr>
              <a:t>이미턴스가</a:t>
            </a:r>
            <a:r>
              <a:rPr lang="ko-KR" altLang="en-US" sz="1400" dirty="0">
                <a:solidFill>
                  <a:srgbClr val="004098"/>
                </a:solidFill>
              </a:rPr>
              <a:t> 최소가 됨을 확인하였다</a:t>
            </a:r>
            <a:r>
              <a:rPr lang="en-US" altLang="ko-KR" sz="1400" dirty="0">
                <a:solidFill>
                  <a:srgbClr val="004098"/>
                </a:solidFill>
              </a:rPr>
              <a:t>.</a:t>
            </a: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srgbClr val="004098"/>
              </a:solidFill>
            </a:endParaRP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en-US" altLang="ko-KR" sz="1400" dirty="0" err="1">
                <a:solidFill>
                  <a:srgbClr val="004098"/>
                </a:solidFill>
              </a:rPr>
              <a:t>Ar</a:t>
            </a:r>
            <a:r>
              <a:rPr lang="en-US" altLang="ko-KR" sz="1400" dirty="0">
                <a:solidFill>
                  <a:srgbClr val="004098"/>
                </a:solidFill>
              </a:rPr>
              <a:t>, </a:t>
            </a:r>
            <a:r>
              <a:rPr lang="en-US" altLang="ko-KR" sz="1400" dirty="0" err="1">
                <a:solidFill>
                  <a:srgbClr val="004098"/>
                </a:solidFill>
              </a:rPr>
              <a:t>Xe</a:t>
            </a:r>
            <a:r>
              <a:rPr lang="en-US" altLang="ko-KR" sz="1400" dirty="0">
                <a:solidFill>
                  <a:srgbClr val="004098"/>
                </a:solidFill>
              </a:rPr>
              <a:t>, Kr </a:t>
            </a:r>
            <a:r>
              <a:rPr lang="ko-KR" altLang="en-US" sz="1400" dirty="0">
                <a:solidFill>
                  <a:srgbClr val="004098"/>
                </a:solidFill>
              </a:rPr>
              <a:t>가스를 이용하여 동위원소 빔 인출을 확인하였다</a:t>
            </a:r>
            <a:r>
              <a:rPr lang="en-US" altLang="ko-KR" sz="1400" dirty="0">
                <a:solidFill>
                  <a:srgbClr val="004098"/>
                </a:solidFill>
              </a:rPr>
              <a:t>.</a:t>
            </a:r>
            <a:r>
              <a:rPr lang="ko-KR" altLang="en-US" sz="1400" dirty="0">
                <a:solidFill>
                  <a:srgbClr val="004098"/>
                </a:solidFill>
              </a:rPr>
              <a:t> </a:t>
            </a:r>
            <a:endParaRPr lang="en-US" altLang="ko-KR" sz="1400" dirty="0">
              <a:solidFill>
                <a:srgbClr val="004098"/>
              </a:solidFill>
            </a:endParaRP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4098"/>
                </a:solidFill>
              </a:rPr>
              <a:t>플라즈마 이온원을 통해 최대 </a:t>
            </a:r>
            <a:r>
              <a:rPr lang="en-US" altLang="ko-KR" sz="1400" dirty="0">
                <a:solidFill>
                  <a:srgbClr val="004098"/>
                </a:solidFill>
              </a:rPr>
              <a:t>40Ar4+, 132Xe4+, 84Kr4+ </a:t>
            </a:r>
            <a:r>
              <a:rPr lang="ko-KR" altLang="en-US" sz="1400" dirty="0" err="1">
                <a:solidFill>
                  <a:srgbClr val="004098"/>
                </a:solidFill>
              </a:rPr>
              <a:t>이온빔</a:t>
            </a:r>
            <a:r>
              <a:rPr lang="ko-KR" altLang="en-US" sz="1400" dirty="0">
                <a:solidFill>
                  <a:srgbClr val="004098"/>
                </a:solidFill>
              </a:rPr>
              <a:t> 생성을 확인하였다</a:t>
            </a:r>
            <a:r>
              <a:rPr lang="en-US" altLang="ko-KR" sz="1400" dirty="0">
                <a:solidFill>
                  <a:srgbClr val="004098"/>
                </a:solidFill>
              </a:rPr>
              <a:t>.</a:t>
            </a: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004098"/>
                </a:solidFill>
              </a:rPr>
              <a:t>Anode drain current</a:t>
            </a:r>
            <a:r>
              <a:rPr lang="ko-KR" altLang="en-US" sz="1400" dirty="0">
                <a:solidFill>
                  <a:srgbClr val="004098"/>
                </a:solidFill>
              </a:rPr>
              <a:t>에 증가함에 따라 비례하게 </a:t>
            </a:r>
            <a:r>
              <a:rPr lang="en-US" altLang="ko-KR" sz="1400" dirty="0">
                <a:solidFill>
                  <a:srgbClr val="004098"/>
                </a:solidFill>
              </a:rPr>
              <a:t>84Kr1+</a:t>
            </a:r>
            <a:r>
              <a:rPr lang="ko-KR" altLang="en-US" sz="1400" dirty="0">
                <a:solidFill>
                  <a:srgbClr val="004098"/>
                </a:solidFill>
              </a:rPr>
              <a:t>빔의 양이 증가함을 확인하였다</a:t>
            </a:r>
            <a:r>
              <a:rPr lang="en-US" altLang="ko-KR" sz="1400" dirty="0">
                <a:solidFill>
                  <a:srgbClr val="004098"/>
                </a:solidFill>
              </a:rPr>
              <a:t>.</a:t>
            </a: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4098"/>
                </a:solidFill>
              </a:rPr>
              <a:t>가스 종류에 무관하게 빔 광학이 같다면 빔 </a:t>
            </a:r>
            <a:r>
              <a:rPr lang="ko-KR" altLang="en-US" sz="1400" dirty="0" err="1">
                <a:solidFill>
                  <a:srgbClr val="004098"/>
                </a:solidFill>
              </a:rPr>
              <a:t>이미턴스</a:t>
            </a:r>
            <a:r>
              <a:rPr lang="ko-KR" altLang="en-US" sz="1400" dirty="0">
                <a:solidFill>
                  <a:srgbClr val="004098"/>
                </a:solidFill>
              </a:rPr>
              <a:t> 크기가 같음을 확인하였다</a:t>
            </a:r>
            <a:r>
              <a:rPr lang="en-US" altLang="ko-KR" sz="1400" dirty="0">
                <a:solidFill>
                  <a:srgbClr val="004098"/>
                </a:solidFill>
              </a:rPr>
              <a:t>.</a:t>
            </a: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4098"/>
                </a:solidFill>
              </a:rPr>
              <a:t>빔 </a:t>
            </a:r>
            <a:r>
              <a:rPr lang="ko-KR" altLang="en-US" sz="1400" dirty="0" err="1">
                <a:solidFill>
                  <a:srgbClr val="004098"/>
                </a:solidFill>
              </a:rPr>
              <a:t>이미턴스는</a:t>
            </a:r>
            <a:r>
              <a:rPr lang="ko-KR" altLang="en-US" sz="1400" dirty="0">
                <a:solidFill>
                  <a:srgbClr val="004098"/>
                </a:solidFill>
              </a:rPr>
              <a:t> 플라즈마 이온원의 자기장의 방향에 영향을 받지 않음을 확인하였다</a:t>
            </a:r>
            <a:r>
              <a:rPr lang="en-US" altLang="ko-KR" sz="1400" dirty="0">
                <a:solidFill>
                  <a:srgbClr val="004098"/>
                </a:solidFill>
              </a:rPr>
              <a:t>.</a:t>
            </a: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srgbClr val="004098"/>
              </a:solidFill>
            </a:endParaRP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4098"/>
                </a:solidFill>
              </a:rPr>
              <a:t>새로운 </a:t>
            </a:r>
            <a:r>
              <a:rPr lang="en-US" altLang="ko-KR" sz="1400" dirty="0">
                <a:solidFill>
                  <a:srgbClr val="004098"/>
                </a:solidFill>
              </a:rPr>
              <a:t>Sliding-type</a:t>
            </a:r>
            <a:r>
              <a:rPr lang="ko-KR" altLang="en-US" sz="1400" dirty="0">
                <a:solidFill>
                  <a:srgbClr val="004098"/>
                </a:solidFill>
              </a:rPr>
              <a:t>의 플라즈마 이온원을 디자인 및 제작하였다</a:t>
            </a:r>
            <a:r>
              <a:rPr lang="en-US" altLang="ko-KR" sz="1400" dirty="0">
                <a:solidFill>
                  <a:srgbClr val="004098"/>
                </a:solidFill>
              </a:rPr>
              <a:t>. </a:t>
            </a: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004098"/>
                </a:solidFill>
              </a:rPr>
              <a:t>Off-line, On-line</a:t>
            </a:r>
            <a:r>
              <a:rPr lang="ko-KR" altLang="en-US" sz="1400" dirty="0">
                <a:solidFill>
                  <a:srgbClr val="004098"/>
                </a:solidFill>
              </a:rPr>
              <a:t>용 </a:t>
            </a:r>
            <a:r>
              <a:rPr lang="en-US" altLang="ko-KR" sz="1400" dirty="0">
                <a:solidFill>
                  <a:srgbClr val="004098"/>
                </a:solidFill>
              </a:rPr>
              <a:t>Sliding-type</a:t>
            </a:r>
            <a:r>
              <a:rPr lang="ko-KR" altLang="en-US" sz="1400" dirty="0">
                <a:solidFill>
                  <a:srgbClr val="004098"/>
                </a:solidFill>
              </a:rPr>
              <a:t>의 플라즈마 이온원이 정상적으로 작동하는 것을 확인하였다</a:t>
            </a:r>
            <a:r>
              <a:rPr lang="en-US" altLang="ko-KR" sz="1400" dirty="0">
                <a:solidFill>
                  <a:srgbClr val="004098"/>
                </a:solidFill>
              </a:rPr>
              <a:t>.</a:t>
            </a:r>
          </a:p>
          <a:p>
            <a:pPr marL="285750" indent="-285750" fontAlgn="base" latinLnBrk="1">
              <a:buFont typeface="Arial" panose="020B0604020202020204" pitchFamily="34" charset="0"/>
              <a:buChar char="•"/>
            </a:pPr>
            <a:r>
              <a:rPr lang="en-US" altLang="ko-KR" sz="1400" dirty="0" err="1">
                <a:solidFill>
                  <a:srgbClr val="004098"/>
                </a:solidFill>
              </a:rPr>
              <a:t>TiC</a:t>
            </a:r>
            <a:r>
              <a:rPr lang="en-US" altLang="ko-KR" sz="1400" dirty="0">
                <a:solidFill>
                  <a:srgbClr val="004098"/>
                </a:solidFill>
              </a:rPr>
              <a:t> </a:t>
            </a:r>
            <a:r>
              <a:rPr lang="ko-KR" altLang="en-US" sz="1400" dirty="0">
                <a:solidFill>
                  <a:srgbClr val="004098"/>
                </a:solidFill>
              </a:rPr>
              <a:t>타겟이 들어있는 상태에서도 가스가 정상적으로 </a:t>
            </a:r>
            <a:r>
              <a:rPr lang="ko-KR" altLang="en-US" sz="1400" dirty="0" err="1">
                <a:solidFill>
                  <a:srgbClr val="004098"/>
                </a:solidFill>
              </a:rPr>
              <a:t>인입되는</a:t>
            </a:r>
            <a:r>
              <a:rPr lang="ko-KR" altLang="en-US" sz="1400" dirty="0">
                <a:solidFill>
                  <a:srgbClr val="004098"/>
                </a:solidFill>
              </a:rPr>
              <a:t> 것을 확인하였다</a:t>
            </a:r>
            <a:r>
              <a:rPr lang="en-US" altLang="ko-KR" sz="1400" dirty="0">
                <a:solidFill>
                  <a:srgbClr val="004098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1C516-0FA3-458D-8912-1E1C8469091E}"/>
              </a:ext>
            </a:extLst>
          </p:cNvPr>
          <p:cNvSpPr txBox="1"/>
          <p:nvPr/>
        </p:nvSpPr>
        <p:spPr>
          <a:xfrm>
            <a:off x="692679" y="178809"/>
            <a:ext cx="57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정리</a:t>
            </a:r>
            <a:endParaRPr lang="ko-KR" altLang="en-US" sz="1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4514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ADF46C9-D97E-441B-87EA-954326ED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65E0-C314-4B7B-8C6F-3D2BB32E1473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94E53B4-7D99-B898-1D9E-93B4D02916BE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D55E1C6E-85B4-A9EF-0BDB-6FC99FCEAA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pic>
        <p:nvPicPr>
          <p:cNvPr id="7" name="그림 6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D9CC4A7-83B4-A339-E96F-70EB770E9C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50C8EE-A614-FEB2-5FCB-1D23B996EF4B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61CBD2-6447-4B29-83CF-0F86C82A314D}"/>
              </a:ext>
            </a:extLst>
          </p:cNvPr>
          <p:cNvSpPr txBox="1"/>
          <p:nvPr/>
        </p:nvSpPr>
        <p:spPr>
          <a:xfrm>
            <a:off x="692679" y="178809"/>
            <a:ext cx="57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연구 수행 내용</a:t>
            </a:r>
            <a:endParaRPr lang="ko-KR" altLang="en-US" sz="1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1F8D93-4F40-434D-8264-702540B3B6C3}"/>
              </a:ext>
            </a:extLst>
          </p:cNvPr>
          <p:cNvSpPr txBox="1"/>
          <p:nvPr/>
        </p:nvSpPr>
        <p:spPr>
          <a:xfrm>
            <a:off x="525919" y="1107301"/>
            <a:ext cx="7830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FEBIAD Ion Source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의 성능 시험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en-US" altLang="ko-KR" sz="14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FEBIAD Ion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Source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를 통한 </a:t>
            </a:r>
            <a:r>
              <a:rPr lang="en-US" altLang="ko-KR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, Kr, </a:t>
            </a:r>
            <a:r>
              <a:rPr lang="en-US" altLang="ko-KR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Xe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빔 인출 및 동위원소 분리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en-US" altLang="ko-KR" sz="14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Sliding-type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FEBIAD Ion Source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제작 및 조립</a:t>
            </a:r>
            <a:endParaRPr lang="en-US" altLang="ko-KR" sz="14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en-US" altLang="ko-KR" sz="14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Sliding-type FEBIAD Ion Source (Offline version)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의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Kr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빔 인출 및 동위원소 분리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en-US" altLang="ko-KR" sz="1400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Sliding-type FEBIAD Ion Source (Online version)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의 잔류가스 빔 인출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493756-8065-4C65-9CD6-359D0680ADF9}"/>
              </a:ext>
            </a:extLst>
          </p:cNvPr>
          <p:cNvSpPr txBox="1"/>
          <p:nvPr/>
        </p:nvSpPr>
        <p:spPr>
          <a:xfrm>
            <a:off x="316706" y="3090146"/>
            <a:ext cx="6252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004098"/>
                </a:solidFill>
                <a:ea typeface="SUIT SemiBold" pitchFamily="50" charset="-127"/>
              </a:rPr>
              <a:t>Off-Line Facility</a:t>
            </a:r>
            <a:endParaRPr lang="ko-KR" altLang="en-US" sz="1600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A2047D3A-948E-43DC-872D-7EB77EAB5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264" y="3779035"/>
            <a:ext cx="2808000" cy="210600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C9496D-2BB2-4CCB-9828-B0539094CEEF}"/>
              </a:ext>
            </a:extLst>
          </p:cNvPr>
          <p:cNvSpPr txBox="1"/>
          <p:nvPr/>
        </p:nvSpPr>
        <p:spPr>
          <a:xfrm>
            <a:off x="316706" y="774097"/>
            <a:ext cx="625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</a:rPr>
              <a:t>연구 수행 내용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88D3B7D-1E12-4675-A2FE-DB23F7323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266" y="3428036"/>
            <a:ext cx="5463469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01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F8884-7AA5-41B6-E70C-D87A1E1B1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F44F729-773B-36DB-F1BD-B4E46C8D6373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B0CBCF-810F-D617-8AAB-236AFE1DC236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024EC4DB-B7D2-44A9-6EBC-6A152BADDA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1C9262D1-84CB-8803-189E-82E27D0882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37A4AFB2-96CF-B41D-8062-B7DED837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20</a:t>
            </a:fld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CA0582-094B-E41F-9D4B-4BD1DD6AD8F2}"/>
              </a:ext>
            </a:extLst>
          </p:cNvPr>
          <p:cNvSpPr txBox="1"/>
          <p:nvPr/>
        </p:nvSpPr>
        <p:spPr>
          <a:xfrm>
            <a:off x="325584" y="1226119"/>
            <a:ext cx="806381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Sliding-type FEBIAD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Ion Source 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특성 시험</a:t>
            </a:r>
            <a:endParaRPr lang="en-US" altLang="ko-KR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인출 전극 위치에 따른 빔 전류 측정 시험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가스 주입량에 따른 빔 전류 측정 시험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다양한 기체에 대한 이온 빔 특성 측정 시험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다양한 기체에 대한 이온화 효율 측정 시험</a:t>
            </a:r>
            <a:endParaRPr lang="en-US" altLang="ko-KR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en-US" altLang="ko-KR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On-Line 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시험</a:t>
            </a:r>
            <a:endParaRPr lang="en-US" altLang="ko-KR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잔류가스를 이용한 동작 시험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	</a:t>
            </a: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Off-Line Facility 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에서의 특성 시험과 비교 시험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이후 여러 타겟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(</a:t>
            </a:r>
            <a:r>
              <a:rPr lang="en-US" altLang="ko-KR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SiC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, </a:t>
            </a:r>
            <a:r>
              <a:rPr lang="en-US" altLang="ko-KR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TiC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)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을 이용하여 동위원소 빔 인출 시험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양성자 빔을 이용하여 생성한 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RI </a:t>
            </a:r>
            <a:r>
              <a:rPr lang="ko-KR" altLang="en-US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동위원소 빔 인출 시험</a:t>
            </a: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en-US" altLang="ko-KR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  <a:p>
            <a:pPr marL="671508" lvl="1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endParaRPr lang="en-US" altLang="ko-KR" dirty="0">
              <a:solidFill>
                <a:srgbClr val="004098"/>
              </a:solidFill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1C516-0FA3-458D-8912-1E1C8469091E}"/>
              </a:ext>
            </a:extLst>
          </p:cNvPr>
          <p:cNvSpPr txBox="1"/>
          <p:nvPr/>
        </p:nvSpPr>
        <p:spPr>
          <a:xfrm>
            <a:off x="692679" y="178809"/>
            <a:ext cx="57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향후계획</a:t>
            </a:r>
            <a:endParaRPr lang="ko-KR" altLang="en-US" sz="1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1503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FAA17-9876-7202-8BDD-6C2681CEA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7E2F05-66B5-65CF-4797-21D01B9EE812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FFBF055-8A1E-41F5-319F-C3C40A36D4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81AC2854-BABD-DF6C-9D91-7031934FA7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D459E50-1CEF-0B82-DD03-3C96889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21</a:t>
            </a:fld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A36F7D-5955-4A08-BB93-B07EED916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701" y="76351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DD1BE6C-0BD7-47BB-8057-2BC6C8E3F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764" y="92999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E540C-FB47-4BE1-BFC5-A837C37336FD}"/>
              </a:ext>
            </a:extLst>
          </p:cNvPr>
          <p:cNvSpPr txBox="1"/>
          <p:nvPr/>
        </p:nvSpPr>
        <p:spPr>
          <a:xfrm>
            <a:off x="1932021" y="4798433"/>
            <a:ext cx="568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5391"/>
              </a:buClr>
            </a:pPr>
            <a:r>
              <a:rPr lang="en-US" altLang="ko-KR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Sliding-type FEBIAD </a:t>
            </a:r>
            <a:r>
              <a:rPr lang="ko-KR" altLang="en-US" sz="1050" dirty="0" err="1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이온원</a:t>
            </a:r>
            <a:r>
              <a:rPr lang="en-US" altLang="ko-KR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(On-line ver.)</a:t>
            </a:r>
            <a:r>
              <a:rPr lang="ko-KR" altLang="en-US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050" dirty="0" err="1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인출빔</a:t>
            </a:r>
            <a:r>
              <a:rPr lang="ko-KR" altLang="en-US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mass scan(</a:t>
            </a:r>
            <a:r>
              <a:rPr lang="en-US" altLang="ko-KR" sz="1050" dirty="0" err="1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TiC</a:t>
            </a:r>
            <a:r>
              <a:rPr lang="en-US" altLang="ko-KR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) without Electron Beam @</a:t>
            </a:r>
            <a:r>
              <a:rPr lang="ko-KR" altLang="en-US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On-line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E303AD-57A0-4535-A6B9-AB8521D67685}"/>
              </a:ext>
            </a:extLst>
          </p:cNvPr>
          <p:cNvSpPr txBox="1"/>
          <p:nvPr/>
        </p:nvSpPr>
        <p:spPr>
          <a:xfrm>
            <a:off x="692678" y="178809"/>
            <a:ext cx="6230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Sliding-type FEBIAD Ion Source at </a:t>
            </a:r>
            <a:r>
              <a:rPr lang="en-US" altLang="ko-KR" sz="16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ON-line</a:t>
            </a:r>
            <a:endParaRPr lang="en-US" altLang="ko-KR" sz="16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155F50-33FA-4329-94CA-0DC4C9065E3A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9AF5619-8143-423F-BF48-8D874898E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54" y="1111822"/>
            <a:ext cx="6602686" cy="364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11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02B50-4DD5-EEB6-8A91-6DCCC2C79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FC88E887-4F4B-9987-0246-B2AE9F3B9FFB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56559E89-2CE9-1A78-7CAF-4DD6A427C9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7F4B4937-C13C-9428-2664-33A63AB676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1F2179E-39FD-6C5A-5A95-FDFDF1CA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22</a:t>
            </a:fld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DDF256E-7855-0F82-8773-BD388DCDD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701" y="76351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07B61DA-7E93-9ACD-3640-A0B1145E7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764" y="92999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27C2C-2EC5-5E2D-9C60-9647A365C3E3}"/>
              </a:ext>
            </a:extLst>
          </p:cNvPr>
          <p:cNvSpPr txBox="1"/>
          <p:nvPr/>
        </p:nvSpPr>
        <p:spPr>
          <a:xfrm>
            <a:off x="692678" y="178809"/>
            <a:ext cx="6230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Sliding-type FEBIAD Ion Source at </a:t>
            </a:r>
            <a:r>
              <a:rPr lang="en-US" altLang="ko-KR" sz="16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ON-line</a:t>
            </a:r>
            <a:endParaRPr lang="en-US" altLang="ko-KR" sz="16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9B7E69-6583-C826-6FFC-F418CA00F6A9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3FBD275-BB20-F433-5EDE-2E3DEBF83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79"/>
          <a:stretch>
            <a:fillRect/>
          </a:stretch>
        </p:blipFill>
        <p:spPr>
          <a:xfrm>
            <a:off x="821384" y="963796"/>
            <a:ext cx="7501229" cy="493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00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EC14A-24C8-9EE0-7E75-AC12D0502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9BB5218-0949-3637-1506-AC335CEF9766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26299F25-D880-631E-163D-BE7D4E5A5FF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5A28783C-89E1-4876-AC72-0A17732010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73DA49A-7B17-AB51-4F89-DF43D4E1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23</a:t>
            </a:fld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3BB8297-E883-3634-2E25-C3980D515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701" y="76351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4B76DCD-8513-735E-185E-30DA9B5BD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764" y="92999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1AB13-FA82-1077-C26C-7D1B88797B0E}"/>
              </a:ext>
            </a:extLst>
          </p:cNvPr>
          <p:cNvSpPr txBox="1"/>
          <p:nvPr/>
        </p:nvSpPr>
        <p:spPr>
          <a:xfrm>
            <a:off x="692678" y="178809"/>
            <a:ext cx="6230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Sliding-type FEBIAD Ion Source at </a:t>
            </a:r>
            <a:r>
              <a:rPr lang="en-US" altLang="ko-KR" sz="16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ON-line</a:t>
            </a:r>
            <a:endParaRPr lang="en-US" altLang="ko-KR" sz="16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8C686-BCCB-6DCD-4102-B37A698CBA72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9D72A39-ED7A-8229-DBE1-6077BCDDC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5"/>
          <a:stretch>
            <a:fillRect/>
          </a:stretch>
        </p:blipFill>
        <p:spPr>
          <a:xfrm>
            <a:off x="821384" y="419658"/>
            <a:ext cx="7501229" cy="64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15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ADF46C9-D97E-441B-87EA-954326ED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65E0-C314-4B7B-8C6F-3D2BB32E1473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94E53B4-7D99-B898-1D9E-93B4D02916BE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D55E1C6E-85B4-A9EF-0BDB-6FC99FCEAA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pic>
        <p:nvPicPr>
          <p:cNvPr id="7" name="그림 6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D9CC4A7-83B4-A339-E96F-70EB770E9C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50C8EE-A614-FEB2-5FCB-1D23B996EF4B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61CBD2-6447-4B29-83CF-0F86C82A314D}"/>
              </a:ext>
            </a:extLst>
          </p:cNvPr>
          <p:cNvSpPr txBox="1"/>
          <p:nvPr/>
        </p:nvSpPr>
        <p:spPr>
          <a:xfrm>
            <a:off x="692679" y="178809"/>
            <a:ext cx="57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연구 수행 내용</a:t>
            </a:r>
            <a:endParaRPr lang="ko-KR" altLang="en-US" sz="1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C9496D-2BB2-4CCB-9828-B0539094CEEF}"/>
              </a:ext>
            </a:extLst>
          </p:cNvPr>
          <p:cNvSpPr txBox="1"/>
          <p:nvPr/>
        </p:nvSpPr>
        <p:spPr>
          <a:xfrm>
            <a:off x="316706" y="774097"/>
            <a:ext cx="6929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dirty="0">
                <a:solidFill>
                  <a:srgbClr val="004098"/>
                </a:solidFill>
                <a:ea typeface="SUIT SemiBold" pitchFamily="50" charset="-127"/>
              </a:rPr>
              <a:t>Forced Electron Beam Induced </a:t>
            </a:r>
            <a:r>
              <a:rPr lang="en-US" altLang="ko-KR">
                <a:solidFill>
                  <a:srgbClr val="004098"/>
                </a:solidFill>
                <a:ea typeface="SUIT SemiBold" pitchFamily="50" charset="-127"/>
              </a:rPr>
              <a:t>Arc Discharge (FEBIAD) </a:t>
            </a:r>
            <a:r>
              <a:rPr lang="ko-KR" altLang="en-US" dirty="0" err="1">
                <a:solidFill>
                  <a:srgbClr val="004098"/>
                </a:solidFill>
                <a:ea typeface="SUIT SemiBold" pitchFamily="50" charset="-127"/>
              </a:rPr>
              <a:t>이온원</a:t>
            </a:r>
            <a:endParaRPr lang="ko-KR" altLang="en-US" dirty="0"/>
          </a:p>
        </p:txBody>
      </p:sp>
      <p:pic>
        <p:nvPicPr>
          <p:cNvPr id="33" name="그림 32" descr="텍스트, 스크린샷, 도표이(가) 표시된 사진&#10;&#10;자동 생성된 설명">
            <a:extLst>
              <a:ext uri="{FF2B5EF4-FFF2-40B4-BE49-F238E27FC236}">
                <a16:creationId xmlns:a16="http://schemas.microsoft.com/office/drawing/2014/main" id="{DC294E08-162A-E386-F426-C7BA6540D1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r="5296"/>
          <a:stretch/>
        </p:blipFill>
        <p:spPr>
          <a:xfrm>
            <a:off x="316706" y="1376291"/>
            <a:ext cx="4557909" cy="410541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8502223-0FFD-435C-8AD1-C63E4AA4A9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3" t="4286" r="20884" b="5078"/>
          <a:stretch/>
        </p:blipFill>
        <p:spPr>
          <a:xfrm rot="5400000">
            <a:off x="5422353" y="1608093"/>
            <a:ext cx="3001921" cy="364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16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2BB4C-9B2E-0A0A-44E1-361FD31AC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A591F4F-582E-BE52-947B-7DC4C12E7A26}"/>
              </a:ext>
            </a:extLst>
          </p:cNvPr>
          <p:cNvSpPr/>
          <p:nvPr/>
        </p:nvSpPr>
        <p:spPr>
          <a:xfrm>
            <a:off x="0" y="3834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A9EED426-C2DE-005D-343A-FDA3BB18B2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B4EB727A-3951-B58F-3786-DB0375A873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32D9B067-6035-56BA-B243-9E0562AE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4</a:t>
            </a:fld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B66D909-9636-4525-BF4E-DC8B4CD8C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9" y="809652"/>
            <a:ext cx="3780000" cy="3724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C30C6C-BBDE-44D3-8417-EE37A35D3B51}"/>
              </a:ext>
            </a:extLst>
          </p:cNvPr>
          <p:cNvSpPr txBox="1"/>
          <p:nvPr/>
        </p:nvSpPr>
        <p:spPr>
          <a:xfrm>
            <a:off x="-154003" y="4494375"/>
            <a:ext cx="49262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5391"/>
              </a:buClr>
            </a:pPr>
            <a:r>
              <a:rPr lang="en-US" altLang="ko-KR" sz="1050" dirty="0">
                <a:ea typeface="SUIT SemiBold" pitchFamily="50" charset="-127"/>
                <a:cs typeface="Pretendard Medium" panose="02000603000000020004" pitchFamily="50" charset="-127"/>
              </a:rPr>
              <a:t>Anod potential</a:t>
            </a:r>
            <a:r>
              <a:rPr lang="ko-KR" altLang="en-US" sz="1050" dirty="0">
                <a:ea typeface="SUIT SemiBold" pitchFamily="50" charset="-127"/>
                <a:cs typeface="Pretendard Medium" panose="02000603000000020004" pitchFamily="50" charset="-127"/>
              </a:rPr>
              <a:t>과 </a:t>
            </a:r>
            <a:r>
              <a:rPr lang="ko-KR" altLang="en-US" sz="1050" dirty="0" err="1">
                <a:ea typeface="SUIT SemiBold" pitchFamily="50" charset="-127"/>
                <a:cs typeface="Pretendard Medium" panose="02000603000000020004" pitchFamily="50" charset="-127"/>
              </a:rPr>
              <a:t>이온원</a:t>
            </a:r>
            <a:r>
              <a:rPr lang="ko-KR" altLang="en-US" sz="1050" dirty="0">
                <a:ea typeface="SUIT SemiBold" pitchFamily="50" charset="-127"/>
                <a:cs typeface="Pretendard Medium" panose="02000603000000020004" pitchFamily="50" charset="-127"/>
              </a:rPr>
              <a:t> 자기장 방향에 따른 </a:t>
            </a:r>
            <a:r>
              <a:rPr lang="en-US" altLang="ko-KR" sz="1050" dirty="0" err="1"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en-US" altLang="ko-KR" sz="1050" dirty="0"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050" dirty="0">
                <a:ea typeface="SUIT SemiBold" pitchFamily="50" charset="-127"/>
                <a:cs typeface="Pretendard Medium" panose="02000603000000020004" pitchFamily="50" charset="-127"/>
              </a:rPr>
              <a:t>빔 전류</a:t>
            </a:r>
            <a:endParaRPr lang="en-US" altLang="ko-KR" sz="1050" dirty="0"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47A8E85-BB01-4168-A27B-AC0699CC1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314" y="828385"/>
            <a:ext cx="3780000" cy="37007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7E854D-211E-4B26-8007-3DC9E819DFC5}"/>
              </a:ext>
            </a:extLst>
          </p:cNvPr>
          <p:cNvSpPr txBox="1"/>
          <p:nvPr/>
        </p:nvSpPr>
        <p:spPr>
          <a:xfrm>
            <a:off x="656591" y="4865727"/>
            <a:ext cx="7830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이온원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자기장 방향에는 빔 전류가 영향을 받지 않는 것을 확인함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Anode potential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 증가함에 따라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전자빔의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밀도가 증가하여 생성되는 </a:t>
            </a:r>
            <a:r>
              <a:rPr lang="en-US" altLang="ko-KR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빔의 양도 증가함을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확임함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자기장의 세기가 증가함에 따라 </a:t>
            </a:r>
            <a:r>
              <a:rPr lang="en-US" altLang="ko-KR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빔 전류가 진동하는 것을 확인함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51B606-CA2D-44DC-8816-F5FCFD66CA22}"/>
              </a:ext>
            </a:extLst>
          </p:cNvPr>
          <p:cNvSpPr txBox="1"/>
          <p:nvPr/>
        </p:nvSpPr>
        <p:spPr>
          <a:xfrm>
            <a:off x="5387659" y="4494375"/>
            <a:ext cx="3071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5391"/>
              </a:buClr>
            </a:pPr>
            <a:r>
              <a:rPr lang="ko-KR" altLang="en-US" sz="1050" dirty="0" err="1">
                <a:ea typeface="SUIT SemiBold" pitchFamily="50" charset="-127"/>
                <a:cs typeface="Pretendard Medium" panose="02000603000000020004" pitchFamily="50" charset="-127"/>
              </a:rPr>
              <a:t>이온원</a:t>
            </a:r>
            <a:r>
              <a:rPr lang="ko-KR" altLang="en-US" sz="1050" dirty="0">
                <a:ea typeface="SUIT SemiBold" pitchFamily="50" charset="-127"/>
                <a:cs typeface="Pretendard Medium" panose="02000603000000020004" pitchFamily="50" charset="-127"/>
              </a:rPr>
              <a:t> 자기장 방향과 자기장 세기에 따름 </a:t>
            </a:r>
            <a:r>
              <a:rPr lang="en-US" altLang="ko-KR" sz="1050" dirty="0" err="1"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en-US" altLang="ko-KR" sz="1050" dirty="0"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050" dirty="0">
                <a:ea typeface="SUIT SemiBold" pitchFamily="50" charset="-127"/>
                <a:cs typeface="Pretendard Medium" panose="02000603000000020004" pitchFamily="50" charset="-127"/>
              </a:rPr>
              <a:t>빔 전류</a:t>
            </a:r>
            <a:endParaRPr lang="en-US" altLang="ko-KR" sz="1050" dirty="0"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3B5A64-BDA0-4729-9C27-46489FF7D041}"/>
              </a:ext>
            </a:extLst>
          </p:cNvPr>
          <p:cNvSpPr txBox="1"/>
          <p:nvPr/>
        </p:nvSpPr>
        <p:spPr>
          <a:xfrm>
            <a:off x="692679" y="178809"/>
            <a:ext cx="57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FEBIAD Ion Source 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성능시험 </a:t>
            </a:r>
            <a:r>
              <a:rPr lang="ko-KR" altLang="en-US" sz="12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이온원</a:t>
            </a:r>
            <a:r>
              <a:rPr lang="ko-KR" altLang="en-US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 자기장 특성에 따른 인출 빔 전류</a:t>
            </a:r>
            <a:endParaRPr lang="ko-KR" altLang="en-US" sz="1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6BBBA4-DDFE-457B-8919-50F14F1122BF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536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4C92501-AFDA-8033-261E-3E92C5637353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79F60F-3335-75C6-DEB0-1A1022845C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566512A8-B0F3-9210-F9A7-ABBD01EE6F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D18F1C7-2494-107F-23AE-6502E145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5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CC55C78-DC3E-4C22-90E7-D88E29C5E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93" y="1109710"/>
            <a:ext cx="5586012" cy="35311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612772-2D13-472D-87A2-E3493BBB2994}"/>
              </a:ext>
            </a:extLst>
          </p:cNvPr>
          <p:cNvSpPr txBox="1"/>
          <p:nvPr/>
        </p:nvSpPr>
        <p:spPr>
          <a:xfrm>
            <a:off x="1897472" y="4629384"/>
            <a:ext cx="53490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5391"/>
              </a:buClr>
            </a:pPr>
            <a:r>
              <a:rPr lang="en-US" altLang="ko-KR" sz="1050" dirty="0" err="1"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en-US" altLang="ko-KR" sz="1050" dirty="0">
                <a:ea typeface="SUIT SemiBold" pitchFamily="50" charset="-127"/>
                <a:cs typeface="Pretendard Medium" panose="02000603000000020004" pitchFamily="50" charset="-127"/>
              </a:rPr>
              <a:t> beam emittance and beam current according to the extraction electrode distance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4B3CD4-E9C8-4E98-8007-F6720387EB2F}"/>
              </a:ext>
            </a:extLst>
          </p:cNvPr>
          <p:cNvSpPr txBox="1"/>
          <p:nvPr/>
        </p:nvSpPr>
        <p:spPr>
          <a:xfrm>
            <a:off x="656591" y="4950392"/>
            <a:ext cx="7830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빔의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이미턴스가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인출전극이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멀어짐에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따라 감소함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x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이미턴스는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인출전극이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75 mm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위치일 때 최소가 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(3.6·π·</a:t>
            </a:r>
            <a:r>
              <a:rPr lang="en-US" altLang="ko-KR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mm·mrad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).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y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이미턴스는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인출전극이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77.5 mm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에서 최소가 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(3.4·π·</a:t>
            </a:r>
            <a:r>
              <a:rPr lang="en-US" altLang="ko-KR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mm·mrad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).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빔 전류는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50 mm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에서 최대가 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50 mm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와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75 mm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에서의 빔 전류 차이는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3.04 ㎂.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이미턴스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차이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(x : 14.96·π·</a:t>
            </a:r>
            <a:r>
              <a:rPr lang="en-US" altLang="ko-KR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mm·mrad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, y : 9.413·π·</a:t>
            </a:r>
            <a:r>
              <a:rPr lang="en-US" altLang="ko-KR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mm·mrad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1B3826-8172-4632-9B73-61661DEF57CD}"/>
              </a:ext>
            </a:extLst>
          </p:cNvPr>
          <p:cNvSpPr txBox="1"/>
          <p:nvPr/>
        </p:nvSpPr>
        <p:spPr>
          <a:xfrm>
            <a:off x="692679" y="178809"/>
            <a:ext cx="576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FEBIAD Ion Source 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성능시험 </a:t>
            </a:r>
            <a:r>
              <a:rPr lang="ko-KR" altLang="en-US" sz="12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이온원</a:t>
            </a:r>
            <a:r>
              <a:rPr lang="en-US" altLang="ko-KR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r>
              <a:rPr lang="ko-KR" altLang="en-US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인출전극 거리에 따른 인출 빔 특성</a:t>
            </a:r>
            <a:endParaRPr lang="ko-KR" altLang="en-US" sz="1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FDB3E7-1708-4B13-A172-F9AEBB938B44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4663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4C92501-AFDA-8033-261E-3E92C5637353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79F60F-3335-75C6-DEB0-1A1022845C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566512A8-B0F3-9210-F9A7-ABBD01EE6F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D18F1C7-2494-107F-23AE-6502E145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6</a:t>
            </a:fld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233F068-BF38-43F7-9563-AF8B20391DDB}"/>
              </a:ext>
            </a:extLst>
          </p:cNvPr>
          <p:cNvGrpSpPr/>
          <p:nvPr/>
        </p:nvGrpSpPr>
        <p:grpSpPr>
          <a:xfrm>
            <a:off x="4728111" y="713344"/>
            <a:ext cx="4320000" cy="3060000"/>
            <a:chOff x="523968" y="995098"/>
            <a:chExt cx="3780002" cy="2699999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96D3B434-58F0-4768-AE55-76A70F700AD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68" y="995098"/>
              <a:ext cx="3780002" cy="269999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67054C4-8D43-47F1-8778-BE734CD19F8D}"/>
                    </a:ext>
                  </a:extLst>
                </p:cNvPr>
                <p:cNvSpPr txBox="1"/>
                <p:nvPr/>
              </p:nvSpPr>
              <p:spPr>
                <a:xfrm>
                  <a:off x="2971800" y="1349297"/>
                  <a:ext cx="607741" cy="3090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0" i="0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Ar</m:t>
                                </m:r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2+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67054C4-8D43-47F1-8778-BE734CD19F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1800" y="1349297"/>
                  <a:ext cx="607741" cy="30905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9F727CF-AD51-46F3-BB97-4A67A475FA6B}"/>
                    </a:ext>
                  </a:extLst>
                </p:cNvPr>
                <p:cNvSpPr txBox="1"/>
                <p:nvPr/>
              </p:nvSpPr>
              <p:spPr>
                <a:xfrm>
                  <a:off x="1806225" y="3038706"/>
                  <a:ext cx="607741" cy="3090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0" i="0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Ar</m:t>
                                </m:r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3+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9F727CF-AD51-46F3-BB97-4A67A475FA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6225" y="3038706"/>
                  <a:ext cx="607741" cy="30905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93F496C-CFCE-4468-BA68-90C92EF759E4}"/>
              </a:ext>
            </a:extLst>
          </p:cNvPr>
          <p:cNvGrpSpPr/>
          <p:nvPr/>
        </p:nvGrpSpPr>
        <p:grpSpPr>
          <a:xfrm>
            <a:off x="95889" y="713344"/>
            <a:ext cx="4731750" cy="3060000"/>
            <a:chOff x="95889" y="792000"/>
            <a:chExt cx="4731750" cy="3060000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54FC3BE4-8D63-97FB-AA4D-E913C96F41D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9" y="792000"/>
              <a:ext cx="4320000" cy="306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B0C2508-E060-44DE-8DEC-A928B203C1BC}"/>
                    </a:ext>
                  </a:extLst>
                </p:cNvPr>
                <p:cNvSpPr txBox="1"/>
                <p:nvPr/>
              </p:nvSpPr>
              <p:spPr>
                <a:xfrm>
                  <a:off x="1561328" y="2827870"/>
                  <a:ext cx="694561" cy="3090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0" i="0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Ar</m:t>
                                </m:r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2+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B0C2508-E060-44DE-8DEC-A928B203C1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1328" y="2827870"/>
                  <a:ext cx="694561" cy="30905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12FB3D1-D299-48EC-B5F1-35642DAC3790}"/>
                    </a:ext>
                  </a:extLst>
                </p:cNvPr>
                <p:cNvSpPr txBox="1"/>
                <p:nvPr/>
              </p:nvSpPr>
              <p:spPr>
                <a:xfrm>
                  <a:off x="3090244" y="884367"/>
                  <a:ext cx="694561" cy="3090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0" i="0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Ar</m:t>
                                </m:r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12FB3D1-D299-48EC-B5F1-35642DAC37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0244" y="884367"/>
                  <a:ext cx="694561" cy="30905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8B23185C-D574-465D-A987-C4A054D8A0B4}"/>
                </a:ext>
              </a:extLst>
            </p:cNvPr>
            <p:cNvSpPr/>
            <p:nvPr/>
          </p:nvSpPr>
          <p:spPr>
            <a:xfrm>
              <a:off x="481781" y="2723538"/>
              <a:ext cx="1774108" cy="8652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58ABF8C7-32EA-4296-B71F-28F18C34E2E0}"/>
                </a:ext>
              </a:extLst>
            </p:cNvPr>
            <p:cNvCxnSpPr>
              <a:cxnSpLocks/>
            </p:cNvCxnSpPr>
            <p:nvPr/>
          </p:nvCxnSpPr>
          <p:spPr>
            <a:xfrm>
              <a:off x="2255889" y="3283976"/>
              <a:ext cx="257175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35F1624F-EAEA-45E7-91D2-F133A83DB1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5" y="3855901"/>
            <a:ext cx="4320000" cy="2456439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8CF043FE-9FD1-4BBE-8FB9-A3D8743D4DA2}"/>
              </a:ext>
            </a:extLst>
          </p:cNvPr>
          <p:cNvGrpSpPr/>
          <p:nvPr/>
        </p:nvGrpSpPr>
        <p:grpSpPr>
          <a:xfrm>
            <a:off x="4867271" y="3589826"/>
            <a:ext cx="4018104" cy="2941885"/>
            <a:chOff x="523966" y="753213"/>
            <a:chExt cx="4018104" cy="2941885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1BC43431-9824-4555-9F0A-8F0778F6471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66" y="995098"/>
              <a:ext cx="3780000" cy="270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A8EBEE3-3A63-46BB-80FA-15C397E007D5}"/>
                    </a:ext>
                  </a:extLst>
                </p:cNvPr>
                <p:cNvSpPr txBox="1"/>
                <p:nvPr/>
              </p:nvSpPr>
              <p:spPr>
                <a:xfrm>
                  <a:off x="1198484" y="2538259"/>
                  <a:ext cx="607741" cy="3108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200" b="0" i="0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A8EBEE3-3A63-46BB-80FA-15C397E00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8484" y="2538259"/>
                  <a:ext cx="607741" cy="310854"/>
                </a:xfrm>
                <a:prstGeom prst="rect">
                  <a:avLst/>
                </a:prstGeom>
                <a:blipFill>
                  <a:blip r:embed="rId13"/>
                  <a:stretch>
                    <a:fillRect r="-5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F791D4C-33BE-4893-B7EE-C2AF3EDE6156}"/>
                    </a:ext>
                  </a:extLst>
                </p:cNvPr>
                <p:cNvSpPr txBox="1"/>
                <p:nvPr/>
              </p:nvSpPr>
              <p:spPr>
                <a:xfrm>
                  <a:off x="1794439" y="2259556"/>
                  <a:ext cx="607741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200" b="0" i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en-US" altLang="ko-KR" sz="14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  <m:t>36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𝐴𝑟</m:t>
                                </m:r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altLang="ko-KR" sz="1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F791D4C-33BE-4893-B7EE-C2AF3EDE61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4439" y="2259556"/>
                  <a:ext cx="607741" cy="523220"/>
                </a:xfrm>
                <a:prstGeom prst="rect">
                  <a:avLst/>
                </a:prstGeom>
                <a:blipFill>
                  <a:blip r:embed="rId14"/>
                  <a:stretch>
                    <a:fillRect r="-4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B5BAC38-E512-4709-9669-9B487BA8F212}"/>
                    </a:ext>
                  </a:extLst>
                </p:cNvPr>
                <p:cNvSpPr txBox="1"/>
                <p:nvPr/>
              </p:nvSpPr>
              <p:spPr>
                <a:xfrm>
                  <a:off x="2466141" y="2663842"/>
                  <a:ext cx="60774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B5BAC38-E512-4709-9669-9B487BA8F2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6141" y="2663842"/>
                  <a:ext cx="607741" cy="30777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034A79-0B81-4C1F-8222-EC29310C7B67}"/>
                    </a:ext>
                  </a:extLst>
                </p:cNvPr>
                <p:cNvSpPr txBox="1"/>
                <p:nvPr/>
              </p:nvSpPr>
              <p:spPr>
                <a:xfrm>
                  <a:off x="2960376" y="2695152"/>
                  <a:ext cx="60774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034A79-0B81-4C1F-8222-EC29310C7B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0376" y="2695152"/>
                  <a:ext cx="607741" cy="30777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8E349F4-82C2-46ED-AAE0-3A455A94AD7B}"/>
                    </a:ext>
                  </a:extLst>
                </p:cNvPr>
                <p:cNvSpPr txBox="1"/>
                <p:nvPr/>
              </p:nvSpPr>
              <p:spPr>
                <a:xfrm>
                  <a:off x="3655198" y="3108618"/>
                  <a:ext cx="60774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2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Ar</m:t>
                                </m:r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2+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8E349F4-82C2-46ED-AAE0-3A455A94AD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5198" y="3108618"/>
                  <a:ext cx="607741" cy="307777"/>
                </a:xfrm>
                <a:prstGeom prst="rect">
                  <a:avLst/>
                </a:prstGeom>
                <a:blipFill>
                  <a:blip r:embed="rId17"/>
                  <a:stretch>
                    <a:fillRect r="-3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DB9D892-A4AF-4EE3-BFA7-18300361E3A6}"/>
                    </a:ext>
                  </a:extLst>
                </p:cNvPr>
                <p:cNvSpPr txBox="1"/>
                <p:nvPr/>
              </p:nvSpPr>
              <p:spPr>
                <a:xfrm>
                  <a:off x="3351327" y="1218765"/>
                  <a:ext cx="60774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200" b="0" i="0" smtClean="0">
                                <a:latin typeface="Cambria Math" panose="02040503050406030204" pitchFamily="18" charset="0"/>
                              </a:rPr>
                              <m:t>36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Ar</m:t>
                                </m:r>
                              </m:e>
                              <m:sup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DB9D892-A4AF-4EE3-BFA7-18300361E3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1327" y="1218765"/>
                  <a:ext cx="607741" cy="307777"/>
                </a:xfrm>
                <a:prstGeom prst="rect">
                  <a:avLst/>
                </a:prstGeom>
                <a:blipFill>
                  <a:blip r:embed="rId18"/>
                  <a:stretch>
                    <a:fillRect r="-3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E546710-491B-4D11-BCC8-F74372A5FD85}"/>
                    </a:ext>
                  </a:extLst>
                </p:cNvPr>
                <p:cNvSpPr txBox="1"/>
                <p:nvPr/>
              </p:nvSpPr>
              <p:spPr>
                <a:xfrm>
                  <a:off x="3847509" y="753213"/>
                  <a:ext cx="694561" cy="3502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0" i="0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Ar</m:t>
                                </m:r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2+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E546710-491B-4D11-BCC8-F74372A5FD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509" y="753213"/>
                  <a:ext cx="694561" cy="350267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ECC98B1-F912-4B95-A05B-1068090DD539}"/>
                    </a:ext>
                  </a:extLst>
                </p:cNvPr>
                <p:cNvSpPr txBox="1"/>
                <p:nvPr/>
              </p:nvSpPr>
              <p:spPr>
                <a:xfrm>
                  <a:off x="1415534" y="1241278"/>
                  <a:ext cx="694561" cy="3502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0" i="0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Ar</m:t>
                                </m:r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3+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ECC98B1-F912-4B95-A05B-1068090DD5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534" y="1241278"/>
                  <a:ext cx="694561" cy="35026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직선 화살표 연결선 31">
              <a:extLst>
                <a:ext uri="{FF2B5EF4-FFF2-40B4-BE49-F238E27FC236}">
                  <a16:creationId xmlns:a16="http://schemas.microsoft.com/office/drawing/2014/main" id="{AEF609E5-2447-4630-93D1-26153C0384BF}"/>
                </a:ext>
              </a:extLst>
            </p:cNvPr>
            <p:cNvCxnSpPr/>
            <p:nvPr/>
          </p:nvCxnSpPr>
          <p:spPr>
            <a:xfrm>
              <a:off x="2146863" y="1372653"/>
              <a:ext cx="30585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화살표 연결선 32">
              <a:extLst>
                <a:ext uri="{FF2B5EF4-FFF2-40B4-BE49-F238E27FC236}">
                  <a16:creationId xmlns:a16="http://schemas.microsoft.com/office/drawing/2014/main" id="{74A93375-E37F-494A-A19C-DE45AE1885ED}"/>
                </a:ext>
              </a:extLst>
            </p:cNvPr>
            <p:cNvCxnSpPr>
              <a:cxnSpLocks/>
            </p:cNvCxnSpPr>
            <p:nvPr/>
          </p:nvCxnSpPr>
          <p:spPr>
            <a:xfrm>
              <a:off x="2104189" y="2734864"/>
              <a:ext cx="0" cy="31247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922E141-50AD-4ACE-A4D6-B3D3F779B096}"/>
              </a:ext>
            </a:extLst>
          </p:cNvPr>
          <p:cNvSpPr txBox="1"/>
          <p:nvPr/>
        </p:nvSpPr>
        <p:spPr>
          <a:xfrm>
            <a:off x="692678" y="178809"/>
            <a:ext cx="623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FEBIAD Ion Source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를 통한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, Kr,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Xe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빔 인출 및 동위원소 분리</a:t>
            </a:r>
            <a:endParaRPr lang="en-US" altLang="ko-KR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  <a:p>
            <a:r>
              <a:rPr lang="en-US" altLang="ko-KR" sz="12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en-US" altLang="ko-KR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가스 주입 후 이온화 및 인출 시험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EBC772-F46C-41C1-A450-CDD0F1F9CE9C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9873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4C92501-AFDA-8033-261E-3E92C5637353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C379F60F-3335-75C6-DEB0-1A1022845C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566512A8-B0F3-9210-F9A7-ABBD01EE6F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BD18F1C7-2494-107F-23AE-6502E145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7</a:t>
            </a:fld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687985CA-1FE4-439F-A1FD-B54BA35D2256}"/>
              </a:ext>
            </a:extLst>
          </p:cNvPr>
          <p:cNvGrpSpPr/>
          <p:nvPr/>
        </p:nvGrpSpPr>
        <p:grpSpPr>
          <a:xfrm>
            <a:off x="57989" y="729000"/>
            <a:ext cx="3780000" cy="2700000"/>
            <a:chOff x="4840034" y="995098"/>
            <a:chExt cx="3780000" cy="2700000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22B36BE3-CAB2-4FD1-A9A5-213587B194D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034" y="995098"/>
              <a:ext cx="3780000" cy="270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43D2CB2-DF77-7F8D-43DB-4ABED1BEB8F2}"/>
                    </a:ext>
                  </a:extLst>
                </p:cNvPr>
                <p:cNvSpPr txBox="1"/>
                <p:nvPr/>
              </p:nvSpPr>
              <p:spPr>
                <a:xfrm>
                  <a:off x="5575697" y="2190568"/>
                  <a:ext cx="607741" cy="3108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200" b="0" i="0" smtClean="0">
                                <a:latin typeface="Cambria Math" panose="02040503050406030204" pitchFamily="18" charset="0"/>
                              </a:rPr>
                              <m:t>27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altLang="ko-KR" sz="1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43D2CB2-DF77-7F8D-43DB-4ABED1BEB8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5697" y="2190568"/>
                  <a:ext cx="607741" cy="3108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A08BD6D-EEED-3EFA-B2FF-0EB5248E8781}"/>
                    </a:ext>
                  </a:extLst>
                </p:cNvPr>
                <p:cNvSpPr txBox="1"/>
                <p:nvPr/>
              </p:nvSpPr>
              <p:spPr>
                <a:xfrm>
                  <a:off x="6554402" y="1088456"/>
                  <a:ext cx="1095335" cy="31854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200" b="0" i="0" smtClean="0">
                                <a:latin typeface="Cambria Math" panose="02040503050406030204" pitchFamily="18" charset="0"/>
                              </a:rPr>
                              <m:t>14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altLang="ko-KR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ko-KR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1400">
                                <a:latin typeface="Cambria Math" panose="02040503050406030204" pitchFamily="18" charset="0"/>
                              </a:rPr>
                              <m:t>CO</m:t>
                            </m:r>
                          </m:e>
                          <m:sup>
                            <m:r>
                              <a:rPr lang="en-US" altLang="ko-KR" sz="140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A08BD6D-EEED-3EFA-B2FF-0EB5248E87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4402" y="1088456"/>
                  <a:ext cx="1095335" cy="31854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3E9B8C76-6B0D-D0FE-7CE3-D99B6901D9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5075" y="1265743"/>
              <a:ext cx="23417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9AC6D3B-1A34-79E9-0D62-04AFBB042F31}"/>
                    </a:ext>
                  </a:extLst>
                </p:cNvPr>
                <p:cNvSpPr txBox="1"/>
                <p:nvPr/>
              </p:nvSpPr>
              <p:spPr>
                <a:xfrm>
                  <a:off x="6730034" y="2399760"/>
                  <a:ext cx="607741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12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m:rPr>
                                <m:sty m:val="p"/>
                              </m:rPr>
                              <a:rPr lang="en-US" altLang="ko-KR" sz="1200"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p>
                            <m:r>
                              <a:rPr lang="en-US" altLang="ko-KR" sz="120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9AC6D3B-1A34-79E9-0D62-04AFBB042F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0034" y="2399760"/>
                  <a:ext cx="607741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A5F6E1AE-5A68-4034-967B-A5C5F4C5316C}"/>
              </a:ext>
            </a:extLst>
          </p:cNvPr>
          <p:cNvGrpSpPr/>
          <p:nvPr/>
        </p:nvGrpSpPr>
        <p:grpSpPr>
          <a:xfrm>
            <a:off x="5045532" y="729000"/>
            <a:ext cx="3780000" cy="2700000"/>
            <a:chOff x="523966" y="3695098"/>
            <a:chExt cx="3780000" cy="2700000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FB454683-C3C1-4B7F-808D-DEEBD40F386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66" y="3695098"/>
              <a:ext cx="3780000" cy="270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C568BE1-6554-4577-742D-4F9ED3F2D61E}"/>
                    </a:ext>
                  </a:extLst>
                </p:cNvPr>
                <p:cNvSpPr txBox="1"/>
                <p:nvPr/>
              </p:nvSpPr>
              <p:spPr>
                <a:xfrm>
                  <a:off x="1844981" y="3819271"/>
                  <a:ext cx="60774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200" b="0" i="0" smtClean="0">
                                <a:latin typeface="Cambria Math" panose="02040503050406030204" pitchFamily="18" charset="0"/>
                              </a:rPr>
                              <m:t>36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Ar</m:t>
                                </m:r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C568BE1-6554-4577-742D-4F9ED3F2D6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4981" y="3819271"/>
                  <a:ext cx="607741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DEA9752-8CC1-711A-3B9B-5BBB4B586968}"/>
                    </a:ext>
                  </a:extLst>
                </p:cNvPr>
                <p:cNvSpPr txBox="1"/>
                <p:nvPr/>
              </p:nvSpPr>
              <p:spPr>
                <a:xfrm>
                  <a:off x="2352635" y="5315393"/>
                  <a:ext cx="60774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2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ko-KR" sz="12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Ar</m:t>
                                </m:r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DEA9752-8CC1-711A-3B9B-5BBB4B5869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2635" y="5315393"/>
                  <a:ext cx="607741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EE0ECF9-63D2-C8BE-22B2-E3357CA09D02}"/>
                    </a:ext>
                  </a:extLst>
                </p:cNvPr>
                <p:cNvSpPr txBox="1"/>
                <p:nvPr/>
              </p:nvSpPr>
              <p:spPr>
                <a:xfrm>
                  <a:off x="3392356" y="3895408"/>
                  <a:ext cx="60774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200" b="0" i="0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Ar</m:t>
                                </m:r>
                              </m:e>
                              <m:sup>
                                <m:r>
                                  <a:rPr lang="en-US" altLang="ko-KR" sz="1400" b="0" i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EE0ECF9-63D2-C8BE-22B2-E3357CA09D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2356" y="3895408"/>
                  <a:ext cx="607741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표 41">
                <a:extLst>
                  <a:ext uri="{FF2B5EF4-FFF2-40B4-BE49-F238E27FC236}">
                    <a16:creationId xmlns:a16="http://schemas.microsoft.com/office/drawing/2014/main" id="{9F0818C3-9E43-445D-B20B-9F5F1B4F33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9513834"/>
                  </p:ext>
                </p:extLst>
              </p:nvPr>
            </p:nvGraphicFramePr>
            <p:xfrm>
              <a:off x="2867692" y="3658646"/>
              <a:ext cx="3254528" cy="9144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36138">
                      <a:extLst>
                        <a:ext uri="{9D8B030D-6E8A-4147-A177-3AD203B41FA5}">
                          <a16:colId xmlns:a16="http://schemas.microsoft.com/office/drawing/2014/main" val="3477688197"/>
                        </a:ext>
                      </a:extLst>
                    </a:gridCol>
                    <a:gridCol w="552660">
                      <a:extLst>
                        <a:ext uri="{9D8B030D-6E8A-4147-A177-3AD203B41FA5}">
                          <a16:colId xmlns:a16="http://schemas.microsoft.com/office/drawing/2014/main" val="4269272040"/>
                        </a:ext>
                      </a:extLst>
                    </a:gridCol>
                    <a:gridCol w="602901">
                      <a:extLst>
                        <a:ext uri="{9D8B030D-6E8A-4147-A177-3AD203B41FA5}">
                          <a16:colId xmlns:a16="http://schemas.microsoft.com/office/drawing/2014/main" val="267802847"/>
                        </a:ext>
                      </a:extLst>
                    </a:gridCol>
                    <a:gridCol w="562829">
                      <a:extLst>
                        <a:ext uri="{9D8B030D-6E8A-4147-A177-3AD203B41FA5}">
                          <a16:colId xmlns:a16="http://schemas.microsoft.com/office/drawing/2014/main" val="3156361687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200" b="0" i="0" smtClean="0">
                                        <a:latin typeface="Cambria Math" panose="02040503050406030204" pitchFamily="18" charset="0"/>
                                      </a:rPr>
                                      <m:t>40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ko-KR" sz="1400" b="0" i="0" smtClean="0">
                                            <a:latin typeface="Cambria Math" panose="02040503050406030204" pitchFamily="18" charset="0"/>
                                          </a:rPr>
                                          <m:t>Ar</m:t>
                                        </m:r>
                                      </m:e>
                                      <m:sup>
                                        <m:r>
                                          <a:rPr lang="en-US" altLang="ko-KR" sz="1400" b="0" i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200" b="0" i="0" smtClean="0">
                                        <a:latin typeface="Cambria Math" panose="02040503050406030204" pitchFamily="18" charset="0"/>
                                      </a:rPr>
                                      <m:t>36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ko-KR" sz="1400" b="0" i="0" smtClean="0">
                                            <a:latin typeface="Cambria Math" panose="02040503050406030204" pitchFamily="18" charset="0"/>
                                          </a:rPr>
                                          <m:t>Ar</m:t>
                                        </m:r>
                                      </m:e>
                                      <m:sup>
                                        <m:r>
                                          <a:rPr lang="en-US" altLang="ko-KR" sz="1400" b="0" i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altLang="ko-KR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ko-KR" sz="1200" b="0" i="0" smtClean="0">
                                        <a:latin typeface="Cambria Math" panose="02040503050406030204" pitchFamily="18" charset="0"/>
                                      </a:rPr>
                                      <m:t>38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ko-KR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ko-KR" sz="1400" b="0" i="0" smtClean="0">
                                            <a:latin typeface="Cambria Math" panose="02040503050406030204" pitchFamily="18" charset="0"/>
                                          </a:rPr>
                                          <m:t>Ar</m:t>
                                        </m:r>
                                      </m:e>
                                      <m:sup>
                                        <m:r>
                                          <a:rPr lang="en-US" altLang="ko-KR" sz="1400" b="0" i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e>
                                </m:sPre>
                              </m:oMath>
                            </m:oMathPara>
                          </a14:m>
                          <a:endParaRPr lang="ko-KR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790824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nature</a:t>
                          </a:r>
                          <a:r>
                            <a:rPr lang="ko-KR" altLang="en-US" sz="1400" dirty="0"/>
                            <a:t> </a:t>
                          </a:r>
                          <a:r>
                            <a:rPr lang="en-US" altLang="ko-KR" sz="1400" dirty="0"/>
                            <a:t>(%)</a:t>
                          </a:r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99.6</a:t>
                          </a:r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0.33</a:t>
                          </a:r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0.06</a:t>
                          </a:r>
                          <a:endParaRPr lang="ko-KR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7631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experiment</a:t>
                          </a:r>
                          <a:r>
                            <a:rPr lang="ko-KR" altLang="en-US" sz="1400" dirty="0"/>
                            <a:t> </a:t>
                          </a:r>
                          <a:r>
                            <a:rPr lang="en-US" altLang="ko-KR" sz="1400" dirty="0"/>
                            <a:t>(%)</a:t>
                          </a:r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99.6</a:t>
                          </a:r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0.33</a:t>
                          </a:r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0.08</a:t>
                          </a:r>
                          <a:endParaRPr lang="ko-KR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04043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표 41">
                <a:extLst>
                  <a:ext uri="{FF2B5EF4-FFF2-40B4-BE49-F238E27FC236}">
                    <a16:creationId xmlns:a16="http://schemas.microsoft.com/office/drawing/2014/main" id="{9F0818C3-9E43-445D-B20B-9F5F1B4F33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9513834"/>
                  </p:ext>
                </p:extLst>
              </p:nvPr>
            </p:nvGraphicFramePr>
            <p:xfrm>
              <a:off x="2867692" y="3658646"/>
              <a:ext cx="3254528" cy="9144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36138">
                      <a:extLst>
                        <a:ext uri="{9D8B030D-6E8A-4147-A177-3AD203B41FA5}">
                          <a16:colId xmlns:a16="http://schemas.microsoft.com/office/drawing/2014/main" val="3477688197"/>
                        </a:ext>
                      </a:extLst>
                    </a:gridCol>
                    <a:gridCol w="552660">
                      <a:extLst>
                        <a:ext uri="{9D8B030D-6E8A-4147-A177-3AD203B41FA5}">
                          <a16:colId xmlns:a16="http://schemas.microsoft.com/office/drawing/2014/main" val="4269272040"/>
                        </a:ext>
                      </a:extLst>
                    </a:gridCol>
                    <a:gridCol w="602901">
                      <a:extLst>
                        <a:ext uri="{9D8B030D-6E8A-4147-A177-3AD203B41FA5}">
                          <a16:colId xmlns:a16="http://schemas.microsoft.com/office/drawing/2014/main" val="267802847"/>
                        </a:ext>
                      </a:extLst>
                    </a:gridCol>
                    <a:gridCol w="562829">
                      <a:extLst>
                        <a:ext uri="{9D8B030D-6E8A-4147-A177-3AD203B41FA5}">
                          <a16:colId xmlns:a16="http://schemas.microsoft.com/office/drawing/2014/main" val="3156361687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latinLnBrk="1"/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13"/>
                          <a:stretch>
                            <a:fillRect l="-282222" t="-2000" r="-215556" b="-2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13"/>
                          <a:stretch>
                            <a:fillRect l="-347475" t="-2000" r="-95960" b="-2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blipFill>
                          <a:blip r:embed="rId13"/>
                          <a:stretch>
                            <a:fillRect l="-476344" t="-2000" r="-2151" b="-2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790824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nature</a:t>
                          </a:r>
                          <a:r>
                            <a:rPr lang="ko-KR" altLang="en-US" sz="1400" dirty="0"/>
                            <a:t> </a:t>
                          </a:r>
                          <a:r>
                            <a:rPr lang="en-US" altLang="ko-KR" sz="1400" dirty="0"/>
                            <a:t>(%)</a:t>
                          </a:r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99.6</a:t>
                          </a:r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0.33</a:t>
                          </a:r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0.06</a:t>
                          </a:r>
                          <a:endParaRPr lang="ko-KR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57631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experiment</a:t>
                          </a:r>
                          <a:r>
                            <a:rPr lang="ko-KR" altLang="en-US" sz="1400" dirty="0"/>
                            <a:t> </a:t>
                          </a:r>
                          <a:r>
                            <a:rPr lang="en-US" altLang="ko-KR" sz="1400" dirty="0"/>
                            <a:t>(%)</a:t>
                          </a:r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99.6</a:t>
                          </a:r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0.33</a:t>
                          </a:r>
                          <a:endParaRPr lang="ko-KR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dirty="0"/>
                            <a:t>0.08</a:t>
                          </a:r>
                          <a:endParaRPr lang="ko-KR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04043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5876595-148A-42A5-876A-C7F7DA0D152E}"/>
                  </a:ext>
                </a:extLst>
              </p:cNvPr>
              <p:cNvSpPr txBox="1"/>
              <p:nvPr/>
            </p:nvSpPr>
            <p:spPr>
              <a:xfrm>
                <a:off x="994716" y="4845759"/>
                <a:ext cx="7830816" cy="749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Ar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의 </a:t>
                </a:r>
                <a:r>
                  <a:rPr lang="ko-KR" altLang="en-US" sz="1400" dirty="0" err="1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고전리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 이온인</a:t>
                </a:r>
                <a:r>
                  <a:rPr lang="en-US" altLang="ko-KR" sz="1400" dirty="0">
                    <a:solidFill>
                      <a:srgbClr val="004098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140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Ar</m:t>
                        </m:r>
                      </m:e>
                      <m:sup>
                        <m:r>
                          <a:rPr lang="en-US" altLang="ko-KR" sz="1400" b="0" i="0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ko-KR" sz="140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,</a:t>
                </a:r>
                <a:r>
                  <a:rPr lang="en-US" altLang="ko-KR" sz="1400" dirty="0">
                    <a:solidFill>
                      <a:srgbClr val="004098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140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Ar</m:t>
                        </m:r>
                      </m:e>
                      <m:sup>
                        <m:r>
                          <a:rPr lang="en-US" altLang="ko-KR" sz="1400" b="0" i="0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ko-KR" sz="140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, </a:t>
                </a:r>
                <a:r>
                  <a:rPr lang="en-US" altLang="ko-KR" sz="1400" dirty="0">
                    <a:solidFill>
                      <a:srgbClr val="004098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140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Ar</m:t>
                        </m:r>
                      </m:e>
                      <m:sup>
                        <m:r>
                          <a:rPr lang="en-US" altLang="ko-KR" sz="1400" b="0" i="0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ko-KR" sz="140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 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빔까지 생성됨을 확인함</a:t>
                </a: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:r>
                  <a:rPr lang="en-US" altLang="ko-KR" sz="1400" dirty="0" err="1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Ar</a:t>
                </a: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 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동위원소의 빔도 확인 및 자연계 비율과 일치함을 확인함</a:t>
                </a: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  <a:p>
                <a:pPr marL="214308" indent="-214308">
                  <a:buClr>
                    <a:srgbClr val="005391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sz="1200" i="1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ko-KR" sz="120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  <m:e>
                        <m:sSup>
                          <m:sSupPr>
                            <m:ctrlPr>
                              <a:rPr lang="en-US" altLang="ko-KR" sz="1400" i="1">
                                <a:solidFill>
                                  <a:srgbClr val="00409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ko-KR" sz="1400" i="1">
                                    <a:solidFill>
                                      <a:srgbClr val="004098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400" i="1">
                                    <a:solidFill>
                                      <a:srgbClr val="004098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ko-KR" sz="1400" i="1">
                                    <a:solidFill>
                                      <a:srgbClr val="004098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ko-KR" sz="1400">
                                <a:solidFill>
                                  <a:srgbClr val="004098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sPre>
                    <m:r>
                      <a:rPr lang="en-US" altLang="ko-KR" sz="1400" i="1">
                        <a:solidFill>
                          <a:srgbClr val="00409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ko-KR" sz="1400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140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p>
                        <m:r>
                          <a:rPr lang="en-US" altLang="ko-KR" sz="140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와 같은 </a:t>
                </a:r>
                <a:r>
                  <a:rPr lang="ko-KR" altLang="en-US" sz="1400" dirty="0" err="1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분자빔</a:t>
                </a:r>
                <a:r>
                  <a:rPr lang="ko-KR" altLang="en-US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 생성을 확인함</a:t>
                </a:r>
                <a:r>
                  <a:rPr lang="en-US" altLang="ko-KR" sz="1400" dirty="0">
                    <a:solidFill>
                      <a:srgbClr val="004098"/>
                    </a:solidFill>
                    <a:ea typeface="SUIT SemiBold" pitchFamily="50" charset="-127"/>
                    <a:cs typeface="Pretendard Medium" panose="02000603000000020004" pitchFamily="50" charset="-127"/>
                  </a:rPr>
                  <a:t>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5876595-148A-42A5-876A-C7F7DA0D1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16" y="4845759"/>
                <a:ext cx="7830816" cy="749436"/>
              </a:xfrm>
              <a:prstGeom prst="rect">
                <a:avLst/>
              </a:prstGeom>
              <a:blipFill>
                <a:blip r:embed="rId14"/>
                <a:stretch>
                  <a:fillRect l="-78" t="-813" b="-81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389F62F-804D-4CE4-8845-42F63984EFF0}"/>
              </a:ext>
            </a:extLst>
          </p:cNvPr>
          <p:cNvSpPr txBox="1"/>
          <p:nvPr/>
        </p:nvSpPr>
        <p:spPr>
          <a:xfrm>
            <a:off x="692678" y="178809"/>
            <a:ext cx="623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FEBIAD Ion Source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를 통한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, Kr,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Xe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빔 인출 및 동위원소 분리</a:t>
            </a:r>
            <a:endParaRPr lang="en-US" altLang="ko-KR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  <a:p>
            <a:r>
              <a:rPr lang="en-US" altLang="ko-KR" sz="12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en-US" altLang="ko-KR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가스 주입 후 이온화 및 인출 시험</a:t>
            </a:r>
            <a:endParaRPr lang="ko-KR" altLang="en-US" sz="20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AD63BE-CEF0-4EF2-A845-5E6E3B12BE9C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5718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FAA17-9876-7202-8BDD-6C2681CEA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7E2F05-66B5-65CF-4797-21D01B9EE812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FFBF055-8A1E-41F5-319F-C3C40A36D4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81AC2854-BABD-DF6C-9D91-7031934FA7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D459E50-1CEF-0B82-DD03-3C96889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8</a:t>
            </a:fld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11E490E2-57E5-4374-B619-ABD0E6593DA4}"/>
              </a:ext>
            </a:extLst>
          </p:cNvPr>
          <p:cNvGrpSpPr/>
          <p:nvPr/>
        </p:nvGrpSpPr>
        <p:grpSpPr>
          <a:xfrm>
            <a:off x="1631452" y="814156"/>
            <a:ext cx="5881096" cy="3906101"/>
            <a:chOff x="1631452" y="814156"/>
            <a:chExt cx="5881096" cy="3906101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65893313-590A-4745-8112-B376C5216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452" y="814156"/>
              <a:ext cx="5881096" cy="39061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F219EE5-C1CE-4C09-98FB-9CE242E066A0}"/>
                    </a:ext>
                  </a:extLst>
                </p:cNvPr>
                <p:cNvSpPr txBox="1"/>
                <p:nvPr/>
              </p:nvSpPr>
              <p:spPr>
                <a:xfrm>
                  <a:off x="2057486" y="3197819"/>
                  <a:ext cx="60774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F219EE5-C1CE-4C09-98FB-9CE242E066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486" y="3197819"/>
                  <a:ext cx="607741" cy="338554"/>
                </a:xfrm>
                <a:prstGeom prst="rect">
                  <a:avLst/>
                </a:prstGeom>
                <a:blipFill>
                  <a:blip r:embed="rId6"/>
                  <a:stretch>
                    <a:fillRect r="-1818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47098FE-2591-4D1A-BDE5-6B889CB72A34}"/>
                    </a:ext>
                  </a:extLst>
                </p:cNvPr>
                <p:cNvSpPr txBox="1"/>
                <p:nvPr/>
              </p:nvSpPr>
              <p:spPr>
                <a:xfrm>
                  <a:off x="3006299" y="1037684"/>
                  <a:ext cx="60774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𝟑𝟎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47098FE-2591-4D1A-BDE5-6B889CB72A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6299" y="1037684"/>
                  <a:ext cx="607741" cy="338554"/>
                </a:xfrm>
                <a:prstGeom prst="rect">
                  <a:avLst/>
                </a:prstGeom>
                <a:blipFill>
                  <a:blip r:embed="rId7"/>
                  <a:stretch>
                    <a:fillRect r="-18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69C7B6-D022-4B56-9615-F39A4B8DD62F}"/>
                    </a:ext>
                  </a:extLst>
                </p:cNvPr>
                <p:cNvSpPr txBox="1"/>
                <p:nvPr/>
              </p:nvSpPr>
              <p:spPr>
                <a:xfrm>
                  <a:off x="3624062" y="2024446"/>
                  <a:ext cx="60774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𝟑𝟏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69C7B6-D022-4B56-9615-F39A4B8DD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4062" y="2024446"/>
                  <a:ext cx="607741" cy="338554"/>
                </a:xfrm>
                <a:prstGeom prst="rect">
                  <a:avLst/>
                </a:prstGeom>
                <a:blipFill>
                  <a:blip r:embed="rId8"/>
                  <a:stretch>
                    <a:fillRect r="-18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E2F1ECE-22B1-4E3B-8117-D8BECE3B7A9D}"/>
                    </a:ext>
                  </a:extLst>
                </p:cNvPr>
                <p:cNvSpPr txBox="1"/>
                <p:nvPr/>
              </p:nvSpPr>
              <p:spPr>
                <a:xfrm>
                  <a:off x="4082734" y="2303073"/>
                  <a:ext cx="60774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𝟑𝟐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E2F1ECE-22B1-4E3B-8117-D8BECE3B7A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2734" y="2303073"/>
                  <a:ext cx="607741" cy="338554"/>
                </a:xfrm>
                <a:prstGeom prst="rect">
                  <a:avLst/>
                </a:prstGeom>
                <a:blipFill>
                  <a:blip r:embed="rId9"/>
                  <a:stretch>
                    <a:fillRect r="-1818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CE59716-92BB-4DF2-B02F-0F0B146D74FD}"/>
                    </a:ext>
                  </a:extLst>
                </p:cNvPr>
                <p:cNvSpPr txBox="1"/>
                <p:nvPr/>
              </p:nvSpPr>
              <p:spPr>
                <a:xfrm>
                  <a:off x="4815238" y="1376238"/>
                  <a:ext cx="60774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𝟑𝟒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CE59716-92BB-4DF2-B02F-0F0B146D74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5238" y="1376238"/>
                  <a:ext cx="607741" cy="338554"/>
                </a:xfrm>
                <a:prstGeom prst="rect">
                  <a:avLst/>
                </a:prstGeom>
                <a:blipFill>
                  <a:blip r:embed="rId10"/>
                  <a:stretch>
                    <a:fillRect r="-17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EB557D4-8B90-4836-AA62-4FC90EFF4E71}"/>
                    </a:ext>
                  </a:extLst>
                </p:cNvPr>
                <p:cNvSpPr txBox="1"/>
                <p:nvPr/>
              </p:nvSpPr>
              <p:spPr>
                <a:xfrm>
                  <a:off x="5524537" y="2107597"/>
                  <a:ext cx="60774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𝟑𝟔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EB557D4-8B90-4836-AA62-4FC90EFF4E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4537" y="2107597"/>
                  <a:ext cx="607741" cy="338554"/>
                </a:xfrm>
                <a:prstGeom prst="rect">
                  <a:avLst/>
                </a:prstGeom>
                <a:blipFill>
                  <a:blip r:embed="rId11"/>
                  <a:stretch>
                    <a:fillRect r="-18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CBEBECD-DA27-4DA6-85D8-F28B8E3931C7}"/>
                    </a:ext>
                  </a:extLst>
                </p:cNvPr>
                <p:cNvSpPr txBox="1"/>
                <p:nvPr/>
              </p:nvSpPr>
              <p:spPr>
                <a:xfrm>
                  <a:off x="2483115" y="2049850"/>
                  <a:ext cx="60774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  <m:r>
                              <a:rPr lang="en-US" altLang="ko-KR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CBEBECD-DA27-4DA6-85D8-F28B8E3931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3115" y="2049850"/>
                  <a:ext cx="607741" cy="338554"/>
                </a:xfrm>
                <a:prstGeom prst="rect">
                  <a:avLst/>
                </a:prstGeom>
                <a:blipFill>
                  <a:blip r:embed="rId12"/>
                  <a:stretch>
                    <a:fillRect r="-18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직선 화살표 연결선 21">
              <a:extLst>
                <a:ext uri="{FF2B5EF4-FFF2-40B4-BE49-F238E27FC236}">
                  <a16:creationId xmlns:a16="http://schemas.microsoft.com/office/drawing/2014/main" id="{73BF5273-E83D-45D6-93F9-3D2848DD77A4}"/>
                </a:ext>
              </a:extLst>
            </p:cNvPr>
            <p:cNvCxnSpPr/>
            <p:nvPr/>
          </p:nvCxnSpPr>
          <p:spPr>
            <a:xfrm>
              <a:off x="2483115" y="3536373"/>
              <a:ext cx="182112" cy="435859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화살표 연결선 23">
              <a:extLst>
                <a:ext uri="{FF2B5EF4-FFF2-40B4-BE49-F238E27FC236}">
                  <a16:creationId xmlns:a16="http://schemas.microsoft.com/office/drawing/2014/main" id="{14B976A7-979F-49EF-BDD5-1F860DC78C1C}"/>
                </a:ext>
              </a:extLst>
            </p:cNvPr>
            <p:cNvCxnSpPr/>
            <p:nvPr/>
          </p:nvCxnSpPr>
          <p:spPr>
            <a:xfrm>
              <a:off x="2858140" y="2394459"/>
              <a:ext cx="182112" cy="435859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화살표 연결선 25">
              <a:extLst>
                <a:ext uri="{FF2B5EF4-FFF2-40B4-BE49-F238E27FC236}">
                  <a16:creationId xmlns:a16="http://schemas.microsoft.com/office/drawing/2014/main" id="{0ADB705D-BD0D-44F8-A006-27614468A599}"/>
                </a:ext>
              </a:extLst>
            </p:cNvPr>
            <p:cNvCxnSpPr>
              <a:cxnSpLocks/>
            </p:cNvCxnSpPr>
            <p:nvPr/>
          </p:nvCxnSpPr>
          <p:spPr>
            <a:xfrm>
              <a:off x="3431458" y="1376238"/>
              <a:ext cx="85027" cy="2378064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화살표 연결선 27">
              <a:extLst>
                <a:ext uri="{FF2B5EF4-FFF2-40B4-BE49-F238E27FC236}">
                  <a16:creationId xmlns:a16="http://schemas.microsoft.com/office/drawing/2014/main" id="{791A33FB-45F8-4E5A-A54D-68682B4F9C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0665" y="2388404"/>
              <a:ext cx="50979" cy="612725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화살표 연결선 29">
              <a:extLst>
                <a:ext uri="{FF2B5EF4-FFF2-40B4-BE49-F238E27FC236}">
                  <a16:creationId xmlns:a16="http://schemas.microsoft.com/office/drawing/2014/main" id="{036A84B2-023D-449C-BFCF-9A15E8866C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5824" y="2641627"/>
              <a:ext cx="84492" cy="125579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화살표 연결선 32">
              <a:extLst>
                <a:ext uri="{FF2B5EF4-FFF2-40B4-BE49-F238E27FC236}">
                  <a16:creationId xmlns:a16="http://schemas.microsoft.com/office/drawing/2014/main" id="{AA877C0B-89E3-4B38-B49A-FF7DA32D8D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9108" y="1714792"/>
              <a:ext cx="83250" cy="1821581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화살표 연결선 35">
              <a:extLst>
                <a:ext uri="{FF2B5EF4-FFF2-40B4-BE49-F238E27FC236}">
                  <a16:creationId xmlns:a16="http://schemas.microsoft.com/office/drawing/2014/main" id="{9440AB13-9B98-435C-B8B1-0DE9F004B3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28407" y="2565270"/>
              <a:ext cx="1" cy="1102162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90CBB72-C122-487E-AFFD-933E971B0ECA}"/>
              </a:ext>
            </a:extLst>
          </p:cNvPr>
          <p:cNvSpPr txBox="1"/>
          <p:nvPr/>
        </p:nvSpPr>
        <p:spPr>
          <a:xfrm>
            <a:off x="656591" y="5058811"/>
            <a:ext cx="7830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en-US" altLang="ko-KR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Xe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동위원소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질량 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128 ~ 136)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가 분리됨을 확인함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  <a:p>
            <a:pPr marL="214308" indent="-214308">
              <a:buClr>
                <a:srgbClr val="005391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빔 </a:t>
            </a:r>
            <a:r>
              <a:rPr lang="ko-KR" altLang="en-US" sz="1400" dirty="0" err="1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이미턴스가</a:t>
            </a:r>
            <a:r>
              <a:rPr lang="ko-KR" altLang="en-US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 최소가 되는 조건에서 동위원소 분리가 더 잘됨을 확인함</a:t>
            </a:r>
            <a:r>
              <a:rPr lang="en-US" altLang="ko-KR" sz="1400" dirty="0">
                <a:solidFill>
                  <a:srgbClr val="004098"/>
                </a:solidFill>
                <a:ea typeface="SUIT SemiBold" pitchFamily="50" charset="-127"/>
                <a:cs typeface="Pretendard Medium" panose="02000603000000020004" pitchFamily="50" charset="-127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A8C9C8-6CB1-42BB-A00F-A1FE2C50BBA5}"/>
              </a:ext>
            </a:extLst>
          </p:cNvPr>
          <p:cNvSpPr txBox="1"/>
          <p:nvPr/>
        </p:nvSpPr>
        <p:spPr>
          <a:xfrm>
            <a:off x="2192932" y="4711178"/>
            <a:ext cx="4758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5391"/>
              </a:buClr>
            </a:pPr>
            <a:r>
              <a:rPr lang="ko-KR" altLang="en-US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인출전극 위치에 따른 </a:t>
            </a:r>
            <a:r>
              <a:rPr lang="en-US" altLang="ko-KR" sz="1050" dirty="0" err="1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Xe</a:t>
            </a:r>
            <a:r>
              <a:rPr lang="en-US" altLang="ko-KR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050" dirty="0">
                <a:latin typeface="Abadi" panose="020B0604020104020204" pitchFamily="34" charset="0"/>
                <a:ea typeface="SUIT SemiBold" pitchFamily="50" charset="-127"/>
                <a:cs typeface="Pretendard Medium" panose="02000603000000020004" pitchFamily="50" charset="-127"/>
              </a:rPr>
              <a:t>빔의 분리도</a:t>
            </a:r>
            <a:endParaRPr lang="en-US" altLang="ko-KR" sz="1050" dirty="0">
              <a:latin typeface="Abadi" panose="020B0604020104020204" pitchFamily="34" charset="0"/>
              <a:ea typeface="SUIT SemiBold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20925A-27EC-4135-8AE5-9FF1E205138B}"/>
              </a:ext>
            </a:extLst>
          </p:cNvPr>
          <p:cNvSpPr txBox="1"/>
          <p:nvPr/>
        </p:nvSpPr>
        <p:spPr>
          <a:xfrm>
            <a:off x="692678" y="178809"/>
            <a:ext cx="623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FEBIAD Ion Source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를 통한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, Kr,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Xe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빔 인출 및 동위원소 분리</a:t>
            </a:r>
            <a:endParaRPr lang="en-US" altLang="ko-KR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  <a:p>
            <a:r>
              <a:rPr lang="en-US" altLang="ko-KR" sz="12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Xe</a:t>
            </a:r>
            <a:r>
              <a:rPr lang="ko-KR" altLang="en-US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가스 주입 후 이온화 및 인출 시험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78EA11-7187-4EAE-8E1C-96F85BCCBB13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5625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FAA17-9876-7202-8BDD-6C2681CEA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07E2F05-66B5-65CF-4797-21D01B9EE812}"/>
              </a:ext>
            </a:extLst>
          </p:cNvPr>
          <p:cNvSpPr/>
          <p:nvPr/>
        </p:nvSpPr>
        <p:spPr>
          <a:xfrm>
            <a:off x="0" y="-2062"/>
            <a:ext cx="9144000" cy="718457"/>
          </a:xfrm>
          <a:prstGeom prst="rect">
            <a:avLst/>
          </a:prstGeom>
          <a:gradFill flip="none" rotWithShape="1">
            <a:gsLst>
              <a:gs pos="0">
                <a:srgbClr val="0097E0"/>
              </a:gs>
              <a:gs pos="93000">
                <a:srgbClr val="00539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pic>
        <p:nvPicPr>
          <p:cNvPr id="5" name="그림 4" descr="스크린샷, 다채로움, 그래픽, 디자인이(가) 표시된 사진&#10;&#10;자동 생성된 설명">
            <a:extLst>
              <a:ext uri="{FF2B5EF4-FFF2-40B4-BE49-F238E27FC236}">
                <a16:creationId xmlns:a16="http://schemas.microsoft.com/office/drawing/2014/main" id="{DFFBF055-8A1E-41F5-319F-C3C40A36D4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3314" y="18893"/>
            <a:ext cx="2220686" cy="676538"/>
          </a:xfrm>
          <a:prstGeom prst="rect">
            <a:avLst/>
          </a:prstGeom>
        </p:spPr>
      </p:pic>
      <p:pic>
        <p:nvPicPr>
          <p:cNvPr id="3" name="그림 2" descr="폰트, 텍스트, 그래픽, 스크린샷이(가) 표시된 사진&#10;&#10;자동 생성된 설명">
            <a:extLst>
              <a:ext uri="{FF2B5EF4-FFF2-40B4-BE49-F238E27FC236}">
                <a16:creationId xmlns:a16="http://schemas.microsoft.com/office/drawing/2014/main" id="{81AC2854-BABD-DF6C-9D91-7031934FA7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66" y="6460491"/>
            <a:ext cx="947066" cy="218700"/>
          </a:xfrm>
          <a:prstGeom prst="rect">
            <a:avLst/>
          </a:prstGeom>
        </p:spPr>
      </p:pic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6D459E50-1CEF-0B82-DD03-3C96889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A9868-F4C7-48E4-A91F-515FCC583EA8}" type="slidenum">
              <a:rPr lang="ko-KR" altLang="en-US" smtClean="0"/>
              <a:t>9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5E6E698-327D-4103-B0E2-75D8DCABFD3A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" y="777285"/>
            <a:ext cx="4320000" cy="2880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A5E67A6-CE67-400A-9D30-E58CAAB05461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771165"/>
            <a:ext cx="4320000" cy="2880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959D71C-C9CE-4A37-8B22-590EA06C599D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" y="3750971"/>
            <a:ext cx="4320000" cy="2880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123614C-9951-40D4-8788-A81067BCD1BD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750971"/>
            <a:ext cx="4320000" cy="2880000"/>
          </a:xfrm>
          <a:prstGeom prst="rect">
            <a:avLst/>
          </a:prstGeom>
        </p:spPr>
      </p:pic>
      <p:grpSp>
        <p:nvGrpSpPr>
          <p:cNvPr id="40" name="그룹 39">
            <a:extLst>
              <a:ext uri="{FF2B5EF4-FFF2-40B4-BE49-F238E27FC236}">
                <a16:creationId xmlns:a16="http://schemas.microsoft.com/office/drawing/2014/main" id="{1D9F7E6F-AA47-4432-8919-3860506EF4C6}"/>
              </a:ext>
            </a:extLst>
          </p:cNvPr>
          <p:cNvGrpSpPr/>
          <p:nvPr/>
        </p:nvGrpSpPr>
        <p:grpSpPr>
          <a:xfrm>
            <a:off x="322755" y="831140"/>
            <a:ext cx="3996000" cy="2219021"/>
            <a:chOff x="322755" y="831140"/>
            <a:chExt cx="3996000" cy="2219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F46DE90-5117-4687-9114-BCF19633D6DD}"/>
                    </a:ext>
                  </a:extLst>
                </p:cNvPr>
                <p:cNvSpPr txBox="1"/>
                <p:nvPr/>
              </p:nvSpPr>
              <p:spPr>
                <a:xfrm>
                  <a:off x="1364029" y="2766172"/>
                  <a:ext cx="607741" cy="2839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F46DE90-5117-4687-9114-BCF19633D6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4029" y="2766172"/>
                  <a:ext cx="607741" cy="28398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22485B6-AF1D-4E88-8D0A-20F3C49898F7}"/>
                    </a:ext>
                  </a:extLst>
                </p:cNvPr>
                <p:cNvSpPr txBox="1"/>
                <p:nvPr/>
              </p:nvSpPr>
              <p:spPr>
                <a:xfrm>
                  <a:off x="2020771" y="2666033"/>
                  <a:ext cx="607741" cy="2839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𝟑𝟎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22485B6-AF1D-4E88-8D0A-20F3C49898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0771" y="2666033"/>
                  <a:ext cx="607741" cy="28392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B70F890-51F9-4E1F-A7E7-0F444420F549}"/>
                    </a:ext>
                  </a:extLst>
                </p:cNvPr>
                <p:cNvSpPr txBox="1"/>
                <p:nvPr/>
              </p:nvSpPr>
              <p:spPr>
                <a:xfrm>
                  <a:off x="2276314" y="1112217"/>
                  <a:ext cx="607741" cy="2839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𝟑𝟏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B70F890-51F9-4E1F-A7E7-0F444420F5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6314" y="1112217"/>
                  <a:ext cx="607741" cy="28392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A4AB95B-D6A1-4824-9462-D8B06D921C42}"/>
                    </a:ext>
                  </a:extLst>
                </p:cNvPr>
                <p:cNvSpPr txBox="1"/>
                <p:nvPr/>
              </p:nvSpPr>
              <p:spPr>
                <a:xfrm>
                  <a:off x="2884055" y="831140"/>
                  <a:ext cx="607741" cy="2839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𝟑𝟐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A4AB95B-D6A1-4824-9462-D8B06D921C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4055" y="831140"/>
                  <a:ext cx="607741" cy="28392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A0BD03D-D908-4312-9D9F-63E41B6BBDFB}"/>
                    </a:ext>
                  </a:extLst>
                </p:cNvPr>
                <p:cNvSpPr txBox="1"/>
                <p:nvPr/>
              </p:nvSpPr>
              <p:spPr>
                <a:xfrm>
                  <a:off x="3108608" y="2065314"/>
                  <a:ext cx="607741" cy="2839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𝟑𝟒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A0BD03D-D908-4312-9D9F-63E41B6BBD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8608" y="2065314"/>
                  <a:ext cx="607741" cy="28392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4481383-FCDA-4F8F-9D8F-41E0830E8154}"/>
                    </a:ext>
                  </a:extLst>
                </p:cNvPr>
                <p:cNvSpPr txBox="1"/>
                <p:nvPr/>
              </p:nvSpPr>
              <p:spPr>
                <a:xfrm>
                  <a:off x="3711014" y="2238900"/>
                  <a:ext cx="607741" cy="2839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𝟑𝟔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4481383-FCDA-4F8F-9D8F-41E0830E81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1014" y="2238900"/>
                  <a:ext cx="607741" cy="28392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C4EE3C1-72FA-478B-A0B6-AEEF3D0FB1C1}"/>
                    </a:ext>
                  </a:extLst>
                </p:cNvPr>
                <p:cNvSpPr txBox="1"/>
                <p:nvPr/>
              </p:nvSpPr>
              <p:spPr>
                <a:xfrm>
                  <a:off x="1224469" y="954505"/>
                  <a:ext cx="607741" cy="2839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C4EE3C1-72FA-478B-A0B6-AEEF3D0FB1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4469" y="954505"/>
                  <a:ext cx="607741" cy="28392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A4F73EE-B567-4CC3-8989-3B1884127899}"/>
                    </a:ext>
                  </a:extLst>
                </p:cNvPr>
                <p:cNvSpPr txBox="1"/>
                <p:nvPr/>
              </p:nvSpPr>
              <p:spPr>
                <a:xfrm>
                  <a:off x="322755" y="2666032"/>
                  <a:ext cx="607741" cy="2839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A4F73EE-B567-4CC3-8989-3B18841278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755" y="2666032"/>
                  <a:ext cx="607741" cy="28398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C187374-2909-4F18-B2CB-7CF4236C2BDD}"/>
                    </a:ext>
                  </a:extLst>
                </p:cNvPr>
                <p:cNvSpPr txBox="1"/>
                <p:nvPr/>
              </p:nvSpPr>
              <p:spPr>
                <a:xfrm>
                  <a:off x="871392" y="2524038"/>
                  <a:ext cx="607741" cy="2839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C187374-2909-4F18-B2CB-7CF4236C2B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392" y="2524038"/>
                  <a:ext cx="607741" cy="28398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C4945AE3-69AB-404E-8F17-B08608DAB460}"/>
              </a:ext>
            </a:extLst>
          </p:cNvPr>
          <p:cNvCxnSpPr>
            <a:cxnSpLocks/>
          </p:cNvCxnSpPr>
          <p:nvPr/>
        </p:nvCxnSpPr>
        <p:spPr>
          <a:xfrm>
            <a:off x="626626" y="2949957"/>
            <a:ext cx="0" cy="245527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44E2B720-ECC0-4377-A0FE-A0490F551814}"/>
              </a:ext>
            </a:extLst>
          </p:cNvPr>
          <p:cNvCxnSpPr>
            <a:cxnSpLocks/>
          </p:cNvCxnSpPr>
          <p:nvPr/>
        </p:nvCxnSpPr>
        <p:spPr>
          <a:xfrm>
            <a:off x="1191981" y="2917705"/>
            <a:ext cx="0" cy="245527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EF8DF426-6C6C-47A5-B3BE-315BE7E7B9E4}"/>
              </a:ext>
            </a:extLst>
          </p:cNvPr>
          <p:cNvGrpSpPr/>
          <p:nvPr/>
        </p:nvGrpSpPr>
        <p:grpSpPr>
          <a:xfrm>
            <a:off x="4965816" y="964247"/>
            <a:ext cx="3836438" cy="2029967"/>
            <a:chOff x="482317" y="1020461"/>
            <a:chExt cx="3836438" cy="20299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CF85C61-2A43-41AA-9BA1-549D6178CDF5}"/>
                    </a:ext>
                  </a:extLst>
                </p:cNvPr>
                <p:cNvSpPr txBox="1"/>
                <p:nvPr/>
              </p:nvSpPr>
              <p:spPr>
                <a:xfrm>
                  <a:off x="1461714" y="2766439"/>
                  <a:ext cx="607741" cy="2839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CF85C61-2A43-41AA-9BA1-549D6178C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1714" y="2766439"/>
                  <a:ext cx="607741" cy="283989"/>
                </a:xfrm>
                <a:prstGeom prst="rect">
                  <a:avLst/>
                </a:prstGeom>
                <a:blipFill>
                  <a:blip r:embed="rId18"/>
                  <a:stretch>
                    <a:fillRect r="-5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14DF267-87D7-4586-BF1D-440A40BC0C28}"/>
                    </a:ext>
                  </a:extLst>
                </p:cNvPr>
                <p:cNvSpPr txBox="1"/>
                <p:nvPr/>
              </p:nvSpPr>
              <p:spPr>
                <a:xfrm>
                  <a:off x="2027770" y="2517379"/>
                  <a:ext cx="607741" cy="2839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𝟑𝟎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14DF267-87D7-4586-BF1D-440A40BC0C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7770" y="2517379"/>
                  <a:ext cx="607741" cy="283924"/>
                </a:xfrm>
                <a:prstGeom prst="rect">
                  <a:avLst/>
                </a:prstGeom>
                <a:blipFill>
                  <a:blip r:embed="rId19"/>
                  <a:stretch>
                    <a:fillRect r="-5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1E712AB-8C6B-45DE-92DC-67E5A6F4C1AC}"/>
                    </a:ext>
                  </a:extLst>
                </p:cNvPr>
                <p:cNvSpPr txBox="1"/>
                <p:nvPr/>
              </p:nvSpPr>
              <p:spPr>
                <a:xfrm>
                  <a:off x="2135944" y="1183201"/>
                  <a:ext cx="607741" cy="2839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𝟑𝟏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1E712AB-8C6B-45DE-92DC-67E5A6F4C1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5944" y="1183201"/>
                  <a:ext cx="607741" cy="283924"/>
                </a:xfrm>
                <a:prstGeom prst="rect">
                  <a:avLst/>
                </a:prstGeom>
                <a:blipFill>
                  <a:blip r:embed="rId20"/>
                  <a:stretch>
                    <a:fillRect r="-5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CA0886BC-40CB-434F-82C0-AE920F1D5039}"/>
                    </a:ext>
                  </a:extLst>
                </p:cNvPr>
                <p:cNvSpPr txBox="1"/>
                <p:nvPr/>
              </p:nvSpPr>
              <p:spPr>
                <a:xfrm>
                  <a:off x="3014711" y="1020461"/>
                  <a:ext cx="607741" cy="2839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𝟑𝟐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CA0886BC-40CB-434F-82C0-AE920F1D50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4711" y="1020461"/>
                  <a:ext cx="607741" cy="283924"/>
                </a:xfrm>
                <a:prstGeom prst="rect">
                  <a:avLst/>
                </a:prstGeom>
                <a:blipFill>
                  <a:blip r:embed="rId21"/>
                  <a:stretch>
                    <a:fillRect r="-5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FE78B8F-581F-4518-B7F3-BF8839BF0BCE}"/>
                    </a:ext>
                  </a:extLst>
                </p:cNvPr>
                <p:cNvSpPr txBox="1"/>
                <p:nvPr/>
              </p:nvSpPr>
              <p:spPr>
                <a:xfrm>
                  <a:off x="3108608" y="2065314"/>
                  <a:ext cx="607741" cy="2839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𝟑𝟒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FE78B8F-581F-4518-B7F3-BF8839BF0B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8608" y="2065314"/>
                  <a:ext cx="607741" cy="283924"/>
                </a:xfrm>
                <a:prstGeom prst="rect">
                  <a:avLst/>
                </a:prstGeom>
                <a:blipFill>
                  <a:blip r:embed="rId22"/>
                  <a:stretch>
                    <a:fillRect r="-5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D64EAEB-3161-4602-82A5-A5D999B39AD8}"/>
                    </a:ext>
                  </a:extLst>
                </p:cNvPr>
                <p:cNvSpPr txBox="1"/>
                <p:nvPr/>
              </p:nvSpPr>
              <p:spPr>
                <a:xfrm>
                  <a:off x="3711014" y="2238900"/>
                  <a:ext cx="607741" cy="2839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𝟑𝟔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D64EAEB-3161-4602-82A5-A5D999B39A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1014" y="2238900"/>
                  <a:ext cx="607741" cy="283924"/>
                </a:xfrm>
                <a:prstGeom prst="rect">
                  <a:avLst/>
                </a:prstGeom>
                <a:blipFill>
                  <a:blip r:embed="rId23"/>
                  <a:stretch>
                    <a:fillRect r="-5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ADED0EE9-49F9-496F-8E44-88B5F84C9061}"/>
                    </a:ext>
                  </a:extLst>
                </p:cNvPr>
                <p:cNvSpPr txBox="1"/>
                <p:nvPr/>
              </p:nvSpPr>
              <p:spPr>
                <a:xfrm>
                  <a:off x="1247735" y="1029316"/>
                  <a:ext cx="607741" cy="2839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ADED0EE9-49F9-496F-8E44-88B5F84C90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7735" y="1029316"/>
                  <a:ext cx="607741" cy="283924"/>
                </a:xfrm>
                <a:prstGeom prst="rect">
                  <a:avLst/>
                </a:prstGeom>
                <a:blipFill>
                  <a:blip r:embed="rId24"/>
                  <a:stretch>
                    <a:fillRect r="-5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63179ED-AA85-474B-BC4F-B3E1E1DC19B8}"/>
                    </a:ext>
                  </a:extLst>
                </p:cNvPr>
                <p:cNvSpPr txBox="1"/>
                <p:nvPr/>
              </p:nvSpPr>
              <p:spPr>
                <a:xfrm>
                  <a:off x="482317" y="2735161"/>
                  <a:ext cx="607741" cy="2839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63179ED-AA85-474B-BC4F-B3E1E1DC19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317" y="2735161"/>
                  <a:ext cx="607741" cy="283989"/>
                </a:xfrm>
                <a:prstGeom prst="rect">
                  <a:avLst/>
                </a:prstGeom>
                <a:blipFill>
                  <a:blip r:embed="rId25"/>
                  <a:stretch>
                    <a:fillRect r="-606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C2B3E81-8ABA-4592-A732-286CC22EE2E7}"/>
                    </a:ext>
                  </a:extLst>
                </p:cNvPr>
                <p:cNvSpPr txBox="1"/>
                <p:nvPr/>
              </p:nvSpPr>
              <p:spPr>
                <a:xfrm>
                  <a:off x="1053257" y="2680391"/>
                  <a:ext cx="607741" cy="2839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ko-KR" sz="11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  <m:r>
                              <a:rPr lang="en-US" altLang="ko-KR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𝐗𝐞</m:t>
                                </m:r>
                              </m:e>
                              <m:sup>
                                <m:r>
                                  <a:rPr lang="en-US" altLang="ko-KR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ko-KR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ko-KR" altLang="en-US" sz="1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C2B3E81-8ABA-4592-A732-286CC22EE2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257" y="2680391"/>
                  <a:ext cx="607741" cy="283989"/>
                </a:xfrm>
                <a:prstGeom prst="rect">
                  <a:avLst/>
                </a:prstGeom>
                <a:blipFill>
                  <a:blip r:embed="rId26"/>
                  <a:stretch>
                    <a:fillRect r="-50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5CF469AB-9528-4DB7-A47B-97AFD9B6AE6E}"/>
              </a:ext>
            </a:extLst>
          </p:cNvPr>
          <p:cNvCxnSpPr>
            <a:cxnSpLocks/>
          </p:cNvCxnSpPr>
          <p:nvPr/>
        </p:nvCxnSpPr>
        <p:spPr>
          <a:xfrm>
            <a:off x="5374974" y="2940418"/>
            <a:ext cx="0" cy="245527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B17D96BF-AAFF-4B59-BC2F-B198573EC42E}"/>
              </a:ext>
            </a:extLst>
          </p:cNvPr>
          <p:cNvCxnSpPr>
            <a:cxnSpLocks/>
          </p:cNvCxnSpPr>
          <p:nvPr/>
        </p:nvCxnSpPr>
        <p:spPr>
          <a:xfrm>
            <a:off x="5940329" y="2908166"/>
            <a:ext cx="0" cy="245527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38BD2B43-0437-4FB2-AB5C-74575FCA0514}"/>
              </a:ext>
            </a:extLst>
          </p:cNvPr>
          <p:cNvCxnSpPr>
            <a:cxnSpLocks/>
          </p:cNvCxnSpPr>
          <p:nvPr/>
        </p:nvCxnSpPr>
        <p:spPr>
          <a:xfrm flipV="1">
            <a:off x="6316672" y="973102"/>
            <a:ext cx="236282" cy="177512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B0AC824A-0D0B-44C3-82EA-24B9B00BE6C8}"/>
              </a:ext>
            </a:extLst>
          </p:cNvPr>
          <p:cNvCxnSpPr>
            <a:cxnSpLocks/>
          </p:cNvCxnSpPr>
          <p:nvPr/>
        </p:nvCxnSpPr>
        <p:spPr>
          <a:xfrm flipH="1" flipV="1">
            <a:off x="7364361" y="917254"/>
            <a:ext cx="227747" cy="144604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>
            <a:extLst>
              <a:ext uri="{FF2B5EF4-FFF2-40B4-BE49-F238E27FC236}">
                <a16:creationId xmlns:a16="http://schemas.microsoft.com/office/drawing/2014/main" id="{19FF22C7-BAB6-453B-9EE9-5D4C70468BCE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1832210" y="1046025"/>
            <a:ext cx="209546" cy="50442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5434528-6DF4-4334-85EB-1A3FFE8678CE}"/>
                  </a:ext>
                </a:extLst>
              </p:cNvPr>
              <p:cNvSpPr txBox="1"/>
              <p:nvPr/>
            </p:nvSpPr>
            <p:spPr>
              <a:xfrm>
                <a:off x="2145702" y="5702626"/>
                <a:ext cx="607741" cy="2839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5434528-6DF4-4334-85EB-1A3FFE867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702" y="5702626"/>
                <a:ext cx="607741" cy="283989"/>
              </a:xfrm>
              <a:prstGeom prst="rect">
                <a:avLst/>
              </a:prstGeom>
              <a:blipFill>
                <a:blip r:embed="rId27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423D6B1-9A69-4FED-AD37-93F0BA7B7E9C}"/>
                  </a:ext>
                </a:extLst>
              </p:cNvPr>
              <p:cNvSpPr txBox="1"/>
              <p:nvPr/>
            </p:nvSpPr>
            <p:spPr>
              <a:xfrm>
                <a:off x="2641160" y="5461859"/>
                <a:ext cx="607741" cy="283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423D6B1-9A69-4FED-AD37-93F0BA7B7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160" y="5461859"/>
                <a:ext cx="607741" cy="283924"/>
              </a:xfrm>
              <a:prstGeom prst="rect">
                <a:avLst/>
              </a:prstGeom>
              <a:blipFill>
                <a:blip r:embed="rId28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0B027E1-CBBF-4F02-90B6-57A4A252E120}"/>
                  </a:ext>
                </a:extLst>
              </p:cNvPr>
              <p:cNvSpPr txBox="1"/>
              <p:nvPr/>
            </p:nvSpPr>
            <p:spPr>
              <a:xfrm>
                <a:off x="2738152" y="4148863"/>
                <a:ext cx="607741" cy="283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0B027E1-CBBF-4F02-90B6-57A4A252E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152" y="4148863"/>
                <a:ext cx="607741" cy="283924"/>
              </a:xfrm>
              <a:prstGeom prst="rect">
                <a:avLst/>
              </a:prstGeom>
              <a:blipFill>
                <a:blip r:embed="rId29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C9F490F-1B7E-415F-8BE0-4B4220D9B438}"/>
                  </a:ext>
                </a:extLst>
              </p:cNvPr>
              <p:cNvSpPr txBox="1"/>
              <p:nvPr/>
            </p:nvSpPr>
            <p:spPr>
              <a:xfrm>
                <a:off x="3345893" y="3777309"/>
                <a:ext cx="607741" cy="283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C9F490F-1B7E-415F-8BE0-4B4220D9B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893" y="3777309"/>
                <a:ext cx="607741" cy="283924"/>
              </a:xfrm>
              <a:prstGeom prst="rect">
                <a:avLst/>
              </a:prstGeom>
              <a:blipFill>
                <a:blip r:embed="rId30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75E9AA2-068C-49C2-8894-75CD2C0044D9}"/>
                  </a:ext>
                </a:extLst>
              </p:cNvPr>
              <p:cNvSpPr txBox="1"/>
              <p:nvPr/>
            </p:nvSpPr>
            <p:spPr>
              <a:xfrm>
                <a:off x="3315712" y="5001048"/>
                <a:ext cx="607741" cy="283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𝟑𝟒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75E9AA2-068C-49C2-8894-75CD2C004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712" y="5001048"/>
                <a:ext cx="607741" cy="283924"/>
              </a:xfrm>
              <a:prstGeom prst="rect">
                <a:avLst/>
              </a:prstGeom>
              <a:blipFill>
                <a:blip r:embed="rId31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3F982FA-0CEE-4355-83C3-A0DCDC9ECBD6}"/>
                  </a:ext>
                </a:extLst>
              </p:cNvPr>
              <p:cNvSpPr txBox="1"/>
              <p:nvPr/>
            </p:nvSpPr>
            <p:spPr>
              <a:xfrm>
                <a:off x="3724169" y="5118900"/>
                <a:ext cx="607741" cy="283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3F982FA-0CEE-4355-83C3-A0DCDC9EC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169" y="5118900"/>
                <a:ext cx="607741" cy="283924"/>
              </a:xfrm>
              <a:prstGeom prst="rect">
                <a:avLst/>
              </a:prstGeom>
              <a:blipFill>
                <a:blip r:embed="rId32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8C61C24-927F-4059-AF75-FE3424FB65D6}"/>
                  </a:ext>
                </a:extLst>
              </p:cNvPr>
              <p:cNvSpPr txBox="1"/>
              <p:nvPr/>
            </p:nvSpPr>
            <p:spPr>
              <a:xfrm>
                <a:off x="2130411" y="3850255"/>
                <a:ext cx="607741" cy="283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8C61C24-927F-4059-AF75-FE3424FB6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411" y="3850255"/>
                <a:ext cx="607741" cy="283924"/>
              </a:xfrm>
              <a:prstGeom prst="rect">
                <a:avLst/>
              </a:prstGeom>
              <a:blipFill>
                <a:blip r:embed="rId33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005DE24-F50B-4DEB-945B-7B4B4E8321E0}"/>
                  </a:ext>
                </a:extLst>
              </p:cNvPr>
              <p:cNvSpPr txBox="1"/>
              <p:nvPr/>
            </p:nvSpPr>
            <p:spPr>
              <a:xfrm>
                <a:off x="1312937" y="5571102"/>
                <a:ext cx="607741" cy="2839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005DE24-F50B-4DEB-945B-7B4B4E832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937" y="5571102"/>
                <a:ext cx="607741" cy="283989"/>
              </a:xfrm>
              <a:prstGeom prst="rect">
                <a:avLst/>
              </a:prstGeom>
              <a:blipFill>
                <a:blip r:embed="rId34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1E679EF-65E7-4F86-A7D0-CBE2F2A71E0F}"/>
                  </a:ext>
                </a:extLst>
              </p:cNvPr>
              <p:cNvSpPr txBox="1"/>
              <p:nvPr/>
            </p:nvSpPr>
            <p:spPr>
              <a:xfrm>
                <a:off x="1714245" y="5043033"/>
                <a:ext cx="607741" cy="2839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1E679EF-65E7-4F86-A7D0-CBE2F2A71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245" y="5043033"/>
                <a:ext cx="607741" cy="283989"/>
              </a:xfrm>
              <a:prstGeom prst="rect">
                <a:avLst/>
              </a:prstGeom>
              <a:blipFill>
                <a:blip r:embed="rId35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987833D2-D8A9-48E3-9886-50E12868CCFE}"/>
              </a:ext>
            </a:extLst>
          </p:cNvPr>
          <p:cNvCxnSpPr>
            <a:cxnSpLocks/>
          </p:cNvCxnSpPr>
          <p:nvPr/>
        </p:nvCxnSpPr>
        <p:spPr>
          <a:xfrm>
            <a:off x="1714245" y="5824662"/>
            <a:ext cx="257525" cy="330332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A14E24A0-E6A8-4A48-AA69-9BA9A5366600}"/>
              </a:ext>
            </a:extLst>
          </p:cNvPr>
          <p:cNvCxnSpPr>
            <a:cxnSpLocks/>
          </p:cNvCxnSpPr>
          <p:nvPr/>
        </p:nvCxnSpPr>
        <p:spPr>
          <a:xfrm>
            <a:off x="2090736" y="5349658"/>
            <a:ext cx="190182" cy="828997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C75B43E-4FB8-4B3C-B5B7-0BD935FE3B52}"/>
                  </a:ext>
                </a:extLst>
              </p:cNvPr>
              <p:cNvSpPr txBox="1"/>
              <p:nvPr/>
            </p:nvSpPr>
            <p:spPr>
              <a:xfrm>
                <a:off x="914916" y="5845520"/>
                <a:ext cx="607741" cy="293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𝑨𝒓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C75B43E-4FB8-4B3C-B5B7-0BD935FE3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16" y="5845520"/>
                <a:ext cx="607741" cy="293798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9754596-F11A-4000-B36F-AA4FBC4727C4}"/>
                  </a:ext>
                </a:extLst>
              </p:cNvPr>
              <p:cNvSpPr txBox="1"/>
              <p:nvPr/>
            </p:nvSpPr>
            <p:spPr>
              <a:xfrm>
                <a:off x="5754158" y="5769165"/>
                <a:ext cx="607741" cy="2839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9754596-F11A-4000-B36F-AA4FBC472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158" y="5769165"/>
                <a:ext cx="607741" cy="283989"/>
              </a:xfrm>
              <a:prstGeom prst="rect">
                <a:avLst/>
              </a:prstGeom>
              <a:blipFill>
                <a:blip r:embed="rId37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6B98322-21E7-45FF-A7CF-F5C6CDAD71B1}"/>
                  </a:ext>
                </a:extLst>
              </p:cNvPr>
              <p:cNvSpPr txBox="1"/>
              <p:nvPr/>
            </p:nvSpPr>
            <p:spPr>
              <a:xfrm>
                <a:off x="6260830" y="5540528"/>
                <a:ext cx="607741" cy="283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6B98322-21E7-45FF-A7CF-F5C6CDAD7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830" y="5540528"/>
                <a:ext cx="607741" cy="283924"/>
              </a:xfrm>
              <a:prstGeom prst="rect">
                <a:avLst/>
              </a:prstGeom>
              <a:blipFill>
                <a:blip r:embed="rId38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4BCA642-5641-4DF6-83A4-3ED8EB6EB464}"/>
                  </a:ext>
                </a:extLst>
              </p:cNvPr>
              <p:cNvSpPr txBox="1"/>
              <p:nvPr/>
            </p:nvSpPr>
            <p:spPr>
              <a:xfrm>
                <a:off x="6364217" y="4144871"/>
                <a:ext cx="607741" cy="283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4BCA642-5641-4DF6-83A4-3ED8EB6EB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217" y="4144871"/>
                <a:ext cx="607741" cy="283924"/>
              </a:xfrm>
              <a:prstGeom prst="rect">
                <a:avLst/>
              </a:prstGeom>
              <a:blipFill>
                <a:blip r:embed="rId39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D7BFD4B-0C98-4CBC-9A8B-28BF7700EF3F}"/>
                  </a:ext>
                </a:extLst>
              </p:cNvPr>
              <p:cNvSpPr txBox="1"/>
              <p:nvPr/>
            </p:nvSpPr>
            <p:spPr>
              <a:xfrm>
                <a:off x="6971958" y="3694251"/>
                <a:ext cx="607741" cy="283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D7BFD4B-0C98-4CBC-9A8B-28BF7700E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958" y="3694251"/>
                <a:ext cx="607741" cy="283924"/>
              </a:xfrm>
              <a:prstGeom prst="rect">
                <a:avLst/>
              </a:prstGeom>
              <a:blipFill>
                <a:blip r:embed="rId40"/>
                <a:stretch>
                  <a:fillRect r="-606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140F4B6-30BE-49DF-900D-8734A22035FA}"/>
                  </a:ext>
                </a:extLst>
              </p:cNvPr>
              <p:cNvSpPr txBox="1"/>
              <p:nvPr/>
            </p:nvSpPr>
            <p:spPr>
              <a:xfrm>
                <a:off x="7094901" y="4970443"/>
                <a:ext cx="607741" cy="283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𝟑𝟒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5140F4B6-30BE-49DF-900D-8734A2203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901" y="4970443"/>
                <a:ext cx="607741" cy="283924"/>
              </a:xfrm>
              <a:prstGeom prst="rect">
                <a:avLst/>
              </a:prstGeom>
              <a:blipFill>
                <a:blip r:embed="rId41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5AD3D8F-AC5A-4C66-B604-686ED163A776}"/>
                  </a:ext>
                </a:extLst>
              </p:cNvPr>
              <p:cNvSpPr txBox="1"/>
              <p:nvPr/>
            </p:nvSpPr>
            <p:spPr>
              <a:xfrm>
                <a:off x="7498210" y="5143010"/>
                <a:ext cx="607741" cy="283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5AD3D8F-AC5A-4C66-B604-686ED163A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8210" y="5143010"/>
                <a:ext cx="607741" cy="283924"/>
              </a:xfrm>
              <a:prstGeom prst="rect">
                <a:avLst/>
              </a:prstGeom>
              <a:blipFill>
                <a:blip r:embed="rId42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786CE01F-76BD-46E3-91F3-D4FB0CDB5C86}"/>
                  </a:ext>
                </a:extLst>
              </p:cNvPr>
              <p:cNvSpPr txBox="1"/>
              <p:nvPr/>
            </p:nvSpPr>
            <p:spPr>
              <a:xfrm>
                <a:off x="5699149" y="3769137"/>
                <a:ext cx="607741" cy="283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786CE01F-76BD-46E3-91F3-D4FB0CDB5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149" y="3769137"/>
                <a:ext cx="607741" cy="283924"/>
              </a:xfrm>
              <a:prstGeom prst="rect">
                <a:avLst/>
              </a:prstGeom>
              <a:blipFill>
                <a:blip r:embed="rId43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8CB683C-3FE2-4E56-AFDB-D7F832E51984}"/>
                  </a:ext>
                </a:extLst>
              </p:cNvPr>
              <p:cNvSpPr txBox="1"/>
              <p:nvPr/>
            </p:nvSpPr>
            <p:spPr>
              <a:xfrm>
                <a:off x="4876257" y="5745783"/>
                <a:ext cx="607741" cy="2839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8CB683C-3FE2-4E56-AFDB-D7F832E51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257" y="5745783"/>
                <a:ext cx="607741" cy="283989"/>
              </a:xfrm>
              <a:prstGeom prst="rect">
                <a:avLst/>
              </a:prstGeom>
              <a:blipFill>
                <a:blip r:embed="rId44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0D7FC9B-6C77-4AA2-BE0C-1FE65A687785}"/>
                  </a:ext>
                </a:extLst>
              </p:cNvPr>
              <p:cNvSpPr txBox="1"/>
              <p:nvPr/>
            </p:nvSpPr>
            <p:spPr>
              <a:xfrm>
                <a:off x="5337781" y="5584979"/>
                <a:ext cx="607741" cy="2839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sz="11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altLang="ko-KR" sz="11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  <m:e>
                          <m:sSup>
                            <m:sSupPr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𝐗𝐞</m:t>
                              </m:r>
                            </m:e>
                            <m:sup>
                              <m: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altLang="ko-KR" sz="12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sPre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0D7FC9B-6C77-4AA2-BE0C-1FE65A687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7781" y="5584979"/>
                <a:ext cx="607741" cy="283989"/>
              </a:xfrm>
              <a:prstGeom prst="rect">
                <a:avLst/>
              </a:prstGeom>
              <a:blipFill>
                <a:blip r:embed="rId45"/>
                <a:stretch>
                  <a:fillRect r="-606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직선 화살표 연결선 87">
            <a:extLst>
              <a:ext uri="{FF2B5EF4-FFF2-40B4-BE49-F238E27FC236}">
                <a16:creationId xmlns:a16="http://schemas.microsoft.com/office/drawing/2014/main" id="{45611E7C-FC36-41B9-9608-C342465F84F2}"/>
              </a:ext>
            </a:extLst>
          </p:cNvPr>
          <p:cNvCxnSpPr>
            <a:cxnSpLocks/>
          </p:cNvCxnSpPr>
          <p:nvPr/>
        </p:nvCxnSpPr>
        <p:spPr>
          <a:xfrm>
            <a:off x="5699149" y="5911159"/>
            <a:ext cx="0" cy="308978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직선 화살표 연결선 89">
            <a:extLst>
              <a:ext uri="{FF2B5EF4-FFF2-40B4-BE49-F238E27FC236}">
                <a16:creationId xmlns:a16="http://schemas.microsoft.com/office/drawing/2014/main" id="{456A4C37-4DEC-49FF-91A3-5D95522E8356}"/>
              </a:ext>
            </a:extLst>
          </p:cNvPr>
          <p:cNvCxnSpPr>
            <a:cxnSpLocks/>
          </p:cNvCxnSpPr>
          <p:nvPr/>
        </p:nvCxnSpPr>
        <p:spPr>
          <a:xfrm>
            <a:off x="5261209" y="6010962"/>
            <a:ext cx="0" cy="196681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E2BA7C6-BF3D-4F11-A2DF-3B180F67A46E}"/>
              </a:ext>
            </a:extLst>
          </p:cNvPr>
          <p:cNvSpPr txBox="1"/>
          <p:nvPr/>
        </p:nvSpPr>
        <p:spPr>
          <a:xfrm>
            <a:off x="692678" y="178809"/>
            <a:ext cx="623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FEBIAD Ion Source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를 통한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Ar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, Kr, </a:t>
            </a:r>
            <a:r>
              <a:rPr lang="en-US" altLang="ko-KR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Xe</a:t>
            </a:r>
            <a:r>
              <a:rPr lang="en-US" altLang="ko-KR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빔 인출 및 동위원소 분리</a:t>
            </a:r>
            <a:endParaRPr lang="en-US" altLang="ko-KR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  <a:p>
            <a:r>
              <a:rPr lang="en-US" altLang="ko-KR" sz="1200" dirty="0" err="1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Xe</a:t>
            </a:r>
            <a:r>
              <a:rPr lang="ko-KR" altLang="en-US" sz="12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가스 주입 후 이온화 및 인출 시험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5968FD2-6A26-4AFB-B61A-9A185F0C9113}"/>
              </a:ext>
            </a:extLst>
          </p:cNvPr>
          <p:cNvSpPr txBox="1"/>
          <p:nvPr/>
        </p:nvSpPr>
        <p:spPr>
          <a:xfrm>
            <a:off x="258626" y="156779"/>
            <a:ext cx="53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SUIT SemiBold" pitchFamily="50" charset="-127"/>
                <a:ea typeface="SUIT SemiBold" pitchFamily="50" charset="-127"/>
                <a:cs typeface="Pretendard Medium" panose="02000603000000020004" pitchFamily="50" charset="-127"/>
              </a:rPr>
              <a:t>-</a:t>
            </a:r>
            <a:endParaRPr lang="ko-KR" altLang="en-US" sz="2400" dirty="0">
              <a:solidFill>
                <a:schemeClr val="bg1"/>
              </a:solidFill>
              <a:latin typeface="SUIT SemiBold" pitchFamily="50" charset="-127"/>
              <a:ea typeface="SUIT SemiBold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4763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사용자 지정 1">
      <a:majorFont>
        <a:latin typeface="SUIT Medium"/>
        <a:ea typeface="맑은 고딕"/>
        <a:cs typeface=""/>
      </a:majorFont>
      <a:minorFont>
        <a:latin typeface="SUIT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사용자 지정 1">
      <a:majorFont>
        <a:latin typeface="SUIT Medium"/>
        <a:ea typeface="맑은 고딕"/>
        <a:cs typeface=""/>
      </a:majorFont>
      <a:minorFont>
        <a:latin typeface="SUI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11329</TotalTime>
  <Words>1380</Words>
  <Application>Microsoft Macintosh PowerPoint</Application>
  <PresentationFormat>화면 슬라이드 쇼(4:3)</PresentationFormat>
  <Paragraphs>343</Paragraphs>
  <Slides>23</Slides>
  <Notes>21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2" baseType="lpstr">
      <vt:lpstr>Arial</vt:lpstr>
      <vt:lpstr>SUIT</vt:lpstr>
      <vt:lpstr>Cambria Math</vt:lpstr>
      <vt:lpstr>Abadi</vt:lpstr>
      <vt:lpstr>SUIT ExtraBold</vt:lpstr>
      <vt:lpstr>SUIT SemiBold</vt:lpstr>
      <vt:lpstr>SUIT Medium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</dc:creator>
  <cp:lastModifiedBy>(대학원생) 한제환 (물리학과)</cp:lastModifiedBy>
  <cp:revision>396</cp:revision>
  <dcterms:created xsi:type="dcterms:W3CDTF">2024-06-24T06:18:32Z</dcterms:created>
  <dcterms:modified xsi:type="dcterms:W3CDTF">2026-01-08T13:31:35Z</dcterms:modified>
</cp:coreProperties>
</file>