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559" r:id="rId2"/>
    <p:sldId id="733" r:id="rId3"/>
    <p:sldId id="734" r:id="rId4"/>
    <p:sldId id="735" r:id="rId5"/>
    <p:sldId id="737" r:id="rId6"/>
    <p:sldId id="738" r:id="rId7"/>
    <p:sldId id="739" r:id="rId8"/>
    <p:sldId id="736" r:id="rId9"/>
    <p:sldId id="740" r:id="rId10"/>
    <p:sldId id="741" r:id="rId11"/>
    <p:sldId id="747" r:id="rId12"/>
    <p:sldId id="742" r:id="rId13"/>
    <p:sldId id="743" r:id="rId14"/>
    <p:sldId id="748" r:id="rId15"/>
    <p:sldId id="745" r:id="rId16"/>
    <p:sldId id="744" r:id="rId17"/>
    <p:sldId id="746" r:id="rId18"/>
  </p:sldIdLst>
  <p:sldSz cx="12192000" cy="6858000"/>
  <p:notesSz cx="6742113" cy="9875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4953" tIns="47477" rIns="94953" bIns="474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4953" tIns="47477" rIns="94953" bIns="47477" rtlCol="0"/>
          <a:lstStyle>
            <a:lvl1pPr algn="r">
              <a:defRPr sz="1200"/>
            </a:lvl1pPr>
          </a:lstStyle>
          <a:p>
            <a:fld id="{79B76362-3CAD-4532-A695-556D6AB44D54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3" tIns="47477" rIns="94953" bIns="4747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4953" tIns="47477" rIns="94953" bIns="4747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4953" tIns="47477" rIns="94953" bIns="474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4953" tIns="47477" rIns="94953" bIns="47477" rtlCol="0" anchor="b"/>
          <a:lstStyle>
            <a:lvl1pPr algn="r">
              <a:defRPr sz="1200"/>
            </a:lvl1pPr>
          </a:lstStyle>
          <a:p>
            <a:fld id="{B71A8976-57F7-4543-B1B2-55D4A15C0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13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21375" cy="33321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F390-951B-418C-BFB0-EE1B2ED01ED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08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05B2B-CB8B-4BAF-8976-1B7CCB2F1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DC1E3B-71AA-466D-8382-F5A18624D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94E5DC-B426-4860-A3E1-629D9C75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23B4-3685-42BD-97B3-272F2AF7B41B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3CDF83-B194-4EE1-8B15-E1797D42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6CFE23-54A7-40D6-A0F0-EF5A142D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16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B5880A-4CBA-46CB-B50A-0CF8ABC7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997C328-085A-4B74-B1FF-357DDF785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838E78-C8CA-4940-A653-F3B6C7C4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BA60-8C82-4635-906E-C87628D48371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EA7CF1-9086-4A23-957F-D3D7FEC5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4B9950-F42B-4D1C-B143-66180CE1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5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9CF50CB-0DAA-4EA8-AD29-764C573C1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20C69-9A2D-402E-BF51-2B3E393BA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CD606C-F6C8-4F6C-8911-B2EDFB8C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5BBD-287D-473B-A616-96D8638DA9FC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C43025-9914-48FC-A2D2-53F5EC4B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6219D6-3C19-45EE-92CC-8DA693B2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4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373A7B-399C-4168-8927-24AFDB46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CB9FBE-F0AE-4413-8740-ADD5A62E1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79E368-48BF-4048-B5D3-9862CBC2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583-F985-4E8C-B568-C5735BBEE079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831B08-6D91-41E8-89AB-4B7C44FE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E190AA-B79C-4A65-855C-E4B0A6FA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6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EF1D4-D550-4809-B762-5E433D7D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3CA68-EF68-494A-A70E-1C759B45C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CE38FD-1273-408F-A16C-608BF2BB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AE3-5534-4188-88FD-B79AACC710E6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077BC-C820-4E13-900C-CBBC3F46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1895B3-9FFF-4EFE-9F3B-A971BC50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69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33E064-9C48-4E2C-B6BC-1644339C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CD7A46-AA32-4CD4-AA5D-B453E1390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5536A5-BA0B-4488-B14C-31866A004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F9A00B-E037-4E52-9872-EA28E188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CBD-DFE1-4837-9A00-79A15AD0A712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251C6F-FC66-48B6-8A35-D70BD447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B06D4A-CECB-4565-B3A0-1F780478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83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D1A171-1C4A-4F10-A416-38A58A4D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76EE71-F51D-477D-9284-0D7C1E47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F41058-04EE-40FC-AF5E-97D473AFE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1F05A69-804C-4774-9AAB-59F8492E2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CAE28E7-92DC-4DC1-BA87-C1D0FEAD0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8DA8B2-0D6E-4622-979B-958350E6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358-C9D1-4433-9F8F-BA1CDF297E4B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64C342B-12D8-45F8-97ED-616A96D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0FF343F-0210-464E-9624-234BEC6B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6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11177-A385-4AA1-A967-28E42586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7D8321E-C2F0-4F91-A3B8-5E40C27A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546-8D51-431C-A68E-E99EA0FD570E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58586F-CC09-41D2-AA8B-0B15D2C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058C6C-1F38-412A-9A8F-F8FFAE65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9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E788CE-AA83-4493-AD50-1D9AC686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5F65-D13C-414E-803D-DBD1FBC2B908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DF3E562-40BB-4685-BD26-371DB1E6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00643A-154B-4644-A808-AB43F9A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9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E87CF5-962C-4888-8C22-7C7BC4DF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0C663D-85FB-484E-B8AD-690967FF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BC2B75-D113-4D2B-B5D3-9F86F231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D2E1C4-3B13-455D-B52F-B594EB37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56C2-6011-43C9-95B7-39BE68EF4E1C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26A512-C80F-4CF7-9347-2BE16D1D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5A88C1-3368-4F30-A60B-16F9E1DC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5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D35BEC-88E6-4D09-BC19-FAE5877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753E1D-3190-49F2-938E-2113453BA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C1874-39EE-4960-9D8E-2D4165AE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CC45A0-7910-4569-A43C-2A04FE33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E2CD-51A7-43FB-A86D-AAB15DCE3577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274908-7456-41E8-9D08-596283A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57069D-F976-4D46-B64D-455E4BD1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15E92E4-20F9-4B1A-AE88-13E9C24D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6032BD-757D-4216-81EE-56F122998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C4A1A1-C71C-4D0A-8815-34590953A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08F7-36D0-486C-A0B5-20CAF9CDE90A}" type="datetime1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5CC1B7-46A1-4B02-932A-EBCBDB0D8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|  IBAL  |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091CB3-C782-46C5-A8E7-477A9A9DC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5683-C851-4F51-81FF-7C4927A124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0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0800000" flipV="1">
            <a:off x="0" y="0"/>
            <a:ext cx="12192000" cy="5543550"/>
          </a:xfrm>
          <a:prstGeom prst="rect">
            <a:avLst/>
          </a:prstGeom>
          <a:gradFill flip="none" rotWithShape="1">
            <a:gsLst>
              <a:gs pos="0">
                <a:srgbClr val="0F2B51"/>
              </a:gs>
              <a:gs pos="100000">
                <a:srgbClr val="31405B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endParaRPr lang="en-US" altLang="ko-KR" sz="8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6" name="그림 2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706" y="5985188"/>
            <a:ext cx="1800000" cy="63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418134"/>
            <a:ext cx="12191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CAPhE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Workshop</a:t>
            </a:r>
            <a:endParaRPr lang="en-US" altLang="ko-KR" sz="40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  <a:p>
            <a:pPr algn="ctr"/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/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2026.01.09</a:t>
            </a: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/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Junyeong Jeong</a:t>
            </a:r>
            <a:endParaRPr lang="en-US" altLang="ko-KR" dirty="0"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A16293BF-EAB7-42B1-B481-1A4611DF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C4B8D2-EBED-4C87-B107-CBB6C945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5683-C851-4F51-81FF-7C4927A1240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– Discussion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" y="1822209"/>
            <a:ext cx="6976437" cy="3734974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805" y="1273963"/>
            <a:ext cx="4669382" cy="508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0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Background - Paper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424173-C36F-60B8-C1DF-5BA7DDD1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54" y="1243533"/>
            <a:ext cx="5495109" cy="22408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F3011B-345F-57B2-ECCB-F874A10ED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3978"/>
            <a:ext cx="9742352" cy="33223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E88167-66C0-3F63-1803-CC0C651C7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988" y="1159615"/>
            <a:ext cx="3601012" cy="43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Background - Paper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424173-C36F-60B8-C1DF-5BA7DDD1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54" y="1243533"/>
            <a:ext cx="5495109" cy="22408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972213-83CC-422B-7170-B935FFC76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66" y="3546858"/>
            <a:ext cx="4030274" cy="29217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68328C5-72C1-0108-6627-B9C0D414E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863" y="3546858"/>
            <a:ext cx="4259112" cy="29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Background – PAL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Thyratron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D0CB2E-3E0F-E981-F78D-205F3CEE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93" y="1465924"/>
            <a:ext cx="8982214" cy="43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5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Background – PAL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Thyratron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91ECC84-711E-99F5-DA4B-E38E1414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0" y="1214285"/>
            <a:ext cx="3711262" cy="49508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5538C3D-BC5C-6469-FB1D-900968A90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41" y="1214283"/>
            <a:ext cx="3711262" cy="49508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76095E-A327-6D21-BD36-657B13DBF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73" y="1214284"/>
            <a:ext cx="3711262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HVPS developme</a:t>
            </a:r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nt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5" y="1204602"/>
            <a:ext cx="10640910" cy="4448796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3082834" y="2926080"/>
            <a:ext cx="557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640183" y="2059577"/>
            <a:ext cx="398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014755" y="1489165"/>
            <a:ext cx="398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9544595" y="2825931"/>
            <a:ext cx="398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2567" y="4302034"/>
            <a:ext cx="398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6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HVPS developme</a:t>
            </a:r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nt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1674649"/>
            <a:ext cx="5661760" cy="43906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690688"/>
            <a:ext cx="5641077" cy="43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Plan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429" y="1375954"/>
            <a:ext cx="10136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SC </a:t>
            </a:r>
            <a:r>
              <a:rPr lang="ko-KR" altLang="en-US" dirty="0" smtClean="0"/>
              <a:t>논문 작성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</a:t>
            </a:r>
            <a:r>
              <a:rPr lang="ko-KR" altLang="en-US" dirty="0" smtClean="0"/>
              <a:t>월 중으로 마무리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지금은 </a:t>
            </a:r>
            <a:r>
              <a:rPr lang="en-US" altLang="ko-KR" dirty="0" smtClean="0"/>
              <a:t>PIC simulation part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정현명</a:t>
            </a:r>
            <a:r>
              <a:rPr lang="ko-KR" altLang="en-US" dirty="0"/>
              <a:t> </a:t>
            </a:r>
            <a:r>
              <a:rPr lang="ko-KR" altLang="en-US" dirty="0" smtClean="0"/>
              <a:t>씨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남인혁 교수님의 교정 대기중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졸업 논문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</a:t>
            </a:r>
            <a:r>
              <a:rPr lang="ko-KR" altLang="en-US" dirty="0" smtClean="0"/>
              <a:t>월 중으로 개요 확정하고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월부터 작성 시작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8</a:t>
            </a:r>
            <a:r>
              <a:rPr lang="ko-KR" altLang="en-US" dirty="0" smtClean="0"/>
              <a:t>월 졸업을 목표로 할 것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재학 연한은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연장하였음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Afterworks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고전압 펄스 </a:t>
            </a:r>
            <a:r>
              <a:rPr lang="ko-KR" altLang="en-US" dirty="0" err="1" smtClean="0"/>
              <a:t>생성기</a:t>
            </a:r>
            <a:r>
              <a:rPr lang="ko-KR" altLang="en-US" dirty="0" smtClean="0"/>
              <a:t> 제작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Behlke </a:t>
            </a:r>
            <a:r>
              <a:rPr lang="ko-KR" altLang="en-US" dirty="0" smtClean="0"/>
              <a:t>스위치 직구 </a:t>
            </a:r>
            <a:r>
              <a:rPr lang="en-US" altLang="ko-KR" dirty="0" smtClean="0"/>
              <a:t>(8000</a:t>
            </a:r>
            <a:r>
              <a:rPr lang="ko-KR" altLang="en-US" dirty="0" smtClean="0"/>
              <a:t>유로</a:t>
            </a:r>
            <a:r>
              <a:rPr lang="en-US" altLang="ko-KR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자체 설계 기반으로 제작 의뢰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(Co-worker) Grating crystal</a:t>
            </a:r>
            <a:r>
              <a:rPr lang="ko-KR" altLang="en-US" dirty="0" smtClean="0"/>
              <a:t>을 사용하여 분광기 제작</a:t>
            </a:r>
            <a:endParaRPr lang="en-US" altLang="ko-K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(Co-worker) </a:t>
            </a:r>
            <a:r>
              <a:rPr lang="ko-KR" altLang="en-US" dirty="0" smtClean="0"/>
              <a:t>기존 보유 </a:t>
            </a:r>
            <a:r>
              <a:rPr lang="ko-KR" altLang="en-US" dirty="0" err="1" smtClean="0"/>
              <a:t>챔버를</a:t>
            </a:r>
            <a:r>
              <a:rPr lang="ko-KR" altLang="en-US" dirty="0" smtClean="0"/>
              <a:t> 활용한 간섭계 제작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완료되는 대로 방전 실험 후속 진행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Continuous Flow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</a:t>
            </a:r>
            <a:r>
              <a:rPr lang="ko-KR" altLang="en-US" dirty="0" smtClean="0"/>
              <a:t>월 중으로 </a:t>
            </a:r>
            <a:r>
              <a:rPr lang="en-US" altLang="ko-KR" dirty="0" smtClean="0"/>
              <a:t>SC </a:t>
            </a:r>
            <a:r>
              <a:rPr lang="ko-KR" altLang="en-US" dirty="0" smtClean="0"/>
              <a:t>기반 </a:t>
            </a:r>
            <a:r>
              <a:rPr lang="en-US" altLang="ko-KR" dirty="0" smtClean="0"/>
              <a:t>Cavity module </a:t>
            </a:r>
            <a:r>
              <a:rPr lang="ko-KR" altLang="en-US" dirty="0" smtClean="0"/>
              <a:t>디자인 확정하여 </a:t>
            </a:r>
            <a:r>
              <a:rPr lang="en-US" altLang="ko-KR" dirty="0" smtClean="0"/>
              <a:t>3D </a:t>
            </a:r>
            <a:r>
              <a:rPr lang="ko-KR" altLang="en-US" dirty="0" smtClean="0"/>
              <a:t>프린터를 통해 제작</a:t>
            </a:r>
            <a:endParaRPr lang="en-US" altLang="ko-K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실험 준비는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월까지 끝내고</a:t>
            </a:r>
            <a:r>
              <a:rPr lang="en-US" altLang="ko-KR" dirty="0" smtClean="0"/>
              <a:t>, </a:t>
            </a:r>
            <a:r>
              <a:rPr lang="ko-KR" altLang="en-US" smtClean="0"/>
              <a:t>졸업 요건 충족 후 이어서 진행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468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Contents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" y="1445623"/>
            <a:ext cx="53641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Preparation for graduation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Paper (Segmented Capillary development)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Additional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HVPS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Continuous gas 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Paper (Graduation)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Not started yet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33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- Introduction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336" y="1149530"/>
            <a:ext cx="11895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Background &amp; Motivation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Laser Wakefield Acceleration (LWFA)</a:t>
            </a:r>
            <a:r>
              <a:rPr lang="en-US" altLang="ko-KR" dirty="0"/>
              <a:t> enables ultra-high accelerating gradients beyond RF limits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Multi-GeV electron beams achieved in cm-scale plasmas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Growing demand for </a:t>
            </a:r>
            <a:r>
              <a:rPr lang="en-US" altLang="ko-KR" b="1" dirty="0"/>
              <a:t>stability / reproducibility / </a:t>
            </a:r>
            <a:r>
              <a:rPr lang="en-US" altLang="ko-KR" b="1" dirty="0" smtClean="0"/>
              <a:t>practicality </a:t>
            </a:r>
            <a:r>
              <a:rPr lang="en-US" altLang="ko-KR" dirty="0" smtClean="0"/>
              <a:t>for plasma source</a:t>
            </a:r>
            <a:endParaRPr lang="en-US" altLang="ko-KR" b="1" dirty="0" smtClean="0"/>
          </a:p>
          <a:p>
            <a:pPr lvl="1"/>
            <a:r>
              <a:rPr lang="en-US" altLang="ko-KR" dirty="0"/>
              <a:t>	</a:t>
            </a:r>
            <a:r>
              <a:rPr lang="en-US" altLang="ko-KR" dirty="0" smtClean="0"/>
              <a:t>(</a:t>
            </a:r>
            <a:r>
              <a:rPr lang="en-US" altLang="ko-KR" dirty="0"/>
              <a:t>compact accelerators, radiation, medical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Plasma sources &amp; Limitation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Gas </a:t>
            </a:r>
            <a:r>
              <a:rPr lang="en-US" altLang="ko-KR" dirty="0"/>
              <a:t>jets: strong gradients but </a:t>
            </a:r>
            <a:r>
              <a:rPr lang="en-US" altLang="ko-KR" b="1" dirty="0"/>
              <a:t>poor stability &amp; reproducibility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Capillaries: excellent guiding &amp; stability but </a:t>
            </a:r>
            <a:r>
              <a:rPr lang="en-US" altLang="ko-KR" b="1" dirty="0"/>
              <a:t>limited </a:t>
            </a:r>
            <a:r>
              <a:rPr lang="en-US" altLang="ko-KR" b="1" dirty="0" smtClean="0"/>
              <a:t>practicality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Our Approach: Segmented Capillary (SC) Gas Cell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Modular design separating: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Gas injection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Density-gradient 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Discharge / guiding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Internal orifice generates </a:t>
            </a:r>
            <a:r>
              <a:rPr lang="en-US" altLang="ko-KR" b="1" dirty="0"/>
              <a:t>localized density down-ramp</a:t>
            </a:r>
            <a:r>
              <a:rPr lang="en-US" altLang="ko-KR" dirty="0"/>
              <a:t> inside a capillary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Combines </a:t>
            </a:r>
            <a:r>
              <a:rPr lang="en-US" altLang="ko-KR" b="1" dirty="0"/>
              <a:t>stability of capillaries</a:t>
            </a:r>
            <a:r>
              <a:rPr lang="en-US" altLang="ko-KR" dirty="0"/>
              <a:t> with </a:t>
            </a:r>
            <a:r>
              <a:rPr lang="en-US" altLang="ko-KR" b="1" dirty="0"/>
              <a:t>flexibility of gas-jet gradients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2840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– Fluid dynamics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9" name="그림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64" y="1300350"/>
            <a:ext cx="4496887" cy="2011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그림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" y="3551730"/>
            <a:ext cx="4041956" cy="2639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5532848" y="1485495"/>
                <a:ext cx="5707011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848" y="1485495"/>
                <a:ext cx="5707011" cy="1169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7035342" y="2655431"/>
                <a:ext cx="2702022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42" y="2655431"/>
                <a:ext cx="2702022" cy="788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7691131" y="3391754"/>
                <a:ext cx="1390444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31" y="3391754"/>
                <a:ext cx="1390444" cy="867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직사각형 13"/>
              <p:cNvSpPr/>
              <p:nvPr/>
            </p:nvSpPr>
            <p:spPr>
              <a:xfrm>
                <a:off x="7257422" y="4325056"/>
                <a:ext cx="2257861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𝑀</m:t>
                      </m:r>
                      <m:rad>
                        <m:radPr>
                          <m:degHide m:val="on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22" y="4325056"/>
                <a:ext cx="2257861" cy="427746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6"/>
              <p:cNvSpPr/>
              <p:nvPr/>
            </p:nvSpPr>
            <p:spPr>
              <a:xfrm>
                <a:off x="6243842" y="4818879"/>
                <a:ext cx="4285019" cy="96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p>
                        <m:sSup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sup>
                      </m:sSup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42" y="4818879"/>
                <a:ext cx="4285019" cy="9672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91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</a:t>
            </a:r>
            <a:r>
              <a:rPr lang="en-US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– CFD simulation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2" name="그림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06" y="1226552"/>
            <a:ext cx="7827962" cy="4814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61781" y="1395228"/>
            <a:ext cx="344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Orifice (d=0.5mm) between 2 reservoirs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Mach number of flow &gt; 1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 Strengthen Vena Contracta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61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</a:t>
            </a:r>
            <a:r>
              <a:rPr lang="en-US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– CFD simulation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7" name="그림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8" y="1277713"/>
            <a:ext cx="7167791" cy="4823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7374807" y="1130497"/>
                <a:ext cx="4906392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effect </a:t>
                </a:r>
                <a:r>
                  <a:rPr lang="en-US" altLang="ko-KR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diameter ratio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under non-choked conditions (a, b</a:t>
                </a: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 upstream density loss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geometric </a:t>
                </a:r>
                <a:r>
                  <a:rPr lang="en-US" altLang="ko-KR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scaling of the capillary for the same pressure ratio and</a:t>
                </a:r>
                <a14:m>
                  <m:oMath xmlns:m="http://schemas.openxmlformats.org/officeDocument/2006/math">
                    <m:r>
                      <a:rPr lang="en-US" altLang="ko-KR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(c, d) with choked </a:t>
                </a: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condition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Larger source </a:t>
                </a:r>
              </a:p>
              <a:p>
                <a:pPr lvl="1"/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 flow *8, viscous loss *4 / Re *2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Fast gradient on upstream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altLang="ko-KR" dirty="0" smtClean="0">
                    <a:solidFill>
                      <a:srgbClr val="000000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/ strengthen VC</a:t>
                </a:r>
                <a:endParaRPr lang="ko-KR" alt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07" y="1130497"/>
                <a:ext cx="4906392" cy="3139321"/>
              </a:xfrm>
              <a:prstGeom prst="rect">
                <a:avLst/>
              </a:prstGeom>
              <a:blipFill>
                <a:blip r:embed="rId4"/>
                <a:stretch>
                  <a:fillRect l="-870" t="-971" b="-2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26782" r="11757" b="27588"/>
          <a:stretch/>
        </p:blipFill>
        <p:spPr>
          <a:xfrm>
            <a:off x="7883371" y="5361642"/>
            <a:ext cx="4137840" cy="14625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26782" r="11757" b="27588"/>
          <a:stretch/>
        </p:blipFill>
        <p:spPr>
          <a:xfrm>
            <a:off x="8784877" y="4272797"/>
            <a:ext cx="2334827" cy="8252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712481" y="507466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901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</a:t>
            </a:r>
            <a:r>
              <a:rPr lang="en-US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– CFD simulation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353197" y="6049017"/>
            <a:ext cx="348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altLang="ko-K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ko-KR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orifice silt width</a:t>
            </a:r>
          </a:p>
        </p:txBody>
      </p:sp>
      <p:pic>
        <p:nvPicPr>
          <p:cNvPr id="21" name="그림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90" y="1153002"/>
            <a:ext cx="7653820" cy="49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– Experimental Setup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8" name="그림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520" y="1332115"/>
            <a:ext cx="2519680" cy="419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566" y="1602238"/>
            <a:ext cx="3181229" cy="365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4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C72-58F6-4796-EC96-ECE7F0F1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E273420-BCA2-6027-3CC7-4C9382CA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6" y="6468609"/>
            <a:ext cx="800542" cy="35558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521582E-B3EF-AA18-2DB8-6D1D539E5613}"/>
              </a:ext>
            </a:extLst>
          </p:cNvPr>
          <p:cNvSpPr/>
          <p:nvPr/>
        </p:nvSpPr>
        <p:spPr>
          <a:xfrm rot="10800000" flipV="1">
            <a:off x="0" y="0"/>
            <a:ext cx="12192000" cy="1023042"/>
          </a:xfrm>
          <a:prstGeom prst="rect">
            <a:avLst/>
          </a:prstGeom>
          <a:gradFill flip="none" rotWithShape="1">
            <a:gsLst>
              <a:gs pos="0">
                <a:srgbClr val="0F2B51">
                  <a:alpha val="66000"/>
                </a:srgbClr>
              </a:gs>
              <a:gs pos="93000">
                <a:srgbClr val="262F4A"/>
              </a:gs>
              <a:gs pos="100000">
                <a:srgbClr val="363F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Paper (SC) – Result</a:t>
            </a:r>
            <a:endParaRPr lang="en-US" altLang="ko-KR" sz="3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1F7180B-D0BE-2232-AE10-DDDAF2B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|  ELEP  |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BF47EF-F862-CABD-DE4E-7B93482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633F-1ABE-4E7B-B460-43959D99AD3E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58" y="1317971"/>
            <a:ext cx="4815326" cy="34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805" y="1273963"/>
            <a:ext cx="4669382" cy="508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0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34993</TotalTime>
  <Words>779</Words>
  <Application>Microsoft Office PowerPoint</Application>
  <PresentationFormat>와이드스크린</PresentationFormat>
  <Paragraphs>121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Arial Unicode MS</vt:lpstr>
      <vt:lpstr>나눔바른고딕</vt:lpstr>
      <vt:lpstr>맑은 고딕</vt:lpstr>
      <vt:lpstr>Arial</vt:lpstr>
      <vt:lpstr>Cambria Math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20210311 lab meeting</dc:title>
  <dc:creator>정준영</dc:creator>
  <cp:lastModifiedBy>UNIST</cp:lastModifiedBy>
  <cp:revision>122</cp:revision>
  <cp:lastPrinted>2025-11-06T19:53:28Z</cp:lastPrinted>
  <dcterms:created xsi:type="dcterms:W3CDTF">2021-03-10T08:31:26Z</dcterms:created>
  <dcterms:modified xsi:type="dcterms:W3CDTF">2026-01-08T12:24:44Z</dcterms:modified>
</cp:coreProperties>
</file>