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2" r:id="rId5"/>
    <p:sldId id="274" r:id="rId6"/>
    <p:sldId id="277" r:id="rId7"/>
    <p:sldId id="278" r:id="rId8"/>
    <p:sldId id="273" r:id="rId9"/>
    <p:sldId id="270" r:id="rId10"/>
    <p:sldId id="275" r:id="rId11"/>
    <p:sldId id="27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65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658C05-2909-415F-9C2B-BF85C88E7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CE5D1E2-44EF-4405-A0C6-43857010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8A7C27-096F-4BA9-A07A-051A466C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BF189A-4C91-4B7D-9ABD-F2239A3F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893C4-D73B-4619-8EAB-2992D7E7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75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380A6C-DEF4-4556-B1CE-5E8BE6CFA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D12301D-2DDF-4C6F-843E-019B8C421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C915AC-03A6-49F8-96C4-A979A207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6868AA-5666-4392-BB0F-7A008BBF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7655D8-2FD1-41C3-A51F-D3390F13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5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A8D6ECB-761F-47D7-8C83-E7492BEFA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A5F20F-5287-4A42-BBAF-A58828049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F43659-69A7-4B6C-BE3F-03917BB7B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D1980BF-15FC-4A85-9774-EB7AA5BA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69BD0-473D-473F-A718-C91D976E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01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365B73-1B88-4F3F-A819-735906EA5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EEC15-235C-43D7-9A05-C13B8113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B90234-F51B-40EB-ACC0-46ADB197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28E28F-4AF4-48E7-80E5-B3C1A9E5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9F85E0-7052-4482-8E11-FED11054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68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212CC-DDA6-4111-85F8-8814CFE3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8E5DE5-A5B4-4E97-B213-868961AA2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AF245E-C5FE-4412-A38C-61023F85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DC8265-D5F9-4AF8-A346-A987671B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EE6599-DDAB-4DB0-A5A6-E61D70BD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0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40507B-DDB4-47F6-9DCE-2605AF01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C11163-0F20-411E-8DFD-40D0440D2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A7A6706-5044-4C5A-B43A-A657F7531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7AACB7-0D03-466D-B09F-3EFC0732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15E1AD-1E94-4582-B252-42E11740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C83344-F7B2-4D72-BF43-AD2D1BA87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09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420BE-78DB-4C07-9815-604EA890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DC52EF-529A-4FB3-9FD9-EC1A426C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946EEC-3DE9-4978-AEFA-47E48E903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D41D7C-F58B-46D7-A010-E6EA97B9D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1BA74EF-75F7-4F6A-B8A0-387293EC1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235BE12-EBC1-4C7A-964F-9D38EC01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727914F-C2BD-4A72-BA41-3AB34461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A2030F6-A189-454A-B92A-573B87E8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4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69DAFE-3D8C-4640-9037-C7778C41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2F2D4F7-145E-4B03-A6C7-FF4A63536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B884705-454C-437A-BAB1-8C2EA834B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B7C5F14-96B8-4B11-92CC-0E025C41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773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9AD43F8-F80C-4977-A3FC-064AAD4A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8F615F6-A5C7-412C-A4C4-2134BC1E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11B287B-00CA-47D7-8827-117A533E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2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125EE5-05F2-4ED5-8097-E59CDC15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27DAB7-244E-48B7-8F8B-482A4431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C6B63E-6BA9-4246-BFE8-97A9DA515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BB44C-0B50-4459-8EFD-6B46191C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D56952-A1D6-4961-B36B-D890AF7D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DB823CD-E9B7-48B0-BDDE-32945E23D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0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E7A2E8-3B6C-494F-BD7A-6DA1CD55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2287717-9EB6-4C11-8315-F386E491E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73A59E-1255-48D7-B293-5067C009C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4F12EA-66F1-4217-8028-2E9CCD5A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D34B4A-9EE9-4BB8-992D-C4805D76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4D5F7F5-FFF8-4B2D-9644-208DE9F4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41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76668DE-EC20-4D3E-8640-F2CB0F60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524E72B-6D07-4DFF-A0F2-662955F76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E09CD2-5458-466E-8611-8DF27C4FF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E8BC-97BC-43C4-B0A0-25879205AE05}" type="datetimeFigureOut">
              <a:rPr lang="ko-KR" altLang="en-US" smtClean="0"/>
              <a:t>2026-01-08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5C9F9E-AE41-489C-BC17-1B71447A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E35D1A1-04EC-43A7-A987-34E29682D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DA81-1041-4960-848A-6FEFA27A51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78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263E59-1F60-4496-8215-2620728CA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2026 </a:t>
            </a:r>
            <a:r>
              <a:rPr lang="en-US" altLang="ko-KR" dirty="0" err="1"/>
              <a:t>CAPhE</a:t>
            </a:r>
            <a:r>
              <a:rPr lang="en-US" altLang="ko-KR" dirty="0"/>
              <a:t> Workshop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D1852FA-AD9A-40E0-B1AA-13285197F0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Minseo </a:t>
            </a:r>
            <a:r>
              <a:rPr lang="en-US" altLang="ko-KR" dirty="0" err="1"/>
              <a:t>Jeong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78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50825D-9D41-4582-934C-BCD89271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VPP Experiment(with Dr. Sung)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BB7937-76A9-47F4-8197-F4E0E2B66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Virtual pepper pot(VPP): a method for characterization of 4D phase space based on the data from horizontal and vertical slit scan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D843365-9842-4F25-828F-D78206E79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75" y="2968080"/>
            <a:ext cx="10443025" cy="3485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81B83-5321-4E04-BEFC-4098DD35A55B}"/>
              </a:ext>
            </a:extLst>
          </p:cNvPr>
          <p:cNvSpPr txBox="1"/>
          <p:nvPr/>
        </p:nvSpPr>
        <p:spPr>
          <a:xfrm>
            <a:off x="8738509" y="6176963"/>
            <a:ext cx="3104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0" i="0" dirty="0">
                <a:solidFill>
                  <a:srgbClr val="555555"/>
                </a:solidFill>
                <a:effectLst/>
                <a:latin typeface="+mn-lt"/>
              </a:rPr>
              <a:t>E. </a:t>
            </a:r>
            <a:r>
              <a:rPr lang="en-US" altLang="ko-KR" sz="1200" b="0" i="0" dirty="0" err="1">
                <a:solidFill>
                  <a:srgbClr val="555555"/>
                </a:solidFill>
                <a:effectLst/>
                <a:latin typeface="+mn-lt"/>
              </a:rPr>
              <a:t>Cosgun</a:t>
            </a:r>
            <a:r>
              <a:rPr lang="en-US" altLang="ko-KR" sz="1200" dirty="0">
                <a:solidFill>
                  <a:srgbClr val="555555"/>
                </a:solidFill>
                <a:latin typeface="+mn-lt"/>
              </a:rPr>
              <a:t> et al. </a:t>
            </a:r>
            <a:r>
              <a:rPr lang="en-US" altLang="ko-KR" sz="1200" b="0" i="0" dirty="0">
                <a:solidFill>
                  <a:srgbClr val="555555"/>
                </a:solidFill>
                <a:effectLst/>
                <a:latin typeface="+mn-lt"/>
              </a:rPr>
              <a:t>Sci. Rep. (2025).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0E6B5-F3B0-41C6-8808-E0779CF4ED91}"/>
              </a:ext>
            </a:extLst>
          </p:cNvPr>
          <p:cNvSpPr txBox="1"/>
          <p:nvPr/>
        </p:nvSpPr>
        <p:spPr>
          <a:xfrm>
            <a:off x="2305164" y="2968080"/>
            <a:ext cx="266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Pepper pot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6BB5A-F4A9-483C-996C-C058A45A822B}"/>
              </a:ext>
            </a:extLst>
          </p:cNvPr>
          <p:cNvSpPr txBox="1"/>
          <p:nvPr/>
        </p:nvSpPr>
        <p:spPr>
          <a:xfrm>
            <a:off x="7494977" y="2968080"/>
            <a:ext cx="266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Virtual pepper pot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73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0C7F4C-663C-4059-993A-29128677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Future Plan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23F162-2B8B-4C98-AB0A-BD6B3591B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MALAPA 2026(April)</a:t>
            </a:r>
          </a:p>
          <a:p>
            <a:r>
              <a:rPr lang="en-US" altLang="ko-KR" dirty="0"/>
              <a:t>Searching for next research topic(RF gun/THz/XFEL)</a:t>
            </a:r>
          </a:p>
          <a:p>
            <a:r>
              <a:rPr lang="en-US" altLang="ko-KR" dirty="0"/>
              <a:t>Research proposal(until fall semester of 2026)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4318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4013BC-3CF0-4EB0-89E3-5CAA46E6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Ultrafast Electron Diffraction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F79BBD-6C9A-48AC-8A9E-01A5C244F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Pump-probe imaging technique based on optical pump-probe spectroscopy and electron diffraction caused by ultrafast electron</a:t>
            </a: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CD3AB6-B70A-432C-A3B6-5144076AB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110023"/>
            <a:ext cx="8156944" cy="3126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9D67C-C956-4F1A-9022-B900B62A8EC5}"/>
              </a:ext>
            </a:extLst>
          </p:cNvPr>
          <p:cNvSpPr txBox="1"/>
          <p:nvPr/>
        </p:nvSpPr>
        <p:spPr>
          <a:xfrm>
            <a:off x="8738509" y="6176963"/>
            <a:ext cx="3104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0" i="0" dirty="0">
                <a:solidFill>
                  <a:srgbClr val="555555"/>
                </a:solidFill>
                <a:effectLst/>
                <a:latin typeface="+mn-lt"/>
              </a:rPr>
              <a:t>D. </a:t>
            </a:r>
            <a:r>
              <a:rPr lang="en-US" altLang="ko-KR" sz="1200" b="0" i="0" dirty="0" err="1">
                <a:solidFill>
                  <a:srgbClr val="555555"/>
                </a:solidFill>
                <a:effectLst/>
                <a:latin typeface="+mn-lt"/>
              </a:rPr>
              <a:t>Filippetto</a:t>
            </a:r>
            <a:r>
              <a:rPr lang="en-US" altLang="ko-KR" sz="1200" dirty="0">
                <a:solidFill>
                  <a:srgbClr val="555555"/>
                </a:solidFill>
                <a:latin typeface="+mn-lt"/>
              </a:rPr>
              <a:t> et al. </a:t>
            </a:r>
            <a:r>
              <a:rPr lang="en-US" altLang="ko-KR" sz="1200" b="0" i="0" dirty="0">
                <a:solidFill>
                  <a:srgbClr val="555555"/>
                </a:solidFill>
                <a:effectLst/>
                <a:latin typeface="+mn-lt"/>
              </a:rPr>
              <a:t>Rev. Mod. Phys. (2022).</a:t>
            </a:r>
          </a:p>
        </p:txBody>
      </p:sp>
    </p:spTree>
    <p:extLst>
      <p:ext uri="{BB962C8B-B14F-4D97-AF65-F5344CB8AC3E}">
        <p14:creationId xmlns:p14="http://schemas.microsoft.com/office/powerpoint/2010/main" val="314856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93D101-FE89-4AB9-AA19-75A42EB3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Facility in PAL-</a:t>
            </a:r>
            <a:r>
              <a:rPr lang="en-US" altLang="ko-KR" dirty="0" err="1"/>
              <a:t>eLabs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9D73BB-C377-48BA-A937-327DD56BC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A783E13-8EDD-46A9-8F98-FD5F90D6D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4" y="1825625"/>
            <a:ext cx="7522811" cy="4351338"/>
          </a:xfrm>
          <a:prstGeom prst="rect">
            <a:avLst/>
          </a:prstGeom>
        </p:spPr>
      </p:pic>
      <p:pic>
        <p:nvPicPr>
          <p:cNvPr id="5" name="내용 개체 틀 11">
            <a:extLst>
              <a:ext uri="{FF2B5EF4-FFF2-40B4-BE49-F238E27FC236}">
                <a16:creationId xmlns:a16="http://schemas.microsoft.com/office/drawing/2014/main" id="{D2FAA251-3C49-4C53-B28E-F409EA7A4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76" y="1825625"/>
            <a:ext cx="4559224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D86E9D-0491-48C3-B6E8-F1980580CBF2}"/>
              </a:ext>
            </a:extLst>
          </p:cNvPr>
          <p:cNvSpPr txBox="1"/>
          <p:nvPr/>
        </p:nvSpPr>
        <p:spPr>
          <a:xfrm>
            <a:off x="7632775" y="1319583"/>
            <a:ext cx="428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UED diffraction pattern of Al (250318)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115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F9BD3-2D98-4B27-B2F7-4411527C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Research Highlights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E3BDE5-702E-4673-93B2-139D70AA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Bayesian optimization: </a:t>
            </a:r>
            <a:r>
              <a:rPr lang="en-US" altLang="ko-KR" sz="2800" dirty="0"/>
              <a:t>Model-based optimization algorithm using probability distribution model based on previous observations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BB018B-DAF0-4754-AC77-4FBC46AC8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28" y="2961167"/>
            <a:ext cx="9333943" cy="36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2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F9BD3-2D98-4B27-B2F7-4411527C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Research Highlights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E3BDE5-702E-4673-93B2-139D70AA6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31754" cy="4351338"/>
          </a:xfrm>
        </p:spPr>
        <p:txBody>
          <a:bodyPr>
            <a:normAutofit/>
          </a:bodyPr>
          <a:lstStyle/>
          <a:p>
            <a:r>
              <a:rPr lang="en-US" altLang="ko-KR" dirty="0"/>
              <a:t>Multi-objective regionalized Bayesian optimization(MORBO): </a:t>
            </a:r>
            <a:r>
              <a:rPr lang="en-US" altLang="ko-KR" sz="2800" dirty="0"/>
              <a:t>An multi-objective algorithm that restricts optimization of the acquisition function to within a so-called trust region</a:t>
            </a:r>
          </a:p>
          <a:p>
            <a:r>
              <a:rPr lang="en-US" altLang="ko-KR" sz="2800" dirty="0"/>
              <a:t>As optimization progresses, the size of the trust region changes based on the number of consecutive successes or failure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91F732-E4F8-4183-8217-96B96806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99" y="1396240"/>
            <a:ext cx="4713166" cy="4942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54030-F0E7-4E2B-A2F9-E63FB0C80FB7}"/>
              </a:ext>
            </a:extLst>
          </p:cNvPr>
          <p:cNvSpPr txBox="1"/>
          <p:nvPr/>
        </p:nvSpPr>
        <p:spPr>
          <a:xfrm>
            <a:off x="7695800" y="6311900"/>
            <a:ext cx="46750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buClr>
                <a:srgbClr val="000000"/>
              </a:buClr>
              <a:buFont typeface="Arial"/>
              <a:buNone/>
            </a:pP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R. Roussel et al. </a:t>
            </a:r>
            <a:r>
              <a:rPr lang="en-US" altLang="ko-KR" sz="1400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Phys. Rev. Accel. Beams </a:t>
            </a:r>
            <a:r>
              <a:rPr lang="en-US" altLang="ko-KR" sz="1400" b="1" kern="0" dirty="0">
                <a:solidFill>
                  <a:srgbClr val="000000"/>
                </a:solidFill>
                <a:latin typeface="Noto Sans" panose="020B0502040504020204" pitchFamily="34" charset="0"/>
                <a:cs typeface="Arial"/>
                <a:sym typeface="Arial"/>
              </a:rPr>
              <a:t>27</a:t>
            </a:r>
            <a:r>
              <a:rPr lang="en-US" altLang="ko-KR" sz="1400" kern="0" dirty="0">
                <a:solidFill>
                  <a:srgbClr val="555555"/>
                </a:solidFill>
                <a:latin typeface="Arial"/>
                <a:cs typeface="Arial"/>
                <a:sym typeface="Arial"/>
              </a:rPr>
              <a:t>. (2024).</a:t>
            </a:r>
          </a:p>
        </p:txBody>
      </p:sp>
    </p:spTree>
    <p:extLst>
      <p:ext uri="{BB962C8B-B14F-4D97-AF65-F5344CB8AC3E}">
        <p14:creationId xmlns:p14="http://schemas.microsoft.com/office/powerpoint/2010/main" val="158831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F9BD3-2D98-4B27-B2F7-4411527C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Research Highlights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E3BDE5-702E-4673-93B2-139D70AA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Optimization of MeV-UED in PAL-</a:t>
            </a:r>
            <a:r>
              <a:rPr lang="en-US" altLang="ko-KR" sz="2800" dirty="0" err="1"/>
              <a:t>eLabs</a:t>
            </a:r>
            <a:endParaRPr lang="en-US" altLang="ko-KR" sz="2800" dirty="0"/>
          </a:p>
          <a:p>
            <a:r>
              <a:rPr lang="en-US" altLang="ko-KR" sz="2800" dirty="0"/>
              <a:t>General particle tracer(GPT) </a:t>
            </a:r>
            <a:r>
              <a:rPr lang="en-US" altLang="ko-KR" dirty="0"/>
              <a:t>simulation code</a:t>
            </a:r>
            <a:endParaRPr lang="en-US" altLang="ko-KR" sz="2800" dirty="0"/>
          </a:p>
          <a:p>
            <a:r>
              <a:rPr lang="en-US" altLang="ko-KR" sz="2800" dirty="0"/>
              <a:t>Input parameter: Strength and position of solenoids, bunch charge, RF gun phase, position of collimator</a:t>
            </a:r>
          </a:p>
          <a:p>
            <a:r>
              <a:rPr lang="en-US" altLang="ko-KR" sz="2800" dirty="0"/>
              <a:t>Objective parameter: Beam size, bunch length, q-resolution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1676B3-B621-4151-B354-13C066862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86" y="4221571"/>
            <a:ext cx="7750743" cy="25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91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5F9BD3-2D98-4B27-B2F7-4411527C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Research Highlights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E3BDE5-702E-4673-93B2-139D70AA6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/>
              <a:t>Number of macroparticles: 10000</a:t>
            </a:r>
          </a:p>
          <a:p>
            <a:r>
              <a:rPr lang="en-US" altLang="ko-KR" dirty="0"/>
              <a:t>Number of iteration: 400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A543E0-B4AB-4799-ADAC-8A24A1936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3" y="2830268"/>
            <a:ext cx="5871507" cy="348163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60C8ADA-875F-40C7-80C6-18042F2E5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34" y="2830267"/>
            <a:ext cx="5747468" cy="34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E6D891-10B8-4868-8906-79E3E97A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UED Experiment(with IBS)(~2026/08)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178896-7B1F-40B6-8A4F-9E0A5E423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054"/>
            <a:ext cx="10515600" cy="4351338"/>
          </a:xfrm>
        </p:spPr>
        <p:txBody>
          <a:bodyPr/>
          <a:lstStyle/>
          <a:p>
            <a:r>
              <a:rPr lang="en-US" altLang="ko-KR" dirty="0"/>
              <a:t>Installation of new sample chamber for gas UED(25/11~25/12)</a:t>
            </a:r>
          </a:p>
          <a:p>
            <a:r>
              <a:rPr lang="en-US" altLang="ko-KR" dirty="0"/>
              <a:t>Static gas UED experiment</a:t>
            </a:r>
          </a:p>
          <a:p>
            <a:r>
              <a:rPr lang="en-US" altLang="ko-KR" dirty="0"/>
              <a:t>Pump-probe experiment with solid sample</a:t>
            </a:r>
          </a:p>
          <a:p>
            <a:r>
              <a:rPr lang="en-US" altLang="ko-KR" dirty="0"/>
              <a:t>Current schedule is delayed due to vacuum issue, etc.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8B40AAB-3A46-484C-BB6C-D1A285B54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8091"/>
            <a:ext cx="5929910" cy="323598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208436C-01D2-4213-B2E3-49880D517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89" y="3548091"/>
            <a:ext cx="5929910" cy="32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0AB641-1AD5-48F5-82E6-1288E098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800" dirty="0"/>
              <a:t>Optimization</a:t>
            </a:r>
            <a:r>
              <a:rPr lang="ko-KR" altLang="en-US" sz="3800" dirty="0"/>
              <a:t> </a:t>
            </a:r>
            <a:r>
              <a:rPr lang="en-US" altLang="ko-KR" sz="3800" dirty="0"/>
              <a:t>of</a:t>
            </a:r>
            <a:r>
              <a:rPr lang="ko-KR" altLang="en-US" sz="3800" dirty="0"/>
              <a:t> </a:t>
            </a:r>
            <a:r>
              <a:rPr lang="en-US" altLang="ko-KR" sz="3800" dirty="0"/>
              <a:t>UED</a:t>
            </a:r>
            <a:r>
              <a:rPr lang="ko-KR" altLang="en-US" sz="3800" dirty="0"/>
              <a:t> </a:t>
            </a:r>
            <a:r>
              <a:rPr lang="en-US" altLang="ko-KR" sz="3800" dirty="0"/>
              <a:t>parameters in PAL-</a:t>
            </a:r>
            <a:r>
              <a:rPr lang="en-US" altLang="ko-KR" sz="3800" dirty="0" err="1"/>
              <a:t>eLabs</a:t>
            </a:r>
            <a:endParaRPr lang="ko-KR" altLang="en-US" sz="3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FAE3DC-1EA3-45D8-BAE3-E9BC07819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5434" cy="4351338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Measurement of beam size at the sample(completed)</a:t>
            </a:r>
          </a:p>
          <a:p>
            <a:r>
              <a:rPr lang="en-US" altLang="ko-KR" dirty="0"/>
              <a:t>Measurement of q-resolution by fitting of diffraction pattern with 2D Gaussian function(in process)</a:t>
            </a:r>
          </a:p>
          <a:p>
            <a:r>
              <a:rPr lang="en-US" altLang="ko-KR" dirty="0"/>
              <a:t>Upper limit of q-resolution can be determined by measuring the width of peaks</a:t>
            </a:r>
          </a:p>
          <a:p>
            <a:r>
              <a:rPr lang="en-US" altLang="ko-KR" dirty="0"/>
              <a:t>Optimization of bunch length can be cancelled due to absence of diagnostics of bunch length in MeV-UED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18101-DC07-4170-B9E6-04A00C598D55}"/>
              </a:ext>
            </a:extLst>
          </p:cNvPr>
          <p:cNvSpPr txBox="1"/>
          <p:nvPr/>
        </p:nvSpPr>
        <p:spPr>
          <a:xfrm>
            <a:off x="8462703" y="6119037"/>
            <a:ext cx="2971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050" b="0" i="0" dirty="0">
                <a:solidFill>
                  <a:srgbClr val="555555"/>
                </a:solidFill>
                <a:effectLst/>
                <a:latin typeface="+mn-lt"/>
              </a:rPr>
              <a:t>F. Qi</a:t>
            </a:r>
            <a:r>
              <a:rPr lang="en-US" altLang="ko-KR" sz="1050" dirty="0">
                <a:solidFill>
                  <a:srgbClr val="555555"/>
                </a:solidFill>
                <a:latin typeface="+mn-lt"/>
              </a:rPr>
              <a:t>. et al. </a:t>
            </a:r>
            <a:r>
              <a:rPr lang="en-US" altLang="ko-KR" sz="1050" b="0" i="0" dirty="0">
                <a:solidFill>
                  <a:srgbClr val="000000"/>
                </a:solidFill>
                <a:effectLst/>
                <a:latin typeface="+mn-lt"/>
              </a:rPr>
              <a:t>Phys. Rev. Lett. (2020)</a:t>
            </a:r>
            <a:endParaRPr lang="en-US" altLang="ko-KR" sz="1050" b="0" i="0" dirty="0">
              <a:solidFill>
                <a:srgbClr val="555555"/>
              </a:solidFill>
              <a:effectLst/>
              <a:latin typeface="+mn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A1FA2CE-EE8E-44EE-9977-D25C30FB3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728" y="3067493"/>
            <a:ext cx="3244775" cy="284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9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381</Words>
  <Application>Microsoft Office PowerPoint</Application>
  <PresentationFormat>와이드스크린</PresentationFormat>
  <Paragraphs>41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5" baseType="lpstr">
      <vt:lpstr>맑은 고딕</vt:lpstr>
      <vt:lpstr>Arial</vt:lpstr>
      <vt:lpstr>Noto Sans</vt:lpstr>
      <vt:lpstr>Office 테마</vt:lpstr>
      <vt:lpstr>2026 CAPhE Workshop</vt:lpstr>
      <vt:lpstr>Ultrafast Electron Diffraction</vt:lpstr>
      <vt:lpstr>UED Facility in PAL-eLabs</vt:lpstr>
      <vt:lpstr>Research Highlights</vt:lpstr>
      <vt:lpstr>Research Highlights</vt:lpstr>
      <vt:lpstr>Research Highlights</vt:lpstr>
      <vt:lpstr>Research Highlights</vt:lpstr>
      <vt:lpstr>UED Experiment(with IBS)(~2026/08)</vt:lpstr>
      <vt:lpstr>Optimization of UED parameters in PAL-eLabs</vt:lpstr>
      <vt:lpstr>VPP Experiment(with Dr. Sung)</vt:lpstr>
      <vt:lpstr>Future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CAPhE Workshop</dc:title>
  <dc:creator>SAMSUNG</dc:creator>
  <cp:lastModifiedBy>SAMSUNG</cp:lastModifiedBy>
  <cp:revision>76</cp:revision>
  <dcterms:created xsi:type="dcterms:W3CDTF">2026-01-08T05:11:39Z</dcterms:created>
  <dcterms:modified xsi:type="dcterms:W3CDTF">2026-01-09T05:51:14Z</dcterms:modified>
</cp:coreProperties>
</file>