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4"/>
  </p:notesMasterIdLst>
  <p:sldIdLst>
    <p:sldId id="273" r:id="rId2"/>
    <p:sldId id="551" r:id="rId3"/>
    <p:sldId id="576" r:id="rId4"/>
    <p:sldId id="583" r:id="rId5"/>
    <p:sldId id="566" r:id="rId6"/>
    <p:sldId id="569" r:id="rId7"/>
    <p:sldId id="534" r:id="rId8"/>
    <p:sldId id="546" r:id="rId9"/>
    <p:sldId id="577" r:id="rId10"/>
    <p:sldId id="548" r:id="rId11"/>
    <p:sldId id="575" r:id="rId12"/>
    <p:sldId id="581" r:id="rId13"/>
    <p:sldId id="582" r:id="rId14"/>
    <p:sldId id="574" r:id="rId15"/>
    <p:sldId id="276" r:id="rId16"/>
    <p:sldId id="567" r:id="rId17"/>
    <p:sldId id="568" r:id="rId18"/>
    <p:sldId id="578" r:id="rId19"/>
    <p:sldId id="579" r:id="rId20"/>
    <p:sldId id="580" r:id="rId21"/>
    <p:sldId id="537" r:id="rId22"/>
    <p:sldId id="565" r:id="rId23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EA"/>
    <a:srgbClr val="000099"/>
    <a:srgbClr val="C00000"/>
    <a:srgbClr val="2E2EB1"/>
    <a:srgbClr val="FFFFFF"/>
    <a:srgbClr val="E6EAEE"/>
    <a:srgbClr val="FF0000"/>
    <a:srgbClr val="FF4F4F"/>
    <a:srgbClr val="AD2222"/>
    <a:srgbClr val="37A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54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tm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0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65" y="1416789"/>
            <a:ext cx="9806665" cy="1195655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2025 Research Summary and Future plan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Advanced Nuclear Engineering (DANE), POSTECH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2026-01-09, Pohang, South Korea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E8B2-E490-EF3B-8DBA-0BDC83F1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B40B08-5E0C-C442-40B6-8AA36273CC52}"/>
                  </a:ext>
                </a:extLst>
              </p:cNvPr>
              <p:cNvSpPr txBox="1"/>
              <p:nvPr/>
            </p:nvSpPr>
            <p:spPr>
              <a:xfrm>
                <a:off x="22075" y="2351754"/>
                <a:ext cx="5208271" cy="350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Previous method:</a:t>
                </a:r>
                <a:b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ko-KR" sz="18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8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Self-consistently determined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b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No power optimization</a:t>
                </a:r>
                <a:endPara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 method:</a:t>
                </a:r>
                <a:b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ko-KR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8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Self-consistently determined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altLang="ko-KR" sz="18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8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Find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opt</m:t>
                        </m:r>
                      </m:sub>
                    </m:sSub>
                  </m:oMath>
                </a14:m>
                <a:endPara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allows a physically consistent open-loop representation of an active harmonic cavity.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B40B08-5E0C-C442-40B6-8AA36273C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" y="2351754"/>
                <a:ext cx="5208271" cy="3508717"/>
              </a:xfrm>
              <a:prstGeom prst="rect">
                <a:avLst/>
              </a:prstGeom>
              <a:blipFill>
                <a:blip r:embed="rId2"/>
                <a:stretch>
                  <a:fillRect l="-820" t="-1043" b="-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0A1FC6C9-6F55-3B5C-368C-DC0CAB18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New equilibrium method</a:t>
            </a: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4015F2B-49C9-8D5D-F8C6-93D2F50B9A5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57DFA2-C21D-72CC-502C-363092E50A34}"/>
                  </a:ext>
                </a:extLst>
              </p:cNvPr>
              <p:cNvSpPr txBox="1"/>
              <p:nvPr/>
            </p:nvSpPr>
            <p:spPr>
              <a:xfrm>
                <a:off x="516942" y="869419"/>
                <a:ext cx="11110801" cy="1891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Generator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Generator phase, 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sSup>
                      <m:sSupPr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altLang="ko-KR" sz="11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sup>
                    </m:sSup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1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Tuning angle, </a:t>
                </a:r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ko-K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Cavity coupling </a:t>
                </a:r>
              </a:p>
              <a:p>
                <a:b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57DFA2-C21D-72CC-502C-363092E50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69419"/>
                <a:ext cx="11110801" cy="1891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034A6-6669-EAE0-A629-CB665D3EA187}"/>
                  </a:ext>
                </a:extLst>
              </p:cNvPr>
              <p:cNvSpPr txBox="1"/>
              <p:nvPr/>
            </p:nvSpPr>
            <p:spPr>
              <a:xfrm>
                <a:off x="2452022" y="767298"/>
                <a:ext cx="7595733" cy="886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ko-KR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Passive cavity: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→−2</m:t>
                    </m:r>
                    <m:r>
                      <a:rPr lang="en-US" altLang="ko-KR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func>
                      <m:func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func>
                      <m:funcPr>
                        <m:ctrlPr>
                          <a:rPr lang="en-US" altLang="ko-KR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ko-KR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</m:oMath>
                </a14:m>
                <a:endParaRPr lang="en-US" altLang="ko-KR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ko-KR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 cavity: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rf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rf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</m:oMath>
                </a14:m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034A6-6669-EAE0-A629-CB665D3E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022" y="767298"/>
                <a:ext cx="7595733" cy="886974"/>
              </a:xfrm>
              <a:prstGeom prst="rect">
                <a:avLst/>
              </a:prstGeom>
              <a:blipFill>
                <a:blip r:embed="rId4"/>
                <a:stretch>
                  <a:fillRect l="-562" t="-690" b="-55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7D1B1E-6086-D510-A86F-A0B7B64A4F09}"/>
              </a:ext>
            </a:extLst>
          </p:cNvPr>
          <p:cNvSpPr txBox="1"/>
          <p:nvPr/>
        </p:nvSpPr>
        <p:spPr>
          <a:xfrm>
            <a:off x="78104" y="6517345"/>
            <a:ext cx="65817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ko-K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A.Gamelin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“Equilibrium Bunch Density Distribution with Multiple Active and Passive RF Cavities”, IPAC21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98596-663A-960B-0D11-839BCF22D59F}"/>
              </a:ext>
            </a:extLst>
          </p:cNvPr>
          <p:cNvSpPr txBox="1"/>
          <p:nvPr/>
        </p:nvSpPr>
        <p:spPr>
          <a:xfrm>
            <a:off x="78104" y="2300177"/>
            <a:ext cx="607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ko-KR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836C5C14-2A10-B3D5-FE34-6C8866A4B33E}"/>
                  </a:ext>
                </a:extLst>
              </p:cNvPr>
              <p:cNvSpPr/>
              <p:nvPr/>
            </p:nvSpPr>
            <p:spPr>
              <a:xfrm>
                <a:off x="5381276" y="2213254"/>
                <a:ext cx="2712720" cy="2769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836C5C14-2A10-B3D5-FE34-6C8866A4B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2213254"/>
                <a:ext cx="2712720" cy="276999"/>
              </a:xfrm>
              <a:prstGeom prst="roundRect">
                <a:avLst/>
              </a:prstGeom>
              <a:blipFill>
                <a:blip r:embed="rId5"/>
                <a:stretch>
                  <a:fillRect b="-10417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DEC113CC-5CA0-69FF-B5A4-7FB4ABD24B61}"/>
                  </a:ext>
                </a:extLst>
              </p:cNvPr>
              <p:cNvSpPr/>
              <p:nvPr/>
            </p:nvSpPr>
            <p:spPr>
              <a:xfrm>
                <a:off x="5381276" y="4572250"/>
                <a:ext cx="2712720" cy="5746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abs</m:t>
                      </m:r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ko-KR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−8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ko-KR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and</m:t>
                      </m:r>
                      <m:r>
                        <a:rPr lang="en-US" altLang="ko-KR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abs</m:t>
                      </m:r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b="0" i="0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ko-KR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−8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en-US" altLang="ko-KR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DEC113CC-5CA0-69FF-B5A4-7FB4ABD24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4572250"/>
                <a:ext cx="2712720" cy="5746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83AA7CFF-8233-919A-79F1-34863B9D88AA}"/>
                  </a:ext>
                </a:extLst>
              </p:cNvPr>
              <p:cNvSpPr/>
              <p:nvPr/>
            </p:nvSpPr>
            <p:spPr>
              <a:xfrm>
                <a:off x="5381276" y="2803003"/>
                <a:ext cx="2712720" cy="2769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range</a:t>
                </a:r>
              </a:p>
            </p:txBody>
          </p:sp>
        </mc:Choice>
        <mc:Fallback xmlns=""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83AA7CFF-8233-919A-79F1-34863B9D8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2803003"/>
                <a:ext cx="2712720" cy="276999"/>
              </a:xfrm>
              <a:prstGeom prst="roundRect">
                <a:avLst/>
              </a:prstGeom>
              <a:blipFill>
                <a:blip r:embed="rId7"/>
                <a:stretch>
                  <a:fillRect b="-14894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9DD1BEE6-6355-B4CC-D5BD-C01893D3793E}"/>
                  </a:ext>
                </a:extLst>
              </p:cNvPr>
              <p:cNvSpPr/>
              <p:nvPr/>
            </p:nvSpPr>
            <p:spPr>
              <a:xfrm>
                <a:off x="5381276" y="5459676"/>
                <a:ext cx="2712720" cy="2769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Compute power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사각형: 둥근 모서리 16">
                <a:extLst>
                  <a:ext uri="{FF2B5EF4-FFF2-40B4-BE49-F238E27FC236}">
                    <a16:creationId xmlns:a16="http://schemas.microsoft.com/office/drawing/2014/main" id="{9DD1BEE6-6355-B4CC-D5BD-C01893D37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5459676"/>
                <a:ext cx="2712720" cy="276999"/>
              </a:xfrm>
              <a:prstGeom prst="roundRect">
                <a:avLst/>
              </a:prstGeom>
              <a:blipFill>
                <a:blip r:embed="rId8"/>
                <a:stretch>
                  <a:fillRect t="-2128" b="-12766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421A281F-DE6F-6FDD-AA8D-109B5038A6F9}"/>
                  </a:ext>
                </a:extLst>
              </p:cNvPr>
              <p:cNvSpPr/>
              <p:nvPr/>
            </p:nvSpPr>
            <p:spPr>
              <a:xfrm>
                <a:off x="5381276" y="6049423"/>
                <a:ext cx="2712720" cy="2769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ko-KR" sz="12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gives minimum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</m:d>
                  </m:oMath>
                </a14:m>
                <a:endParaRPr lang="en-US" altLang="ko-KR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421A281F-DE6F-6FDD-AA8D-109B5038A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6049423"/>
                <a:ext cx="2712720" cy="276999"/>
              </a:xfrm>
              <a:prstGeom prst="roundRect">
                <a:avLst/>
              </a:prstGeom>
              <a:blipFill>
                <a:blip r:embed="rId9"/>
                <a:stretch>
                  <a:fillRect b="-12500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9A984A79-EE88-B6E3-D589-B308F0BF0D3E}"/>
                  </a:ext>
                </a:extLst>
              </p:cNvPr>
              <p:cNvSpPr/>
              <p:nvPr/>
            </p:nvSpPr>
            <p:spPr>
              <a:xfrm>
                <a:off x="5381276" y="3392752"/>
                <a:ext cx="2712720" cy="2769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r>
                      <a:rPr lang="en-US" altLang="ko-KR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9A984A79-EE88-B6E3-D589-B308F0BF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3392752"/>
                <a:ext cx="2712720" cy="276999"/>
              </a:xfrm>
              <a:prstGeom prst="roundRect">
                <a:avLst/>
              </a:prstGeom>
              <a:blipFill>
                <a:blip r:embed="rId10"/>
                <a:stretch>
                  <a:fillRect t="-2128" b="-14894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68CB80BF-BA78-C875-F04D-FD2FD98015DC}"/>
                  </a:ext>
                </a:extLst>
              </p:cNvPr>
              <p:cNvSpPr/>
              <p:nvPr/>
            </p:nvSpPr>
            <p:spPr>
              <a:xfrm>
                <a:off x="5381276" y="3982501"/>
                <a:ext cx="2712720" cy="27699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Self-consistent iteration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2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68CB80BF-BA78-C875-F04D-FD2FD9801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76" y="3982501"/>
                <a:ext cx="2712720" cy="276999"/>
              </a:xfrm>
              <a:prstGeom prst="roundRect">
                <a:avLst/>
              </a:prstGeom>
              <a:blipFill>
                <a:blip r:embed="rId11"/>
                <a:stretch>
                  <a:fillRect b="-12500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6FAE3338-2ECE-02FB-80F6-332BC20456AA}"/>
              </a:ext>
            </a:extLst>
          </p:cNvPr>
          <p:cNvCxnSpPr>
            <a:cxnSpLocks/>
            <a:stCxn id="15" idx="3"/>
            <a:endCxn id="20" idx="3"/>
          </p:cNvCxnSpPr>
          <p:nvPr/>
        </p:nvCxnSpPr>
        <p:spPr>
          <a:xfrm flipV="1">
            <a:off x="8093996" y="4121001"/>
            <a:ext cx="12700" cy="738587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0535D8-EA18-ED4A-3D57-3F4522C23643}"/>
              </a:ext>
            </a:extLst>
          </p:cNvPr>
          <p:cNvSpPr txBox="1"/>
          <p:nvPr/>
        </p:nvSpPr>
        <p:spPr>
          <a:xfrm>
            <a:off x="7993030" y="4361962"/>
            <a:ext cx="1133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9CC7A-4526-3F73-87DD-7E2F6B6699D0}"/>
              </a:ext>
            </a:extLst>
          </p:cNvPr>
          <p:cNvSpPr txBox="1"/>
          <p:nvPr/>
        </p:nvSpPr>
        <p:spPr>
          <a:xfrm>
            <a:off x="6400134" y="5164800"/>
            <a:ext cx="1133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 </a:t>
            </a:r>
            <a:endParaRPr lang="ko-KR" altLang="en-US" sz="1200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C6FEB50-5F02-8868-2773-BDF63FB00D24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6737636" y="2490253"/>
            <a:ext cx="0" cy="3127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30A9C1B-DC4B-96AD-E0C7-E5AFC1C9F2C7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>
            <a:off x="6737636" y="3080002"/>
            <a:ext cx="0" cy="3127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96941CF-B273-A49A-8191-5918E3DBF44F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6737636" y="3669751"/>
            <a:ext cx="0" cy="3127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FC7AECC-CB4A-8DD6-F9C0-E57D78DCF68E}"/>
              </a:ext>
            </a:extLst>
          </p:cNvPr>
          <p:cNvCxnSpPr>
            <a:cxnSpLocks/>
            <a:stCxn id="20" idx="2"/>
            <a:endCxn id="15" idx="0"/>
          </p:cNvCxnSpPr>
          <p:nvPr/>
        </p:nvCxnSpPr>
        <p:spPr>
          <a:xfrm>
            <a:off x="6737636" y="4259500"/>
            <a:ext cx="0" cy="3127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AA768EF5-20E3-ED2F-CB97-CA48EF24AB32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6737636" y="5146926"/>
            <a:ext cx="0" cy="3127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40E4A28E-9182-C8FD-A0BB-FF8FCF7B0EB4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737636" y="5736675"/>
            <a:ext cx="0" cy="31274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8">
            <a:extLst>
              <a:ext uri="{FF2B5EF4-FFF2-40B4-BE49-F238E27FC236}">
                <a16:creationId xmlns:a16="http://schemas.microsoft.com/office/drawing/2014/main" id="{CFFC0DEB-E909-1F79-4ED9-EB19ED79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8924890" y="1960200"/>
            <a:ext cx="2636268" cy="20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>
            <a:extLst>
              <a:ext uri="{FF2B5EF4-FFF2-40B4-BE49-F238E27FC236}">
                <a16:creationId xmlns:a16="http://schemas.microsoft.com/office/drawing/2014/main" id="{DDDB9CDD-02F4-19CF-B98B-8F431F6C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8983736" y="4057622"/>
            <a:ext cx="2518575" cy="25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C484ED-FD64-23C3-2C9A-BF8AC2EB1934}"/>
                  </a:ext>
                </a:extLst>
              </p:cNvPr>
              <p:cNvSpPr txBox="1"/>
              <p:nvPr/>
            </p:nvSpPr>
            <p:spPr>
              <a:xfrm>
                <a:off x="10567503" y="1081575"/>
                <a:ext cx="934808" cy="927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=0.9,</m:t>
                      </m:r>
                    </m:oMath>
                  </m:oMathPara>
                </a14:m>
                <a:endParaRPr lang="en-US" altLang="ko-KR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=16000,  </m:t>
                      </m:r>
                    </m:oMath>
                  </m:oMathPara>
                </a14:m>
                <a:endParaRPr lang="en-US" altLang="ko-KR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=86</m:t>
                      </m:r>
                      <m:r>
                        <a:rPr lang="en-US" altLang="ko-KR" sz="12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ko-KR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C484ED-FD64-23C3-2C9A-BF8AC2EB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503" y="1081575"/>
                <a:ext cx="934808" cy="927242"/>
              </a:xfrm>
              <a:prstGeom prst="rect">
                <a:avLst/>
              </a:prstGeom>
              <a:blipFill>
                <a:blip r:embed="rId14"/>
                <a:stretch>
                  <a:fillRect r="-1307" b="-6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66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8E50D-5BC5-3501-CCB0-C3DDEA4A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AAE274-9FA4-FC29-74B7-E54993C8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Equilibrium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9A7CEEF-947B-57A3-EBB0-BB62E150A3A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A1928-3CC6-A342-2871-25F6802D3914}"/>
                  </a:ext>
                </a:extLst>
              </p:cNvPr>
              <p:cNvSpPr txBox="1"/>
              <p:nvPr/>
            </p:nvSpPr>
            <p:spPr>
              <a:xfrm>
                <a:off x="564257" y="857250"/>
                <a:ext cx="2617640" cy="2021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Test with ELEGANT tracking:</a:t>
                </a:r>
              </a:p>
              <a:p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Macroparticle: 1000</a:t>
                </a:r>
              </a:p>
              <a:p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Current: 200 mA 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</a:rPr>
                  <a:t> 0.9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</a:rPr>
                  <a:t>: 16000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4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ko-KR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86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A1928-3CC6-A342-2871-25F6802D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57" y="857250"/>
                <a:ext cx="2617640" cy="2021002"/>
              </a:xfrm>
              <a:prstGeom prst="rect">
                <a:avLst/>
              </a:prstGeom>
              <a:blipFill>
                <a:blip r:embed="rId2"/>
                <a:stretch>
                  <a:fillRect l="-5594" t="-3927" r="-46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76AB3DB-826F-9A6B-29D5-30E03EE2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691061" y="779616"/>
            <a:ext cx="3936682" cy="296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602A9BB-A0EA-33C3-5FF9-52F4C246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436242" y="705737"/>
            <a:ext cx="4084320" cy="29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6B0BFDC-8EFE-A50C-EDD9-7D30C033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602391" y="3709524"/>
            <a:ext cx="3936682" cy="28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938B1392-BC03-396E-2236-27E3D6E8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769322" y="3721548"/>
            <a:ext cx="3862638" cy="285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6BD1B-49B2-59FE-C0EE-C74981F37971}"/>
                  </a:ext>
                </a:extLst>
              </p:cNvPr>
              <p:cNvSpPr txBox="1"/>
              <p:nvPr/>
            </p:nvSpPr>
            <p:spPr>
              <a:xfrm>
                <a:off x="197317" y="3979747"/>
                <a:ext cx="3405073" cy="2053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57074" lvl="0" indent="-357074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 of </a:t>
                </a:r>
                <a:r>
                  <a:rPr lang="en-US" altLang="ko-KR" sz="1800" i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Theory_track</a:t>
                </a:r>
                <a:r>
                  <a:rPr lang="en-US" altLang="ko-KR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ko-KR" i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Filter </a:t>
                </a:r>
                <a:r>
                  <a:rPr lang="en-US" altLang="ko-KR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matched well.</a:t>
                </a:r>
              </a:p>
              <a:p>
                <a:pPr marL="357074" lvl="0" indent="-357074">
                  <a:buFont typeface="Arial" panose="020B0604020202020204" pitchFamily="34" charset="0"/>
                  <a:buChar char="•"/>
                  <a:defRPr/>
                </a:pPr>
                <a:endParaRPr lang="en-US" altLang="ko-KR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lvl="0" indent="-357074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results indicate that our method can determine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corresponding to the steady-state solution.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6BD1B-49B2-59FE-C0EE-C74981F37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17" y="3979747"/>
                <a:ext cx="3405073" cy="2053896"/>
              </a:xfrm>
              <a:prstGeom prst="rect">
                <a:avLst/>
              </a:prstGeom>
              <a:blipFill>
                <a:blip r:embed="rId7"/>
                <a:stretch>
                  <a:fillRect l="-1073" t="-1780" r="-2326" b="-38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27192-B528-A562-2D66-C164D88DD816}"/>
                  </a:ext>
                </a:extLst>
              </p:cNvPr>
              <p:cNvSpPr txBox="1"/>
              <p:nvPr/>
            </p:nvSpPr>
            <p:spPr>
              <a:xfrm>
                <a:off x="197318" y="3090766"/>
                <a:ext cx="3856522" cy="676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Theory</a:t>
                </a:r>
                <a:r>
                  <a:rPr lang="en-US" altLang="ko-KR" sz="12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_init</a:t>
                </a:r>
                <a:r>
                  <a:rPr lang="en-US" altLang="ko-KR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Set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2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2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self-consistently</a:t>
                </a:r>
              </a:p>
              <a:p>
                <a:pPr lvl="0">
                  <a:defRPr/>
                </a:pPr>
                <a:r>
                  <a:rPr lang="en-US" altLang="ko-KR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Preload : Set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200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2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</m:t>
                    </m:r>
                    <m:r>
                      <m:rPr>
                        <m:sty m:val="p"/>
                      </m:rPr>
                      <a:rPr lang="en-US" altLang="ko-KR" sz="1200" b="0" i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  <m:r>
                      <a:rPr lang="en-US" altLang="ko-KR" sz="12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en-US" altLang="ko-KR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Filter : Apply amp/phase filters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827192-B528-A562-2D66-C164D88DD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18" y="3090766"/>
                <a:ext cx="3856522" cy="676467"/>
              </a:xfrm>
              <a:prstGeom prst="rect">
                <a:avLst/>
              </a:prstGeom>
              <a:blipFill>
                <a:blip r:embed="rId8"/>
                <a:stretch>
                  <a:fillRect t="-901" b="-54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5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DBAA9-4D57-2A92-588C-3EDC03A6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A61B3-715A-D3E6-3433-7E37F62A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Short term plan (~ Feb.)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A2F2F33-A94C-6F6B-BF0B-25A48EB6F8D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1C34D-F784-A398-22FA-2EB21EB45E2B}"/>
              </a:ext>
            </a:extLst>
          </p:cNvPr>
          <p:cNvSpPr txBox="1"/>
          <p:nvPr/>
        </p:nvSpPr>
        <p:spPr>
          <a:xfrm>
            <a:off x="461209" y="704372"/>
            <a:ext cx="111665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paper (~ Jan.)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Explorer mode-coupling method to active cavity case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cavity LLRF &amp; IIR Filter coefficient</a:t>
            </a: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 descr="텍스트, 도표, 평면도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743A9D-0A1A-75BF-560B-CFE272BA2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37" y="2132452"/>
            <a:ext cx="5318363" cy="219198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7F3F68D-D5F9-C396-CBCD-5DD785035F26}"/>
              </a:ext>
            </a:extLst>
          </p:cNvPr>
          <p:cNvSpPr/>
          <p:nvPr/>
        </p:nvSpPr>
        <p:spPr>
          <a:xfrm>
            <a:off x="790337" y="2384531"/>
            <a:ext cx="1766170" cy="1494776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8DAAA03-5819-2724-5605-F8E1586ECE96}"/>
              </a:ext>
            </a:extLst>
          </p:cNvPr>
          <p:cNvSpPr/>
          <p:nvPr/>
        </p:nvSpPr>
        <p:spPr>
          <a:xfrm>
            <a:off x="2442484" y="2457048"/>
            <a:ext cx="2183705" cy="149477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B542B-CAA7-705A-B8ED-57C9DDAAAC5D}"/>
              </a:ext>
            </a:extLst>
          </p:cNvPr>
          <p:cNvSpPr txBox="1"/>
          <p:nvPr/>
        </p:nvSpPr>
        <p:spPr>
          <a:xfrm>
            <a:off x="564258" y="4360432"/>
            <a:ext cx="116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Implemented</a:t>
            </a:r>
            <a:endParaRPr lang="ko-KR" altLang="en-US" sz="14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4533862-10D9-EA98-D6E6-10524788F348}"/>
              </a:ext>
            </a:extLst>
          </p:cNvPr>
          <p:cNvCxnSpPr>
            <a:stCxn id="7" idx="0"/>
            <a:endCxn id="5" idx="2"/>
          </p:cNvCxnSpPr>
          <p:nvPr/>
        </p:nvCxnSpPr>
        <p:spPr>
          <a:xfrm flipV="1">
            <a:off x="1147720" y="3879307"/>
            <a:ext cx="525702" cy="481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B1FDB26-E21A-112A-DADC-1180791F184B}"/>
              </a:ext>
            </a:extLst>
          </p:cNvPr>
          <p:cNvSpPr txBox="1"/>
          <p:nvPr/>
        </p:nvSpPr>
        <p:spPr>
          <a:xfrm>
            <a:off x="2007671" y="4464370"/>
            <a:ext cx="174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/>
              <a:t>Not yet Implemented</a:t>
            </a:r>
            <a:endParaRPr lang="ko-KR" altLang="en-US" sz="1400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2EA8504-7AD7-273B-A683-082ED260F5E6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V="1">
            <a:off x="2881308" y="3951824"/>
            <a:ext cx="653029" cy="512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D31FB0B-A808-2E58-CE1C-69C5579CE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78336" y="1152499"/>
            <a:ext cx="4926481" cy="4054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7CFF30-D76F-9EFF-CD4E-67322BE3E53A}"/>
              </a:ext>
            </a:extLst>
          </p:cNvPr>
          <p:cNvSpPr txBox="1"/>
          <p:nvPr/>
        </p:nvSpPr>
        <p:spPr>
          <a:xfrm>
            <a:off x="845423" y="5138272"/>
            <a:ext cx="478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LLRF in ELEGANT acts as an IIR filter in z-domain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87EDDE-B17B-A6E5-DC85-2A66ACEA25D4}"/>
                  </a:ext>
                </a:extLst>
              </p:cNvPr>
              <p:cNvSpPr txBox="1"/>
              <p:nvPr/>
            </p:nvSpPr>
            <p:spPr>
              <a:xfrm>
                <a:off x="1259061" y="5503577"/>
                <a:ext cx="3960700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87EDDE-B17B-A6E5-DC85-2A66ACEA2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61" y="5503577"/>
                <a:ext cx="3960700" cy="692562"/>
              </a:xfrm>
              <a:prstGeom prst="rect">
                <a:avLst/>
              </a:prstGeom>
              <a:blipFill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A192FD4-03C0-4E7C-40AF-41BAF388AF04}"/>
              </a:ext>
            </a:extLst>
          </p:cNvPr>
          <p:cNvSpPr txBox="1"/>
          <p:nvPr/>
        </p:nvSpPr>
        <p:spPr>
          <a:xfrm>
            <a:off x="6314849" y="5149939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z-domain: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59D60-3538-0AD5-A6AA-C75FC69DAF0A}"/>
                  </a:ext>
                </a:extLst>
              </p:cNvPr>
              <p:cNvSpPr txBox="1"/>
              <p:nvPr/>
            </p:nvSpPr>
            <p:spPr>
              <a:xfrm>
                <a:off x="7893101" y="5612020"/>
                <a:ext cx="1631472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59D60-3538-0AD5-A6AA-C75FC69DA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101" y="5612020"/>
                <a:ext cx="1631472" cy="574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178427A-0E0C-4A1C-7E61-E5CE4E9D7526}"/>
              </a:ext>
            </a:extLst>
          </p:cNvPr>
          <p:cNvSpPr txBox="1"/>
          <p:nvPr/>
        </p:nvSpPr>
        <p:spPr>
          <a:xfrm>
            <a:off x="1119279" y="6235400"/>
            <a:ext cx="4240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x[n]: Filter input(error signal), y[n]: Filter output(generator current)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7A2BBB-F383-A17D-B106-48FC2EA4A75D}"/>
                  </a:ext>
                </a:extLst>
              </p:cNvPr>
              <p:cNvSpPr txBox="1"/>
              <p:nvPr/>
            </p:nvSpPr>
            <p:spPr>
              <a:xfrm>
                <a:off x="6314847" y="6235400"/>
                <a:ext cx="4787977" cy="26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altLang="ko-KR" sz="11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discrete-time complex variable,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ko-KR" sz="11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Feedback sampling period </a:t>
                </a:r>
                <a:endParaRPr lang="ko-KR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7A2BBB-F383-A17D-B106-48FC2EA4A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47" y="6235400"/>
                <a:ext cx="4787977" cy="267124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1272D4-680B-B8CB-527C-7D960B274C2E}"/>
                  </a:ext>
                </a:extLst>
              </p:cNvPr>
              <p:cNvSpPr txBox="1"/>
              <p:nvPr/>
            </p:nvSpPr>
            <p:spPr>
              <a:xfrm>
                <a:off x="5691671" y="704372"/>
                <a:ext cx="6099810" cy="473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Sensitivity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ko-K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16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ko-KR" sz="1600" b="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ko-K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ko-KR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ko-KR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1272D4-680B-B8CB-527C-7D960B274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71" y="704372"/>
                <a:ext cx="6099810" cy="4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24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F1F79-F71A-3E96-9BAB-656168726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62C45-0998-EFEB-FDC3-7A65D85C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Short term plan (~ Feb.)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92B100D-E6A8-EB91-045B-A77FF1DB78F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C8C30-CB38-FE11-2689-6EB0986ECBEE}"/>
              </a:ext>
            </a:extLst>
          </p:cNvPr>
          <p:cNvSpPr txBox="1"/>
          <p:nvPr/>
        </p:nvSpPr>
        <p:spPr>
          <a:xfrm>
            <a:off x="461209" y="704372"/>
            <a:ext cx="1116653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altLang="ko-KR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Simulation (~ Feb.)</a:t>
            </a:r>
          </a:p>
          <a:p>
            <a:pPr marL="342900" indent="-342900">
              <a:buAutoNum type="arabicPeriod" startAt="2"/>
            </a:pP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Radiation</a:t>
            </a:r>
            <a:r>
              <a:rPr kumimoji="0" lang="ko-KR" altLang="en-US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power</a:t>
            </a:r>
            <a:r>
              <a:rPr kumimoji="0" lang="ko-KR" altLang="en-US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estimation</a:t>
            </a:r>
            <a:r>
              <a:rPr kumimoji="0" lang="ko-KR" altLang="en-US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from the expected </a:t>
            </a:r>
            <a:r>
              <a:rPr kumimoji="0" lang="en-US" altLang="ko-KR" sz="14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microbunch</a:t>
            </a:r>
            <a: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structure, using GENESIS simulations.</a:t>
            </a:r>
            <a:br>
              <a:rPr kumimoji="0" lang="en-US" altLang="ko-KR" sz="1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b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endParaRPr lang="en-US" altLang="ko-KR" sz="17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fer to caption">
            <a:extLst>
              <a:ext uri="{FF2B5EF4-FFF2-40B4-BE49-F238E27FC236}">
                <a16:creationId xmlns:a16="http://schemas.microsoft.com/office/drawing/2014/main" id="{8062CE63-3724-2DE3-7F67-0DE259D1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62" y="1685497"/>
            <a:ext cx="6152197" cy="46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7C8FE1-FBD1-CE16-4BD5-E2281F6FDE8D}"/>
              </a:ext>
            </a:extLst>
          </p:cNvPr>
          <p:cNvSpPr txBox="1"/>
          <p:nvPr/>
        </p:nvSpPr>
        <p:spPr>
          <a:xfrm>
            <a:off x="78104" y="6517345"/>
            <a:ext cx="65817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ko-KR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Weihang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Liu et al., A method for reversing the laser modulation in a Storage ring, arXiv:2405.10573v1, (2024)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14D7D-A3FE-598A-371C-FF3E42159A29}"/>
              </a:ext>
            </a:extLst>
          </p:cNvPr>
          <p:cNvSpPr txBox="1"/>
          <p:nvPr/>
        </p:nvSpPr>
        <p:spPr>
          <a:xfrm>
            <a:off x="1296730" y="1562386"/>
            <a:ext cx="607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ko-KR" alt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62065F-8292-B6E1-CCE9-10F1507FAF90}"/>
                  </a:ext>
                </a:extLst>
              </p:cNvPr>
              <p:cNvSpPr txBox="1"/>
              <p:nvPr/>
            </p:nvSpPr>
            <p:spPr>
              <a:xfrm>
                <a:off x="7824910" y="4647639"/>
                <a:ext cx="2797176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700 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modulation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pulse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</m:oMath>
                  </m:oMathPara>
                </a14:m>
                <a:endParaRPr lang="en-US" altLang="ko-KR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0.7 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peak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</m:t>
                      </m:r>
                    </m:oMath>
                  </m:oMathPara>
                </a14:m>
                <a:endParaRPr lang="en-US" altLang="ko-KR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bandwidth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</m:t>
                      </m:r>
                    </m:oMath>
                  </m:oMathPara>
                </a14:m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1.4</m:t>
                      </m:r>
                      <m:r>
                        <a:rPr lang="en-US" altLang="ko-KR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flux</m:t>
                      </m:r>
                    </m:oMath>
                  </m:oMathPara>
                </a14:m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62065F-8292-B6E1-CCE9-10F1507FA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10" y="4647639"/>
                <a:ext cx="2797176" cy="1384995"/>
              </a:xfrm>
              <a:prstGeom prst="rect">
                <a:avLst/>
              </a:prstGeom>
              <a:blipFill>
                <a:blip r:embed="rId3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E2311F-558C-8C78-E2F4-D03553B0156F}"/>
                  </a:ext>
                </a:extLst>
              </p:cNvPr>
              <p:cNvSpPr txBox="1"/>
              <p:nvPr/>
            </p:nvSpPr>
            <p:spPr>
              <a:xfrm>
                <a:off x="7824910" y="2181477"/>
                <a:ext cx="2758704" cy="1131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𝑓𝑠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modulation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pulse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</m:oMath>
                  </m:oMathPara>
                </a14:m>
                <a:endParaRPr lang="en-US" altLang="ko-KR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0.7 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peak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</m:t>
                      </m:r>
                    </m:oMath>
                  </m:oMathPara>
                </a14:m>
                <a:endParaRPr lang="en-US" altLang="ko-KR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14.4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bandwidth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</m:t>
                      </m:r>
                    </m:oMath>
                  </m:oMathPara>
                </a14:m>
                <a:endParaRPr lang="en-US" altLang="ko-KR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flux</m:t>
                      </m:r>
                    </m:oMath>
                  </m:oMathPara>
                </a14:m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E2311F-558C-8C78-E2F4-D03553B01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10" y="2181477"/>
                <a:ext cx="2758704" cy="1131656"/>
              </a:xfrm>
              <a:prstGeom prst="rect">
                <a:avLst/>
              </a:prstGeom>
              <a:blipFill>
                <a:blip r:embed="rId4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39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5818-344C-9239-04E6-5B689C335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B2E7D-159A-B438-D1E3-4B120184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Long term plan (~2026)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87B7E8A-53FC-CD00-4BC3-6C36379A77D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D850294F-54F6-D85A-D296-F6991227A2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3517419"/>
                  </p:ext>
                </p:extLst>
              </p:nvPr>
            </p:nvGraphicFramePr>
            <p:xfrm>
              <a:off x="459101" y="1343184"/>
              <a:ext cx="11273798" cy="4380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4666">
                      <a:extLst>
                        <a:ext uri="{9D8B030D-6E8A-4147-A177-3AD203B41FA5}">
                          <a16:colId xmlns:a16="http://schemas.microsoft.com/office/drawing/2014/main" val="192994968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909792193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4149743371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827445068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752996550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219053742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447227837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176970991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4194560997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2803331763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73244520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97562908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857645419"/>
                        </a:ext>
                      </a:extLst>
                    </a:gridCol>
                  </a:tblGrid>
                  <a:tr h="547511">
                    <a:tc gridSpan="1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rPr>
                            <a:t>2026</a:t>
                          </a:r>
                          <a:r>
                            <a:rPr lang="ko-KR" altLang="en-US" sz="19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rPr>
                            <a:t>년도 연구 일정</a:t>
                          </a:r>
                        </a:p>
                      </a:txBody>
                      <a:tcPr marL="86975" marR="86975" marT="43488" marB="4348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54483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연구 내용</a:t>
                          </a: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2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3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4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5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6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7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8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9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10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11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12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037173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HHC </a:t>
                          </a:r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논문 마무리</a:t>
                          </a: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624204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PLS-II machine study (low-alpha)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930251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PAL-EUV study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3930344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Mode-coupling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9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SSMB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4713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학회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-</a:t>
                          </a:r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IPAC / ICABU / KPS / KAPRA(?)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632476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박사과정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Proposal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922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D850294F-54F6-D85A-D296-F6991227A2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3517419"/>
                  </p:ext>
                </p:extLst>
              </p:nvPr>
            </p:nvGraphicFramePr>
            <p:xfrm>
              <a:off x="459101" y="1343184"/>
              <a:ext cx="11273798" cy="4380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4666">
                      <a:extLst>
                        <a:ext uri="{9D8B030D-6E8A-4147-A177-3AD203B41FA5}">
                          <a16:colId xmlns:a16="http://schemas.microsoft.com/office/drawing/2014/main" val="192994968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909792193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4149743371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827445068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752996550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219053742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447227837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176970991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4194560997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2803331763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73244520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3975629085"/>
                        </a:ext>
                      </a:extLst>
                    </a:gridCol>
                    <a:gridCol w="610761">
                      <a:extLst>
                        <a:ext uri="{9D8B030D-6E8A-4147-A177-3AD203B41FA5}">
                          <a16:colId xmlns:a16="http://schemas.microsoft.com/office/drawing/2014/main" val="857645419"/>
                        </a:ext>
                      </a:extLst>
                    </a:gridCol>
                  </a:tblGrid>
                  <a:tr h="547511">
                    <a:tc gridSpan="1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rPr>
                            <a:t>2026</a:t>
                          </a:r>
                          <a:r>
                            <a:rPr lang="ko-KR" altLang="en-US" sz="1900" b="1" dirty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</a:rPr>
                            <a:t>년도 연구 일정</a:t>
                          </a:r>
                        </a:p>
                      </a:txBody>
                      <a:tcPr marL="86975" marR="86975" marT="43488" marB="4348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54483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연구 내용</a:t>
                          </a: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2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3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4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5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6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7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8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9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10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11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12</a:t>
                          </a:r>
                          <a:endParaRPr lang="ko-KR" altLang="en-US" sz="19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037173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HHC </a:t>
                          </a:r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논문 마무리</a:t>
                          </a: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624204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PLS-II machine study (low-alpha)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930251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PAL-EUV study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3930344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500000" r="-186244" b="-2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9247138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학회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-</a:t>
                          </a:r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IPAC / ICABU / KPS / KAPRA(?)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6632476"/>
                      </a:ext>
                    </a:extLst>
                  </a:tr>
                  <a:tr h="54751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박사과정 </a:t>
                          </a:r>
                          <a:r>
                            <a:rPr lang="en-US" altLang="ko-KR" sz="19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Proposal</a:t>
                          </a:r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9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marL="97820" marR="97820" marT="48910" marB="4891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64922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443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15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6A944-01FD-629E-3B0E-E9F3290AD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C8C031-086A-5478-95AB-9D935258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Linearized Vlasov equation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89B39DC-61B7-3639-A9D6-44D509B6027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16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21110B-7554-C314-058E-3C6CF14A9747}"/>
                  </a:ext>
                </a:extLst>
              </p:cNvPr>
              <p:cNvSpPr txBox="1"/>
              <p:nvPr/>
            </p:nvSpPr>
            <p:spPr>
              <a:xfrm>
                <a:off x="461209" y="704372"/>
                <a:ext cx="11166533" cy="5859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Linearized Vlasov describes </a:t>
                </a:r>
                <a:r>
                  <a:rPr lang="en-US" altLang="ko-KR" sz="1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wakefield</a:t>
                </a: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driven coherent beam dynamics by treating the wake force as a perturbation around the equilibrium distribution, leading to azimuthal eigenmodes with coherent frequencies.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𝑑𝑠</m:t>
                          </m:r>
                        </m:den>
                      </m:f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altLang="ko-KR" sz="175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75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sSup>
                        <m:sSup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altLang="ko-KR" sz="175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sSup>
                        <m:sSup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Present: </a:t>
                </a:r>
                <a:r>
                  <a:rPr lang="en-US" altLang="ko-KR" sz="1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Gaussian bunch, polar coordinate </a:t>
                </a: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(Suzuki, 1983, mode-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copling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theory)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altLang="ko-KR" sz="175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ko-KR" sz="175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𝜕𝜙</m:t>
                          </m:r>
                        </m:den>
                      </m:f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den>
                      </m:f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𝜕𝜙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ko-KR" sz="17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𝜕𝜙</m:t>
                          </m:r>
                        </m:den>
                      </m:f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𝜕𝜙</m:t>
                          </m:r>
                        </m:den>
                      </m:f>
                    </m:oMath>
                  </m:oMathPara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Current: </a:t>
                </a:r>
                <a:r>
                  <a:rPr lang="en-US" altLang="ko-KR" sz="1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Non-gaussian bunch, action-angle coordinates </a:t>
                </a: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lang="en-US" altLang="ko-KR" sz="175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  <m: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(Venturini, 2018, passive HHC setting)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altLang="ko-KR" sz="175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ko-KR" sz="17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den>
                      </m:f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den>
                      </m:f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den>
                      </m:f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𝜕𝜓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ko-KR" sz="17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den>
                      </m:f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den>
                      </m:f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den>
                      </m:f>
                    </m:oMath>
                  </m:oMathPara>
                </a14:m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21110B-7554-C314-058E-3C6CF14A9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9" y="704372"/>
                <a:ext cx="11166533" cy="5859296"/>
              </a:xfrm>
              <a:prstGeom prst="rect">
                <a:avLst/>
              </a:prstGeom>
              <a:blipFill>
                <a:blip r:embed="rId2"/>
                <a:stretch>
                  <a:fillRect l="-328" t="-416" r="-4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1FA02-8ECA-96F5-0567-DB0998D53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2A574F-AD0F-04EF-BB7D-08FEDC0B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Linearized Vlasov equation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AC1D84D-E3D1-B462-6356-375F2CD638B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17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8B9FFA-6C44-DD17-E51C-E6A44D74A61F}"/>
                  </a:ext>
                </a:extLst>
              </p:cNvPr>
              <p:cNvSpPr txBox="1"/>
              <p:nvPr/>
            </p:nvSpPr>
            <p:spPr>
              <a:xfrm>
                <a:off x="461209" y="704372"/>
                <a:ext cx="11166533" cy="6031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Fourier expand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75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ko-KR" altLang="en-US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according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≠0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𝑖𝑚</m:t>
                              </m:r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sup>
                          </m:sSup>
                        </m:e>
                      </m:nary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must</m:t>
                          </m:r>
                          <m: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be</m:t>
                          </m:r>
                          <m: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periodic</m:t>
                          </m:r>
                          <m: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in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marR="0" lvl="0" indent="-35707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Perturbation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7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7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ℋ</m:t>
                        </m:r>
                      </m:e>
                      <m:sub>
                        <m:r>
                          <a:rPr kumimoji="0" lang="en-US" altLang="ko-KR" sz="17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en-US" altLang="ko-KR" sz="17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7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𝑧</m:t>
                        </m:r>
                        <m:d>
                          <m:dPr>
                            <m:ctrlP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𝜓</m:t>
                            </m:r>
                            <m: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</m:d>
                        <m:r>
                          <a:rPr kumimoji="0" lang="en-US" altLang="ko-KR" sz="175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altLang="ko-KR" sz="175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can be expressed:</a:t>
                </a: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𝑧</m:t>
                          </m:r>
                          <m:d>
                            <m:d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=−∞</m:t>
                          </m:r>
                        </m:sub>
                        <m:sup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altLang="ko-KR" sz="17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ko-KR" sz="17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ko-KR" sz="175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Ω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ko-KR" sz="175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Ω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altLang="ko-KR" sz="175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𝜓</m:t>
                                      </m:r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kumimoji="0" lang="en-US" altLang="ko-KR" sz="175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altLang="ko-KR" sz="175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⋅</m:t>
                      </m:r>
                      <m:f>
                        <m:f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𝑙</m:t>
                          </m:r>
                        </m:sub>
                      </m:sSub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𝑝</m:t>
                      </m:r>
                      <m:sSub>
                        <m:sSub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𝑟𝑓</m:t>
                          </m:r>
                        </m:sub>
                      </m:sSub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𝑙</m:t>
                      </m:r>
                      <m:sSub>
                        <m:sSub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𝜕𝜓</m:t>
                          </m:r>
                        </m:den>
                      </m:f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750" i="1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7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7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altLang="ko-KR" sz="17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750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75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75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750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Ω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750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Ω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ko-KR" sz="1750" b="0" i="1" dirty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dirty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750" b="0" i="1" dirty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750" b="0" i="1" dirty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750" b="0" i="1" dirty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ko-KR" sz="1750" b="0" i="1" dirty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𝜕𝜓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750" i="1" dirty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𝜓</m:t>
                                      </m:r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750" i="1" dirty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750" i="1" dirty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75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lang="en-US" altLang="ko-KR" sz="1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357074" marR="0" lvl="0" indent="-35707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The final mode-coupling equation shown as below: (</a:t>
                </a:r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Multiply</a:t>
                </a:r>
                <a:r>
                  <a:rPr lang="ko-KR" altLang="en-US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𝑖𝑛</m:t>
                        </m:r>
                        <m: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𝜓</m:t>
                        </m:r>
                      </m:sup>
                    </m:sSup>
                  </m:oMath>
                </a14:m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and integrating over </a:t>
                </a:r>
                <a14:m>
                  <m:oMath xmlns:m="http://schemas.openxmlformats.org/officeDocument/2006/math">
                    <m:r>
                      <a:rPr kumimoji="0" lang="en-US" altLang="ko-KR" sz="17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)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75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  <m: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75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𝑖𝑚</m:t>
                      </m:r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  <m:f>
                        <m:fPr>
                          <m:ctrlP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75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75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750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Ω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≠0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𝑑𝐽</m:t>
                              </m:r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8B9FFA-6C44-DD17-E51C-E6A44D74A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9" y="704372"/>
                <a:ext cx="11166533" cy="6031972"/>
              </a:xfrm>
              <a:prstGeom prst="rect">
                <a:avLst/>
              </a:prstGeom>
              <a:blipFill>
                <a:blip r:embed="rId2"/>
                <a:stretch>
                  <a:fillRect l="-328" t="-4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91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49CE-3DE5-68EE-51EB-151A8A7C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DA853-B7B6-C53B-DF91-DB69D07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MAX-IV Mode-coupling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6AADBEF-67FA-34FC-8A10-3F051DEB9DC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521FBA-0092-C481-A50E-4242FC7D9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86" y="786705"/>
            <a:ext cx="6774703" cy="40104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FAF2B0-1AAD-D5D2-C21F-1748A69D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404" y="4994762"/>
            <a:ext cx="4959666" cy="140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5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E8B2-E490-EF3B-8DBA-0BDC83F1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FC6C9-6F55-3B5C-368C-DC0CAB18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Equilibrium method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4015F2B-49C9-8D5D-F8C6-93D2F50B9A5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57DFA2-C21D-72CC-502C-363092E50A34}"/>
                  </a:ext>
                </a:extLst>
              </p:cNvPr>
              <p:cNvSpPr txBox="1"/>
              <p:nvPr/>
            </p:nvSpPr>
            <p:spPr>
              <a:xfrm>
                <a:off x="516942" y="869419"/>
                <a:ext cx="11110801" cy="309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A.Gamelin, “Equilibrium Bunch Density Distribution with Multiple Active and Passive RF Cavities”, IPAC21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Generator voltage,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Generator phase,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sSup>
                      <m:sSup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sup>
                    </m:sSup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endParaRPr lang="en-US" altLang="ko-KR" sz="175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Self-consistently determined 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US" altLang="ko-KR" sz="175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en-US" altLang="ko-KR" sz="175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sz="175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Conditions:</a:t>
                </a:r>
                <a:b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57DFA2-C21D-72CC-502C-363092E50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69419"/>
                <a:ext cx="11110801" cy="3098284"/>
              </a:xfrm>
              <a:prstGeom prst="rect">
                <a:avLst/>
              </a:prstGeom>
              <a:blipFill>
                <a:blip r:embed="rId2"/>
                <a:stretch>
                  <a:fillRect l="-329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034A6-6669-EAE0-A629-CB665D3EA187}"/>
                  </a:ext>
                </a:extLst>
              </p:cNvPr>
              <p:cNvSpPr txBox="1"/>
              <p:nvPr/>
            </p:nvSpPr>
            <p:spPr>
              <a:xfrm>
                <a:off x="2255365" y="1432460"/>
                <a:ext cx="7809510" cy="445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 cavity: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func>
                      <m:funcPr>
                        <m:ctrlPr>
                          <a:rPr lang="en-US" altLang="ko-KR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tx1">
                                            <a:lumMod val="65000"/>
                                            <a:lumOff val="3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ko-KR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d>
                      </m:e>
                    </m:func>
                  </m:oMath>
                </a14:m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034A6-6669-EAE0-A629-CB665D3EA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65" y="1432460"/>
                <a:ext cx="7809510" cy="445507"/>
              </a:xfrm>
              <a:prstGeom prst="rect">
                <a:avLst/>
              </a:prstGeom>
              <a:blipFill>
                <a:blip r:embed="rId3"/>
                <a:stretch>
                  <a:fillRect l="-1874" t="-1370" b="-178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7267C3-879E-6EEA-0CFD-9846679CFA2C}"/>
                  </a:ext>
                </a:extLst>
              </p:cNvPr>
              <p:cNvSpPr txBox="1"/>
              <p:nvPr/>
            </p:nvSpPr>
            <p:spPr>
              <a:xfrm>
                <a:off x="2305176" y="2841980"/>
                <a:ext cx="7709888" cy="392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ko-KR" sz="18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den>
                      </m:f>
                      <m:r>
                        <a:rPr lang="en-US" altLang="ko-KR" sz="18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altLang="ko-KR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e>
                      </m:func>
                      <m:r>
                        <a:rPr lang="en-US" altLang="ko-KR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𝑎𝑣𝑔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  <m:func>
                        <m:func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func>
                      <m:func>
                        <m:funcPr>
                          <m:ctrlPr>
                            <a:rPr lang="en-US" altLang="ko-KR" sz="18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en-US" altLang="ko-KR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altLang="ko-KR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ko-KR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7267C3-879E-6EEA-0CFD-9846679CF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176" y="2841980"/>
                <a:ext cx="7709888" cy="3921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766AD-FE79-3845-7930-04C71BDE8836}"/>
                  </a:ext>
                </a:extLst>
              </p:cNvPr>
              <p:cNvSpPr txBox="1"/>
              <p:nvPr/>
            </p:nvSpPr>
            <p:spPr>
              <a:xfrm>
                <a:off x="9128554" y="3598209"/>
                <a:ext cx="1872641" cy="1333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sz="12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𝑎𝑣𝑔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766AD-FE79-3845-7930-04C71BDE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554" y="3598209"/>
                <a:ext cx="1872641" cy="1333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19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F756-1CB4-4AA9-A4B8-CCE51CC2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F710E-6600-37C5-D82B-7C1FF57C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952FBF2-CD2A-2ADD-5DAF-F05C9D96920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5DC0E-085E-1740-4D72-B29399B35ECD}"/>
              </a:ext>
            </a:extLst>
          </p:cNvPr>
          <p:cNvSpPr txBox="1"/>
          <p:nvPr/>
        </p:nvSpPr>
        <p:spPr>
          <a:xfrm>
            <a:off x="516942" y="776046"/>
            <a:ext cx="70435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Harmonic Cavity (HHC)</a:t>
            </a: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Plan (~ Feb.)</a:t>
            </a:r>
          </a:p>
          <a:p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Plan (~2026.)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CB0EB-4409-96E6-1523-E4536CFB3596}"/>
              </a:ext>
            </a:extLst>
          </p:cNvPr>
          <p:cNvSpPr txBox="1"/>
          <p:nvPr/>
        </p:nvSpPr>
        <p:spPr>
          <a:xfrm>
            <a:off x="516942" y="1143745"/>
            <a:ext cx="9587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074" indent="-357074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074" indent="-357074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passive</a:t>
            </a:r>
          </a:p>
          <a:p>
            <a:pPr marL="814274" lvl="1" indent="-357074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Mode-coupling/PTBL/TBL</a:t>
            </a:r>
          </a:p>
          <a:p>
            <a:pPr marL="814274" lvl="1" indent="-357074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pPr marL="814274" lvl="1" indent="-357074">
              <a:buFont typeface="Wingdings" panose="05000000000000000000" pitchFamily="2" charset="2"/>
              <a:buChar char="§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074" indent="-357074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active</a:t>
            </a:r>
          </a:p>
          <a:p>
            <a:pPr marL="814274" lvl="1" indent="-357074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equilibrium method</a:t>
            </a:r>
          </a:p>
          <a:p>
            <a:pPr marL="814274" lvl="1" indent="-357074"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55C87-D393-1C4C-80A1-D3E789A7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84B1D-F663-F2AF-E086-3A97A30E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Equilibrium method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E976E0C-CBF1-63DB-AD7F-0812BEDDAEA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842650-8DDB-C4F3-BFFD-FBBE9DB0AF0F}"/>
                  </a:ext>
                </a:extLst>
              </p:cNvPr>
              <p:cNvSpPr txBox="1"/>
              <p:nvPr/>
            </p:nvSpPr>
            <p:spPr>
              <a:xfrm>
                <a:off x="516942" y="869419"/>
                <a:ext cx="11110801" cy="5267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Paper’s approach: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75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𝑐𝑎𝑣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75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cav</m:t>
                              </m:r>
                            </m:sub>
                          </m:sSub>
                        </m:den>
                      </m:f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75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𝑐𝑎𝑣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𝑐𝑎𝑣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func>
                    </m:oMath>
                  </m:oMathPara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marR="0" lvl="0" indent="-35707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This neglect the effects of </a:t>
                </a:r>
                <a14:m>
                  <m:oMath xmlns:m="http://schemas.openxmlformats.org/officeDocument/2006/math">
                    <m:r>
                      <a:rPr kumimoji="0" lang="en-US" altLang="ko-KR" sz="17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𝐹</m:t>
                    </m:r>
                    <m:r>
                      <a:rPr kumimoji="0" lang="en-US" altLang="ko-KR" sz="17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altLang="ko-KR" sz="175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Φ</m:t>
                    </m:r>
                  </m:oMath>
                </a14:m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357074" marR="0" lvl="0" indent="-35707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357074" marR="0" lvl="0" indent="-35707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New method incorporates this self-consistently.</a:t>
                </a:r>
                <a:endParaRPr lang="en-US" altLang="ko-KR" sz="1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357074" marR="0" lvl="0" indent="-357074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Change the condition: 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𝑐𝑎𝑣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𝑐𝑎𝑣</m:t>
                              </m:r>
                            </m:sub>
                          </m:sSub>
                        </m:e>
                      </m:func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e>
                      </m:func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𝑎𝑣𝑔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  <m:func>
                        <m:func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func>
                      <m:func>
                        <m:func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60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𝑐𝑎𝑣</m:t>
                          </m:r>
                        </m:sub>
                      </m:sSub>
                      <m:func>
                        <m:funcPr>
                          <m:ctrlPr>
                            <a:rPr kumimoji="0" lang="en-US" altLang="ko-KR" sz="17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ko-KR" sz="175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0" lang="en-US" altLang="ko-KR" sz="17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𝑐𝑎𝑣</m:t>
                              </m:r>
                            </m:sub>
                          </m:sSub>
                        </m:e>
                      </m:func>
                      <m:r>
                        <a:rPr kumimoji="0" lang="en-US" altLang="ko-KR" sz="17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𝑎𝑣𝑔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  <m:func>
                        <m:funcPr>
                          <m:ctrlP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</m:func>
                      <m:func>
                        <m:funcPr>
                          <m:ctrlPr>
                            <a:rPr lang="en-US" altLang="ko-KR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kumimoji="0" lang="en-US" altLang="ko-KR" sz="1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357074" lvl="0" indent="-357074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generator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750" b="0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obtained self-consistently. </a:t>
                </a:r>
              </a:p>
              <a:p>
                <a:pPr marL="357074" lvl="0" indent="-357074"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Then, for each </a:t>
                </a:r>
                <a14:m>
                  <m:oMath xmlns:m="http://schemas.openxmlformats.org/officeDocument/2006/math">
                    <m:r>
                      <a:rPr lang="en-US" altLang="ko-KR" sz="175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75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power is evaluated, and the </a:t>
                </a:r>
                <a14:m>
                  <m:oMath xmlns:m="http://schemas.openxmlformats.org/officeDocument/2006/math">
                    <m:r>
                      <a:rPr lang="en-US" altLang="ko-KR" sz="175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ko-KR" sz="175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gives the minimum power is identified as the optimal detuning.</a:t>
                </a:r>
              </a:p>
              <a:p>
                <a:b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842650-8DDB-C4F3-BFFD-FBBE9DB0A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869419"/>
                <a:ext cx="11110801" cy="5267789"/>
              </a:xfrm>
              <a:prstGeom prst="rect">
                <a:avLst/>
              </a:prstGeom>
              <a:blipFill>
                <a:blip r:embed="rId2"/>
                <a:stretch>
                  <a:fillRect l="-329" t="-4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64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49CE-3DE5-68EE-51EB-151A8A7C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DA853-B7B6-C53B-DF91-DB69D07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APS storage ring with Same IIR filter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6AADBEF-67FA-34FC-8A10-3F051DEB9DC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 descr="텍스트, 도표, 평면도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3B0A5E-7746-48B2-6767-0EB0B64AA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78" y="1964855"/>
            <a:ext cx="4674095" cy="3136745"/>
          </a:xfrm>
          <a:prstGeom prst="rect">
            <a:avLst/>
          </a:prstGeom>
        </p:spPr>
      </p:pic>
      <p:pic>
        <p:nvPicPr>
          <p:cNvPr id="6" name="그림 5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5E22D4-4BDC-F7C2-5B5E-D539ECDD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98" y="848529"/>
            <a:ext cx="5808562" cy="53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7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FB67E-83D9-5547-E64E-10A422039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F33EFF-3605-F686-87FB-96E4467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Appendix. 4GSR LLRF Study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7243C62-9F44-8C72-BCC2-A69ED5F171F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22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A4D04-CCEC-D029-0736-CEDBD97796DC}"/>
              </a:ext>
            </a:extLst>
          </p:cNvPr>
          <p:cNvSpPr txBox="1"/>
          <p:nvPr/>
        </p:nvSpPr>
        <p:spPr>
          <a:xfrm>
            <a:off x="516942" y="689223"/>
            <a:ext cx="10892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LLRF theory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6BBD0A8-B6B9-93E5-6A85-80B6C4D1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489" y="1408748"/>
            <a:ext cx="5570168" cy="45840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305FF-DF84-F4BB-4C13-C018E4FE326C}"/>
              </a:ext>
            </a:extLst>
          </p:cNvPr>
          <p:cNvSpPr txBox="1"/>
          <p:nvPr/>
        </p:nvSpPr>
        <p:spPr>
          <a:xfrm>
            <a:off x="1710658" y="1110541"/>
            <a:ext cx="29735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Sensitivity to Beam Disturbance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69F11FD-C27E-8694-4715-5A85676D7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99550" y="1357540"/>
            <a:ext cx="5692166" cy="4657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A50D80-BB93-0BC9-4BD3-AA8EF0F86ADF}"/>
              </a:ext>
            </a:extLst>
          </p:cNvPr>
          <p:cNvSpPr txBox="1"/>
          <p:nvPr/>
        </p:nvSpPr>
        <p:spPr>
          <a:xfrm>
            <a:off x="6777899" y="1110541"/>
            <a:ext cx="46314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Phase Feedback Filter(Different Sampling Period)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E3FF22-1DFB-46C7-DD67-4641DE9E25FB}"/>
                  </a:ext>
                </a:extLst>
              </p:cNvPr>
              <p:cNvSpPr txBox="1"/>
              <p:nvPr/>
            </p:nvSpPr>
            <p:spPr>
              <a:xfrm>
                <a:off x="595337" y="5896761"/>
                <a:ext cx="10954009" cy="46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Sensitivity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E3FF22-1DFB-46C7-DD67-4641DE9E2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7" y="5896761"/>
                <a:ext cx="10954009" cy="466666"/>
              </a:xfrm>
              <a:prstGeom prst="rect">
                <a:avLst/>
              </a:prstGeom>
              <a:blipFill>
                <a:blip r:embed="rId4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3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F756-1CB4-4AA9-A4B8-CCE51CC2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F710E-6600-37C5-D82B-7C1FF57C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Higher Harmonic Cavity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952FBF2-CD2A-2ADD-5DAF-F05C9D96920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A29782-5892-4426-8FD0-670978A2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87" y="3538824"/>
            <a:ext cx="4711589" cy="3114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75D45-5797-F16C-A60C-5AD34BD341EC}"/>
              </a:ext>
            </a:extLst>
          </p:cNvPr>
          <p:cNvSpPr txBox="1"/>
          <p:nvPr/>
        </p:nvSpPr>
        <p:spPr>
          <a:xfrm>
            <a:off x="5624474" y="3476021"/>
            <a:ext cx="6050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scheme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Higher harmonic cavity(HHC) to reduce voltage gradient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Weakened restoring force can achieve bunch lengthening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Flat Potential(NFP) condition:</a:t>
            </a:r>
          </a:p>
          <a:p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1A3A5-B3CD-5D4D-C5F8-BCF8D6872B55}"/>
                  </a:ext>
                </a:extLst>
              </p:cNvPr>
              <p:cNvSpPr txBox="1"/>
              <p:nvPr/>
            </p:nvSpPr>
            <p:spPr>
              <a:xfrm>
                <a:off x="5599678" y="4585533"/>
                <a:ext cx="6100174" cy="801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rf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rf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bunch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arrival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ko-KR" sz="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harmonic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order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cavity</m:t>
                      </m:r>
                    </m:oMath>
                  </m:oMathPara>
                </a14:m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1A3A5-B3CD-5D4D-C5F8-BCF8D6872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78" y="4585533"/>
                <a:ext cx="6100174" cy="801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88259-C40C-956B-0D1A-7F8216079EE8}"/>
                  </a:ext>
                </a:extLst>
              </p:cNvPr>
              <p:cNvSpPr txBox="1"/>
              <p:nvPr/>
            </p:nvSpPr>
            <p:spPr>
              <a:xfrm>
                <a:off x="5599678" y="5580012"/>
                <a:ext cx="6100174" cy="1003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400" b="0" i="0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m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Energy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turn</m:t>
                      </m:r>
                      <m:r>
                        <a:rPr lang="en-US" altLang="ko-KR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harmonic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force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flat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88259-C40C-956B-0D1A-7F8216079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78" y="5580012"/>
                <a:ext cx="6100174" cy="1003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F67F2AA1-6F38-933C-E507-22BDAE757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03741"/>
            <a:ext cx="5420765" cy="2515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175FCB-6F33-5689-5927-3462EB66824A}"/>
                  </a:ext>
                </a:extLst>
              </p:cNvPr>
              <p:cNvSpPr txBox="1"/>
              <p:nvPr/>
            </p:nvSpPr>
            <p:spPr>
              <a:xfrm>
                <a:off x="507799" y="1394783"/>
                <a:ext cx="22025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</a:rPr>
                  <a:t>Lifetime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175FCB-6F33-5689-5927-3462EB668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9" y="1394783"/>
                <a:ext cx="220258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7AB86-B286-FE5D-3881-66C8B257E028}"/>
                  </a:ext>
                </a:extLst>
              </p:cNvPr>
              <p:cNvSpPr txBox="1"/>
              <p:nvPr/>
            </p:nvSpPr>
            <p:spPr>
              <a:xfrm>
                <a:off x="3209627" y="1394783"/>
                <a:ext cx="1994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</a:rPr>
                  <a:t>Lifetime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7AB86-B286-FE5D-3881-66C8B257E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7" y="1394783"/>
                <a:ext cx="1994667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0D2F-5519-FB4F-0A8B-DA19AB44EB8B}"/>
                  </a:ext>
                </a:extLst>
              </p:cNvPr>
              <p:cNvSpPr txBox="1"/>
              <p:nvPr/>
            </p:nvSpPr>
            <p:spPr>
              <a:xfrm>
                <a:off x="5624474" y="715597"/>
                <a:ext cx="6050583" cy="266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Lifetime issue in 4GSR</a:t>
                </a:r>
              </a:p>
              <a:p>
                <a:endParaRPr lang="en-US" altLang="ko-K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Touscheck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lifetime in storage rings is determined by transverse beam size and bunch length.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ko-K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Touscheck</m:t>
                          </m:r>
                        </m:sub>
                      </m:sSub>
                      <m:r>
                        <a:rPr kumimoji="0" lang="en-US" altLang="ko-K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4</a:t>
                </a:r>
                <a:r>
                  <a:rPr lang="en-US" altLang="ko-KR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Generation storage ring, transverse emittance is reduced by over a factor of 100 times. 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Low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Touscheck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lifetime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Bunch lengthening is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nessary</a:t>
                </a:r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860D2F-5519-FB4F-0A8B-DA19AB44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474" y="715597"/>
                <a:ext cx="6050583" cy="2663871"/>
              </a:xfrm>
              <a:prstGeom prst="rect">
                <a:avLst/>
              </a:prstGeom>
              <a:blipFill>
                <a:blip r:embed="rId8"/>
                <a:stretch>
                  <a:fillRect l="-1109" t="-915" r="-605" b="-16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57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296AA-1157-3C90-0212-88B993E49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8E5668-326D-EC70-E62B-7B03C21C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4GSR Parameter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2840B129-BD7A-4842-B0EC-4F45D619444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9">
                <a:extLst>
                  <a:ext uri="{FF2B5EF4-FFF2-40B4-BE49-F238E27FC236}">
                    <a16:creationId xmlns:a16="http://schemas.microsoft.com/office/drawing/2014/main" id="{E300F2FE-E7E0-ACB0-E1F5-BD58DBE30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914741"/>
                  </p:ext>
                </p:extLst>
              </p:nvPr>
            </p:nvGraphicFramePr>
            <p:xfrm>
              <a:off x="6403353" y="912048"/>
              <a:ext cx="4847537" cy="3732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709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663575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858434">
                      <a:extLst>
                        <a:ext uri="{9D8B030D-6E8A-4147-A177-3AD203B41FA5}">
                          <a16:colId xmlns:a16="http://schemas.microsoft.com/office/drawing/2014/main" val="2962353436"/>
                        </a:ext>
                      </a:extLst>
                    </a:gridCol>
                    <a:gridCol w="858434">
                      <a:extLst>
                        <a:ext uri="{9D8B030D-6E8A-4147-A177-3AD203B41FA5}">
                          <a16:colId xmlns:a16="http://schemas.microsoft.com/office/drawing/2014/main" val="2517466278"/>
                        </a:ext>
                      </a:extLst>
                    </a:gridCol>
                  </a:tblGrid>
                  <a:tr h="3585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w/o 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NC Active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 Passive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799.297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2120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Momentum compaction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7.73624×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(GeV)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spread (%)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1072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RF voltage (MV)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4.2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loss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1.967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1332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cavity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29900 (5360)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2515325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cavity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113.68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HHC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.6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e</m:t>
                                </m:r>
                                <m:r>
                                  <a:rPr lang="en-US" altLang="ko-KR" sz="1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(8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e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3)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e</m:t>
                                </m:r>
                                <m:r>
                                  <a:rPr lang="en-US" altLang="ko-KR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935840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HHC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89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36940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Minimum required HHC</a:t>
                          </a:r>
                          <a:endParaRPr lang="ko-KR" altLang="en-US" sz="1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2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16766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𝟖𝟐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𝟐𝟗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𝟑𝟎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𝐩𝐬</m:t>
                                  </m:r>
                                </m:e>
                              </m:d>
                            </m:oMath>
                          </a14:m>
                          <a:endParaRPr lang="ko-KR" altLang="en-US" sz="1200" b="1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ko-KR" sz="1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𝟑𝟕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𝟑𝟗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ko-KR" sz="12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damping time x/y/z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ms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7.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37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/10.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73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7.08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(24 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𝐼𝐷𝑠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9">
                <a:extLst>
                  <a:ext uri="{FF2B5EF4-FFF2-40B4-BE49-F238E27FC236}">
                    <a16:creationId xmlns:a16="http://schemas.microsoft.com/office/drawing/2014/main" id="{E300F2FE-E7E0-ACB0-E1F5-BD58DBE30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914741"/>
                  </p:ext>
                </p:extLst>
              </p:nvPr>
            </p:nvGraphicFramePr>
            <p:xfrm>
              <a:off x="6403353" y="912048"/>
              <a:ext cx="4847537" cy="37321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709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663575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  <a:gridCol w="858434">
                      <a:extLst>
                        <a:ext uri="{9D8B030D-6E8A-4147-A177-3AD203B41FA5}">
                          <a16:colId xmlns:a16="http://schemas.microsoft.com/office/drawing/2014/main" val="2962353436"/>
                        </a:ext>
                      </a:extLst>
                    </a:gridCol>
                    <a:gridCol w="858434">
                      <a:extLst>
                        <a:ext uri="{9D8B030D-6E8A-4147-A177-3AD203B41FA5}">
                          <a16:colId xmlns:a16="http://schemas.microsoft.com/office/drawing/2014/main" val="2517466278"/>
                        </a:ext>
                      </a:extLst>
                    </a:gridCol>
                  </a:tblGrid>
                  <a:tr h="3585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w/o HHC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NC Active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 Passive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176471" r="-512" b="-15676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2120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Momentum compaction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268571" r="-512" b="-142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(GeV)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368571" r="-512" b="-132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spread (%)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482353" r="-512" b="-126176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RF voltage (MV)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565714" r="-512" b="-112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loss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665714" r="-512" b="-102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788235" r="-512" b="-95588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862857" r="-512" b="-828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cavity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991176" r="-512" b="-7529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2515325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7" t="-1060000" r="-97037" b="-631429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1060000" r="-512" b="-63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HHC quality factor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477" t="-1194118" r="-260550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248" t="-1194118" r="-101418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248" t="-1194118" r="-1418" b="-5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5935840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7" t="-1257143" r="-97037" b="-4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477" t="-1257143" r="-260550" b="-4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248" t="-1257143" r="-101418" b="-4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248" t="-1257143" r="-1418" b="-4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36940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Minimum required HHC</a:t>
                          </a:r>
                          <a:endParaRPr lang="ko-KR" altLang="en-US" sz="1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477" t="-1397059" r="-260550" b="-3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248" t="-1397059" r="-101418" b="-3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248" t="-1397059" r="-1418" b="-34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16766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477" t="-1454286" r="-260550" b="-2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248" t="-1454286" r="-101418" b="-2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248" t="-1454286" r="-1418" b="-2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7" t="-1554286" r="-97037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2477" t="-1554286" r="-260550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248" t="-1554286" r="-101418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248" t="-1554286" r="-1418" b="-1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7" t="-1654286" r="-97037" b="-3714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3836" t="-1654286" r="-512" b="-3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2" descr="Facility | Korea-4GSR">
            <a:extLst>
              <a:ext uri="{FF2B5EF4-FFF2-40B4-BE49-F238E27FC236}">
                <a16:creationId xmlns:a16="http://schemas.microsoft.com/office/drawing/2014/main" id="{2E4E6342-910C-BD94-A83F-4E2F614EC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5098"/>
          <a:stretch/>
        </p:blipFill>
        <p:spPr bwMode="auto">
          <a:xfrm>
            <a:off x="357246" y="946337"/>
            <a:ext cx="5827653" cy="36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9ADCADAA-E7ED-07CF-56F9-B3DADA366119}"/>
              </a:ext>
            </a:extLst>
          </p:cNvPr>
          <p:cNvGrpSpPr/>
          <p:nvPr/>
        </p:nvGrpSpPr>
        <p:grpSpPr>
          <a:xfrm>
            <a:off x="357246" y="4922485"/>
            <a:ext cx="9571615" cy="1908215"/>
            <a:chOff x="608148" y="4108902"/>
            <a:chExt cx="8452067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140DD55-D58F-1162-299A-5D95677AD8D6}"/>
                    </a:ext>
                  </a:extLst>
                </p:cNvPr>
                <p:cNvSpPr txBox="1"/>
                <p:nvPr/>
              </p:nvSpPr>
              <p:spPr>
                <a:xfrm>
                  <a:off x="608148" y="4108902"/>
                  <a:ext cx="3271536" cy="1908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NC active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Precise phase/voltage control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Robinson instability due to generator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Low Q factor </a:t>
                  </a:r>
                  <a:br>
                    <a:rPr lang="en-US" altLang="ko-KR" sz="1400" b="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a14:m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Induced coupled bunch instability(CBI)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Consider generator power limit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cryogenic system required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140DD55-D58F-1162-299A-5D95677AD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148" y="4108902"/>
                  <a:ext cx="3271536" cy="1908215"/>
                </a:xfrm>
                <a:prstGeom prst="rect">
                  <a:avLst/>
                </a:prstGeom>
                <a:blipFill>
                  <a:blip r:embed="rId4"/>
                  <a:stretch>
                    <a:fillRect l="-1812" t="-1274" r="-1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9F29B29-B186-9B00-884F-A49BC78E6565}"/>
                    </a:ext>
                  </a:extLst>
                </p:cNvPr>
                <p:cNvSpPr txBox="1"/>
                <p:nvPr/>
              </p:nvSpPr>
              <p:spPr>
                <a:xfrm>
                  <a:off x="5947070" y="4108902"/>
                  <a:ext cx="3113145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 passive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generator </a:t>
                  </a:r>
                  <a:br>
                    <a:rPr lang="en-US" altLang="ko-KR" sz="1400" b="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a:b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a14:m>
                  <a:r>
                    <a:rPr lang="ko-KR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Phase/voltage depends on current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DC Robinson instability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High Q factor </a:t>
                  </a: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a14:m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low CBI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Strong transient beam-loading effects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Require cryogenic system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9F29B29-B186-9B00-884F-A49BC78E6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070" y="4108902"/>
                  <a:ext cx="3113145" cy="1692771"/>
                </a:xfrm>
                <a:prstGeom prst="rect">
                  <a:avLst/>
                </a:prstGeom>
                <a:blipFill>
                  <a:blip r:embed="rId5"/>
                  <a:stretch>
                    <a:fillRect l="-1727" t="-1439" b="-28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71667588-8031-B07C-E5A9-27E703537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5" y="4713495"/>
            <a:ext cx="2336409" cy="196454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FE5F14D-42A8-289F-8C1F-29C98B3D1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847" y="4922485"/>
            <a:ext cx="2430153" cy="16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2A9D5-8C49-227C-A73B-4FD2B1F4F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33163B-F01E-6A43-5DCD-7D8738F7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SC passive theory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5C74F2F-091B-D347-15A5-7845E1E919F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BB3166-7CA0-3936-ADEA-6149C0529D6D}"/>
              </a:ext>
            </a:extLst>
          </p:cNvPr>
          <p:cNvSpPr txBox="1"/>
          <p:nvPr/>
        </p:nvSpPr>
        <p:spPr>
          <a:xfrm>
            <a:off x="516942" y="689223"/>
            <a:ext cx="10892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passive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AC98A-CC54-CA5C-8D4D-BF65C22B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969282" y="2415159"/>
            <a:ext cx="2564869" cy="18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405CEED-E902-93B9-A60E-DFD58CDDA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700814" y="2459197"/>
            <a:ext cx="2466011" cy="18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F6C5B1A-F8B2-5578-3797-837E56D1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332071" y="2451578"/>
            <a:ext cx="2466010" cy="18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AA0AB-5ABC-0AF9-6202-81CAB3FA2E93}"/>
                  </a:ext>
                </a:extLst>
              </p:cNvPr>
              <p:cNvSpPr txBox="1"/>
              <p:nvPr/>
            </p:nvSpPr>
            <p:spPr>
              <a:xfrm>
                <a:off x="461209" y="1014476"/>
                <a:ext cx="11166533" cy="123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Self-consistent solution of </a:t>
                </a:r>
                <a:r>
                  <a:rPr lang="en-US" altLang="ko-KR" sz="1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Haissinski</a:t>
                </a: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𝒩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750" b="0" i="0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75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75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750" b="0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sSubSup>
                                    <m:sSubSup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sub>
                                    <m:sup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75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sz="175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p>
                        <m:e>
                          <m:r>
                            <a:rPr lang="en-US" altLang="ko-KR" sz="17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ko-KR" sz="175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75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ko-KR" sz="175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Equilibrium longitudinal potential and bunch distribution:</a:t>
                </a:r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7AA0AB-5ABC-0AF9-6202-81CAB3FA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9" y="1014476"/>
                <a:ext cx="11166533" cy="1238031"/>
              </a:xfrm>
              <a:prstGeom prst="rect">
                <a:avLst/>
              </a:prstGeom>
              <a:blipFill>
                <a:blip r:embed="rId5"/>
                <a:stretch>
                  <a:fillRect l="-328" t="-1471"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FFF1650-2BF4-9CB4-A7E3-2D3381C74C0C}"/>
              </a:ext>
            </a:extLst>
          </p:cNvPr>
          <p:cNvSpPr txBox="1"/>
          <p:nvPr/>
        </p:nvSpPr>
        <p:spPr>
          <a:xfrm>
            <a:off x="634147" y="2178433"/>
            <a:ext cx="1116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RF: linear dynamics, quadratic potential, Gaussian bunch, constant synchrotron frequency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60F946-9BA0-9C0A-91DC-D266E657CA79}"/>
                  </a:ext>
                </a:extLst>
              </p:cNvPr>
              <p:cNvSpPr txBox="1"/>
              <p:nvPr/>
            </p:nvSpPr>
            <p:spPr>
              <a:xfrm>
                <a:off x="634147" y="4312539"/>
                <a:ext cx="11166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Double RF: non-linear dynamics, arbitrary potential, non-Gaussian bunch, amplitude-dependent synchrotron frequency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=2×1</m:t>
                        </m:r>
                        <m:sSup>
                          <m:sSupPr>
                            <m:ctrlPr>
                              <a:rPr lang="en-US" altLang="ko-KR" sz="14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p>
                        </m:sSup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Δf</m:t>
                        </m:r>
                        <m: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=39.74 </m:t>
                        </m:r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kHz</m:t>
                        </m:r>
                      </m:e>
                    </m:d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60F946-9BA0-9C0A-91DC-D266E657C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47" y="4312539"/>
                <a:ext cx="11166533" cy="523220"/>
              </a:xfrm>
              <a:prstGeom prst="rect">
                <a:avLst/>
              </a:prstGeom>
              <a:blipFill>
                <a:blip r:embed="rId6"/>
                <a:stretch>
                  <a:fillRect t="-1163" b="-46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A982B309-22A2-3BEA-27C1-D71B2654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6" y="4866186"/>
            <a:ext cx="2567702" cy="18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25802CD-766A-C5DD-050C-D20C0C91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14" y="4873805"/>
            <a:ext cx="2466011" cy="18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9876B65-324D-D650-B540-66F426BA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7332071" y="4902605"/>
            <a:ext cx="2466011" cy="18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96A2811C-0376-E459-B476-857FBB3BC0AD}"/>
                  </a:ext>
                </a:extLst>
              </p:cNvPr>
              <p:cNvSpPr/>
              <p:nvPr/>
            </p:nvSpPr>
            <p:spPr>
              <a:xfrm>
                <a:off x="9953731" y="776394"/>
                <a:ext cx="2201853" cy="1318800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Longitudinal distribution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𝒩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Normalization quantity</a:t>
                </a:r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0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Equilibrium Potential</a:t>
                </a:r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Momentum compaction factor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spread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Particle’s energy</a:t>
                </a:r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ko-KR" sz="1000" b="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Circumference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ko-KR" sz="1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Equilibrium Voltage</a:t>
                </a:r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96A2811C-0376-E459-B476-857FBB3BC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731" y="776394"/>
                <a:ext cx="2201853" cy="1318800"/>
              </a:xfrm>
              <a:prstGeom prst="rect">
                <a:avLst/>
              </a:prstGeom>
              <a:blipFill>
                <a:blip r:embed="rId10"/>
                <a:stretch>
                  <a:fillRect b="-1370"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88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0D1EB-F5E5-1C8A-B0C7-9C92A2488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D902A-B9F4-4200-127B-5ECF1E66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SC passive theory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FAE2977-0468-8D30-5A85-55543A3E4F2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E05451-8F48-D2FC-4579-14107C386354}"/>
                  </a:ext>
                </a:extLst>
              </p:cNvPr>
              <p:cNvSpPr txBox="1"/>
              <p:nvPr/>
            </p:nvSpPr>
            <p:spPr>
              <a:xfrm>
                <a:off x="461209" y="704372"/>
                <a:ext cx="11166533" cy="599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LMCI analysis methods in Alves (2025)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Method :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Lebedev method</a:t>
                </a:r>
                <a:b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numerical canonical transform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𝜁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Root finding problem for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Effective synchrotron frequency model</a:t>
                </a:r>
                <a:b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Replace the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action-dependent synchrotron frequency with a constant:</a:t>
                </a:r>
                <a:b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  <m:r>
                      <a:rPr kumimoji="0" lang="en-US" altLang="ko-KR" sz="1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  <m:sSubSup>
                      <m:sSubSupPr>
                        <m:ctrlP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0" lang="en-US" altLang="ko-KR" sz="14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eff</m:t>
                        </m:r>
                      </m:sup>
                    </m:sSubSup>
                    <m:r>
                      <a:rPr kumimoji="0" lang="en-US" altLang="ko-KR" sz="1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en-US" altLang="ko-K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ko-KR" sz="1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trlP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ko-KR" sz="140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𝐽</m:t>
                                      </m:r>
                                    </m:e>
                                  </m:d>
                                  <m: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𝑑𝐽</m:t>
                                  </m:r>
                                </m:e>
                              </m:nary>
                            </m:e>
                            <m:e>
                              <m:r>
                                <a:rPr kumimoji="0" lang="en-US" altLang="ko-KR" sz="1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ko-KR" sz="1400" b="0" i="0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avg</m:t>
                              </m:r>
                              <m:r>
                                <a:rPr kumimoji="0" lang="en-US" altLang="ko-KR" sz="1400" b="0" i="0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ko-KR" sz="1400" b="0" i="0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frequency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r>
                                    <a:rPr lang="en-US" altLang="ko-KR" sz="1400" i="1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kumimoji="0" lang="en-US" altLang="ko-KR" sz="14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Arial" panose="020B0604020202020204" pitchFamily="34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eff</m:t>
                              </m:r>
                              <m:r>
                                <a:rPr lang="en-US" altLang="ko-KR" sz="14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frequency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Matrix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eigenvalue problem</a:t>
                </a: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Gaussian LMCI</a:t>
                </a:r>
                <a:b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Assumes a Gaussian equilibrium bunch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func>
                      <m:funcPr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b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Matrix eigenvalue problem</a:t>
                </a:r>
              </a:p>
              <a:p>
                <a:endParaRPr lang="en-US" altLang="ko-KR" sz="17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Instability: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ko-KR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Single-bunch instability (Dipole &amp; Quadrupole &amp; Mode-coupling,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𝑙</m:t>
                    </m:r>
                    <m:r>
                      <a:rPr lang="en-US" altLang="ko-KR" sz="1600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ko-KR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Tx/>
                  <a:buAutoNum type="arabicPeriod"/>
                  <a:defRPr/>
                </a:pPr>
                <a:r>
                  <a:rPr lang="en-US" altLang="ko-KR" sz="16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Coupled bunch instability (Periodic Transient Beam Loading)</a:t>
                </a:r>
                <a:endParaRPr lang="ko-KR" altLang="en-US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E05451-8F48-D2FC-4579-14107C386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9" y="704372"/>
                <a:ext cx="11166533" cy="5997411"/>
              </a:xfrm>
              <a:prstGeom prst="rect">
                <a:avLst/>
              </a:prstGeom>
              <a:blipFill>
                <a:blip r:embed="rId2"/>
                <a:stretch>
                  <a:fillRect l="-328" t="-407" b="-5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497055-738B-CC1D-0E39-45D3B4054C4E}"/>
                  </a:ext>
                </a:extLst>
              </p:cNvPr>
              <p:cNvSpPr txBox="1"/>
              <p:nvPr/>
            </p:nvSpPr>
            <p:spPr>
              <a:xfrm>
                <a:off x="1501386" y="1053142"/>
                <a:ext cx="9141912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  <m:r>
                            <a:rPr lang="en-US" altLang="ko-KR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𝑖𝑚</m:t>
                      </m:r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ko-KR" sz="16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Ω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≠0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𝑑𝐽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497055-738B-CC1D-0E39-45D3B4054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86" y="1053142"/>
                <a:ext cx="9141912" cy="1036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DDB84D1-76DE-8C46-B6D3-F84781F837E0}"/>
                  </a:ext>
                </a:extLst>
              </p:cNvPr>
              <p:cNvSpPr/>
              <p:nvPr/>
            </p:nvSpPr>
            <p:spPr>
              <a:xfrm>
                <a:off x="9953731" y="776393"/>
                <a:ext cx="2201853" cy="1872861"/>
              </a:xfrm>
              <a:prstGeom prst="rect">
                <a:avLst/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Coherent frequency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Azimuthal modes</a:t>
                </a:r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Incoherent frequency</a:t>
                </a:r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  <m:r>
                      <a:rPr lang="en-US" altLang="ko-KR" sz="1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Fourier coefficient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𝜅</m:t>
                      </m:r>
                      <m:r>
                        <a:rPr lang="en-US" altLang="ko-KR" sz="1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ko-KR" sz="1000" b="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Effective impedance</a:t>
                </a:r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sSub>
                        <m:sSubPr>
                          <m:ctrlP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0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rf</m:t>
                          </m:r>
                        </m:sub>
                      </m:sSub>
                      <m:r>
                        <a:rPr lang="en-US" altLang="ko-KR" sz="1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sz="10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sSub>
                        <m:sSubPr>
                          <m:ctrlP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10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altLang="ko-KR" sz="1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Coupled bunch modes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10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sz="10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𝑖𝑚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𝜁</m:t>
                              </m:r>
                              <m:d>
                                <m:dPr>
                                  <m:ctrlP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ko-KR" sz="10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DDB84D1-76DE-8C46-B6D3-F84781F83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731" y="776393"/>
                <a:ext cx="2201853" cy="1872861"/>
              </a:xfrm>
              <a:prstGeom prst="rect">
                <a:avLst/>
              </a:prstGeom>
              <a:blipFill>
                <a:blip r:embed="rId4"/>
                <a:stretch>
                  <a:fillRect b="-48065"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41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8D029-D0EB-DBB7-C1E3-308942E1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74003-6BFD-71DE-189F-4D029B17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Mode-coupling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B6C373B6-4C8B-200B-420B-0347212456A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2EA016B-BAE9-6B62-C633-EA0F1289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81616" y="1358174"/>
            <a:ext cx="4895646" cy="36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871BF1-B99F-1F7D-995E-E2BEF8ECE5FB}"/>
                  </a:ext>
                </a:extLst>
              </p:cNvPr>
              <p:cNvSpPr txBox="1"/>
              <p:nvPr/>
            </p:nvSpPr>
            <p:spPr>
              <a:xfrm>
                <a:off x="461209" y="704372"/>
                <a:ext cx="11166533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m:rPr>
                        <m:sty m:val="p"/>
                      </m:rPr>
                      <a:rPr lang="en-US" altLang="ko-KR" sz="175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mA</m:t>
                    </m:r>
                    <m:r>
                      <a:rPr lang="en-US" altLang="ko-KR" sz="175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 IDs cases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871BF1-B99F-1F7D-995E-E2BEF8ECE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9" y="704372"/>
                <a:ext cx="11166533" cy="630942"/>
              </a:xfrm>
              <a:prstGeom prst="rect">
                <a:avLst/>
              </a:prstGeom>
              <a:blipFill>
                <a:blip r:embed="rId4"/>
                <a:stretch>
                  <a:fillRect l="-328" t="-38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572057F3-6DFF-5227-2387-9F1357E96CCD}"/>
              </a:ext>
            </a:extLst>
          </p:cNvPr>
          <p:cNvSpPr/>
          <p:nvPr/>
        </p:nvSpPr>
        <p:spPr>
          <a:xfrm>
            <a:off x="1729740" y="2895408"/>
            <a:ext cx="3970020" cy="61061"/>
          </a:xfrm>
          <a:custGeom>
            <a:avLst/>
            <a:gdLst>
              <a:gd name="connsiteX0" fmla="*/ 0 w 3970020"/>
              <a:gd name="connsiteY0" fmla="*/ 15341 h 61061"/>
              <a:gd name="connsiteX1" fmla="*/ 2072640 w 3970020"/>
              <a:gd name="connsiteY1" fmla="*/ 45821 h 61061"/>
              <a:gd name="connsiteX2" fmla="*/ 3368040 w 3970020"/>
              <a:gd name="connsiteY2" fmla="*/ 101 h 61061"/>
              <a:gd name="connsiteX3" fmla="*/ 3970020 w 3970020"/>
              <a:gd name="connsiteY3" fmla="*/ 61061 h 6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0020" h="61061">
                <a:moveTo>
                  <a:pt x="0" y="15341"/>
                </a:moveTo>
                <a:lnTo>
                  <a:pt x="2072640" y="45821"/>
                </a:lnTo>
                <a:cubicBezTo>
                  <a:pt x="2633980" y="43281"/>
                  <a:pt x="3051810" y="-2439"/>
                  <a:pt x="3368040" y="101"/>
                </a:cubicBezTo>
                <a:cubicBezTo>
                  <a:pt x="3684270" y="2641"/>
                  <a:pt x="3827145" y="31851"/>
                  <a:pt x="3970020" y="61061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2F49E-2A6D-8DCF-1488-D38A4B921821}"/>
              </a:ext>
            </a:extLst>
          </p:cNvPr>
          <p:cNvSpPr txBox="1"/>
          <p:nvPr/>
        </p:nvSpPr>
        <p:spPr>
          <a:xfrm>
            <a:off x="2398410" y="3084873"/>
            <a:ext cx="15068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 dipole mode</a:t>
            </a:r>
            <a:endParaRPr lang="ko-KR" alt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A85244E-BE4F-5D21-2C53-BEF50E2A3707}"/>
              </a:ext>
            </a:extLst>
          </p:cNvPr>
          <p:cNvSpPr/>
          <p:nvPr/>
        </p:nvSpPr>
        <p:spPr>
          <a:xfrm>
            <a:off x="1741118" y="1582677"/>
            <a:ext cx="3770334" cy="2192055"/>
          </a:xfrm>
          <a:custGeom>
            <a:avLst/>
            <a:gdLst>
              <a:gd name="connsiteX0" fmla="*/ 0 w 3770334"/>
              <a:gd name="connsiteY0" fmla="*/ 0 h 2192055"/>
              <a:gd name="connsiteX1" fmla="*/ 432148 w 3770334"/>
              <a:gd name="connsiteY1" fmla="*/ 181627 h 2192055"/>
              <a:gd name="connsiteX2" fmla="*/ 845507 w 3770334"/>
              <a:gd name="connsiteY2" fmla="*/ 375781 h 2192055"/>
              <a:gd name="connsiteX3" fmla="*/ 1252603 w 3770334"/>
              <a:gd name="connsiteY3" fmla="*/ 576197 h 2192055"/>
              <a:gd name="connsiteX4" fmla="*/ 1672224 w 3770334"/>
              <a:gd name="connsiteY4" fmla="*/ 807929 h 2192055"/>
              <a:gd name="connsiteX5" fmla="*/ 2091846 w 3770334"/>
              <a:gd name="connsiteY5" fmla="*/ 1027134 h 2192055"/>
              <a:gd name="connsiteX6" fmla="*/ 2523994 w 3770334"/>
              <a:gd name="connsiteY6" fmla="*/ 1290181 h 2192055"/>
              <a:gd name="connsiteX7" fmla="*/ 2943616 w 3770334"/>
              <a:gd name="connsiteY7" fmla="*/ 1590805 h 2192055"/>
              <a:gd name="connsiteX8" fmla="*/ 3338186 w 3770334"/>
              <a:gd name="connsiteY8" fmla="*/ 1897693 h 2192055"/>
              <a:gd name="connsiteX9" fmla="*/ 3770334 w 3770334"/>
              <a:gd name="connsiteY9" fmla="*/ 2192055 h 219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0334" h="2192055">
                <a:moveTo>
                  <a:pt x="0" y="0"/>
                </a:moveTo>
                <a:cubicBezTo>
                  <a:pt x="145615" y="59498"/>
                  <a:pt x="291230" y="118997"/>
                  <a:pt x="432148" y="181627"/>
                </a:cubicBezTo>
                <a:cubicBezTo>
                  <a:pt x="573066" y="244257"/>
                  <a:pt x="708765" y="310019"/>
                  <a:pt x="845507" y="375781"/>
                </a:cubicBezTo>
                <a:cubicBezTo>
                  <a:pt x="982249" y="441543"/>
                  <a:pt x="1114817" y="504172"/>
                  <a:pt x="1252603" y="576197"/>
                </a:cubicBezTo>
                <a:cubicBezTo>
                  <a:pt x="1390389" y="648222"/>
                  <a:pt x="1532350" y="732773"/>
                  <a:pt x="1672224" y="807929"/>
                </a:cubicBezTo>
                <a:cubicBezTo>
                  <a:pt x="1812098" y="883085"/>
                  <a:pt x="1949884" y="946759"/>
                  <a:pt x="2091846" y="1027134"/>
                </a:cubicBezTo>
                <a:cubicBezTo>
                  <a:pt x="2233808" y="1107509"/>
                  <a:pt x="2382032" y="1196236"/>
                  <a:pt x="2523994" y="1290181"/>
                </a:cubicBezTo>
                <a:cubicBezTo>
                  <a:pt x="2665956" y="1384126"/>
                  <a:pt x="2807917" y="1489553"/>
                  <a:pt x="2943616" y="1590805"/>
                </a:cubicBezTo>
                <a:cubicBezTo>
                  <a:pt x="3079315" y="1692057"/>
                  <a:pt x="3200400" y="1797485"/>
                  <a:pt x="3338186" y="1897693"/>
                </a:cubicBezTo>
                <a:cubicBezTo>
                  <a:pt x="3475972" y="1997901"/>
                  <a:pt x="3623153" y="2094978"/>
                  <a:pt x="3770334" y="2192055"/>
                </a:cubicBezTo>
              </a:path>
            </a:pathLst>
          </a:custGeom>
          <a:noFill/>
          <a:ln w="19050">
            <a:solidFill>
              <a:srgbClr val="2E2EB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EF643-F9B4-1C06-DB96-6CE8204F7C5C}"/>
              </a:ext>
            </a:extLst>
          </p:cNvPr>
          <p:cNvSpPr txBox="1"/>
          <p:nvPr/>
        </p:nvSpPr>
        <p:spPr>
          <a:xfrm>
            <a:off x="2973086" y="1924763"/>
            <a:ext cx="18642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rgbClr val="2E2E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 quadrupole mode</a:t>
            </a:r>
            <a:endParaRPr lang="ko-KR" altLang="en-US" sz="1200" dirty="0">
              <a:solidFill>
                <a:srgbClr val="2E2E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6FB215DE-8700-DA65-D46D-52C8B2AB4A36}"/>
              </a:ext>
            </a:extLst>
          </p:cNvPr>
          <p:cNvSpPr/>
          <p:nvPr/>
        </p:nvSpPr>
        <p:spPr>
          <a:xfrm>
            <a:off x="4221127" y="2767522"/>
            <a:ext cx="256784" cy="25678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40EEF-9FF5-CD07-F6DB-FB7B5F573B5E}"/>
              </a:ext>
            </a:extLst>
          </p:cNvPr>
          <p:cNvSpPr txBox="1"/>
          <p:nvPr/>
        </p:nvSpPr>
        <p:spPr>
          <a:xfrm>
            <a:off x="4139991" y="2384490"/>
            <a:ext cx="5690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</a:t>
            </a:r>
            <a:b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endParaRPr lang="ko-KR" alt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4F7344-49FA-E371-B03C-960F3A20FA47}"/>
                  </a:ext>
                </a:extLst>
              </p:cNvPr>
              <p:cNvSpPr txBox="1"/>
              <p:nvPr/>
            </p:nvSpPr>
            <p:spPr>
              <a:xfrm>
                <a:off x="461209" y="5066590"/>
                <a:ext cx="11166533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Harmonic voltage increases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Incoherent synchrotron frequency(single-particle frequency) decreases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dipole mode, the coherent oscillation frequency remains nearly unchanged.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quadrupole mode exhibits a significant decrease in coherent frequency, approaching that of the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ko-KR" sz="14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tracking results also matched well.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equivalent analysis was performed for MAX-IV, the predicted mode-coupling behavior showed excellent agreement with experimental observations.</a:t>
                </a:r>
                <a:r>
                  <a:rPr lang="ko-KR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Appendix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4F7344-49FA-E371-B03C-960F3A20F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9" y="5066590"/>
                <a:ext cx="11166533" cy="1600438"/>
              </a:xfrm>
              <a:prstGeom prst="rect">
                <a:avLst/>
              </a:prstGeom>
              <a:blipFill>
                <a:blip r:embed="rId5"/>
                <a:stretch>
                  <a:fillRect l="-109" t="-760" b="-30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861D509A-CEA1-5770-6A51-6BE37C33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116755" y="1334453"/>
            <a:ext cx="4921154" cy="36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D6724-E3F7-3A7F-8D13-339181CCF1A3}"/>
              </a:ext>
            </a:extLst>
          </p:cNvPr>
          <p:cNvSpPr txBox="1"/>
          <p:nvPr/>
        </p:nvSpPr>
        <p:spPr>
          <a:xfrm>
            <a:off x="9061145" y="2427828"/>
            <a:ext cx="5690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</a:t>
            </a:r>
            <a:b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endParaRPr lang="ko-KR" alt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별: 꼭짓점 5개 8">
            <a:extLst>
              <a:ext uri="{FF2B5EF4-FFF2-40B4-BE49-F238E27FC236}">
                <a16:creationId xmlns:a16="http://schemas.microsoft.com/office/drawing/2014/main" id="{43EE0E21-7C38-7442-D68B-08F08D209B9B}"/>
              </a:ext>
            </a:extLst>
          </p:cNvPr>
          <p:cNvSpPr/>
          <p:nvPr/>
        </p:nvSpPr>
        <p:spPr>
          <a:xfrm>
            <a:off x="9559581" y="2766661"/>
            <a:ext cx="256784" cy="25678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31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BFEBE-F023-BD1C-9F02-2E38C7808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A742A0-4705-B8D1-F5C3-0EF141F4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PTBL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899641F-A478-DBCE-B7C0-EB07DA73954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4CEF20-F26B-5E3F-FCB6-76B84750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714" y="1357199"/>
            <a:ext cx="5484244" cy="405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C86A1-62CB-9A7E-5553-3A0A9F37DD03}"/>
              </a:ext>
            </a:extLst>
          </p:cNvPr>
          <p:cNvSpPr txBox="1"/>
          <p:nvPr/>
        </p:nvSpPr>
        <p:spPr>
          <a:xfrm>
            <a:off x="3484619" y="1089245"/>
            <a:ext cx="7973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PTBL occur</a:t>
            </a:r>
          </a:p>
          <a:p>
            <a:pPr algn="ctr"/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710 mA</a:t>
            </a:r>
            <a:endParaRPr lang="ko-KR" altLang="en-US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95FC8E-1950-6C59-90C4-FEC0AB0247A9}"/>
                  </a:ext>
                </a:extLst>
              </p:cNvPr>
              <p:cNvSpPr txBox="1"/>
              <p:nvPr/>
            </p:nvSpPr>
            <p:spPr>
              <a:xfrm>
                <a:off x="5715000" y="1458577"/>
                <a:ext cx="632028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Incoherent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sz="175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75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altLang="ko-KR" sz="175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=333 </m:t>
                    </m:r>
                    <m:r>
                      <m:rPr>
                        <m:sty m:val="p"/>
                      </m:rPr>
                      <a:rPr lang="en-US" altLang="ko-KR" sz="175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Hz</m:t>
                    </m:r>
                  </m:oMath>
                </a14:m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shown coherent </a:t>
                </a:r>
                <a14:m>
                  <m:oMath xmlns:m="http://schemas.openxmlformats.org/officeDocument/2006/math"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ko-KR" sz="175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frequency.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 the flat-potential condition, PTBL is predicted to occur above a beam current of approximately 710 mA.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Current change: [630-750] mA</a:t>
                </a:r>
                <a:b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1000 particles/1332 bunches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Mismatch in growth rate / threshold current was observed.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However, tracking results confirm no instability up to 600 mA, so the SC case looks stable / acceptable.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95FC8E-1950-6C59-90C4-FEC0AB024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458577"/>
                <a:ext cx="6320286" cy="4401205"/>
              </a:xfrm>
              <a:prstGeom prst="rect">
                <a:avLst/>
              </a:prstGeom>
              <a:blipFill>
                <a:blip r:embed="rId3"/>
                <a:stretch>
                  <a:fillRect l="-579" t="-4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6382C-5F18-FF13-2250-3D4BF7AD8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DB1A54-114D-95CF-31A2-91CA1A43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TBL Result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375EF4E-70EC-E4B5-5B2F-7352FEFC35F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15D81F0-FEFC-6757-93FB-2609DB82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0876" y="4246690"/>
            <a:ext cx="3212424" cy="23890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C6E863-A920-748D-139B-BED81F8E9AC6}"/>
              </a:ext>
            </a:extLst>
          </p:cNvPr>
          <p:cNvSpPr txBox="1"/>
          <p:nvPr/>
        </p:nvSpPr>
        <p:spPr>
          <a:xfrm>
            <a:off x="570282" y="738933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 filling pattern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28866-8ACF-9588-6F11-940193AB5661}"/>
                  </a:ext>
                </a:extLst>
              </p:cNvPr>
              <p:cNvSpPr txBox="1"/>
              <p:nvPr/>
            </p:nvSpPr>
            <p:spPr>
              <a:xfrm>
                <a:off x="570282" y="1106632"/>
                <a:ext cx="8609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Cavity parameter : </a:t>
                </a:r>
                <a14:m>
                  <m:oMath xmlns:m="http://schemas.openxmlformats.org/officeDocument/2006/math">
                    <m:r>
                      <a:rPr lang="ko-KR" altLang="en-US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en-US" altLang="ko-KR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ko-KR" altLang="en-US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 </m:t>
                    </m:r>
                    <m:r>
                      <m:rPr>
                        <m:sty m:val="p"/>
                      </m:rPr>
                      <a:rPr lang="el-GR" altLang="ko-KR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ko-KR" altLang="el-G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𝑚𝐴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altLang="ko-KR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ko-KR" altLang="el-G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=41 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=89.995°</m:t>
                    </m:r>
                  </m:oMath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Long-gap pattern: 1024 bunches, 308 gaps (616 ns)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Multi-train pattern : 1152 (64*18) bunches, 18 trains, 10 gaps(20 ns)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28866-8ACF-9588-6F11-940193AB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2" y="1106632"/>
                <a:ext cx="8609222" cy="830997"/>
              </a:xfrm>
              <a:prstGeom prst="rect">
                <a:avLst/>
              </a:prstGeom>
              <a:blipFill>
                <a:blip r:embed="rId3"/>
                <a:stretch>
                  <a:fillRect l="-283" t="-2206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extLst>
              <a:ext uri="{FF2B5EF4-FFF2-40B4-BE49-F238E27FC236}">
                <a16:creationId xmlns:a16="http://schemas.microsoft.com/office/drawing/2014/main" id="{05BCA7C0-D261-462E-B59B-779EB0E93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05" y="4325161"/>
            <a:ext cx="4493138" cy="203055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1193494-F65B-0E35-2204-9572C4F72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27505" y="2101250"/>
            <a:ext cx="4493139" cy="20088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535BBD-BD9F-7E45-E3B1-C8D92C43EF08}"/>
              </a:ext>
            </a:extLst>
          </p:cNvPr>
          <p:cNvSpPr txBox="1"/>
          <p:nvPr/>
        </p:nvSpPr>
        <p:spPr>
          <a:xfrm>
            <a:off x="773003" y="2987249"/>
            <a:ext cx="1364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Long-gap</a:t>
            </a:r>
            <a:endParaRPr lang="ko-KR" alt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4433-8655-94F1-C3B1-EC2AED9C6AC9}"/>
              </a:ext>
            </a:extLst>
          </p:cNvPr>
          <p:cNvSpPr txBox="1"/>
          <p:nvPr/>
        </p:nvSpPr>
        <p:spPr>
          <a:xfrm>
            <a:off x="773002" y="4816147"/>
            <a:ext cx="1364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Multi-train</a:t>
            </a:r>
            <a:endParaRPr lang="ko-KR" altLang="en-US" sz="1600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CF9E4DCA-45CA-478D-6FFB-8B7BA64AF9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10876" y="1790038"/>
            <a:ext cx="3149125" cy="23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122484</TotalTime>
  <Words>2006</Words>
  <Application>Microsoft Office PowerPoint</Application>
  <PresentationFormat>와이드스크린</PresentationFormat>
  <Paragraphs>378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HelveticaNeue-Bold</vt:lpstr>
      <vt:lpstr>맑은 고딕</vt:lpstr>
      <vt:lpstr>Arial</vt:lpstr>
      <vt:lpstr>Calibri</vt:lpstr>
      <vt:lpstr>Calibri Light</vt:lpstr>
      <vt:lpstr>Cambria Math</vt:lpstr>
      <vt:lpstr>Wingdings</vt:lpstr>
      <vt:lpstr>Office 2013 - 2022 테마</vt:lpstr>
      <vt:lpstr>2025 Research Summary and Future plan</vt:lpstr>
      <vt:lpstr>Index</vt:lpstr>
      <vt:lpstr>Higher Harmonic Cavity </vt:lpstr>
      <vt:lpstr>4GSR Parameter</vt:lpstr>
      <vt:lpstr>SC passive theory</vt:lpstr>
      <vt:lpstr>SC passive theory</vt:lpstr>
      <vt:lpstr>Mode-coupling Result</vt:lpstr>
      <vt:lpstr>PTBL Result</vt:lpstr>
      <vt:lpstr>TBL Result</vt:lpstr>
      <vt:lpstr>New equilibrium method</vt:lpstr>
      <vt:lpstr>Equilibrium Result</vt:lpstr>
      <vt:lpstr>Short term plan (~ Feb.)</vt:lpstr>
      <vt:lpstr>Short term plan (~ Feb.)</vt:lpstr>
      <vt:lpstr>Long term plan (~2026)</vt:lpstr>
      <vt:lpstr>Thank you for your attention!</vt:lpstr>
      <vt:lpstr>Appendix. Linearized Vlasov equation</vt:lpstr>
      <vt:lpstr>Appendix. Linearized Vlasov equation</vt:lpstr>
      <vt:lpstr>Appendix. MAX-IV Mode-coupling result</vt:lpstr>
      <vt:lpstr>Appendix. Equilibrium method</vt:lpstr>
      <vt:lpstr>Appendix. Equilibrium method</vt:lpstr>
      <vt:lpstr>Appendix. APS storage ring with Same IIR filter</vt:lpstr>
      <vt:lpstr>Appendix. 4GSR LLRF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119</cp:revision>
  <cp:lastPrinted>2024-12-11T05:34:46Z</cp:lastPrinted>
  <dcterms:created xsi:type="dcterms:W3CDTF">2023-05-12T02:11:01Z</dcterms:created>
  <dcterms:modified xsi:type="dcterms:W3CDTF">2026-01-09T02:28:26Z</dcterms:modified>
</cp:coreProperties>
</file>