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3" r:id="rId7"/>
    <p:sldId id="296" r:id="rId8"/>
    <p:sldId id="275" r:id="rId9"/>
    <p:sldId id="276" r:id="rId10"/>
    <p:sldId id="277" r:id="rId11"/>
    <p:sldId id="278" r:id="rId12"/>
    <p:sldId id="279" r:id="rId13"/>
    <p:sldId id="280" r:id="rId14"/>
    <p:sldId id="283" r:id="rId15"/>
    <p:sldId id="282" r:id="rId16"/>
    <p:sldId id="293" r:id="rId17"/>
    <p:sldId id="295" r:id="rId18"/>
    <p:sldId id="294" r:id="rId19"/>
    <p:sldId id="292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4" autoAdjust="0"/>
    <p:restoredTop sz="94660"/>
  </p:normalViewPr>
  <p:slideViewPr>
    <p:cSldViewPr snapToGrid="0">
      <p:cViewPr>
        <p:scale>
          <a:sx n="100" d="100"/>
          <a:sy n="100" d="100"/>
        </p:scale>
        <p:origin x="21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AD43A5-5C81-8A8B-4A65-FAADA6402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16A6747-25D9-689E-6D2D-47813FE71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B68D01-DF3E-21FC-FCF5-35CBDB71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5A519E-E1C4-9160-FB63-20A2E1CE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83F877-E9D9-478B-D1AA-4F8D6629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51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3B3C53-118D-5F53-CCAE-93B26897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94307B-59ED-F53F-AE30-D9CB2B31B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C73C9C-5517-DDD8-129F-4B509F44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C1CAF1-8963-2A33-3AE0-B99F835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D9112A-C94E-1179-C3B0-35ECAF38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27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31F8F26-76DE-9B97-A94B-D48A4A328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63CFE7-3879-0310-FB33-8856E6398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5EA9A-4298-18AF-2B1A-999AE065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06BF86-DB68-548E-4BC7-905C484D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553528-115F-BEC7-5C9C-87DEE61C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9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CBB4CB-F14E-500E-E23B-A24C838D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243D6F-F18D-0DBC-0D83-D48F9F50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F99520-594A-7204-FFBA-0875E668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2DF8B0-E17C-45AB-5B66-764A1F66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DED8F-F26D-9E8C-C4C1-EE937E54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92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1EFAE2-AAD3-F73B-86EE-C281FE33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1D56547-86BF-8176-90DE-9BD3FB786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3412E-3304-1B8E-1C34-169EA244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1B5FAA-2ADA-7DE1-6551-FFF46E5C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72571A-D341-0689-6C4D-B608FDBC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6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F5FACA-FC40-4868-09C0-1398ABAB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B45382-6AD6-97A5-83C6-55EAEBB94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30541C-66DE-E4F6-E282-6429A11D4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2E5E1C-AB95-2F58-4945-95DF635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803304-3E64-EBF6-C1E3-A0B2558B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3B018D-00BB-B445-B5BA-94CC60F8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90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9056B6-B8CB-70AA-1E94-C843717A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843E15-2C53-3FC9-5EA6-7320CFB2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B1DB2C-14B2-F61F-3984-486F7D307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4FC679-7B92-1166-7936-2ADCF73AC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2D5F738-64B7-98C9-655D-EF322F68F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EFF0DB-713E-C070-8A2B-7C0D9D3B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4496899-7591-1717-1EEE-71DEB040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EF98C3-ABDA-05CF-15FC-B54BF87E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86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16BCC-AE0B-8C4A-34E3-2300465C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8FD1E3-727C-5875-365E-E22DF360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2B4C7AF-7CC1-8447-2E61-8EEA0272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FFEF35-256C-1BB5-3B5D-877EB630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3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C8A322-A990-0F98-EE41-65294499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E4806DC-276D-D4B5-3387-02182936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63AEB0-F73C-BD6C-8F40-3E0AFE1B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81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9174D-90E7-5887-837A-AC49B9F2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525B21-ABC7-5206-5245-227106A5D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A45630-135B-7421-4C4E-E1427806C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45A32E-AD5F-1173-A80D-A00D8CD2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E43782-048B-2EA7-1D77-960DE68A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5659A4-885D-93CD-8A3B-F9E160AE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77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490D07-1384-A026-677A-32039821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2C5A41F-7F24-5589-6290-803CBCFFB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6C4F1FD-2671-6C1A-39F5-643B1CA4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953293-0186-F532-C7E4-F434AA88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A004D2-6654-4353-B9D9-0329DDD0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1041C4-AEC6-5252-BD78-B521E1C0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554069-B6FA-F0F9-12A5-9D7FF14F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69B6A3-8CBE-F243-DA3E-EAC547C7D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D5413F-6A09-9784-35E1-7F807F8A1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02240-2B12-4C73-A672-48A578CAAF50}" type="datetimeFigureOut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870937-A66F-CE7D-2564-E910191A2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658992-2812-AC08-E6B7-EF60BDC42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E47A7A-310B-4BB3-B425-FD67D1AEB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8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ko-KR" b="1" dirty="0"/>
              <a:t>2025. 12. 05. </a:t>
            </a:r>
          </a:p>
          <a:p>
            <a:r>
              <a:rPr lang="ko-KR" altLang="en-US" b="1" dirty="0"/>
              <a:t>나창선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63"/>
            <a:ext cx="12192000" cy="127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500"/>
            <a:ext cx="12192000" cy="12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B2D9C-A263-F2D4-2004-B49A42BB7FAD}"/>
              </a:ext>
            </a:extLst>
          </p:cNvPr>
          <p:cNvSpPr txBox="1"/>
          <p:nvPr/>
        </p:nvSpPr>
        <p:spPr>
          <a:xfrm>
            <a:off x="0" y="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38th JKPS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C7BBA0-C833-E36C-5308-BC0BD8E0F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37" y="1464270"/>
            <a:ext cx="8693727" cy="16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1A7B2-3E9C-FF16-E112-5DF6B3179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680750-DE2F-15C8-F811-683AD23E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651655-6F9D-28F2-75D2-AA1C6F91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ED2B1C-6777-8D10-A043-BED29448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239C840B-195C-3D7A-AC7D-4A7A3FF1C2AF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Effect of CNT Film Length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996919A-51CB-197F-129E-FBA70AF3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6" y="606692"/>
            <a:ext cx="3472154" cy="2692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A6889-AA3C-2EA9-DCD5-53745FF57AB9}"/>
              </a:ext>
            </a:extLst>
          </p:cNvPr>
          <p:cNvSpPr txBox="1"/>
          <p:nvPr/>
        </p:nvSpPr>
        <p:spPr>
          <a:xfrm>
            <a:off x="4241800" y="1078470"/>
            <a:ext cx="7525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current was measured using a diode structure consisting only of a cathode and an anode.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As the CNT film length increased, electron emission occurred at lower electric fields</a:t>
            </a:r>
            <a:br>
              <a:rPr lang="en-US" altLang="ko-KR" dirty="0"/>
            </a:br>
            <a:r>
              <a:rPr lang="en-US" altLang="ko-KR" dirty="0"/>
              <a:t>(because the electrical load on each CNT tip becomes smaller)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C40CF30-4CC5-7DF6-8B9F-9D24FB61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8" y="3365249"/>
            <a:ext cx="3553176" cy="2795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E7B552-68DB-91D4-C402-D88EF90E21E6}"/>
              </a:ext>
            </a:extLst>
          </p:cNvPr>
          <p:cNvSpPr txBox="1"/>
          <p:nvPr/>
        </p:nvSpPr>
        <p:spPr>
          <a:xfrm>
            <a:off x="4241800" y="3179943"/>
            <a:ext cx="773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Fowler–Nordheim (F–N) plot was calculated.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If the plot shows a linear relationship, it indicates that the emission follows the field-emission mechanism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C65C21-3EA1-55B3-884B-338B319F3F78}"/>
                  </a:ext>
                </a:extLst>
              </p:cNvPr>
              <p:cNvSpPr txBox="1"/>
              <p:nvPr/>
            </p:nvSpPr>
            <p:spPr>
              <a:xfrm>
                <a:off x="9400354" y="4134757"/>
                <a:ext cx="2873828" cy="899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b="0" dirty="0"/>
                  <a:t>F-N plot: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C65C21-3EA1-55B3-884B-338B319F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354" y="4134757"/>
                <a:ext cx="2873828" cy="899349"/>
              </a:xfrm>
              <a:prstGeom prst="rect">
                <a:avLst/>
              </a:prstGeom>
              <a:blipFill>
                <a:blip r:embed="rId5"/>
                <a:stretch>
                  <a:fillRect l="-4883" t="-87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B0A4AB-D072-825F-F44B-7BD5D29AB3BE}"/>
                  </a:ext>
                </a:extLst>
              </p:cNvPr>
              <p:cNvSpPr txBox="1"/>
              <p:nvPr/>
            </p:nvSpPr>
            <p:spPr>
              <a:xfrm>
                <a:off x="9400354" y="5684135"/>
                <a:ext cx="21501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ko-KR" dirty="0"/>
                  <a:t>1/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i="1" dirty="0">
                    <a:latin typeface="Cambria Math" panose="02040503050406030204" pitchFamily="18" charset="0"/>
                  </a:rPr>
                  <a:t>,</a:t>
                </a:r>
                <a:r>
                  <a:rPr lang="en-US" altLang="ko-KR" dirty="0"/>
                  <a:t> x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ko-KR" dirty="0"/>
                  <a:t>1/E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B0A4AB-D072-825F-F44B-7BD5D29AB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354" y="5684135"/>
                <a:ext cx="2150148" cy="646331"/>
              </a:xfrm>
              <a:prstGeom prst="rect">
                <a:avLst/>
              </a:prstGeom>
              <a:blipFill>
                <a:blip r:embed="rId6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61ED39-F416-740D-7973-C2DFD17CD3B6}"/>
                  </a:ext>
                </a:extLst>
              </p:cNvPr>
              <p:cNvSpPr txBox="1"/>
              <p:nvPr/>
            </p:nvSpPr>
            <p:spPr>
              <a:xfrm>
                <a:off x="9134670" y="5034106"/>
                <a:ext cx="2681515" cy="624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61ED39-F416-740D-7973-C2DFD17CD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70" y="5034106"/>
                <a:ext cx="2681515" cy="6241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71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D8FE-C17A-1030-1A13-A07C3CE05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82CA2E-1365-A2EB-DE66-6F8FF400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800BFC-9D93-534E-36F2-DBE2538C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27E809-2FCD-2336-D16A-8A5614B3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BE8186EE-63EE-D95C-7F0C-83BC9E76E859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Focusing Structure Optimization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26E281-58AA-D415-D3E9-14D130CD1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472" y="731111"/>
            <a:ext cx="6103171" cy="3159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3E389C-EAA9-D7BE-2C69-A921ADBF6876}"/>
              </a:ext>
            </a:extLst>
          </p:cNvPr>
          <p:cNvSpPr txBox="1"/>
          <p:nvPr/>
        </p:nvSpPr>
        <p:spPr>
          <a:xfrm>
            <a:off x="6241143" y="4384856"/>
            <a:ext cx="565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CST simulation</a:t>
            </a:r>
          </a:p>
          <a:p>
            <a:endParaRPr lang="en-US" altLang="ko-KR" dirty="0"/>
          </a:p>
          <a:p>
            <a:r>
              <a:rPr lang="en-US" altLang="ko-KR" dirty="0"/>
              <a:t>Curved-type focusing cup is more focused than flat-type focusing cup</a:t>
            </a:r>
          </a:p>
          <a:p>
            <a:r>
              <a:rPr lang="en-US" altLang="ko-KR" dirty="0"/>
              <a:t>(Curved-type is conventional type)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61B0D7B-9659-8434-E31A-A90BA261B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75" y="925823"/>
            <a:ext cx="5853508" cy="39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DCC96-B894-11CF-4CCE-6971F705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4D3C2D-6432-E5B9-3D59-47AB6A64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6A051F-9100-1E70-CB1F-A782F2CF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E86BFC1-131B-93CF-4479-06EAF99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B00612AF-81F8-747E-94A4-C22B965D09CF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Fabricated CNT X-ray Tube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7BC4A0-B1FF-19F3-5FE2-26CF3DAF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4" y="755650"/>
            <a:ext cx="11646043" cy="53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F7B9C-30A0-1603-D596-8417FD2D9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D6C660-8651-6B94-9EA2-5F916289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086CE0-4AC2-F484-5F14-2FD3BB49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89C3E0-B907-2146-8811-8B3317AF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555CE616-7D4B-E52E-4BBB-3DFB11DE342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Experimental Results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899DCF-CB1E-A966-7108-C7369A98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" y="924021"/>
            <a:ext cx="7090418" cy="45333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7C716B-C87F-78C9-8AA8-DD705E3B3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98" y="924021"/>
            <a:ext cx="5070569" cy="1870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F90096-8E0C-31A1-67BF-2B4945CDD6AA}"/>
              </a:ext>
            </a:extLst>
          </p:cNvPr>
          <p:cNvSpPr txBox="1"/>
          <p:nvPr/>
        </p:nvSpPr>
        <p:spPr>
          <a:xfrm>
            <a:off x="7687071" y="4063285"/>
            <a:ext cx="28904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Evaluated parameters:</a:t>
            </a:r>
            <a:br>
              <a:rPr lang="en-US" altLang="ko-KR" sz="2000" dirty="0"/>
            </a:br>
            <a:r>
              <a:rPr lang="en-US" altLang="ko-KR" sz="2000" dirty="0"/>
              <a:t>• Tube current</a:t>
            </a:r>
            <a:br>
              <a:rPr lang="en-US" altLang="ko-KR" sz="2000" dirty="0"/>
            </a:br>
            <a:r>
              <a:rPr lang="en-US" altLang="ko-KR" sz="2000" dirty="0"/>
              <a:t>• Current density</a:t>
            </a:r>
            <a:br>
              <a:rPr lang="en-US" altLang="ko-KR" sz="2000" dirty="0"/>
            </a:br>
            <a:r>
              <a:rPr lang="en-US" altLang="ko-KR" sz="2000" dirty="0"/>
              <a:t>• X-ray dose</a:t>
            </a:r>
            <a:br>
              <a:rPr lang="en-US" altLang="ko-KR" sz="2000" dirty="0"/>
            </a:br>
            <a:r>
              <a:rPr lang="en-US" altLang="ko-KR" sz="2000" dirty="0"/>
              <a:t>• Focal spot size</a:t>
            </a:r>
          </a:p>
        </p:txBody>
      </p:sp>
    </p:spTree>
    <p:extLst>
      <p:ext uri="{BB962C8B-B14F-4D97-AF65-F5344CB8AC3E}">
        <p14:creationId xmlns:p14="http://schemas.microsoft.com/office/powerpoint/2010/main" val="66443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DE3BB-59D5-55BF-65A6-52D350A5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1B5EC7-8CC1-1E2B-01F7-6F957369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B51A1E-C099-2CCC-778D-7F2C23C3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A7EC3A-CB31-F896-7306-3F7C875D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9994CD8E-BA7B-8E64-0512-3164627D8C19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Comparison with Other Emitters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08BA0-0A1D-28EF-1118-61138EC977FF}"/>
              </a:ext>
            </a:extLst>
          </p:cNvPr>
          <p:cNvSpPr txBox="1"/>
          <p:nvPr/>
        </p:nvSpPr>
        <p:spPr>
          <a:xfrm>
            <a:off x="6778182" y="1222606"/>
            <a:ext cx="5094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This emitter shows significantly higher current density at a smaller focal spot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ACB7BDE-C2DC-A050-4ED8-7886EFAD8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24" y="755650"/>
            <a:ext cx="6705498" cy="48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FAAF-7686-061A-CD47-D361903B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E5426F-4DAA-B26B-27E5-F78E883C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17E993-323B-DD47-C68B-09D87E52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BFDF2A-9390-7FA7-154A-05A0BAE5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D711C31C-4CC1-6EE3-2A4A-CA89F9BE0B7E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Conclusion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59198-2C58-5CA5-7F90-4EBACFE54B0F}"/>
              </a:ext>
            </a:extLst>
          </p:cNvPr>
          <p:cNvSpPr txBox="1"/>
          <p:nvPr/>
        </p:nvSpPr>
        <p:spPr>
          <a:xfrm>
            <a:off x="919627" y="1120676"/>
            <a:ext cx="105775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CNT  X-ray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CNT emitters generate electrons through quantum tunneling.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Fast response, simple structure, and long lifetime.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2000" b="1" dirty="0"/>
              <a:t>Simulation and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Focusing behavior and electric-field distribution were analyzed using CST simulations.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fabricated X-ray tube was evaluated in terms of tube current, current density, focal spot size, and X-ray dose.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newly developed CNT film structure significantly improved the performance compared with previous CNT-based X-ray tubes.</a:t>
            </a:r>
          </a:p>
        </p:txBody>
      </p:sp>
    </p:spTree>
    <p:extLst>
      <p:ext uri="{BB962C8B-B14F-4D97-AF65-F5344CB8AC3E}">
        <p14:creationId xmlns:p14="http://schemas.microsoft.com/office/powerpoint/2010/main" val="220643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D831-4887-0777-AB6B-342CD99B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ED9666-DD24-50F4-4F56-9C13CE87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39ED6-2F51-E42B-AD11-1DF1033A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9E9CD6-2CB5-D987-AE56-1ECF9E19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E4371D66-310A-F887-5A4B-15BD404390E9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appendix </a:t>
            </a:r>
            <a:endParaRPr lang="ko-KR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0EA35-775C-9288-E976-7DB032EB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4" y="940116"/>
            <a:ext cx="3578225" cy="45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F05A0FA5-FD5A-4C67-712F-A8BC2A08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91" y="940116"/>
            <a:ext cx="5339134" cy="40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52B88-B31E-51E1-7C4B-F99368FB78AF}"/>
              </a:ext>
            </a:extLst>
          </p:cNvPr>
          <p:cNvSpPr txBox="1"/>
          <p:nvPr/>
        </p:nvSpPr>
        <p:spPr>
          <a:xfrm>
            <a:off x="560160" y="5416259"/>
            <a:ext cx="1936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bremsstrahlung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0F6BE-FD9C-B6D4-1459-378E1113A872}"/>
              </a:ext>
            </a:extLst>
          </p:cNvPr>
          <p:cNvSpPr txBox="1"/>
          <p:nvPr/>
        </p:nvSpPr>
        <p:spPr>
          <a:xfrm>
            <a:off x="8062264" y="5600925"/>
            <a:ext cx="2251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characteristic X-ray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71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53D6D-B1FB-5731-58A8-1B2D92F1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B251E9-3364-92F3-4AB7-BD47D2495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5F081C-D31A-AE52-0F3C-D9C8A90E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523FB6-1C24-18B5-763D-9052EC27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2025-12-05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B4928FA3-53E7-6582-E984-071A3B7F49BD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appendix 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59B3B9-8C12-7C47-51B4-4A2347154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35" y="764648"/>
            <a:ext cx="6202392" cy="44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6E315-A02E-9A0C-C023-3CD1076F4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6FB58D6-16E7-583B-C692-1F427557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1CCCB6-9491-6F14-5E61-3BC86391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D3A978-3ACE-D9FB-7CF3-25D90CD3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3DC556F8-4469-558C-A71F-5620CD84B7F4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appendix 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294881-AD43-80C1-6E4F-B9CE8BB325FE}"/>
              </a:ext>
            </a:extLst>
          </p:cNvPr>
          <p:cNvSpPr txBox="1"/>
          <p:nvPr/>
        </p:nvSpPr>
        <p:spPr>
          <a:xfrm>
            <a:off x="74015" y="4370228"/>
            <a:ext cx="6821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dirty="0"/>
              <a:t>β</a:t>
            </a:r>
            <a:r>
              <a:rPr lang="en-US" altLang="ko-KR" dirty="0"/>
              <a:t>: field enhancement factor</a:t>
            </a:r>
          </a:p>
          <a:p>
            <a:endParaRPr lang="en-US" altLang="ko-KR" dirty="0"/>
          </a:p>
          <a:p>
            <a:r>
              <a:rPr lang="el-GR" altLang="ko-KR" dirty="0"/>
              <a:t>β </a:t>
            </a:r>
            <a:r>
              <a:rPr lang="ko-KR" altLang="en-US" dirty="0"/>
              <a:t>를 결정하는 요인</a:t>
            </a:r>
            <a:endParaRPr lang="en-US" altLang="ko-KR" dirty="0"/>
          </a:p>
          <a:p>
            <a:r>
              <a:rPr lang="en-US" altLang="ko-KR" dirty="0"/>
              <a:t>CNT </a:t>
            </a:r>
            <a:r>
              <a:rPr lang="ko-KR" altLang="en-US" dirty="0"/>
              <a:t>높이</a:t>
            </a:r>
            <a:r>
              <a:rPr lang="en-US" altLang="ko-KR" dirty="0"/>
              <a:t>: </a:t>
            </a:r>
            <a:r>
              <a:rPr lang="ko-KR" altLang="en-US" dirty="0"/>
              <a:t>높을수록 </a:t>
            </a:r>
            <a:r>
              <a:rPr lang="el-GR" altLang="ko-KR" dirty="0"/>
              <a:t>β </a:t>
            </a:r>
            <a:r>
              <a:rPr lang="ko-KR" altLang="en-US" dirty="0"/>
              <a:t>증가</a:t>
            </a:r>
            <a:endParaRPr lang="en-US" altLang="ko-KR" dirty="0"/>
          </a:p>
          <a:p>
            <a:r>
              <a:rPr lang="en-US" altLang="ko-KR" dirty="0"/>
              <a:t>CNT </a:t>
            </a:r>
            <a:r>
              <a:rPr lang="ko-KR" altLang="en-US" dirty="0"/>
              <a:t>너비</a:t>
            </a:r>
            <a:r>
              <a:rPr lang="en-US" altLang="ko-KR" dirty="0"/>
              <a:t>: </a:t>
            </a:r>
            <a:r>
              <a:rPr lang="ko-KR" altLang="en-US" dirty="0"/>
              <a:t>얇을수록 </a:t>
            </a:r>
            <a:r>
              <a:rPr lang="el-GR" altLang="ko-KR" dirty="0"/>
              <a:t>β </a:t>
            </a:r>
            <a:r>
              <a:rPr lang="ko-KR" altLang="en-US" dirty="0"/>
              <a:t>증가</a:t>
            </a:r>
            <a:endParaRPr lang="en-US" altLang="ko-KR" dirty="0"/>
          </a:p>
          <a:p>
            <a:r>
              <a:rPr lang="en-US" altLang="ko-KR" dirty="0"/>
              <a:t>CNT </a:t>
            </a:r>
            <a:r>
              <a:rPr lang="ko-KR" altLang="en-US" dirty="0"/>
              <a:t>팁간 간격</a:t>
            </a:r>
            <a:r>
              <a:rPr lang="en-US" altLang="ko-KR" dirty="0"/>
              <a:t>: </a:t>
            </a:r>
            <a:r>
              <a:rPr lang="ko-KR" altLang="en-US" dirty="0"/>
              <a:t>너무 가까우면 </a:t>
            </a:r>
            <a:r>
              <a:rPr lang="en-US" altLang="ko-KR" dirty="0"/>
              <a:t>screening effect </a:t>
            </a:r>
            <a:r>
              <a:rPr lang="ko-KR" altLang="en-US" dirty="0"/>
              <a:t>발생하여 </a:t>
            </a:r>
            <a:r>
              <a:rPr lang="el-GR" altLang="ko-KR" dirty="0"/>
              <a:t>β</a:t>
            </a:r>
            <a:r>
              <a:rPr lang="en-US" altLang="ko-KR" dirty="0"/>
              <a:t> </a:t>
            </a:r>
            <a:r>
              <a:rPr lang="ko-KR" altLang="en-US" dirty="0"/>
              <a:t>감소</a:t>
            </a:r>
            <a:endParaRPr lang="en-US" altLang="ko-KR" dirty="0"/>
          </a:p>
          <a:p>
            <a:r>
              <a:rPr lang="en-US" altLang="ko-KR" dirty="0"/>
              <a:t>CNT </a:t>
            </a:r>
            <a:r>
              <a:rPr lang="ko-KR" altLang="en-US" dirty="0"/>
              <a:t>배열 방식</a:t>
            </a:r>
            <a:r>
              <a:rPr lang="en-US" altLang="ko-KR" dirty="0"/>
              <a:t>: </a:t>
            </a:r>
            <a:r>
              <a:rPr lang="ko-KR" altLang="en-US" dirty="0"/>
              <a:t>배열 방식에 따라 달라짐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3595C96-965F-A006-BF9A-94C02034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" y="711519"/>
            <a:ext cx="4657642" cy="13535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3040A1-2126-2BD5-CCD7-CACD9C1BCB97}"/>
              </a:ext>
            </a:extLst>
          </p:cNvPr>
          <p:cNvSpPr txBox="1"/>
          <p:nvPr/>
        </p:nvSpPr>
        <p:spPr>
          <a:xfrm>
            <a:off x="74015" y="2039897"/>
            <a:ext cx="2957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J: emission current density</a:t>
            </a:r>
          </a:p>
          <a:p>
            <a:r>
              <a:rPr lang="en-US" altLang="ko-KR" dirty="0"/>
              <a:t>E: local electric field</a:t>
            </a:r>
            <a:endParaRPr lang="ko-KR" altLang="en-US" dirty="0"/>
          </a:p>
          <a:p>
            <a:r>
              <a:rPr lang="el-GR" altLang="ko-KR" dirty="0"/>
              <a:t>ϕ: </a:t>
            </a:r>
            <a:r>
              <a:rPr lang="en-US" altLang="ko-KR" dirty="0"/>
              <a:t>work function</a:t>
            </a:r>
            <a:endParaRPr lang="ko-KR" altLang="en-US" dirty="0"/>
          </a:p>
          <a:p>
            <a:r>
              <a:rPr lang="en-US" altLang="ko-KR" dirty="0"/>
              <a:t>A,B: F–N </a:t>
            </a:r>
            <a:r>
              <a:rPr lang="ko-KR" altLang="en-US" dirty="0"/>
              <a:t>상수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92D4BECF-4C14-1C15-6B87-9864F6394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5" y="3240226"/>
            <a:ext cx="2115369" cy="117520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755C953-E2E8-931F-D0BF-91B32AFA1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345" y="867224"/>
            <a:ext cx="3286677" cy="113112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03B021B-13A6-945A-5992-51867C492661}"/>
              </a:ext>
            </a:extLst>
          </p:cNvPr>
          <p:cNvSpPr txBox="1"/>
          <p:nvPr/>
        </p:nvSpPr>
        <p:spPr>
          <a:xfrm>
            <a:off x="7274915" y="1998352"/>
            <a:ext cx="40254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Screening effect</a:t>
            </a:r>
          </a:p>
          <a:p>
            <a:endParaRPr lang="en-US" altLang="ko-KR" dirty="0"/>
          </a:p>
          <a:p>
            <a:r>
              <a:rPr lang="en-US" altLang="ko-KR" dirty="0"/>
              <a:t>S: Tip</a:t>
            </a:r>
            <a:r>
              <a:rPr lang="ko-KR" altLang="en-US" dirty="0"/>
              <a:t>간 거리</a:t>
            </a:r>
            <a:endParaRPr lang="en-US" altLang="ko-KR" dirty="0"/>
          </a:p>
          <a:p>
            <a:r>
              <a:rPr lang="en-US" altLang="ko-KR" dirty="0"/>
              <a:t>H: Tip</a:t>
            </a:r>
            <a:r>
              <a:rPr lang="ko-KR" altLang="en-US" dirty="0"/>
              <a:t>의 높이</a:t>
            </a:r>
          </a:p>
          <a:p>
            <a:r>
              <a:rPr lang="en-US" altLang="ko-KR" dirty="0"/>
              <a:t>r</a:t>
            </a:r>
            <a:r>
              <a:rPr lang="el-GR" altLang="ko-KR" dirty="0"/>
              <a:t>: </a:t>
            </a:r>
            <a:r>
              <a:rPr lang="en-US" altLang="ko-KR" dirty="0"/>
              <a:t>tip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반지름</a:t>
            </a:r>
            <a:br>
              <a:rPr lang="en-US" altLang="ko-KR" dirty="0"/>
            </a:br>
            <a:r>
              <a:rPr lang="ko-KR" altLang="en-US" dirty="0"/>
              <a:t>무작정 거리를 벌리면 밀도가 </a:t>
            </a:r>
            <a:r>
              <a:rPr lang="ko-KR" altLang="en-US" dirty="0" err="1"/>
              <a:t>줄어듬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06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B71E-763B-F5AE-4649-71B3E86D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931FB3-BF91-4218-BFBD-BD62243A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43AA65-833A-DC91-D1E6-92DE9B0A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664C1D-38AD-BC1D-1087-FDC79A39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F6DA9275-928F-BAF3-EF1B-1CE035F76749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appendix </a:t>
            </a:r>
            <a:endParaRPr lang="ko-KR" altLang="en-US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DE22545-23D5-C7D7-8519-2AE73A424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55495"/>
              </p:ext>
            </p:extLst>
          </p:nvPr>
        </p:nvGraphicFramePr>
        <p:xfrm>
          <a:off x="801378" y="1436240"/>
          <a:ext cx="4170033" cy="4672908"/>
        </p:xfrm>
        <a:graphic>
          <a:graphicData uri="http://schemas.openxmlformats.org/drawingml/2006/table">
            <a:tbl>
              <a:tblPr/>
              <a:tblGrid>
                <a:gridCol w="1390011">
                  <a:extLst>
                    <a:ext uri="{9D8B030D-6E8A-4147-A177-3AD203B41FA5}">
                      <a16:colId xmlns:a16="http://schemas.microsoft.com/office/drawing/2014/main" val="4046179949"/>
                    </a:ext>
                  </a:extLst>
                </a:gridCol>
                <a:gridCol w="1390011">
                  <a:extLst>
                    <a:ext uri="{9D8B030D-6E8A-4147-A177-3AD203B41FA5}">
                      <a16:colId xmlns:a16="http://schemas.microsoft.com/office/drawing/2014/main" val="2865930730"/>
                    </a:ext>
                  </a:extLst>
                </a:gridCol>
                <a:gridCol w="1390011">
                  <a:extLst>
                    <a:ext uri="{9D8B030D-6E8A-4147-A177-3AD203B41FA5}">
                      <a16:colId xmlns:a16="http://schemas.microsoft.com/office/drawing/2014/main" val="2790364525"/>
                    </a:ext>
                  </a:extLst>
                </a:gridCol>
              </a:tblGrid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 dirty="0"/>
                        <a:t>구성 요소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파라미터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값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197228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CNT Field Emitter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두께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 b="1"/>
                        <a:t>7 μ</a:t>
                      </a:r>
                      <a:r>
                        <a:rPr lang="en-US" sz="1000" b="1"/>
                        <a:t>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411998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 dirty="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길이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10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96577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Cathode cavity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폭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dirty="0"/>
                        <a:t>4 mm</a:t>
                      </a:r>
                      <a:endParaRPr lang="en-US" sz="1000" dirty="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144240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길이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10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37573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Gate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전체 폭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8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39016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전체 길이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21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48772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Slit </a:t>
                      </a:r>
                      <a:r>
                        <a:rPr lang="ko-KR" altLang="en-US" sz="1000"/>
                        <a:t>폭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1.5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820907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Slit </a:t>
                      </a:r>
                      <a:r>
                        <a:rPr lang="ko-KR" altLang="en-US" sz="1000"/>
                        <a:t>길이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12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153921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Focusing Lens (curve-shape elliptical)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cavity </a:t>
                      </a:r>
                      <a:r>
                        <a:rPr lang="ko-KR" altLang="en-US" sz="1000"/>
                        <a:t>폭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000" b="1" dirty="0"/>
                        <a:t>10 mm</a:t>
                      </a:r>
                      <a:r>
                        <a:rPr lang="ko-KR" altLang="en-US" sz="1000" dirty="0"/>
                        <a:t> </a:t>
                      </a:r>
                      <a:endParaRPr lang="en-US" altLang="ko-KR" sz="1000" dirty="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52364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cavity </a:t>
                      </a:r>
                      <a:r>
                        <a:rPr lang="ko-KR" altLang="en-US" sz="1000"/>
                        <a:t>길이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18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788025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cavity </a:t>
                      </a:r>
                      <a:r>
                        <a:rPr lang="ko-KR" altLang="en-US" sz="1000"/>
                        <a:t>높이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5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36490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 dirty="0"/>
                        <a:t>전체 렌즈 직경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27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585278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Anode (Rotation-type W–Ru)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직경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3 inch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0756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1000"/>
                        <a:t>경사각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ko-KR" sz="1000" b="1"/>
                        <a:t>12°</a:t>
                      </a: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79704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Component Gaps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CNT–Gate gap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0.5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33324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Gate–Lens gap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1.0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23996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Lens–Anode gap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20 mm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326921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Simulation Conditions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Gate voltage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2500–2600 V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283734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Anode voltage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/>
                        <a:t>80 kV</a:t>
                      </a:r>
                      <a:endParaRPr 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25061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ko-KR" altLang="en-US" sz="100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Focusing lens voltage</a:t>
                      </a:r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dirty="0"/>
                        <a:t>0 V</a:t>
                      </a:r>
                      <a:endParaRPr lang="en-US" sz="1000" dirty="0"/>
                    </a:p>
                  </a:txBody>
                  <a:tcPr marL="48348" marR="48348" marT="24174" marB="2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6485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2E39CF-FDAF-1DEB-05C9-92F48322D775}"/>
              </a:ext>
            </a:extLst>
          </p:cNvPr>
          <p:cNvSpPr txBox="1"/>
          <p:nvPr/>
        </p:nvSpPr>
        <p:spPr>
          <a:xfrm>
            <a:off x="838200" y="97790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제작한 </a:t>
            </a:r>
            <a:r>
              <a:rPr lang="en-US" altLang="ko-KR" dirty="0"/>
              <a:t>X-ray tube</a:t>
            </a:r>
            <a:r>
              <a:rPr lang="ko-KR" altLang="en-US" dirty="0"/>
              <a:t>의 파라미터</a:t>
            </a:r>
          </a:p>
        </p:txBody>
      </p:sp>
    </p:spTree>
    <p:extLst>
      <p:ext uri="{BB962C8B-B14F-4D97-AF65-F5344CB8AC3E}">
        <p14:creationId xmlns:p14="http://schemas.microsoft.com/office/powerpoint/2010/main" val="251582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65875"/>
            <a:ext cx="2743200" cy="365125"/>
          </a:xfrm>
        </p:spPr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Introduction: X-ray tube </a:t>
            </a:r>
            <a:endParaRPr lang="ko-KR" altLang="en-US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334DA66-3FAB-306D-E00B-3647C080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64" y="856514"/>
            <a:ext cx="7740072" cy="35932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85A0C7-303A-5BD8-93CF-CC0E50DD0712}"/>
              </a:ext>
            </a:extLst>
          </p:cNvPr>
          <p:cNvSpPr txBox="1"/>
          <p:nvPr/>
        </p:nvSpPr>
        <p:spPr>
          <a:xfrm>
            <a:off x="7245927" y="6094740"/>
            <a:ext cx="49460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</a:rPr>
              <a:t>Sharma SD. </a:t>
            </a:r>
            <a:r>
              <a:rPr lang="en-US" altLang="ko-KR" sz="1050" i="1" dirty="0">
                <a:solidFill>
                  <a:schemeClr val="bg1">
                    <a:lumMod val="50000"/>
                  </a:schemeClr>
                </a:solidFill>
              </a:rPr>
              <a:t>X-ray Tube and Generator (Module 6)</a:t>
            </a: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</a:rPr>
              <a:t>, PG </a:t>
            </a:r>
            <a:r>
              <a:rPr lang="en-US" altLang="ko-KR" sz="1050" dirty="0" err="1">
                <a:solidFill>
                  <a:schemeClr val="bg1">
                    <a:lumMod val="50000"/>
                  </a:schemeClr>
                </a:solidFill>
              </a:rPr>
              <a:t>Pathshala</a:t>
            </a: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</a:rPr>
              <a:t> – Biophysics.</a:t>
            </a:r>
            <a:endParaRPr lang="ko-KR" alt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5F1D8-9255-0EF5-0486-6A4D6420AB48}"/>
              </a:ext>
            </a:extLst>
          </p:cNvPr>
          <p:cNvSpPr txBox="1"/>
          <p:nvPr/>
        </p:nvSpPr>
        <p:spPr>
          <a:xfrm>
            <a:off x="838200" y="4672094"/>
            <a:ext cx="10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When a negative voltage is applied to the cathode, electrons are emitted and accelerated toward the anode.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When the electron beam strikes the target, X-rays are generated through bremsstrahlung and characteristic radiation.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9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A568-4A77-8B65-AAFF-CB4923BA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77D7D7-FD2A-BCB8-94C7-33261AF5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1A1B4B-0B25-3DB7-8D73-20BE338C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E9BCDD-4932-0B3A-66EB-D4F360DE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E4D97843-B97B-E1F6-99DB-9E72A4D1AAD1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Introduction: Gate, Focusing cup 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9644F09-C36B-F44F-E1C9-991F1054A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83" y="755650"/>
            <a:ext cx="5519372" cy="4171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C8C488-1240-25A0-1BC8-B4919FFD6A72}"/>
              </a:ext>
            </a:extLst>
          </p:cNvPr>
          <p:cNvSpPr txBox="1"/>
          <p:nvPr/>
        </p:nvSpPr>
        <p:spPr>
          <a:xfrm>
            <a:off x="5967100" y="4902021"/>
            <a:ext cx="62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focusing cup shapes the emitted electron beam and improves focusing by guiding electrons toward the anode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(biased more negative than the emitter)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71177-CA93-57EA-8118-FACEF2F77A1F}"/>
              </a:ext>
            </a:extLst>
          </p:cNvPr>
          <p:cNvSpPr txBox="1"/>
          <p:nvPr/>
        </p:nvSpPr>
        <p:spPr>
          <a:xfrm>
            <a:off x="307110" y="4902021"/>
            <a:ext cx="557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 gate extracts electrons from the CNT emitter and controls the tube current, which is strongly governed by the gate voltage.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DC52E-34BE-AAEF-2699-01E362E50A7F}"/>
              </a:ext>
            </a:extLst>
          </p:cNvPr>
          <p:cNvSpPr txBox="1"/>
          <p:nvPr/>
        </p:nvSpPr>
        <p:spPr>
          <a:xfrm>
            <a:off x="1149575" y="2276413"/>
            <a:ext cx="654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Gate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738C131-84A0-5532-24BB-4482ED8C7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4" y="1326615"/>
            <a:ext cx="5719854" cy="2648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5AF78D-23F1-E155-97EA-7592A2E69692}"/>
              </a:ext>
            </a:extLst>
          </p:cNvPr>
          <p:cNvSpPr txBox="1"/>
          <p:nvPr/>
        </p:nvSpPr>
        <p:spPr>
          <a:xfrm>
            <a:off x="3223470" y="3079336"/>
            <a:ext cx="37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</a:rPr>
              <a:t>-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086F9-87FD-6A46-A322-A91318533158}"/>
              </a:ext>
            </a:extLst>
          </p:cNvPr>
          <p:cNvSpPr txBox="1"/>
          <p:nvPr/>
        </p:nvSpPr>
        <p:spPr>
          <a:xfrm>
            <a:off x="3238597" y="258419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+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4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A1412-2B12-D3C7-C3BB-079561C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EFACD4-F864-D700-B549-BA1C763B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B5B65D-8555-6D41-D8C1-2EDC74BF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C62F98-12AB-D21C-F2D5-9574852F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15685FAC-3F38-5C7B-3D58-CC134ED0B258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Introduction: Anode, X-ray generation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974AC8-5B3C-0A8E-0306-23DAF2CC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9" y="628650"/>
            <a:ext cx="5701988" cy="385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8D28D-7F13-C1D6-4E79-38DC976E743F}"/>
              </a:ext>
            </a:extLst>
          </p:cNvPr>
          <p:cNvSpPr txBox="1"/>
          <p:nvPr/>
        </p:nvSpPr>
        <p:spPr>
          <a:xfrm>
            <a:off x="132419" y="4879022"/>
            <a:ext cx="570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When the electron beam strikes the target, X-rays are generated.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Only about 1% of the electron energy becomes X-rays; The rest is change into heat at the anode.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Rotating anode improves heat dissipation</a:t>
            </a:r>
          </a:p>
        </p:txBody>
      </p:sp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3CA70FDC-3D2D-6D8A-BBA0-8A8F2E4F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2050"/>
            <a:ext cx="58435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9BC8E-F46B-76C8-BBA7-20F7D8A97B08}"/>
              </a:ext>
            </a:extLst>
          </p:cNvPr>
          <p:cNvSpPr txBox="1"/>
          <p:nvPr/>
        </p:nvSpPr>
        <p:spPr>
          <a:xfrm>
            <a:off x="6426512" y="4879022"/>
            <a:ext cx="5701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X-ray spectrum consists of bremsstrahlung and characteristic X-rays.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To enhance bremsstrahlung efficiency, high-Z targets such as W (74), Mo (42), and Cu (29) are used.</a:t>
            </a:r>
          </a:p>
        </p:txBody>
      </p:sp>
    </p:spTree>
    <p:extLst>
      <p:ext uri="{BB962C8B-B14F-4D97-AF65-F5344CB8AC3E}">
        <p14:creationId xmlns:p14="http://schemas.microsoft.com/office/powerpoint/2010/main" val="315083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8217B-39B2-9D6C-4327-FC231E765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7FA249-D42C-9217-E7CB-4AAEF5D9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05644E-31BB-D11E-60A2-63374BF0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650CBC-8683-8632-3232-18E4CE50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7A27D7C7-129B-94F7-0BA2-2BD384A5C2AE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Introduction: Focal spot, Heel effect</a:t>
            </a:r>
            <a:endParaRPr lang="ko-KR" altLang="en-US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B6E9954-0553-D510-FCD3-D1A0FC68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1" y="1345858"/>
            <a:ext cx="5078555" cy="2727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65EEE23-A69C-CDBC-5AF6-6FE0E9745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45857"/>
            <a:ext cx="4871201" cy="2959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236E2-90A9-EE48-EFF7-A73E29EB79B8}"/>
              </a:ext>
            </a:extLst>
          </p:cNvPr>
          <p:cNvSpPr txBox="1"/>
          <p:nvPr/>
        </p:nvSpPr>
        <p:spPr>
          <a:xfrm>
            <a:off x="210217" y="4592161"/>
            <a:ext cx="507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focal spot is determined by electron-beam focusing and the anode target angle.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24CD8-36B3-DE19-40FB-3FA4E4595A16}"/>
              </a:ext>
            </a:extLst>
          </p:cNvPr>
          <p:cNvSpPr txBox="1"/>
          <p:nvPr/>
        </p:nvSpPr>
        <p:spPr>
          <a:xfrm>
            <a:off x="6096000" y="4592161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X-rays travel different distances inside the angled anode, leading to absorption differences and a variation in beam intensity (heel effect).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ko-KR" dirty="0">
                <a:sym typeface="Wingdings" panose="05000000000000000000" pitchFamily="2" charset="2"/>
              </a:rPr>
              <a:t>In medical system,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f</a:t>
            </a:r>
            <a:r>
              <a:rPr lang="en-US" altLang="ko-KR" dirty="0"/>
              <a:t>ilters are used to equalize patient dose</a:t>
            </a:r>
          </a:p>
        </p:txBody>
      </p:sp>
    </p:spTree>
    <p:extLst>
      <p:ext uri="{BB962C8B-B14F-4D97-AF65-F5344CB8AC3E}">
        <p14:creationId xmlns:p14="http://schemas.microsoft.com/office/powerpoint/2010/main" val="391329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183F-15B1-DEF8-2E13-E62369183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69027D-CD75-2037-BB66-9929DDFE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2AA5E8-FD9D-5089-EB8A-E5EC5458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0E70AC-B6A0-112F-E847-91A8BFE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2D480F59-801C-89E8-C8EE-E27FE924776E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Motivation : emitter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4F65A30-430C-F7C4-33A1-644526B49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73220"/>
              </p:ext>
            </p:extLst>
          </p:nvPr>
        </p:nvGraphicFramePr>
        <p:xfrm>
          <a:off x="6133361" y="1107437"/>
          <a:ext cx="5672679" cy="30835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0893">
                  <a:extLst>
                    <a:ext uri="{9D8B030D-6E8A-4147-A177-3AD203B41FA5}">
                      <a16:colId xmlns:a16="http://schemas.microsoft.com/office/drawing/2014/main" val="3953783624"/>
                    </a:ext>
                  </a:extLst>
                </a:gridCol>
                <a:gridCol w="1890893">
                  <a:extLst>
                    <a:ext uri="{9D8B030D-6E8A-4147-A177-3AD203B41FA5}">
                      <a16:colId xmlns:a16="http://schemas.microsoft.com/office/drawing/2014/main" val="1032221973"/>
                    </a:ext>
                  </a:extLst>
                </a:gridCol>
                <a:gridCol w="1890893">
                  <a:extLst>
                    <a:ext uri="{9D8B030D-6E8A-4147-A177-3AD203B41FA5}">
                      <a16:colId xmlns:a16="http://schemas.microsoft.com/office/drawing/2014/main" val="3640819054"/>
                    </a:ext>
                  </a:extLst>
                </a:gridCol>
              </a:tblGrid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Thermionic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CNT Cold Cathode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994628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Thermal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Field emission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269525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Ultra-fast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738609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515555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Lifetime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Long potential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7782629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Focusing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Hard (large emitter)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Easy (electrostatic)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5056709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Miniaturization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Excellent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65181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965DB0-D838-C8DD-CB27-1825E6705AB7}"/>
              </a:ext>
            </a:extLst>
          </p:cNvPr>
          <p:cNvSpPr txBox="1"/>
          <p:nvPr/>
        </p:nvSpPr>
        <p:spPr>
          <a:xfrm>
            <a:off x="6337300" y="4507587"/>
            <a:ext cx="5854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b="1" dirty="0"/>
              <a:t>Limitations of Previous CNT Emitters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Tube current ↔ focal spot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Lower performance than thermionic cathodes.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Screening effect due to dense CNT tips.</a:t>
            </a:r>
          </a:p>
          <a:p>
            <a:pPr>
              <a:buNone/>
            </a:pPr>
            <a:r>
              <a:rPr lang="en-US" altLang="ko-KR" dirty="0"/>
              <a:t>→ This work proposes a new CNT film-based emitter structure to overcome these issues.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6C880F4-835C-21BD-B777-7FF6FA3F8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9" y="1123628"/>
            <a:ext cx="4994669" cy="21186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F5039AD-F93E-0BAC-9887-ADDDE991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3" y="3606162"/>
            <a:ext cx="5282478" cy="19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3183F-15B1-DEF8-2E13-E62369183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69027D-CD75-2037-BB66-9929DDFE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2AA5E8-FD9D-5089-EB8A-E5EC5458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0E70AC-B6A0-112F-E847-91A8BFE5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2D480F59-801C-89E8-C8EE-E27FE924776E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Field emission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9AAD6AD-47F2-2DC2-7605-40661092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533"/>
          <a:stretch>
            <a:fillRect/>
          </a:stretch>
        </p:blipFill>
        <p:spPr>
          <a:xfrm>
            <a:off x="223678" y="6035676"/>
            <a:ext cx="8326012" cy="2322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183C62-3B95-A3A9-20BA-9ECF583AB4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87" r="22887" b="11771"/>
          <a:stretch>
            <a:fillRect/>
          </a:stretch>
        </p:blipFill>
        <p:spPr>
          <a:xfrm>
            <a:off x="223678" y="755650"/>
            <a:ext cx="7052759" cy="49498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780929-7C69-0B51-DFB5-1CA3B326B371}"/>
              </a:ext>
            </a:extLst>
          </p:cNvPr>
          <p:cNvSpPr txBox="1"/>
          <p:nvPr/>
        </p:nvSpPr>
        <p:spPr>
          <a:xfrm>
            <a:off x="7792772" y="1190356"/>
            <a:ext cx="40517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/>
              <a:t>The applied field reduces the effective work function, enabling quantum tunneling of electrons through the barrier without heating.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59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26A1-2B09-4C1D-EF22-EACC9415F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63861D-9616-818E-D778-96DCDB69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29F631-C13F-1712-7B99-FACF7477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248A03-8893-17A4-6441-976B2A3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DFA8A03A-8FE8-C631-C59A-A15C627EA610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CNT Film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6FB724-A46E-B5CE-404B-832F9518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6" y="907682"/>
            <a:ext cx="5683188" cy="2521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476D9-0872-D365-1EE6-06A47F02FE61}"/>
              </a:ext>
            </a:extLst>
          </p:cNvPr>
          <p:cNvSpPr txBox="1"/>
          <p:nvPr/>
        </p:nvSpPr>
        <p:spPr>
          <a:xfrm>
            <a:off x="6416040" y="1280160"/>
            <a:ext cx="539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CNT films are cut to form sharp emitting edges.</a:t>
            </a:r>
          </a:p>
          <a:p>
            <a:r>
              <a:rPr lang="en-US" altLang="ko-KR" dirty="0"/>
              <a:t>Electrical annealing removes weak or damaged CNTs.</a:t>
            </a:r>
          </a:p>
          <a:p>
            <a:r>
              <a:rPr lang="en-US" altLang="ko-KR" dirty="0"/>
              <a:t>The CNT is mounted between cathode plates.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5122092-4ECD-B203-D4A2-DA900B02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90" y="3556666"/>
            <a:ext cx="3389510" cy="26932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80DD0A-BCC5-FBAF-0EDB-982CC2B123C7}"/>
              </a:ext>
            </a:extLst>
          </p:cNvPr>
          <p:cNvSpPr txBox="1"/>
          <p:nvPr/>
        </p:nvSpPr>
        <p:spPr>
          <a:xfrm>
            <a:off x="8166018" y="6119076"/>
            <a:ext cx="38640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050" dirty="0">
                <a:solidFill>
                  <a:schemeClr val="bg1">
                    <a:lumMod val="50000"/>
                  </a:schemeClr>
                </a:solidFill>
              </a:rPr>
              <a:t>2003_Y. Cheng, O. Zhou  C. R. Physique 4 (2003) 1021–1033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C311C8-38C9-4B0D-F256-BC8792CD49EF}"/>
              </a:ext>
            </a:extLst>
          </p:cNvPr>
          <p:cNvSpPr txBox="1"/>
          <p:nvPr/>
        </p:nvSpPr>
        <p:spPr>
          <a:xfrm>
            <a:off x="6416040" y="3990238"/>
            <a:ext cx="5393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Example of previous CNT fabrication methods.</a:t>
            </a:r>
          </a:p>
          <a:p>
            <a:endParaRPr lang="en-US" altLang="ko-KR" dirty="0"/>
          </a:p>
          <a:p>
            <a:r>
              <a:rPr lang="en-US" altLang="ko-KR" dirty="0"/>
              <a:t>When the CNT tips are placed too close to each other, a screening effect occurs due to mutual electric-field interference.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119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5F63-D0C6-4E7A-8D92-E7451C61C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DB5405-EC03-317A-5497-8AA1547A6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8A51ED-9B8F-A211-DF08-3312B093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6AC3B-0B47-477C-8B5A-29066B00859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045235-6B17-C0E2-A608-B71D9451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E178-BBD0-4144-A51A-40F2A7B0F23C}" type="datetime1">
              <a:rPr lang="ko-KR" altLang="en-US" smtClean="0"/>
              <a:t>2025-12-04</a:t>
            </a:fld>
            <a:endParaRPr lang="ko-KR" altLang="en-US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E6F02645-A0F0-01AC-5A32-D648C86DD848}"/>
              </a:ext>
            </a:extLst>
          </p:cNvPr>
          <p:cNvSpPr txBox="1">
            <a:spLocks/>
          </p:cNvSpPr>
          <p:nvPr/>
        </p:nvSpPr>
        <p:spPr>
          <a:xfrm>
            <a:off x="1" y="127000"/>
            <a:ext cx="10577542" cy="5016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/>
              <a:t>Cathode Geometry &amp; CST Simulation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5F16AC-C289-2F7D-F770-7E496CB7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" y="3204746"/>
            <a:ext cx="4948928" cy="292934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0EF9503-D6EB-18F4-CE21-2BB95677E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43" y="898054"/>
            <a:ext cx="2299807" cy="230669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38718C3-24D1-C613-A4D5-81646492D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684" y="872126"/>
            <a:ext cx="2142230" cy="2251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E41142-6811-B85C-5B1B-28EF174871D9}"/>
              </a:ext>
            </a:extLst>
          </p:cNvPr>
          <p:cNvSpPr txBox="1"/>
          <p:nvPr/>
        </p:nvSpPr>
        <p:spPr>
          <a:xfrm>
            <a:off x="5175250" y="982157"/>
            <a:ext cx="67371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Arc discharge was observed in P-cathode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CST simulation showed that longer CNT films produced stronger electric fields in both the x- and y-directions.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CST</a:t>
            </a:r>
            <a:r>
              <a:rPr lang="ko-KR" altLang="en-US" dirty="0"/>
              <a:t> </a:t>
            </a:r>
            <a:r>
              <a:rPr lang="en-US" altLang="ko-KR" dirty="0"/>
              <a:t>simulation showed that longer CNT films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more focused.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143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968</Words>
  <Application>Microsoft Office PowerPoint</Application>
  <PresentationFormat>와이드스크린</PresentationFormat>
  <Paragraphs>206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Cambria Math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나창선(첨단원자력공학부)</dc:creator>
  <cp:lastModifiedBy>나창선(첨단원자력공학부)</cp:lastModifiedBy>
  <cp:revision>7</cp:revision>
  <dcterms:created xsi:type="dcterms:W3CDTF">2025-12-04T05:58:47Z</dcterms:created>
  <dcterms:modified xsi:type="dcterms:W3CDTF">2025-12-05T04:17:16Z</dcterms:modified>
</cp:coreProperties>
</file>