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7"/>
  </p:notesMasterIdLst>
  <p:sldIdLst>
    <p:sldId id="273" r:id="rId2"/>
    <p:sldId id="551" r:id="rId3"/>
    <p:sldId id="554" r:id="rId4"/>
    <p:sldId id="558" r:id="rId5"/>
    <p:sldId id="552" r:id="rId6"/>
    <p:sldId id="560" r:id="rId7"/>
    <p:sldId id="555" r:id="rId8"/>
    <p:sldId id="561" r:id="rId9"/>
    <p:sldId id="562" r:id="rId10"/>
    <p:sldId id="563" r:id="rId11"/>
    <p:sldId id="564" r:id="rId12"/>
    <p:sldId id="553" r:id="rId13"/>
    <p:sldId id="556" r:id="rId14"/>
    <p:sldId id="541" r:id="rId15"/>
    <p:sldId id="276" r:id="rId16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B1"/>
    <a:srgbClr val="FFFFFF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546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65" y="1416789"/>
            <a:ext cx="9806665" cy="1195655"/>
          </a:xfrm>
        </p:spPr>
        <p:txBody>
          <a:bodyPr>
            <a:noAutofit/>
          </a:bodyPr>
          <a:lstStyle/>
          <a:p>
            <a:r>
              <a:rPr lang="en-US" altLang="ko-KR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Optimal Higher-Harmonic Cavity Type for Korea-4GSR under Collective Effects</a:t>
            </a:r>
            <a:endParaRPr lang="ko-KR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47812" y="3678102"/>
            <a:ext cx="6296373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Division of Advanced Nuclear Engineering (DANE), POSTECH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2025-11-07, Pohang, South Korea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BB86C-E3D3-6F6A-9D6E-8443D32CC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24DFAB-0B12-B240-255C-6425FB88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with LFS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B6850F9-6AD9-8D35-2D82-C52364DBD6B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621CEAA-E91A-7657-9230-B93A0AFEEB19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 filter and feedback gain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E5DD0B-3F50-8D93-EF98-500DE100E584}"/>
              </a:ext>
            </a:extLst>
          </p:cNvPr>
          <p:cNvSpPr txBox="1"/>
          <p:nvPr/>
        </p:nvSpPr>
        <p:spPr>
          <a:xfrm>
            <a:off x="516942" y="1143745"/>
            <a:ext cx="1111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Using </a:t>
            </a:r>
            <a:r>
              <a:rPr lang="en-US" altLang="ko-KR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LFBFirSetup</a:t>
            </a:r>
            <a:r>
              <a:rPr lang="en-US" altLang="ko-KR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function in ELEGANT, the filter coefficients can be obtained by least-squares method to math the desired synchrotron frequency.</a:t>
            </a:r>
            <a:endParaRPr lang="en-US" altLang="ko-KR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3503572-66E2-EDFD-9BF5-AFF6FA574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85" y="2255357"/>
            <a:ext cx="3834400" cy="29976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2AC70-F649-BC39-92A0-6593B56989AC}"/>
                  </a:ext>
                </a:extLst>
              </p:cNvPr>
              <p:cNvSpPr txBox="1"/>
              <p:nvPr/>
            </p:nvSpPr>
            <p:spPr>
              <a:xfrm>
                <a:off x="5196865" y="2032880"/>
                <a:ext cx="655254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Measure the synchrotron frequency using FFT.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Determine the interval (down-sampling factor) and number of taps (N).</a:t>
                </a:r>
              </a:p>
              <a:p>
                <a:pPr marL="342900" indent="-342900">
                  <a:buAutoNum type="arabicPeriod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Calculate the filter coefficients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) using the </a:t>
                </a:r>
                <a:r>
                  <a:rPr lang="en-US" altLang="ko-KR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LFBFirSetup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function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2AC70-F649-BC39-92A0-6593B5698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65" y="2032880"/>
                <a:ext cx="6552548" cy="1323439"/>
              </a:xfrm>
              <a:prstGeom prst="rect">
                <a:avLst/>
              </a:prstGeom>
              <a:blipFill>
                <a:blip r:embed="rId3"/>
                <a:stretch>
                  <a:fillRect l="-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6438FD7C-0793-78CA-E922-A064738C7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344" y="3278218"/>
            <a:ext cx="6661069" cy="43959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57DECD1-4614-BFFB-B619-0F423378B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344" y="3913302"/>
            <a:ext cx="1496860" cy="125587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2BC8779-F3EB-61B5-5951-74F0AAAAB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663" y="3993397"/>
            <a:ext cx="2578906" cy="19208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EEB7EF9-6386-03E1-622A-FE495B8B3D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0966" y="3982498"/>
            <a:ext cx="2578906" cy="19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8594C-D004-FC33-E68E-B7ACBC3E6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5C30260-9295-EE7C-C95E-B2DA7C5DF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with LFS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221F6196-0F1E-853F-3583-4C159D7479B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C0AC41-3173-1988-78F2-D96529E08CAD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CBI with FIR feedback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8C8D75-ABE4-896C-1209-81BE65AD306F}"/>
                  </a:ext>
                </a:extLst>
              </p:cNvPr>
              <p:cNvSpPr txBox="1"/>
              <p:nvPr/>
            </p:nvSpPr>
            <p:spPr>
              <a:xfrm>
                <a:off x="516942" y="1143745"/>
                <a:ext cx="1111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Strength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≈0.5</m:t>
                    </m:r>
                  </m:oMath>
                </a14:m>
                <a:endParaRPr lang="en-US" altLang="ko-K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48C8D75-ABE4-896C-1209-81BE65AD3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43745"/>
                <a:ext cx="11110800" cy="338554"/>
              </a:xfrm>
              <a:prstGeom prst="rect">
                <a:avLst/>
              </a:prstGeom>
              <a:blipFill>
                <a:blip r:embed="rId2"/>
                <a:stretch>
                  <a:fillRect l="-220" t="-5455" b="-2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054DD0EE-B01F-4659-D113-92A13517B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5" y="1792999"/>
            <a:ext cx="5226812" cy="383358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5D78AEA-291F-AA54-ADF6-29547D37C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778" y="909321"/>
            <a:ext cx="3439047" cy="2733137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D2D2C491-C2C8-01D6-C13C-FEC0AEC0B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78" y="3665304"/>
            <a:ext cx="3439047" cy="27331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4B9CF2-E9F5-91AD-0FC4-F3C102056E47}"/>
              </a:ext>
            </a:extLst>
          </p:cNvPr>
          <p:cNvSpPr txBox="1"/>
          <p:nvPr/>
        </p:nvSpPr>
        <p:spPr>
          <a:xfrm>
            <a:off x="5644217" y="932249"/>
            <a:ext cx="10052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Turn: 9000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3B1335-71BD-A769-2E78-5635BA7D313E}"/>
              </a:ext>
            </a:extLst>
          </p:cNvPr>
          <p:cNvSpPr txBox="1"/>
          <p:nvPr/>
        </p:nvSpPr>
        <p:spPr>
          <a:xfrm>
            <a:off x="516942" y="6273225"/>
            <a:ext cx="1111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 more detailed understanding of the effects of tap number, interval, and strength on the feedback system will be pursued.</a:t>
            </a:r>
            <a:endParaRPr lang="en-US" altLang="ko-KR" sz="1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2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91739-1B00-9595-C0A1-9E6E5D784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08F64D-6CBA-D2B8-A910-4F23FFCD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SC passive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CF3DDF3-696D-928A-ED10-18C53203C3C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  <p:pic>
        <p:nvPicPr>
          <p:cNvPr id="17" name="그림 16" descr="텍스트, 도표, 그래프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5FD3D4-E630-E469-45F8-F94DE9AE1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82" y="1849998"/>
            <a:ext cx="5128898" cy="384667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28CC7C4-0DCC-47FD-8BE7-8C9583483347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filling pattern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B0987C-0BF2-8843-E414-077CF1451CAD}"/>
                  </a:ext>
                </a:extLst>
              </p:cNvPr>
              <p:cNvSpPr txBox="1"/>
              <p:nvPr/>
            </p:nvSpPr>
            <p:spPr>
              <a:xfrm>
                <a:off x="516942" y="1143745"/>
                <a:ext cx="95871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Macroparticle simulations by elegant : 1332 bunches, 1000 particles per bunch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Cavity parameter : </a:t>
                </a:r>
                <a14:m>
                  <m:oMath xmlns:m="http://schemas.openxmlformats.org/officeDocument/2006/math"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ko-KR" altLang="en-US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 </m:t>
                    </m:r>
                    <m:r>
                      <m:rPr>
                        <m:sty m:val="p"/>
                      </m:rPr>
                      <a:rPr lang="el-GR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ko-KR" altLang="el-G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𝑚𝐴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altLang="ko-KR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ko-KR" altLang="el-G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=41 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=89.995°</m:t>
                    </m:r>
                  </m:oMath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ko-K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B0987C-0BF2-8843-E414-077CF1451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43745"/>
                <a:ext cx="9587178" cy="830997"/>
              </a:xfrm>
              <a:prstGeom prst="rect">
                <a:avLst/>
              </a:prstGeom>
              <a:blipFill>
                <a:blip r:embed="rId3"/>
                <a:stretch>
                  <a:fillRect l="-254" t="-22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FCA56A-990C-ED93-C021-1AF2632F0E01}"/>
                  </a:ext>
                </a:extLst>
              </p:cNvPr>
              <p:cNvSpPr txBox="1"/>
              <p:nvPr/>
            </p:nvSpPr>
            <p:spPr>
              <a:xfrm>
                <a:off x="2821453" y="5696672"/>
                <a:ext cx="1074332" cy="269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7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75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750" i="1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75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ko-KR" sz="1750">
                          <a:latin typeface="Cambria Math" panose="02040503050406030204" pitchFamily="18" charset="0"/>
                        </a:rPr>
                        <m:t>39 </m:t>
                      </m:r>
                      <m:r>
                        <m:rPr>
                          <m:sty m:val="p"/>
                        </m:rPr>
                        <a:rPr lang="en-US" altLang="ko-KR" sz="175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75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FCA56A-990C-ED93-C021-1AF2632F0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453" y="5696672"/>
                <a:ext cx="1074332" cy="269304"/>
              </a:xfrm>
              <a:prstGeom prst="rect">
                <a:avLst/>
              </a:prstGeom>
              <a:blipFill>
                <a:blip r:embed="rId4"/>
                <a:stretch>
                  <a:fillRect l="-2273" r="-3977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 descr="텍스트, 친필, 폰트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AED685-AECF-4400-2EF8-3C1C706F5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118" y="4260042"/>
            <a:ext cx="3085263" cy="2379791"/>
          </a:xfrm>
          <a:prstGeom prst="rect">
            <a:avLst/>
          </a:prstGeom>
        </p:spPr>
      </p:pic>
      <p:pic>
        <p:nvPicPr>
          <p:cNvPr id="25" name="그림 24" descr="텍스트, 도표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C4BD890-768B-5CC2-DEAC-63FBCE018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118" y="1762101"/>
            <a:ext cx="3085264" cy="237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B10C4-6CEC-1B6A-B61D-689FC6D8D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884FC4-C05D-5A5C-DB40-EBC6858F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SC passive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06E488F-AE66-7FCE-963E-ACD7B2346247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13</a:t>
            </a:fld>
            <a:endParaRPr lang="ko-KR" altLang="en-US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394816-A1EA-C9E2-D392-F01FFB6A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27935" y="4246690"/>
            <a:ext cx="3212424" cy="2389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9C4716-D9BB-9F91-C504-6AF561FB6B80}"/>
              </a:ext>
            </a:extLst>
          </p:cNvPr>
          <p:cNvSpPr txBox="1"/>
          <p:nvPr/>
        </p:nvSpPr>
        <p:spPr>
          <a:xfrm>
            <a:off x="516942" y="738933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Arbitrary filling pattern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8A119B-B0BD-518F-B4FC-6CCD154C2734}"/>
                  </a:ext>
                </a:extLst>
              </p:cNvPr>
              <p:cNvSpPr txBox="1"/>
              <p:nvPr/>
            </p:nvSpPr>
            <p:spPr>
              <a:xfrm>
                <a:off x="516942" y="1106632"/>
                <a:ext cx="86092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Cavity parameter : </a:t>
                </a:r>
                <a14:m>
                  <m:oMath xmlns:m="http://schemas.openxmlformats.org/officeDocument/2006/math">
                    <m:r>
                      <a:rPr lang="ko-KR" altLang="en-US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=2×</m:t>
                    </m:r>
                    <m:sSup>
                      <m:sSupPr>
                        <m:ctrlP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en-US" altLang="ko-KR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</m:t>
                    </m:r>
                    <m:sSub>
                      <m:sSubPr>
                        <m:ctrlPr>
                          <a:rPr lang="en-US" altLang="ko-KR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ko-KR" altLang="en-US" sz="1600" i="1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 </m:t>
                    </m:r>
                    <m:r>
                      <m:rPr>
                        <m:sty m:val="p"/>
                      </m:rPr>
                      <a:rPr lang="el-GR" altLang="ko-KR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ko-KR" altLang="el-G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=400 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𝑚𝐴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altLang="ko-KR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ko-KR" altLang="el-G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l-GR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=41 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𝑘𝐻𝑧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ko-KR" altLang="en-US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ko-KR" sz="16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=89.995°</m:t>
                    </m:r>
                  </m:oMath>
                </a14:m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Long-gap pattern: 1024 bunches, 308 gaps (616 ns)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Multi-train pattern : 1152 (64*18) bunches, 18 trains, 10 gaps(20 ns)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8A119B-B0BD-518F-B4FC-6CCD154C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06632"/>
                <a:ext cx="8609222" cy="830997"/>
              </a:xfrm>
              <a:prstGeom prst="rect">
                <a:avLst/>
              </a:prstGeom>
              <a:blipFill>
                <a:blip r:embed="rId3"/>
                <a:stretch>
                  <a:fillRect l="-283" t="-2941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7EF07727-D8E7-B80A-4DE2-ACBB4FBE0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104" y="4325161"/>
            <a:ext cx="4493138" cy="20305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D7854C4-4132-EA92-CF2B-034543FF90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59104" y="2101250"/>
            <a:ext cx="4493139" cy="20088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6D73A-1E4F-196D-E3FE-84F07C5F0A54}"/>
              </a:ext>
            </a:extLst>
          </p:cNvPr>
          <p:cNvSpPr txBox="1"/>
          <p:nvPr/>
        </p:nvSpPr>
        <p:spPr>
          <a:xfrm>
            <a:off x="719663" y="2987249"/>
            <a:ext cx="1364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Long-gap</a:t>
            </a:r>
            <a:endParaRPr lang="ko-KR" alt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C82E8-B6DD-E9F5-072F-5129AD738BAB}"/>
              </a:ext>
            </a:extLst>
          </p:cNvPr>
          <p:cNvSpPr txBox="1"/>
          <p:nvPr/>
        </p:nvSpPr>
        <p:spPr>
          <a:xfrm>
            <a:off x="719662" y="4816147"/>
            <a:ext cx="1364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Multi-train</a:t>
            </a:r>
            <a:endParaRPr lang="ko-KR" altLang="en-US" sz="16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6FD71CC-71D2-234C-8FAA-504487F2D9B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27935" y="1790038"/>
            <a:ext cx="3149125" cy="239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3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51CF-074B-5637-7F13-754341F5B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0B5393-FB06-5776-1F6E-F0496A55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Summary &amp; Future plan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40594D2F-CDC0-4A3C-8DB0-2FA5BAAE6A9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14</a:t>
            </a:fld>
            <a:endParaRPr lang="ko-KR" alt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189C44-3A76-FCA6-4FD0-3B1CB3D23ACA}"/>
              </a:ext>
            </a:extLst>
          </p:cNvPr>
          <p:cNvSpPr txBox="1"/>
          <p:nvPr/>
        </p:nvSpPr>
        <p:spPr>
          <a:xfrm>
            <a:off x="-1" y="6581003"/>
            <a:ext cx="79308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T. Olsson, Self-consisten</a:t>
            </a:r>
            <a:r>
              <a:rPr lang="en-US" altLang="ko-KR" sz="800" dirty="0">
                <a:ea typeface="함초롬바탕" panose="02030604000101010101" pitchFamily="18" charset="-127"/>
                <a:cs typeface="굴림" panose="020B0600000101010101" pitchFamily="50" charset="-127"/>
              </a:rPr>
              <a:t>t calculation of transient beam loading in electron storage rings with passive harmonic cavities, Phys. Rev. Accel. Beams 21, (2018).</a:t>
            </a:r>
            <a:endParaRPr lang="ko-KR" altLang="ko-KR" sz="800" dirty="0">
              <a:effectLst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F33E3-E3A3-7A9B-C1EA-ABA6F9D09229}"/>
              </a:ext>
            </a:extLst>
          </p:cNvPr>
          <p:cNvSpPr txBox="1"/>
          <p:nvPr/>
        </p:nvSpPr>
        <p:spPr>
          <a:xfrm>
            <a:off x="405449" y="1066589"/>
            <a:ext cx="11361101" cy="447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Active Cavities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84408" lvl="1" indent="-4272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compensating for DC Robinson instability, an additional Longitudinal Feedback System may be required to suppress coupled-bunch instabilities. </a:t>
            </a:r>
          </a:p>
          <a:p>
            <a:pPr marL="884408" lvl="1" indent="-4272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Considering the generator power limitation, it may be more effective to use multiple cavities with lower R/Q rather than a few high R/Q cavities.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Passive Cavities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84408" lvl="1" indent="-4272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filling pattern should be divided into multiple bunch trains to reduce both transient effects and ion effects.</a:t>
            </a:r>
          </a:p>
          <a:p>
            <a:pPr marL="884408" lvl="1" indent="-42720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stability point of view, this configuration is safe and reliable.</a:t>
            </a: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7208" indent="-42720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work: a more precise understanding of the LFS parameters — such as tap number, interval, and sampling frequency — is needed for further optimization.</a:t>
            </a:r>
          </a:p>
        </p:txBody>
      </p:sp>
    </p:spTree>
    <p:extLst>
      <p:ext uri="{BB962C8B-B14F-4D97-AF65-F5344CB8AC3E}">
        <p14:creationId xmlns:p14="http://schemas.microsoft.com/office/powerpoint/2010/main" val="54470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15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5F756-1CB4-4AA9-A4B8-CCE51CC2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4F710E-6600-37C5-D82B-7C1FF57C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952FBF2-CD2A-2ADD-5DAF-F05C9D96920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9A29782-5892-4426-8FD0-670978A22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942" y="856310"/>
            <a:ext cx="4711589" cy="31144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75D45-5797-F16C-A60C-5AD34BD341EC}"/>
              </a:ext>
            </a:extLst>
          </p:cNvPr>
          <p:cNvSpPr txBox="1"/>
          <p:nvPr/>
        </p:nvSpPr>
        <p:spPr>
          <a:xfrm>
            <a:off x="5624474" y="937729"/>
            <a:ext cx="60505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Bunch lengthening scheme</a:t>
            </a:r>
          </a:p>
          <a:p>
            <a:endParaRPr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Higher harmonic cavity(HHC) to reduce voltage gradient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Weakened restoring force can achieve bunch lengthening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Flat Potential(NFP) condition:</a:t>
            </a:r>
          </a:p>
          <a:p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B78F3731-548B-58A7-3CA9-A0EA845D4612}"/>
              </a:ext>
            </a:extLst>
          </p:cNvPr>
          <p:cNvGrpSpPr/>
          <p:nvPr/>
        </p:nvGrpSpPr>
        <p:grpSpPr>
          <a:xfrm>
            <a:off x="608042" y="4108902"/>
            <a:ext cx="10975917" cy="2000548"/>
            <a:chOff x="829610" y="4108902"/>
            <a:chExt cx="9692115" cy="20005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18DF59-87ED-1295-654C-6B3A5BA1840F}"/>
                    </a:ext>
                  </a:extLst>
                </p:cNvPr>
                <p:cNvSpPr txBox="1"/>
                <p:nvPr/>
              </p:nvSpPr>
              <p:spPr>
                <a:xfrm>
                  <a:off x="829610" y="4108902"/>
                  <a:ext cx="4572700" cy="20005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NC active</a:t>
                  </a:r>
                </a:p>
                <a:p>
                  <a:endParaRPr lang="en-US" altLang="ko-KR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Precise phase/voltage control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DC Robinson instability due to generator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Low Q factor </a:t>
                  </a: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a14:m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Induced coupled bunch instability(CBI)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Consider generator power limit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cryogenic system required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18DF59-87ED-1295-654C-6B3A5BA184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10" y="4108902"/>
                  <a:ext cx="4572700" cy="2000548"/>
                </a:xfrm>
                <a:prstGeom prst="rect">
                  <a:avLst/>
                </a:prstGeom>
                <a:blipFill>
                  <a:blip r:embed="rId3"/>
                  <a:stretch>
                    <a:fillRect l="-1296" t="-122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2862BE6-4546-D3EF-DD98-2699B3CF5AF3}"/>
                    </a:ext>
                  </a:extLst>
                </p:cNvPr>
                <p:cNvSpPr txBox="1"/>
                <p:nvPr/>
              </p:nvSpPr>
              <p:spPr>
                <a:xfrm>
                  <a:off x="5949025" y="4108902"/>
                  <a:ext cx="4572700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SC passive</a:t>
                  </a:r>
                </a:p>
                <a:p>
                  <a:endPara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generator </a:t>
                  </a: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a14:m>
                  <a:r>
                    <a:rPr lang="ko-KR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Phase/voltage depends on current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No DC Robinson instability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High Q factor </a:t>
                  </a:r>
                  <a14:m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</m:oMath>
                  </a14:m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low CBI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Strong transient beam-loading effects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§"/>
                  </a:pPr>
                  <a:r>
                    <a:rPr lang="en-US" altLang="ko-KR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Require cryogenic system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2862BE6-4546-D3EF-DD98-2699B3CF5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025" y="4108902"/>
                  <a:ext cx="4572700" cy="1785104"/>
                </a:xfrm>
                <a:prstGeom prst="rect">
                  <a:avLst/>
                </a:prstGeom>
                <a:blipFill>
                  <a:blip r:embed="rId4"/>
                  <a:stretch>
                    <a:fillRect l="-1296" t="-1365" b="-27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1A3A5-B3CD-5D4D-C5F8-BCF8D6872B55}"/>
                  </a:ext>
                </a:extLst>
              </p:cNvPr>
              <p:cNvSpPr txBox="1"/>
              <p:nvPr/>
            </p:nvSpPr>
            <p:spPr>
              <a:xfrm>
                <a:off x="5599678" y="2152422"/>
                <a:ext cx="6100174" cy="857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Voltage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cavity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rf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frequency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bunch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arrival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</m:oMath>
                  </m:oMathPara>
                </a14:m>
                <a:endParaRPr lang="en-US" altLang="ko-KR" sz="8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harmonic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order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ko-KR" sz="8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ko-KR" sz="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phase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main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&amp;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HHC</m:t>
                      </m:r>
                      <m: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800" b="0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cavity</m:t>
                      </m:r>
                    </m:oMath>
                  </m:oMathPara>
                </a14:m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81A3A5-B3CD-5D4D-C5F8-BCF8D6872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78" y="2152422"/>
                <a:ext cx="6100174" cy="8570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88259-C40C-956B-0D1A-7F8216079EE8}"/>
                  </a:ext>
                </a:extLst>
              </p:cNvPr>
              <p:cNvSpPr txBox="1"/>
              <p:nvPr/>
            </p:nvSpPr>
            <p:spPr>
              <a:xfrm>
                <a:off x="5599678" y="3251873"/>
                <a:ext cx="6100174" cy="818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ko-KR" sz="1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400" b="0" i="1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ko-KR" sz="1400" b="0" i="0" smtClean="0">
                                                  <a:solidFill>
                                                    <a:schemeClr val="tx1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m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6288259-C40C-956B-0D1A-7F8216079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678" y="3251873"/>
                <a:ext cx="6100174" cy="8184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87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12C89-DD26-DA33-BF7B-949DBA40B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F6A22F44-22E5-DB20-9A35-094BBD45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6715" y="3499529"/>
            <a:ext cx="2028634" cy="150511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F8CA360-CB07-590E-445C-8228643C7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421F27C-4E6C-A167-B8BB-2F5D7FEDB1E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D8881D-902A-84E8-58CB-F19C25C994B9}"/>
              </a:ext>
            </a:extLst>
          </p:cNvPr>
          <p:cNvSpPr txBox="1"/>
          <p:nvPr/>
        </p:nvSpPr>
        <p:spPr>
          <a:xfrm>
            <a:off x="516942" y="937729"/>
            <a:ext cx="10892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ELEGANT simulation</a:t>
            </a:r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9C4C8-99BA-3CBA-C18C-98934DCD3D17}"/>
              </a:ext>
            </a:extLst>
          </p:cNvPr>
          <p:cNvSpPr txBox="1"/>
          <p:nvPr/>
        </p:nvSpPr>
        <p:spPr>
          <a:xfrm>
            <a:off x="205183" y="1337839"/>
            <a:ext cx="143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638D92-325E-1E40-AC73-7140FADC7D8B}"/>
              </a:ext>
            </a:extLst>
          </p:cNvPr>
          <p:cNvSpPr txBox="1"/>
          <p:nvPr/>
        </p:nvSpPr>
        <p:spPr>
          <a:xfrm>
            <a:off x="205182" y="3160975"/>
            <a:ext cx="1435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A027D22-3785-A8E9-4BCE-34C9D739B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42" y="1755983"/>
            <a:ext cx="5322225" cy="6557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B303F9-BF7C-F9E1-BBA2-6AB4C8EE61BC}"/>
              </a:ext>
            </a:extLst>
          </p:cNvPr>
          <p:cNvSpPr txBox="1"/>
          <p:nvPr/>
        </p:nvSpPr>
        <p:spPr>
          <a:xfrm>
            <a:off x="516942" y="2391298"/>
            <a:ext cx="6050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filling pattern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rgbClr val="2E2E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only main cavity beam loading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longitudinal feedback system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02717EE6-6CDB-8C77-6983-2A819453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46715" y="5047783"/>
            <a:ext cx="2028634" cy="15051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B521DD-EDB6-CFCC-6062-BE1FBEAE13A5}"/>
              </a:ext>
            </a:extLst>
          </p:cNvPr>
          <p:cNvSpPr txBox="1"/>
          <p:nvPr/>
        </p:nvSpPr>
        <p:spPr>
          <a:xfrm>
            <a:off x="2862199" y="4031885"/>
            <a:ext cx="2336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gap distribution</a:t>
            </a:r>
            <a:endParaRPr lang="ko-KR" alt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59D037-FB1D-C4F3-777B-C0AE62B38F42}"/>
              </a:ext>
            </a:extLst>
          </p:cNvPr>
          <p:cNvSpPr txBox="1"/>
          <p:nvPr/>
        </p:nvSpPr>
        <p:spPr>
          <a:xfrm>
            <a:off x="2862199" y="5537000"/>
            <a:ext cx="2336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(64+10)*18 distribution</a:t>
            </a:r>
            <a:endParaRPr lang="ko-KR" altLang="en-US" sz="1200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130AF169-10FD-8F4D-E3C3-542025069A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26771" y="4104301"/>
            <a:ext cx="6194917" cy="60144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AA77A231-B792-39B7-882C-39228F610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644" y="5409862"/>
            <a:ext cx="6757170" cy="5373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33EAA4-1A36-2E54-142B-2991C3004CE2}"/>
                  </a:ext>
                </a:extLst>
              </p:cNvPr>
              <p:cNvSpPr txBox="1"/>
              <p:nvPr/>
            </p:nvSpPr>
            <p:spPr>
              <a:xfrm>
                <a:off x="7456177" y="3635087"/>
                <a:ext cx="2336104" cy="373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 active (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=16000,  </m:t>
                    </m:r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=87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sz="1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33EAA4-1A36-2E54-142B-2991C3004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177" y="3635087"/>
                <a:ext cx="2336104" cy="3736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C4CFB7-726B-66BE-AF92-A52AA77E92F1}"/>
                  </a:ext>
                </a:extLst>
              </p:cNvPr>
              <p:cNvSpPr txBox="1"/>
              <p:nvPr/>
            </p:nvSpPr>
            <p:spPr>
              <a:xfrm>
                <a:off x="7456177" y="5030345"/>
                <a:ext cx="2336104" cy="3736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 passive (</a:t>
                </a:r>
                <a14:m>
                  <m:oMath xmlns:m="http://schemas.openxmlformats.org/officeDocument/2006/math"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8,  </m:t>
                    </m:r>
                    <m:f>
                      <m:fPr>
                        <m:ctrlP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2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ko-KR" sz="12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  <m:r>
                      <a:rPr lang="en-US" altLang="ko-KR" sz="12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=89</m:t>
                    </m:r>
                  </m:oMath>
                </a14:m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ko-KR" altLang="en-US" sz="1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9C4CFB7-726B-66BE-AF92-A52AA77E9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177" y="5030345"/>
                <a:ext cx="2336104" cy="37369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직사각형 30">
            <a:extLst>
              <a:ext uri="{FF2B5EF4-FFF2-40B4-BE49-F238E27FC236}">
                <a16:creationId xmlns:a16="http://schemas.microsoft.com/office/drawing/2014/main" id="{5D325F89-6352-C433-F28D-F2A842140861}"/>
              </a:ext>
            </a:extLst>
          </p:cNvPr>
          <p:cNvSpPr/>
          <p:nvPr/>
        </p:nvSpPr>
        <p:spPr>
          <a:xfrm>
            <a:off x="1089764" y="3454558"/>
            <a:ext cx="3951962" cy="31455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2D00D7-F5A7-D462-964D-1AD08D730946}"/>
              </a:ext>
            </a:extLst>
          </p:cNvPr>
          <p:cNvSpPr/>
          <p:nvPr/>
        </p:nvSpPr>
        <p:spPr>
          <a:xfrm>
            <a:off x="5174294" y="3454558"/>
            <a:ext cx="6875743" cy="3145529"/>
          </a:xfrm>
          <a:prstGeom prst="rect">
            <a:avLst/>
          </a:prstGeom>
          <a:noFill/>
          <a:ln w="19050">
            <a:solidFill>
              <a:srgbClr val="2E2EB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84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3B8E0-A5C4-8EC4-1F05-48B06FC27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8E3E27E-8A56-AC0A-379E-F15CBE88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6942" y="1126357"/>
            <a:ext cx="5662878" cy="4703067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94B9C5E-6A79-AEC7-0151-2158AF412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D82CD39-40E8-9A22-C798-33352885D17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표 19">
                <a:extLst>
                  <a:ext uri="{FF2B5EF4-FFF2-40B4-BE49-F238E27FC236}">
                    <a16:creationId xmlns:a16="http://schemas.microsoft.com/office/drawing/2014/main" id="{00D6B16D-BDAB-F869-EB8C-88B3FF26B4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988662"/>
                  </p:ext>
                </p:extLst>
              </p:nvPr>
            </p:nvGraphicFramePr>
            <p:xfrm>
              <a:off x="6718988" y="1368646"/>
              <a:ext cx="4099980" cy="2060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06145">
                      <a:extLst>
                        <a:ext uri="{9D8B030D-6E8A-4147-A177-3AD203B41FA5}">
                          <a16:colId xmlns:a16="http://schemas.microsoft.com/office/drawing/2014/main" val="1472253778"/>
                        </a:ext>
                      </a:extLst>
                    </a:gridCol>
                    <a:gridCol w="1593835">
                      <a:extLst>
                        <a:ext uri="{9D8B030D-6E8A-4147-A177-3AD203B41FA5}">
                          <a16:colId xmlns:a16="http://schemas.microsoft.com/office/drawing/2014/main" val="1381219904"/>
                        </a:ext>
                      </a:extLst>
                    </a:gridCol>
                  </a:tblGrid>
                  <a:tr h="2300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b="1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Cavity Parameter</a:t>
                          </a:r>
                          <a:endParaRPr sz="14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b="1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sz="14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8237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(mA)</a:t>
                          </a:r>
                          <a:endParaRPr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en-US" altLang="ko-KR" sz="1400" dirty="0"/>
                        </a:p>
                      </a:txBody>
                      <a:tcPr marL="0" marR="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068821350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Voltage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MV</m:t>
                                  </m:r>
                                </m:e>
                              </m:d>
                            </m:oMath>
                          </a14:m>
                          <a:endParaRPr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4.24</m:t>
                                </m:r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731116156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Phase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°</m:t>
                                  </m:r>
                                </m:e>
                              </m:d>
                            </m:oMath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152.362</m:t>
                                </m:r>
                              </m:oMath>
                            </m:oMathPara>
                          </a14:m>
                          <a:endParaRPr lang="en-US" altLang="ko-KR" sz="1400" dirty="0">
                            <a:solidFill>
                              <a:schemeClr val="tx1"/>
                            </a:solidFill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287344089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Quality factor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29909</m:t>
                                </m:r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959282501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R/Q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113.68</m:t>
                                </m:r>
                              </m:oMath>
                            </m:oMathPara>
                          </a14:m>
                          <a:endParaRPr sz="26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978627592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Coupling beta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4.58</m:t>
                                </m:r>
                              </m:oMath>
                            </m:oMathPara>
                          </a14:m>
                          <a:endParaRPr sz="14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2572681430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Detuning frequency (kHz)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− 51.4</m:t>
                                </m:r>
                              </m:oMath>
                            </m:oMathPara>
                          </a14:m>
                          <a:endParaRPr sz="26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48223498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# of main cavity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sz="2600" dirty="0"/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5112654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표 19">
                <a:extLst>
                  <a:ext uri="{FF2B5EF4-FFF2-40B4-BE49-F238E27FC236}">
                    <a16:creationId xmlns:a16="http://schemas.microsoft.com/office/drawing/2014/main" id="{00D6B16D-BDAB-F869-EB8C-88B3FF26B4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4988662"/>
                  </p:ext>
                </p:extLst>
              </p:nvPr>
            </p:nvGraphicFramePr>
            <p:xfrm>
              <a:off x="6718988" y="1368646"/>
              <a:ext cx="4099980" cy="20603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06145">
                      <a:extLst>
                        <a:ext uri="{9D8B030D-6E8A-4147-A177-3AD203B41FA5}">
                          <a16:colId xmlns:a16="http://schemas.microsoft.com/office/drawing/2014/main" val="1472253778"/>
                        </a:ext>
                      </a:extLst>
                    </a:gridCol>
                    <a:gridCol w="1593835">
                      <a:extLst>
                        <a:ext uri="{9D8B030D-6E8A-4147-A177-3AD203B41FA5}">
                          <a16:colId xmlns:a16="http://schemas.microsoft.com/office/drawing/2014/main" val="1381219904"/>
                        </a:ext>
                      </a:extLst>
                    </a:gridCol>
                  </a:tblGrid>
                  <a:tr h="2300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b="1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Cavity Parameter</a:t>
                          </a:r>
                          <a:endParaRPr sz="14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b="1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Value</a:t>
                          </a:r>
                          <a:endParaRPr sz="14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8028237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i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Current (mA)</a:t>
                          </a:r>
                          <a:endParaRPr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56870" t="-123684" r="-763" b="-7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8821350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t="-229730" r="-64234" b="-65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229730" r="-763" b="-65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1116156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t="-321053" r="-64234" b="-53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321053" r="-763" b="-534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7344089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Main Quality factor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432432" r="-763" b="-4486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9282501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t="-518421" r="-64234" b="-3368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518421" r="-763" b="-3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8627592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Coupling beta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618421" r="-763" b="-2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2681430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Detuning frequency (kHz)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737838" r="-763" b="-1432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223498"/>
                      </a:ext>
                    </a:extLst>
                  </a:tr>
                  <a:tr h="22878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# of main cavity</a:t>
                          </a:r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>
                        <a:blipFill>
                          <a:blip r:embed="rId3"/>
                          <a:stretch>
                            <a:fillRect l="-156870" t="-815789" r="-763" b="-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2654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BAB518-E86A-8B67-3006-EC0018514173}"/>
                  </a:ext>
                </a:extLst>
              </p:cNvPr>
              <p:cNvSpPr txBox="1"/>
              <p:nvPr/>
            </p:nvSpPr>
            <p:spPr>
              <a:xfrm>
                <a:off x="6179820" y="3971742"/>
                <a:ext cx="601218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𝜉</m:t>
                    </m:r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=0.85→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Expected bunch length is 22.4 </a:t>
                </a:r>
                <a:r>
                  <a:rPr lang="en-US" altLang="ko-KR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ps</a:t>
                </a: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Figure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Instability prediction as a function of HHC parameter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ko-KR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High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achieve desired voltage and reduce power </a:t>
                </a:r>
                <a:br>
                  <a:rPr lang="en-US" altLang="ko-KR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strong CBI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4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ko-KR" sz="14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HHC beam loading weak </a:t>
                </a:r>
                <a:br>
                  <a:rPr lang="en-US" altLang="ko-KR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 DC Robinson stabilizing term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BAB518-E86A-8B67-3006-EC001851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820" y="3971742"/>
                <a:ext cx="6012180" cy="1600438"/>
              </a:xfrm>
              <a:prstGeom prst="rect">
                <a:avLst/>
              </a:prstGeom>
              <a:blipFill>
                <a:blip r:embed="rId4"/>
                <a:stretch>
                  <a:fillRect l="-203" t="-763" b="-26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33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F2FE6-F3B5-3256-7FA4-2B4BD0F81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59A7C9-2133-3429-14E1-3E24C8DE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8C7CDD9-E67D-20AC-8235-899969BF232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D048A2D-8951-1B3D-5DF4-1D78C9BC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51335" y="3859593"/>
            <a:ext cx="2885543" cy="280372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1564202-8109-7E36-04BE-F98791FE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242" y="4449114"/>
            <a:ext cx="2123457" cy="162468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6AE7C6B-455F-400E-D7CB-7A118F2E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879" y="4463198"/>
            <a:ext cx="2002116" cy="16371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A519861-A246-2B1D-1553-FBC74CA00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926" y="1340812"/>
            <a:ext cx="2594230" cy="19323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12EE7D-AE98-F0FE-3E6C-5A3E96D7A1DD}"/>
              </a:ext>
            </a:extLst>
          </p:cNvPr>
          <p:cNvSpPr txBox="1"/>
          <p:nvPr/>
        </p:nvSpPr>
        <p:spPr>
          <a:xfrm>
            <a:off x="6919216" y="4110244"/>
            <a:ext cx="20313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ESRF type, 8 Cavities 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4917B-268E-F5C2-DF1C-3F1158AEAF48}"/>
              </a:ext>
            </a:extLst>
          </p:cNvPr>
          <p:cNvSpPr txBox="1"/>
          <p:nvPr/>
        </p:nvSpPr>
        <p:spPr>
          <a:xfrm>
            <a:off x="6683379" y="987858"/>
            <a:ext cx="20313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dirty="0"/>
              <a:t>ESRF type, 2 Cavities 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8FDB4C6-957C-69B9-90EA-6D95376EE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996" y="1293314"/>
            <a:ext cx="2672219" cy="20273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BB7259-C820-EBEB-5CA4-30361B7E0FB6}"/>
              </a:ext>
            </a:extLst>
          </p:cNvPr>
          <p:cNvSpPr txBox="1"/>
          <p:nvPr/>
        </p:nvSpPr>
        <p:spPr>
          <a:xfrm>
            <a:off x="578042" y="896528"/>
            <a:ext cx="1759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Robinson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7AD611-75D0-1B63-C759-421CAEB72A70}"/>
              </a:ext>
            </a:extLst>
          </p:cNvPr>
          <p:cNvSpPr txBox="1"/>
          <p:nvPr/>
        </p:nvSpPr>
        <p:spPr>
          <a:xfrm>
            <a:off x="578042" y="3537326"/>
            <a:ext cx="1759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CBI</a:t>
            </a:r>
            <a:endParaRPr lang="ko-KR" altLang="en-US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4E6778D-1AF7-F738-3B81-27C31E338E49}"/>
              </a:ext>
            </a:extLst>
          </p:cNvPr>
          <p:cNvCxnSpPr>
            <a:cxnSpLocks/>
          </p:cNvCxnSpPr>
          <p:nvPr/>
        </p:nvCxnSpPr>
        <p:spPr>
          <a:xfrm>
            <a:off x="430719" y="3429000"/>
            <a:ext cx="1133056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8D3BD-338F-1893-3E60-D0018CC28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76EB27-A076-0A5B-CBDE-C2B1AE44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24776053-22B0-04EE-77FB-B703AF19FAD9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DD1BD-9F56-2E7C-CE4A-9F82E9147DA9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cavity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0B59A6-24CE-9EB5-1E4F-9110103A8162}"/>
                  </a:ext>
                </a:extLst>
              </p:cNvPr>
              <p:cNvSpPr txBox="1"/>
              <p:nvPr/>
            </p:nvSpPr>
            <p:spPr>
              <a:xfrm>
                <a:off x="516942" y="1143745"/>
                <a:ext cx="95871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examine the effect of instability, a test cavity with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=5×</m:t>
                    </m:r>
                    <m:sSup>
                      <m:sSup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f>
                      <m:fPr>
                        <m:type m:val="lin"/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den>
                    </m:f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was assumed.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0B59A6-24CE-9EB5-1E4F-9110103A8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43745"/>
                <a:ext cx="9587178" cy="338554"/>
              </a:xfrm>
              <a:prstGeom prst="rect">
                <a:avLst/>
              </a:prstGeom>
              <a:blipFill>
                <a:blip r:embed="rId2"/>
                <a:stretch>
                  <a:fillRect l="-254" t="-103636" b="-16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그룹 26">
            <a:extLst>
              <a:ext uri="{FF2B5EF4-FFF2-40B4-BE49-F238E27FC236}">
                <a16:creationId xmlns:a16="http://schemas.microsoft.com/office/drawing/2014/main" id="{0BCACD2E-A5E4-4999-EE49-2BF8C8E17949}"/>
              </a:ext>
            </a:extLst>
          </p:cNvPr>
          <p:cNvGrpSpPr/>
          <p:nvPr/>
        </p:nvGrpSpPr>
        <p:grpSpPr>
          <a:xfrm>
            <a:off x="9308675" y="93339"/>
            <a:ext cx="2100685" cy="1744637"/>
            <a:chOff x="110159" y="1591963"/>
            <a:chExt cx="3148277" cy="2614671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24D37A53-C8B6-3113-9D17-4E0CC6DD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0159" y="1591963"/>
              <a:ext cx="3148277" cy="2614671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7E1DEA6F-619F-13FD-4354-6667CFD64EC4}"/>
                </a:ext>
              </a:extLst>
            </p:cNvPr>
            <p:cNvSpPr/>
            <p:nvPr/>
          </p:nvSpPr>
          <p:spPr>
            <a:xfrm>
              <a:off x="2946016" y="2911475"/>
              <a:ext cx="312420" cy="97409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0A423E27-A2C8-A7A5-7903-9684F27151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04620" y="2017386"/>
            <a:ext cx="3036257" cy="223911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A1B814C-4E5C-663B-FEF0-0545C2249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694" y="4219575"/>
            <a:ext cx="3006243" cy="22508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F543A5-0B95-D816-AAD1-A73153BB9E0D}"/>
                  </a:ext>
                </a:extLst>
              </p:cNvPr>
              <p:cNvSpPr txBox="1"/>
              <p:nvPr/>
            </p:nvSpPr>
            <p:spPr>
              <a:xfrm>
                <a:off x="4667014" y="1675836"/>
                <a:ext cx="25114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li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&lt;200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F543A5-0B95-D816-AAD1-A73153BB9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014" y="1675836"/>
                <a:ext cx="2511468" cy="276999"/>
              </a:xfrm>
              <a:prstGeom prst="rect">
                <a:avLst/>
              </a:prstGeom>
              <a:blipFill>
                <a:blip r:embed="rId6"/>
                <a:stretch>
                  <a:fillRect t="-175556" b="-25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63008DD5-A35A-B744-EE4A-024F33F3663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9385" y="2017386"/>
            <a:ext cx="3036256" cy="223911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A476FA1-382A-C8FD-BF8A-45FAC934C9C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46575" y="4193404"/>
            <a:ext cx="3036256" cy="22644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F1A8E5-5A8D-AF80-0E53-C0A61D3ACEA8}"/>
                  </a:ext>
                </a:extLst>
              </p:cNvPr>
              <p:cNvSpPr txBox="1"/>
              <p:nvPr/>
            </p:nvSpPr>
            <p:spPr>
              <a:xfrm>
                <a:off x="1011779" y="1675836"/>
                <a:ext cx="251146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F1A8E5-5A8D-AF80-0E53-C0A61D3AC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79" y="1675836"/>
                <a:ext cx="2511468" cy="276999"/>
              </a:xfrm>
              <a:prstGeom prst="rect">
                <a:avLst/>
              </a:prstGeom>
              <a:blipFill>
                <a:blip r:embed="rId9"/>
                <a:stretch>
                  <a:fillRect t="-175556" b="-25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그림 28">
            <a:extLst>
              <a:ext uri="{FF2B5EF4-FFF2-40B4-BE49-F238E27FC236}">
                <a16:creationId xmlns:a16="http://schemas.microsoft.com/office/drawing/2014/main" id="{0991B537-0CCB-6B10-56CF-B88F5EBB3E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5953" y="1982372"/>
            <a:ext cx="2959078" cy="22460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09108E-F3E1-B7B3-C91C-17B3FB0812C3}"/>
                  </a:ext>
                </a:extLst>
              </p:cNvPr>
              <p:cNvSpPr txBox="1"/>
              <p:nvPr/>
            </p:nvSpPr>
            <p:spPr>
              <a:xfrm>
                <a:off x="8322250" y="1648054"/>
                <a:ext cx="249894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09108E-F3E1-B7B3-C91C-17B3FB081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50" y="1648054"/>
                <a:ext cx="2498942" cy="369332"/>
              </a:xfrm>
              <a:prstGeom prst="rect">
                <a:avLst/>
              </a:prstGeom>
              <a:blipFill>
                <a:blip r:embed="rId11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그림 32">
            <a:extLst>
              <a:ext uri="{FF2B5EF4-FFF2-40B4-BE49-F238E27FC236}">
                <a16:creationId xmlns:a16="http://schemas.microsoft.com/office/drawing/2014/main" id="{BF6B8FB8-8C19-DEA4-142A-16ACBF6F76F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068787" y="4193404"/>
            <a:ext cx="3006244" cy="22049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A9A988-A4C3-B4F1-A67F-F9B5B63E8933}"/>
                  </a:ext>
                </a:extLst>
              </p:cNvPr>
              <p:cNvSpPr txBox="1"/>
              <p:nvPr/>
            </p:nvSpPr>
            <p:spPr>
              <a:xfrm>
                <a:off x="1590806" y="2920729"/>
                <a:ext cx="734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≈11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A9A988-A4C3-B4F1-A67F-F9B5B63E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806" y="2920729"/>
                <a:ext cx="734688" cy="184666"/>
              </a:xfrm>
              <a:prstGeom prst="rect">
                <a:avLst/>
              </a:prstGeom>
              <a:blipFill>
                <a:blip r:embed="rId13"/>
                <a:stretch>
                  <a:fillRect l="-3333" r="-5833" b="-2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69685F-95E6-556E-490B-61D28925E4D0}"/>
                  </a:ext>
                </a:extLst>
              </p:cNvPr>
              <p:cNvSpPr txBox="1"/>
              <p:nvPr/>
            </p:nvSpPr>
            <p:spPr>
              <a:xfrm>
                <a:off x="4848765" y="2233885"/>
                <a:ext cx="73468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200" b="0" i="1" smtClean="0">
                          <a:latin typeface="Cambria Math" panose="02040503050406030204" pitchFamily="18" charset="0"/>
                        </a:rPr>
                        <m:t>≈19 </m:t>
                      </m:r>
                      <m:r>
                        <m:rPr>
                          <m:sty m:val="p"/>
                        </m:rPr>
                        <a:rPr lang="en-US" altLang="ko-KR" sz="1200" b="0" i="0" smtClean="0">
                          <a:latin typeface="Cambria Math" panose="020405030504060302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69685F-95E6-556E-490B-61D28925E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765" y="2233885"/>
                <a:ext cx="734688" cy="184666"/>
              </a:xfrm>
              <a:prstGeom prst="rect">
                <a:avLst/>
              </a:prstGeom>
              <a:blipFill>
                <a:blip r:embed="rId14"/>
                <a:stretch>
                  <a:fillRect l="-2479" r="-4959" b="-193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76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A8A8-0977-9F8E-35DD-2CE8D27B5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FABB6E-792C-34D4-2907-FA979BD3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with LFS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C01A972-2235-180C-E57E-184BA6043CC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BE2689F-F1AE-D39F-557E-7BFE5771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80" y="2277506"/>
            <a:ext cx="3966338" cy="3269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1EE864-4A46-2A5B-2FDF-41720A8B44E5}"/>
              </a:ext>
            </a:extLst>
          </p:cNvPr>
          <p:cNvSpPr txBox="1"/>
          <p:nvPr/>
        </p:nvSpPr>
        <p:spPr>
          <a:xfrm>
            <a:off x="4477399" y="5318809"/>
            <a:ext cx="385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[1]</a:t>
            </a:r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5C069-6C20-7146-98DA-7CEB30CEF9E3}"/>
              </a:ext>
            </a:extLst>
          </p:cNvPr>
          <p:cNvSpPr txBox="1"/>
          <p:nvPr/>
        </p:nvSpPr>
        <p:spPr>
          <a:xfrm>
            <a:off x="-1" y="6442503"/>
            <a:ext cx="113235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  <a:effectLst/>
                <a:ea typeface="함초롬바탕" panose="02030604000101010101" pitchFamily="18" charset="-127"/>
                <a:cs typeface="굴림" panose="020B0600000101010101" pitchFamily="50" charset="-127"/>
              </a:rPr>
              <a:t>[1] S. PRABHAKAR</a:t>
            </a:r>
            <a:r>
              <a:rPr lang="en-US" altLang="ko-KR" sz="1200" dirty="0">
                <a:solidFill>
                  <a:schemeClr val="bg1">
                    <a:lumMod val="75000"/>
                  </a:schemeClr>
                </a:solidFill>
              </a:rPr>
              <a:t>, “OBSERVATION AND MODAL ANALYSIS OF COUPLED-BUNCH LONGITUDINAL INSTABILITIES VIA A DIGITAL FEEDBACK CONTROL SYSTEM”, slac-pub-7292, 1996</a:t>
            </a:r>
            <a:endParaRPr lang="en-US" altLang="ko-KR" sz="1200" dirty="0">
              <a:solidFill>
                <a:schemeClr val="bg1">
                  <a:lumMod val="75000"/>
                </a:schemeClr>
              </a:solidFill>
              <a:effectLst/>
              <a:ea typeface="함초롬바탕" panose="02030604000101010101" pitchFamily="18" charset="-127"/>
              <a:cs typeface="굴림" panose="020B0600000101010101" pitchFamily="50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797D9-7278-C77D-F0EC-1F16F1B1B221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NC active cavity operating strategy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0D1EED-6FA0-5120-B857-8B48F8081799}"/>
                  </a:ext>
                </a:extLst>
              </p:cNvPr>
              <p:cNvSpPr txBox="1"/>
              <p:nvPr/>
            </p:nvSpPr>
            <p:spPr>
              <a:xfrm>
                <a:off x="516942" y="1143745"/>
                <a:ext cx="95871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Raise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to a moderate level so that DC Robinson instability is avoided.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CBI can be mitigated with LFS, so choose an operating point where any CBI is within LFS damping capability.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𝜉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reduces the DC-Robinson margin,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𝜉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≈0.85−0.9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is a practical range.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≈22~26 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ps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C0D1EED-6FA0-5120-B857-8B48F8081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43745"/>
                <a:ext cx="9587178" cy="830997"/>
              </a:xfrm>
              <a:prstGeom prst="rect">
                <a:avLst/>
              </a:prstGeom>
              <a:blipFill>
                <a:blip r:embed="rId3"/>
                <a:stretch>
                  <a:fillRect l="-254" t="-2941" b="-88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9F0B45-223A-D965-62DF-149B38FDCBF2}"/>
                  </a:ext>
                </a:extLst>
              </p:cNvPr>
              <p:cNvSpPr txBox="1"/>
              <p:nvPr/>
            </p:nvSpPr>
            <p:spPr>
              <a:xfrm>
                <a:off x="5310531" y="2594901"/>
                <a:ext cx="6151079" cy="300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ELEGANT, the LFS feedback loop is implemented using</a:t>
                </a:r>
                <a:b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TFBPICKUP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altLang="ko-KR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TFBDIRVER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elements.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TFBPICKUP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libri Light" panose="020F0302020204030204" pitchFamily="34" charset="0"/>
                    <a:cs typeface="Arial" panose="020B0604020202020204" pitchFamily="34" charset="0"/>
                  </a:rPr>
                  <a:t>receives the beam signal (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libri Light" panose="020F0302020204030204" pitchFamily="34" charset="0"/>
                        <a:cs typeface="Arial" panose="020B0604020202020204" pitchFamily="34" charset="0"/>
                      </a:rPr>
                      <m:t>𝜙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libri Light" panose="020F0302020204030204" pitchFamily="34" charset="0"/>
                    <a:cs typeface="Arial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libri Light" panose="020F0302020204030204" pitchFamily="34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libri Light" panose="020F0302020204030204" pitchFamily="34" charset="0"/>
                    <a:cs typeface="Arial" panose="020B0604020202020204" pitchFamily="34" charset="0"/>
                  </a:rPr>
                  <a:t>) as input.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libri Light" panose="020F0302020204030204" pitchFamily="34" charset="0"/>
                    <a:cs typeface="Arial" panose="020B0604020202020204" pitchFamily="34" charset="0"/>
                  </a:rPr>
                  <a:t>The signal is processed through a FIR filter, which determines the feedback response.</a:t>
                </a: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libri Light" panose="020F03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sup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 Light" panose="020F03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 Light" panose="020F0302020204030204" pitchFamily="34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ea typeface="Calibri Light" panose="020F03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 Light" panose="020F0302020204030204" pitchFamily="34" charset="0"/>
                  <a:cs typeface="Arial" panose="020B0604020202020204" pitchFamily="34" charset="0"/>
                </a:endParaRPr>
              </a:p>
              <a:p>
                <a:pPr marL="357074" indent="-357074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libri Light" panose="020F0302020204030204" pitchFamily="34" charset="0"/>
                    <a:cs typeface="Arial" panose="020B0604020202020204" pitchFamily="34" charset="0"/>
                  </a:rPr>
                  <a:t>The output is applied by </a:t>
                </a:r>
                <a:r>
                  <a:rPr lang="en-US" altLang="ko-KR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TFBDRIVER </a:t>
                </a: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Calibri Light" panose="020F0302020204030204" pitchFamily="34" charset="0"/>
                    <a:cs typeface="Arial" panose="020B0604020202020204" pitchFamily="34" charset="0"/>
                  </a:rPr>
                  <a:t>as a kick in the longitudinal direction. </a:t>
                </a: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9F0B45-223A-D965-62DF-149B38FDC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31" y="2594901"/>
                <a:ext cx="6151079" cy="3000630"/>
              </a:xfrm>
              <a:prstGeom prst="rect">
                <a:avLst/>
              </a:prstGeom>
              <a:blipFill>
                <a:blip r:embed="rId4"/>
                <a:stretch>
                  <a:fillRect l="-396" t="-610" r="-1189" b="-16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086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59176-2ADC-4AA7-7570-CB09807A0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2C9E53-F14D-7637-84A3-D7E232A2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with LFS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49568DE-5059-2B15-4912-B0D15AF7011E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CE82D5-2FD7-D659-ACA7-6C690E371405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 filter and feedback gain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6FF0B5-C929-4F3F-7B7D-7A5AD35A037A}"/>
                  </a:ext>
                </a:extLst>
              </p:cNvPr>
              <p:cNvSpPr txBox="1"/>
              <p:nvPr/>
            </p:nvSpPr>
            <p:spPr>
              <a:xfrm>
                <a:off x="516942" y="1143745"/>
                <a:ext cx="11110800" cy="4485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ko-KR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altLang="ko-KR" sz="1600" b="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𝜔</m:t>
                              </m:r>
                              <m:r>
                                <a:rPr lang="en-US" altLang="ko-KR" sz="16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The filter coefficients define the complex frequency response of the FIR filter.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They determine both the amplitude response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d>
                          <m:dPr>
                            <m:ctrlPr>
                              <a:rPr lang="en-US" altLang="ko-KR" sz="1600" b="0" i="1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ko-K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𝑗</m:t>
                                </m:r>
                                <m:r>
                                  <a:rPr lang="en-US" altLang="ko-KR" sz="1600" b="0" i="1" smtClean="0">
                                    <a:solidFill>
                                      <a:schemeClr val="tx1">
                                        <a:lumMod val="65000"/>
                                        <a:lumOff val="3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and the phase response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altLang="ko-KR" sz="16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d>
                      <m:dPr>
                        <m:ctrlPr>
                          <a:rPr lang="en-US" altLang="ko-K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ko-K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en-US" altLang="ko-KR" sz="1600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at each frequency.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Voltage applied to the kicker is given by: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𝑘𝑖𝑐𝑘𝑒𝑟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𝑝𝑖𝑐𝑘𝑢𝑝</m:t>
                          </m:r>
                        </m:sub>
                      </m:sSub>
                    </m:oMath>
                  </m:oMathPara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/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The damping rate achieved by the feedback system is given by: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𝑓𝑏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𝑟𝑓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US" altLang="ko-KR" sz="16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ℛ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To design the filter properly, the number of taps (N) and the filter coefficients (hₖ) must be carefully adjusted.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D6FF0B5-C929-4F3F-7B7D-7A5AD35A0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43745"/>
                <a:ext cx="11110800" cy="4485587"/>
              </a:xfrm>
              <a:prstGeom prst="rect">
                <a:avLst/>
              </a:prstGeom>
              <a:blipFill>
                <a:blip r:embed="rId2"/>
                <a:stretch>
                  <a:fillRect l="-220" b="-9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44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4F69B-BB3F-6363-AE74-4D3E1E65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BAF55-DA7D-579A-3CAD-1F7C47B9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NC active with LFS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9FD89AF-E7BD-9AA1-E8F7-76BB34E71424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052065-82EA-7497-442B-35FDE7E8EE00}"/>
              </a:ext>
            </a:extLst>
          </p:cNvPr>
          <p:cNvSpPr txBox="1"/>
          <p:nvPr/>
        </p:nvSpPr>
        <p:spPr>
          <a:xfrm>
            <a:off x="516942" y="776046"/>
            <a:ext cx="704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 filter and feedback gain</a:t>
            </a:r>
          </a:p>
          <a:p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7A4E26-9BC7-BE0D-8FBE-DEDB92C3B467}"/>
                  </a:ext>
                </a:extLst>
              </p:cNvPr>
              <p:cNvSpPr txBox="1"/>
              <p:nvPr/>
            </p:nvSpPr>
            <p:spPr>
              <a:xfrm>
                <a:off x="516942" y="1143745"/>
                <a:ext cx="111108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The synchrotron frequency is much lower than the revolution frequency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≈0.0037</m:t>
                    </m:r>
                    <m:d>
                      <m:d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ko-KR" sz="1600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w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</m:den>
                        </m:f>
                        <m: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HHC</m:t>
                        </m:r>
                      </m:e>
                    </m:d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/0.0017</m:t>
                    </m:r>
                    <m:d>
                      <m:dPr>
                        <m:ctrlPr>
                          <a:rPr lang="en-US" altLang="ko-KR" sz="1600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w</m:t>
                        </m:r>
                        <m:r>
                          <a:rPr lang="en-US" altLang="ko-KR" sz="16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HHC</m:t>
                        </m:r>
                      </m:e>
                    </m:d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)</a:t>
                </a:r>
                <a:b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Processing the pickup signal every turn would require long FIR filter.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Down-sampling increases the effective digital frequency of the synchrotron motion.</a:t>
                </a:r>
                <a:b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llow the filter to achieve the desired phase response with fewer taps.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Examples: PLS longitudinal Feedback system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ko-KR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altLang="ko-KR" sz="16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 is about 90 turns</a:t>
                </a:r>
                <a:b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The pickup signal is down-sampled by a factor of 15 instead of being measured every turn.</a:t>
                </a:r>
              </a:p>
              <a:p>
                <a:pPr lvl="1"/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The feedback is implemented with a 6-tap FIR filter based on down-sampled data.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</a:rPr>
                  <a:t>In fact, the detailed relationship between the number of taps and the down-sampling factor in the feedback system has not been fully understood yet. For now, the feedback configuration has been set up first, and a more thorough study on the filter and sampling parameters will be carried out later.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87A4E26-9BC7-BE0D-8FBE-DEDB92C3B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2" y="1143745"/>
                <a:ext cx="11110800" cy="4524315"/>
              </a:xfrm>
              <a:prstGeom prst="rect">
                <a:avLst/>
              </a:prstGeom>
              <a:blipFill>
                <a:blip r:embed="rId2"/>
                <a:stretch>
                  <a:fillRect l="-220" t="-2291" r="-384" b="-8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96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104010</TotalTime>
  <Words>1221</Words>
  <Application>Microsoft Office PowerPoint</Application>
  <PresentationFormat>와이드스크린</PresentationFormat>
  <Paragraphs>177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HelveticaNeue-Bold</vt:lpstr>
      <vt:lpstr>굴림</vt:lpstr>
      <vt:lpstr>맑은 고딕</vt:lpstr>
      <vt:lpstr>함초롬바탕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Selection of Optimal Higher-Harmonic Cavity Type for Korea-4GSR under Collective Effects</vt:lpstr>
      <vt:lpstr>Review </vt:lpstr>
      <vt:lpstr>Overview </vt:lpstr>
      <vt:lpstr>NC active </vt:lpstr>
      <vt:lpstr>NC active </vt:lpstr>
      <vt:lpstr>NC active </vt:lpstr>
      <vt:lpstr>NC active with LFS</vt:lpstr>
      <vt:lpstr>NC active with LFS</vt:lpstr>
      <vt:lpstr>NC active with LFS</vt:lpstr>
      <vt:lpstr>NC active with LFS</vt:lpstr>
      <vt:lpstr>NC active with LFS</vt:lpstr>
      <vt:lpstr>SC passive</vt:lpstr>
      <vt:lpstr>SC passive</vt:lpstr>
      <vt:lpstr>Summary &amp; Future plan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113</cp:revision>
  <cp:lastPrinted>2024-12-11T05:34:46Z</cp:lastPrinted>
  <dcterms:created xsi:type="dcterms:W3CDTF">2023-05-12T02:11:01Z</dcterms:created>
  <dcterms:modified xsi:type="dcterms:W3CDTF">2025-11-07T00:59:34Z</dcterms:modified>
</cp:coreProperties>
</file>