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1" r:id="rId6"/>
    <p:sldId id="264" r:id="rId7"/>
    <p:sldId id="265" r:id="rId8"/>
    <p:sldId id="266" r:id="rId9"/>
    <p:sldId id="267" r:id="rId10"/>
    <p:sldId id="268" r:id="rId11"/>
    <p:sldId id="270" r:id="rId12"/>
    <p:sldId id="282" r:id="rId13"/>
    <p:sldId id="274" r:id="rId14"/>
    <p:sldId id="275" r:id="rId15"/>
    <p:sldId id="277" r:id="rId16"/>
    <p:sldId id="278" r:id="rId17"/>
    <p:sldId id="271" r:id="rId18"/>
    <p:sldId id="280" r:id="rId19"/>
    <p:sldId id="272" r:id="rId20"/>
    <p:sldId id="276" r:id="rId21"/>
    <p:sldId id="279" r:id="rId22"/>
    <p:sldId id="273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247886-C600-4BB2-A6D3-FB3691AD7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C3E7ED-B3DC-4C96-8F97-B87A10CCD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29C876-A810-46BB-A758-036D8B94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9B32F3-22F1-4639-8A04-644AD331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A92BA8-07B0-4571-9FFE-73633C47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68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E21171-6200-4E6F-8179-42B569D1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EADDE8-18B5-4ADF-AB79-76A090C68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534B35-3B51-43B2-9965-8DF104C6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0CB155-F7DB-4BA5-B91A-C4489DD1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F7644E-5A0C-4FD7-908C-40CE9A8F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4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3C2E5F-B231-4ED7-AF79-ADD74C429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3AB79E-03E4-4BDE-BDC2-30BFE85A5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7B8779-5BD1-4689-BB8B-21EFDB90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0F8DC0-41D9-4F4C-B1FF-5FD8339E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934863-A33D-41CA-8835-2745C816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0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505A05-F7C2-482E-8B31-5BD3716F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CE77B9-2065-4A76-856C-7DBDC06D5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0D004D-F154-4EC1-A81D-A59FD7CA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F8B4D5-92D0-4FAD-8538-F21B64AD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B3806F-FB71-46C9-866C-03E43E9A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97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9C360F-41B5-4A02-AC21-90B90ECD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5CB5C1-7194-4E1B-8013-F7D2374F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4D6127-EBF5-4C79-8ABF-4DA1BC1F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B292ED-0AD5-4FFE-9B07-E20C7D82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003E66-045E-41C4-BB00-F9510B71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2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28F50F-F410-44C2-9A38-6623578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6F828F-FF56-4C71-A0A6-330D14ABE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318E2E-3AA1-4101-9E61-C444DCC7A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82A811-47C9-4BA0-BBDA-A481E439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829453-1B54-401A-9163-B45850C7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E5E955-2C08-4921-A3B1-1731343E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24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D77FE-B043-4FF3-B49B-D216D8DC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5085EE-A689-4521-8461-2F1FF3FF2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8D3984-AB62-451B-B793-3DC291C12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AD8CFB8-DEF8-4228-B302-26171B636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96F5C21-15A1-432C-9B91-24AB69366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0084AD6-463C-4177-B656-CD8CE2AF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F84E65-399A-4CE8-831E-E7A8791F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12D82-27B1-45A6-8D79-C461BC8F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98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CB529-D502-4552-B6C8-74523004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60BC78-C3CC-48D3-B58D-DDDFB27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B88047F-1876-4714-91E6-36CF41EC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37DF28-52C1-4B12-9443-451EC366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2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DD29E85-1814-4598-A704-BB99FE6D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652556-12FE-44F9-9699-E5897D26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EAA334-783E-43B9-B249-A1FFAA96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39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77E145-D18A-4B7F-9399-16B4C53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AF45C1-84E4-468C-BF27-A5FDE7B0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484C2F-1F72-43E1-B61A-D2F437424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624515-9CAC-44EE-B067-58ACCCA0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CF6102-B3F9-4A6A-BED2-E0E75DAD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E3BF37-C214-4F50-A05A-B5CC7AC6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39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64DCCE-9EF2-4A33-9FCF-08821561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49FDE5B-35D1-43CD-9CCD-27110D31F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19B580-F01A-44F5-9339-5FFDAA47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BB59CF-6229-400A-9E41-D5ADB3A7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9DDCB7-4E5E-41F1-B94A-96D17508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8191DF-74BF-42B3-B139-A9937290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8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4E19386-70CA-402C-901B-7A663FE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660359-40D3-4688-8F5D-375966E2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2D581E-37EF-4171-858A-9C7C88BD4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242D-0771-40EB-B1E5-3BD7B54E588E}" type="datetimeFigureOut">
              <a:rPr lang="ko-KR" altLang="en-US" smtClean="0"/>
              <a:t>2025-11-07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CA60C8-E2E5-43BD-8B0D-DA2B4085E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E27DEA-FEC1-49BB-A779-EEFEE47D7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A8B6-2B05-4FE6-AD2C-BE9A49BC51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98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3C17B-8EC3-452B-A5A7-B13EF936C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Mode Locking in a Free-Electron Laser Amplifier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8FB00E-053C-4FFE-B77E-CD107256B1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99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SASE XFEL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ko-KR" sz="2400" dirty="0"/>
                  <a:t>Resonant wavelength of FEL: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ko-KR" altLang="ko-K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ko-KR" altLang="ko-K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ko-KR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ko-KR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𝑚𝑐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For exponential growth, undulator length should be longer than gain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𝜋𝜌</m:t>
                        </m:r>
                      </m:den>
                    </m:f>
                  </m:oMath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ko-KR" sz="2400" dirty="0"/>
                  <a:t>FEL parameter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ad>
                          <m:ra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𝐼𝑒</m:t>
                                </m:r>
                                <m:sSup>
                                  <m:sSup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The temporal output power is noisy, comprising phase-uncorrelated pulses with separation 2</a:t>
                </a:r>
                <a:r>
                  <a:rPr lang="el-GR" altLang="ko-KR" sz="2400" dirty="0"/>
                  <a:t>π</a:t>
                </a:r>
                <a:r>
                  <a:rPr lang="en-US" altLang="ko-KR" sz="2400" dirty="0"/>
                  <a:t>l</a:t>
                </a:r>
                <a:r>
                  <a:rPr lang="en-US" altLang="ko-KR" sz="2400" baseline="-25000" dirty="0"/>
                  <a:t>c</a:t>
                </a:r>
              </a:p>
              <a:p>
                <a:r>
                  <a:rPr lang="en-US" altLang="ko-KR" sz="2400" dirty="0"/>
                  <a:t>Cooperation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𝜋𝜌</m:t>
                        </m:r>
                      </m:den>
                    </m:f>
                  </m:oMath>
                </a14:m>
                <a:r>
                  <a:rPr lang="en-US" altLang="ko-KR" sz="2400" dirty="0"/>
                  <a:t>: distance over which electrons interact coherently with the radiation field in one gain length</a:t>
                </a:r>
              </a:p>
              <a:p>
                <a:pPr marL="0" indent="0">
                  <a:buNone/>
                </a:pPr>
                <a:r>
                  <a:rPr lang="en-US" altLang="ko-KR" sz="2400" dirty="0"/>
                  <a:t>  - defines coherence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𝑐𝑜h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SASE spectrum bandwidth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ko-KR" sz="2400" dirty="0"/>
                  <a:t>(rms)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  <a:blipFill>
                <a:blip r:embed="rId2"/>
                <a:stretch>
                  <a:fillRect l="-1113" t="-1649" r="-20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DC742BE3-BD36-46CB-8388-0040CDB3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86" y="999459"/>
            <a:ext cx="4669791" cy="54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By equally, periodically delaying electron bunch, spikes with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integer) remains</a:t>
                </a:r>
              </a:p>
              <a:p>
                <a:r>
                  <a:rPr lang="en-US" altLang="ko-KR" dirty="0"/>
                  <a:t>Coherence length and cooperation length are increased due to electron delay</a:t>
                </a:r>
              </a:p>
              <a:p>
                <a:r>
                  <a:rPr lang="en-US" altLang="ko-KR" dirty="0"/>
                  <a:t>These modes are intrinsically coupled with the electron bunch over regions of a coherence length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  <a:blipFill>
                <a:blip r:embed="rId2"/>
                <a:stretch>
                  <a:fillRect l="-1670" t="-2120" r="-3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DC742BE3-BD36-46CB-8388-0040CDB3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86" y="999459"/>
            <a:ext cx="4669791" cy="54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Modes can be made to lock in phase by modulating the electron beam energy via laser with frequency same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Phases of pulses are phase correlated over a distance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  <a:blipFill>
                <a:blip r:embed="rId2"/>
                <a:stretch>
                  <a:fillRect l="-1670" t="-2120" r="-28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DC742BE3-BD36-46CB-8388-0040CDB3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786" y="999459"/>
            <a:ext cx="4669791" cy="54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5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Maxwell’s eq: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ko-KR" altLang="ko-K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sz="25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altLang="ko-KR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ko-KR" altLang="ko-K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ko-KR" altLang="ko-KR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ko-KR" altLang="ko-K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ko-KR" altLang="ko-KR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ko-KR" altLang="ko-KR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acc>
                      <m:accPr>
                        <m:chr m:val="⃗"/>
                        <m:ctrlPr>
                          <a:rPr lang="ko-KR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altLang="ko-K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altLang="ko-K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ko-KR" sz="25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ko-K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ko-K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ko-KR" altLang="ko-K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ko-KR" altLang="ko-KR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</m:acc>
                      </m:num>
                      <m:den>
                        <m:r>
                          <a:rPr lang="en-US" altLang="ko-KR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ko-KR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ko-KR" sz="2500" dirty="0"/>
              </a:p>
              <a:p>
                <a:r>
                  <a:rPr lang="en-US" altLang="ko-KR" sz="2500" dirty="0"/>
                  <a:t>One-dimensional case considered, slowly varying amplitude approximation(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5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a:rPr lang="en-US" altLang="ko-KR" sz="25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25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≪1,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5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500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f>
                          <m:fPr>
                            <m:ctrlP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≪1, </m:t>
                    </m:r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500" dirty="0"/>
                  <a:t>) introduced </a:t>
                </a:r>
              </a:p>
              <a:p>
                <a:r>
                  <a:rPr lang="en-US" altLang="ko-KR" sz="28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num>
                      <m:den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800" dirty="0"/>
                  <a:t>, and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ko-KR" sz="2800" dirty="0"/>
                  <a:t>, </a:t>
                </a:r>
                <a:r>
                  <a:rPr lang="en-US" altLang="ko-KR" dirty="0"/>
                  <a:t>then 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ko-KR" sz="2800" dirty="0"/>
              </a:p>
              <a:p>
                <a:r>
                  <a:rPr lang="en-US" altLang="ko-KR" sz="2800" dirty="0"/>
                  <a:t>By ignoring high gain FEL </a:t>
                </a:r>
                <a:r>
                  <a:rPr lang="en-US" altLang="ko-KR" dirty="0"/>
                  <a:t>interaction, bunching parameter b is constant w.r.t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ko-KR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altLang="ko-KR" sz="2800" dirty="0"/>
              </a:p>
              <a:p>
                <a:r>
                  <a:rPr lang="en-US" altLang="ko-KR" dirty="0"/>
                  <a:t>Field equation for FEL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ko-KR" altLang="en-US" sz="2800" dirty="0"/>
              </a:p>
              <a:p>
                <a:endParaRPr lang="ko-KR" altLang="en-US" sz="25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04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Field equation for FEL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scaled interaction length along the undulator,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: scaled electron bunch coordinate</a:t>
                </a:r>
              </a:p>
              <a:p>
                <a:r>
                  <a:rPr lang="en-US" altLang="ko-KR" dirty="0"/>
                  <a:t>By Fourier transform </a:t>
                </a:r>
                <a:r>
                  <a:rPr lang="en-US" altLang="ko-KR" dirty="0" err="1"/>
                  <a:t>w.r.t.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𝜌𝜔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ko-KR" dirty="0"/>
              </a:p>
              <a:p>
                <a:r>
                  <a:rPr lang="en-US" altLang="ko-KR" b="0" dirty="0">
                    <a:effectLst/>
                    <a:ea typeface="Cambria Math" panose="02040503050406030204" pitchFamily="18" charset="0"/>
                  </a:rPr>
                  <a:t>With initial condition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b="0" dirty="0">
                    <a:effectLst/>
                    <a:ea typeface="Cambria Math" panose="02040503050406030204" pitchFamily="18" charset="0"/>
                  </a:rPr>
                  <a:t> and adding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altLang="ko-KR" b="0" dirty="0">
                    <a:effectLst/>
                    <a:ea typeface="Cambria Math" panose="02040503050406030204" pitchFamily="18" charset="0"/>
                  </a:rPr>
                  <a:t> in the equation,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sup>
                        </m:s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ko-KR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e>
                                </m:acc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</m:d>
                          </m:sup>
                        </m:sSup>
                      </m:e>
                    </m:nary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acc>
                      <m:accPr>
                        <m:chr m:val="̃"/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acc>
                    <m:func>
                      <m:func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sinc</m:t>
                        </m:r>
                      </m:fName>
                      <m:e>
                        <m:f>
                          <m:f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𝑖𝑁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sup>
                        </m:s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r>
                  <a:rPr lang="en-US" altLang="ko-KR" dirty="0"/>
                  <a:t>Intensity of radiation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ko-KR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sinc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func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ko-KR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>
                                    <a:latin typeface="Cambria Math" panose="02040503050406030204" pitchFamily="18" charset="0"/>
                                  </a:rPr>
                                  <m:t>sinc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func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func>
                      </m:den>
                    </m:f>
                    <m:d>
                      <m:dPr>
                        <m:ctrlP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928" t="-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68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Intensity of radiation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acc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ko-KR" altLang="ko-K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ko-KR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 panose="02040503050406030204" pitchFamily="18" charset="0"/>
                                  </a:rPr>
                                  <m:t>sinc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ko-KR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func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ko-KR" altLang="ko-K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  <m:func>
                              <m:funcPr>
                                <m:ctrlPr>
                                  <a:rPr lang="ko-KR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2000">
                                    <a:latin typeface="Cambria Math" panose="02040503050406030204" pitchFamily="18" charset="0"/>
                                  </a:rPr>
                                  <m:t>sinc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ko-KR" altLang="ko-K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20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altLang="ko-K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func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altLang="ko-KR" sz="20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altLang="ko-KR" sz="2000" dirty="0"/>
                  <a:t>)</a:t>
                </a:r>
              </a:p>
              <a:p>
                <a:r>
                  <a:rPr lang="en-US" altLang="ko-KR" sz="2000" dirty="0"/>
                  <a:t>Number of modes: 2N</a:t>
                </a:r>
                <a:r>
                  <a:rPr lang="en-US" altLang="ko-KR" sz="2000" baseline="-25000" dirty="0"/>
                  <a:t>e</a:t>
                </a:r>
                <a:r>
                  <a:rPr lang="en-US" altLang="ko-KR" sz="2000" dirty="0"/>
                  <a:t>-1</a:t>
                </a:r>
              </a:p>
              <a:p>
                <a:r>
                  <a:rPr lang="en-US" altLang="ko-KR" sz="2000" dirty="0"/>
                  <a:t>Mode separation: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corresponding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(T</a:t>
                </a:r>
                <a:r>
                  <a:rPr lang="en-US" altLang="ko-KR" sz="2000" baseline="-25000" dirty="0"/>
                  <a:t>s</a:t>
                </a:r>
                <a:r>
                  <a:rPr lang="en-US" altLang="ko-KR" sz="2000" dirty="0"/>
                  <a:t>: time taken for radiation to travel the slippage length)</a:t>
                </a:r>
              </a:p>
              <a:p>
                <a:r>
                  <a:rPr lang="en-US" altLang="ko-KR" sz="2000" dirty="0"/>
                  <a:t>Mode width: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𝛿𝜔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522" r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FD7532C-88E6-44D2-939A-C60F66F1C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3864935"/>
            <a:ext cx="3822403" cy="26279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5F96E7-6AA7-4D82-BF93-11C1A0582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98" y="3864935"/>
            <a:ext cx="4242390" cy="26279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8ECE095-5279-4242-BD37-6E72F0D3B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89" y="3864935"/>
            <a:ext cx="4031511" cy="2577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3476D-9E74-4D6B-BBA3-1E9E23D6C8F0}"/>
              </a:ext>
            </a:extLst>
          </p:cNvPr>
          <p:cNvSpPr txBox="1"/>
          <p:nvPr/>
        </p:nvSpPr>
        <p:spPr>
          <a:xfrm>
            <a:off x="1370714" y="6441966"/>
            <a:ext cx="127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</a:t>
            </a:r>
            <a:r>
              <a:rPr lang="en-US" altLang="ko-KR" baseline="-25000" dirty="0"/>
              <a:t>e</a:t>
            </a:r>
            <a:r>
              <a:rPr lang="en-US" altLang="ko-KR" dirty="0"/>
              <a:t>=1, N=5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39580-AD8F-4CD8-A532-A5B7FE7B831C}"/>
              </a:ext>
            </a:extLst>
          </p:cNvPr>
          <p:cNvSpPr txBox="1"/>
          <p:nvPr/>
        </p:nvSpPr>
        <p:spPr>
          <a:xfrm>
            <a:off x="5459818" y="6368902"/>
            <a:ext cx="127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</a:t>
            </a:r>
            <a:r>
              <a:rPr lang="en-US" altLang="ko-KR" baseline="-25000" dirty="0"/>
              <a:t>e</a:t>
            </a:r>
            <a:r>
              <a:rPr lang="en-US" altLang="ko-KR" dirty="0"/>
              <a:t>=5, N=2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893A7-32BF-49DA-BFC0-7227D004F983}"/>
              </a:ext>
            </a:extLst>
          </p:cNvPr>
          <p:cNvSpPr txBox="1"/>
          <p:nvPr/>
        </p:nvSpPr>
        <p:spPr>
          <a:xfrm>
            <a:off x="9540061" y="6441966"/>
            <a:ext cx="127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</a:t>
            </a:r>
            <a:r>
              <a:rPr lang="en-US" altLang="ko-KR" baseline="-25000" dirty="0"/>
              <a:t>e</a:t>
            </a:r>
            <a:r>
              <a:rPr lang="en-US" altLang="ko-KR" dirty="0"/>
              <a:t>=5, N=7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010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Mode-coupled/locked XFEL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/>
              <a:lstStyle/>
              <a:p>
                <a:r>
                  <a:rPr lang="en-US" altLang="ko-KR" dirty="0"/>
                  <a:t>Optical klystron effect: reduction of gain length due to dispersion by chicane </a:t>
                </a:r>
              </a:p>
              <a:p>
                <a:r>
                  <a:rPr lang="en-US" altLang="ko-KR" dirty="0"/>
                  <a:t>Chicane converts beam energy modulation into density modulation due to longitudinal energy dispersion parametrized via D=R</a:t>
                </a:r>
                <a:r>
                  <a:rPr lang="en-US" altLang="ko-KR" baseline="-25000" dirty="0"/>
                  <a:t>56</a:t>
                </a:r>
                <a:r>
                  <a:rPr lang="en-US" altLang="ko-KR" dirty="0"/>
                  <a:t>/2l</a:t>
                </a:r>
                <a:r>
                  <a:rPr lang="en-US" altLang="ko-KR" baseline="-25000" dirty="0"/>
                  <a:t>c</a:t>
                </a:r>
                <a:endParaRPr lang="en-US" altLang="ko-KR" dirty="0"/>
              </a:p>
              <a:p>
                <a:r>
                  <a:rPr lang="en-US" altLang="ko-KR" dirty="0"/>
                  <a:t>The combined effects of the enhanced slippage (S</a:t>
                </a:r>
                <a:r>
                  <a:rPr lang="en-US" altLang="ko-KR" baseline="-25000" dirty="0"/>
                  <a:t>e</a:t>
                </a:r>
                <a:r>
                  <a:rPr lang="en-US" altLang="ko-KR" dirty="0"/>
                  <a:t>≥1) and gain length reduction (G</a:t>
                </a:r>
                <a:r>
                  <a:rPr lang="en-US" altLang="ko-KR" baseline="-25000" dirty="0"/>
                  <a:t>e</a:t>
                </a:r>
                <a:r>
                  <a:rPr lang="en-US" altLang="ko-KR" dirty="0"/>
                  <a:t>&lt;1) give a modified cooperation length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1043" t="-21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9FA3B30F-22C8-4F21-A1AE-B84A0CA9E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2888"/>
            <a:ext cx="12192000" cy="1786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A83ED-075D-42B9-9491-4B9F2CCE7680}"/>
              </a:ext>
            </a:extLst>
          </p:cNvPr>
          <p:cNvSpPr txBox="1"/>
          <p:nvPr/>
        </p:nvSpPr>
        <p:spPr>
          <a:xfrm>
            <a:off x="3942907" y="6369236"/>
            <a:ext cx="43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R.Coisson</a:t>
            </a:r>
            <a:r>
              <a:rPr lang="en-US" altLang="ko-KR" dirty="0"/>
              <a:t>, Particle Accelerators, (1981)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089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Simulation result(EUV)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525246"/>
                <a:ext cx="6902302" cy="33327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2200" dirty="0"/>
                  <a:t>Delay by chicane: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=48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ko-KR" sz="2200" dirty="0"/>
              </a:p>
              <a:p>
                <a:r>
                  <a:rPr lang="en-US" altLang="ko-KR" sz="2200" dirty="0"/>
                  <a:t>S</a:t>
                </a:r>
                <a:r>
                  <a:rPr lang="en-US" altLang="ko-KR" sz="2200" baseline="-25000" dirty="0"/>
                  <a:t>e</a:t>
                </a:r>
                <a:r>
                  <a:rPr lang="en-US" altLang="ko-KR" sz="2200" dirty="0"/>
                  <a:t>=5, G</a:t>
                </a:r>
                <a:r>
                  <a:rPr lang="en-US" altLang="ko-KR" sz="2200" baseline="-25000" dirty="0"/>
                  <a:t>e</a:t>
                </a:r>
                <a:r>
                  <a:rPr lang="en-US" altLang="ko-KR" sz="2200" dirty="0"/>
                  <a:t>=0.65</a:t>
                </a:r>
              </a:p>
              <a:p>
                <a:r>
                  <a:rPr lang="en-US" altLang="ko-KR" sz="2200" dirty="0"/>
                  <a:t>SASE pulse duration: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8.27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altLang="ko-KR" sz="2200" b="0" dirty="0">
                  <a:ea typeface="Cambria Math" panose="02040503050406030204" pitchFamily="18" charset="0"/>
                </a:endParaRPr>
              </a:p>
              <a:p>
                <a:r>
                  <a:rPr lang="en-US" altLang="ko-KR" sz="2200" dirty="0"/>
                  <a:t>Pulse width of mode-coupled FEL: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r>
                  <a:rPr lang="en-US" altLang="ko-KR" sz="2200" dirty="0"/>
                  <a:t>(FWHM) with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2200" dirty="0"/>
                  <a:t>=2.48fs &lt; coherence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𝑐𝑜h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=4.28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altLang="ko-KR" sz="2200" dirty="0"/>
              </a:p>
              <a:p>
                <a:r>
                  <a:rPr lang="en-US" altLang="ko-KR" sz="2200" kern="0" dirty="0">
                    <a:effectLst/>
                    <a:ea typeface="Cambria Math" panose="02040503050406030204" pitchFamily="18" charset="0"/>
                  </a:rPr>
                  <a:t>Wavelength separation </a:t>
                </a:r>
                <a14:m>
                  <m:oMath xmlns:m="http://schemas.openxmlformats.org/officeDocument/2006/math">
                    <m:r>
                      <a:rPr lang="en-US" altLang="ko-KR" sz="2200" i="1" ker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ko-KR" sz="2200" i="1" ker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ko-KR" sz="2200" b="0" i="1" kern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sz="2200" i="1" kern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ko-KR" altLang="ko-KR" sz="2200" i="1" kern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2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2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ko-KR" sz="22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ko-KR" sz="22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altLang="ko-KR" sz="2200" i="1" ker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sz="2200" dirty="0"/>
                  <a:t>0.21nm</a:t>
                </a:r>
              </a:p>
              <a:p>
                <a:endParaRPr lang="en-US" altLang="ko-K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525246"/>
                <a:ext cx="6902302" cy="3332754"/>
              </a:xfrm>
              <a:blipFill>
                <a:blip r:embed="rId2"/>
                <a:stretch>
                  <a:fillRect l="-1060" t="-3108" r="-37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45949D0C-D01A-4446-B2DE-A6E1AA1F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02" y="855921"/>
            <a:ext cx="4451498" cy="54704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810DFA9-F1C7-4988-8B42-2F21A507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69" y="999460"/>
            <a:ext cx="4451497" cy="25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Simulation result(EUV)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100" dirty="0"/>
                  <a:t>Pulse width of mode-locked FEL: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US" altLang="ko-KR" sz="2100" dirty="0"/>
                  <a:t> with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1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100" dirty="0"/>
                  <a:t>2.48fs</a:t>
                </a:r>
              </a:p>
              <a:p>
                <a:r>
                  <a:rPr lang="en-US" altLang="ko-KR" sz="2100" dirty="0"/>
                  <a:t>Theoretical pulse width of homogeneously active mode-locked FEL: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21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ko-K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≈440</m:t>
                    </m:r>
                    <m:r>
                      <a:rPr lang="en-US" altLang="ko-K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altLang="ko-KR" sz="21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2100" dirty="0"/>
                  <a:t>: modulation frequency, N</a:t>
                </a:r>
                <a:r>
                  <a:rPr lang="en-US" altLang="ko-KR" sz="2100" baseline="-25000" dirty="0"/>
                  <a:t>0</a:t>
                </a:r>
                <a:r>
                  <a:rPr lang="en-US" altLang="ko-KR" sz="2100" dirty="0"/>
                  <a:t>: number of modes)</a:t>
                </a:r>
              </a:p>
              <a:p>
                <a:r>
                  <a:rPr lang="en-US" altLang="ko-KR" sz="2100" dirty="0"/>
                  <a:t>SASE noise still remains as the slowly varying envelope of mean period </a:t>
                </a:r>
                <a14:m>
                  <m:oMath xmlns:m="http://schemas.openxmlformats.org/officeDocument/2006/math"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𝑐𝑜h</m:t>
                        </m:r>
                      </m:sub>
                    </m:sSub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≈27</m:t>
                    </m:r>
                    <m:r>
                      <a:rPr lang="en-US" altLang="ko-KR" sz="2100" b="0" i="1" smtClean="0">
                        <a:latin typeface="Cambria Math" panose="02040503050406030204" pitchFamily="18" charset="0"/>
                      </a:rPr>
                      <m:t>𝑓𝑠</m:t>
                    </m:r>
                  </m:oMath>
                </a14:m>
                <a:endParaRPr lang="en-US" altLang="ko-KR" sz="21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6572693" cy="5177503"/>
              </a:xfrm>
              <a:blipFill>
                <a:blip r:embed="rId2"/>
                <a:stretch>
                  <a:fillRect l="-928" t="-12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45949D0C-D01A-4446-B2DE-A6E1AA1F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211" y="855921"/>
            <a:ext cx="4859789" cy="54704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810DFA9-F1C7-4988-8B42-2F21A507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33316"/>
            <a:ext cx="4293330" cy="27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Simulation result(X-ray, LCLS)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/>
              <a:lstStyle/>
              <a:p>
                <a:r>
                  <a:rPr lang="en-US" altLang="ko-KR" sz="2800" dirty="0"/>
                  <a:t>Pulse width of mode-locked FEL: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US" altLang="ko-KR" sz="2800" dirty="0"/>
                  <a:t> with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800" dirty="0"/>
                  <a:t>150as</a:t>
                </a:r>
              </a:p>
              <a:p>
                <a:r>
                  <a:rPr lang="en-US" altLang="ko-KR" sz="2800" dirty="0"/>
                  <a:t>Theoretical pulse width of homogeneously mode-locked FEL: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≈23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</m:oMath>
                </a14:m>
                <a:endParaRPr lang="en-US" altLang="ko-KR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sz="2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1043" t="-2120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B944AA61-5D3B-4A6B-8F61-2057FC5E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43" y="4040903"/>
            <a:ext cx="6773357" cy="26203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A729015-A0F2-41D1-8DEB-035AFB20B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88211"/>
            <a:ext cx="4293330" cy="31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3EC23D-41B7-428B-B67F-C8F5A332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80E119-5627-4487-B586-F8AC1462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BA63F5-8124-44EA-BC9E-9546200B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54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Simulation result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ko-KR" sz="2400" dirty="0"/>
                  <a:t>Bunching parameter is affected by dispersion from chicane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𝛾𝜌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2400" dirty="0"/>
              </a:p>
              <a:p>
                <a:r>
                  <a:rPr lang="en-US" altLang="ko-KR" sz="2400" b="0" dirty="0"/>
                  <a:t>A criterion for operation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̅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acc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altLang="ko-KR" sz="2400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𝜋𝛿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ko-KR" altLang="en-US" sz="2400" dirty="0"/>
                  <a:t> </a:t>
                </a:r>
                <a:r>
                  <a:rPr lang="en-US" altLang="ko-KR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For a 4-dipole chicane with equal magnet and drift lengths L,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ko-KR" altLang="ko-K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≅</m:t>
                        </m:r>
                        <m:f>
                          <m:fPr>
                            <m:ctrlPr>
                              <a:rPr lang="ko-KR" altLang="ko-K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𝐵𝐿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400" b="0" dirty="0"/>
              </a:p>
              <a:p>
                <a:r>
                  <a:rPr lang="en-US" altLang="ko-KR" sz="2400" dirty="0"/>
                  <a:t>For phase matching with </a:t>
                </a:r>
                <a:r>
                  <a:rPr lang="en-US" altLang="ko-KR" sz="2400" i="1" dirty="0"/>
                  <a:t>N </a:t>
                </a:r>
                <a:r>
                  <a:rPr lang="en-US" altLang="ko-KR" sz="2400" dirty="0"/>
                  <a:t>independently powered chicanes,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𝛿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ad>
                          <m:radPr>
                            <m:degHide m:val="on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/>
                  <a:t>should be satisfied</a:t>
                </a:r>
              </a:p>
              <a:p>
                <a:r>
                  <a:rPr lang="en-US" altLang="ko-KR" sz="2400" dirty="0"/>
                  <a:t>EUV: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≤2×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X-ray: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≤2.2×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≤4×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Both systems are feasible to demonstrate</a:t>
                </a:r>
              </a:p>
              <a:p>
                <a:endParaRPr lang="ko-KR" altLang="ko-KR" sz="26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10515600" cy="5177503"/>
              </a:xfrm>
              <a:blipFill>
                <a:blip r:embed="rId2"/>
                <a:stretch>
                  <a:fillRect l="-696" t="-27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16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Experiment result in </a:t>
            </a:r>
            <a:r>
              <a:rPr lang="en-US" altLang="ko-KR" dirty="0" err="1"/>
              <a:t>SwissFEL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7024577" cy="5177503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Athos(3.4GeV)</a:t>
            </a:r>
          </a:p>
          <a:p>
            <a:r>
              <a:rPr lang="en-US" altLang="ko-KR" sz="2600" dirty="0"/>
              <a:t>16 undulators modules, 52 periods×3.8 cm≈2 m each</a:t>
            </a:r>
          </a:p>
          <a:p>
            <a:pPr marL="0" indent="0">
              <a:buNone/>
            </a:pPr>
            <a:r>
              <a:rPr lang="en-US" altLang="ko-KR" sz="2600" dirty="0"/>
              <a:t>  - nine undulators were used for MC-SASE</a:t>
            </a:r>
          </a:p>
          <a:p>
            <a:r>
              <a:rPr lang="en-US" altLang="ko-KR" sz="2600" dirty="0"/>
              <a:t>Photon energy: 500~600eV</a:t>
            </a:r>
          </a:p>
          <a:p>
            <a:r>
              <a:rPr lang="en-US" altLang="ko-KR" sz="2600" dirty="0"/>
              <a:t>Delay by chicane: 2fs(600nm)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32FB5C7-37EB-4F6A-A349-B6D20BF3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05" y="3864935"/>
            <a:ext cx="4105939" cy="29930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0C4FC1-315B-4164-B486-EB64939AC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27" y="0"/>
            <a:ext cx="403803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519BA-B11F-4D30-B852-6C2B6E233607}"/>
              </a:ext>
            </a:extLst>
          </p:cNvPr>
          <p:cNvSpPr txBox="1"/>
          <p:nvPr/>
        </p:nvSpPr>
        <p:spPr>
          <a:xfrm>
            <a:off x="4816548" y="6176410"/>
            <a:ext cx="322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E. Prat et al. PRL </a:t>
            </a:r>
            <a:r>
              <a:rPr lang="en-US" altLang="ko-KR" sz="1400" b="0" i="0" u="none" strike="noStrike" baseline="0" dirty="0">
                <a:solidFill>
                  <a:srgbClr val="231F20"/>
                </a:solidFill>
              </a:rPr>
              <a:t>133, 205001 (2024)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79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dirty="0"/>
              <a:t>Mode-locking of FEL can be demonstrated by equally, periodically delaying electron bunch via chicane and modulator laser</a:t>
            </a:r>
          </a:p>
          <a:p>
            <a:r>
              <a:rPr lang="en-US" altLang="ko-KR" dirty="0"/>
              <a:t>Reduction of pulse length to </a:t>
            </a:r>
            <a:r>
              <a:rPr lang="en-US" altLang="ko-KR" dirty="0" err="1"/>
              <a:t>tens~hundreds</a:t>
            </a:r>
            <a:r>
              <a:rPr lang="en-US" altLang="ko-KR" dirty="0"/>
              <a:t> of attoseconds</a:t>
            </a:r>
          </a:p>
          <a:p>
            <a:r>
              <a:rPr lang="en-US" altLang="ko-KR" dirty="0"/>
              <a:t>Limitation: lower spectral brightness compared to SASE, undulator shorter </a:t>
            </a:r>
            <a:r>
              <a:rPr lang="en-US" altLang="ko-KR"/>
              <a:t>than saturation </a:t>
            </a:r>
            <a:r>
              <a:rPr lang="en-US" altLang="ko-KR" dirty="0"/>
              <a:t>length required, wavelength of modulator laser should be changed when changing electron delay</a:t>
            </a:r>
          </a:p>
        </p:txBody>
      </p:sp>
    </p:spTree>
    <p:extLst>
      <p:ext uri="{BB962C8B-B14F-4D97-AF65-F5344CB8AC3E}">
        <p14:creationId xmlns:p14="http://schemas.microsoft.com/office/powerpoint/2010/main" val="47060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68DB8AA-27D2-4259-8237-860DC879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303" y="827468"/>
            <a:ext cx="5901070" cy="491943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5599814" cy="5177503"/>
          </a:xfrm>
        </p:spPr>
        <p:txBody>
          <a:bodyPr>
            <a:normAutofit lnSpcReduction="10000"/>
          </a:bodyPr>
          <a:lstStyle/>
          <a:p>
            <a:r>
              <a:rPr lang="en-US" altLang="ko-KR" sz="2200" dirty="0"/>
              <a:t>Free electron laser(FEL): a device in which an electron beam and a beam of electromagnetic wave colinearly travel through an undulator, causing an energy modulation at the periodicity of the radiation wavelength, which turns into a density modulation(microbunching) and generates amplified, coherent radiations.</a:t>
            </a:r>
          </a:p>
          <a:p>
            <a:r>
              <a:rPr lang="en-US" altLang="ko-KR" sz="2200" dirty="0"/>
              <a:t>Self-amplification spontaneous emission(SASE): Initial microbunching is initiated not by external seed radiation, but by the spontaneous radiation within the in the first section of undulator</a:t>
            </a:r>
          </a:p>
          <a:p>
            <a:pPr marL="0" indent="0">
              <a:buNone/>
            </a:pPr>
            <a:r>
              <a:rPr lang="en-US" altLang="ko-KR" sz="2200" dirty="0"/>
              <a:t>  - can produce hard X-ray</a:t>
            </a:r>
          </a:p>
          <a:p>
            <a:pPr marL="0" indent="0">
              <a:buNone/>
            </a:pPr>
            <a:r>
              <a:rPr lang="en-US" altLang="ko-KR" sz="2200" dirty="0"/>
              <a:t>  - poor longitudinal coherence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8334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Self-seeding FEL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dirty="0"/>
              <a:t>Self seeding FEL: FEL seed by monochromatized SASE FEL radiation </a:t>
            </a:r>
          </a:p>
          <a:p>
            <a:pPr marL="0" indent="0">
              <a:buNone/>
            </a:pPr>
            <a:r>
              <a:rPr lang="en-US" altLang="ko-KR" dirty="0"/>
              <a:t>  - bandwidth can be improved more than 10 times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C6E586-5022-4DE6-B3E4-4AA83C5C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326"/>
            <a:ext cx="12192000" cy="40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Fresh Slice Multi-stage Amplification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dirty="0"/>
              <a:t>Electron beam tilted by RF deflector or </a:t>
            </a:r>
            <a:r>
              <a:rPr lang="en-US" altLang="ko-KR" dirty="0" err="1"/>
              <a:t>dechirper</a:t>
            </a:r>
            <a:r>
              <a:rPr lang="en-US" altLang="ko-KR" dirty="0"/>
              <a:t> is used</a:t>
            </a:r>
          </a:p>
          <a:p>
            <a:r>
              <a:rPr lang="en-US" altLang="ko-KR" dirty="0"/>
              <a:t>Pulse duration can be reduced by few fs</a:t>
            </a:r>
          </a:p>
          <a:p>
            <a:r>
              <a:rPr lang="en-US" altLang="ko-KR" dirty="0"/>
              <a:t>First demonstrated at LCLS with tilted beam and 3 stages of amplification</a:t>
            </a:r>
          </a:p>
          <a:p>
            <a:r>
              <a:rPr lang="en-US" altLang="ko-KR" dirty="0"/>
              <a:t>High pulse energy deviation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A11BCD-B7DD-45DF-A68B-F4F8A594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547"/>
            <a:ext cx="12192000" cy="215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F424E-5600-4B3C-B7E4-53E2300458EB}"/>
              </a:ext>
            </a:extLst>
          </p:cNvPr>
          <p:cNvSpPr txBox="1"/>
          <p:nvPr/>
        </p:nvSpPr>
        <p:spPr>
          <a:xfrm>
            <a:off x="3916325" y="6236549"/>
            <a:ext cx="435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dirty="0"/>
              <a:t>A. Lutman et al, PRL 120, 264801, 2018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18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Enhanced SASE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sz="2600" dirty="0"/>
              <a:t>Enhanced SASE(E-SASE): A technique in which an electron beam is energy modulated by optical laser which overlaps only a short longitudinal section of the electron beam</a:t>
            </a:r>
          </a:p>
          <a:p>
            <a:r>
              <a:rPr lang="en-US" altLang="ko-KR" sz="2600" dirty="0"/>
              <a:t>Energy modulation in the wiggler is converted to density modulation in chicane</a:t>
            </a:r>
          </a:p>
          <a:p>
            <a:r>
              <a:rPr lang="en-US" altLang="ko-KR" sz="2600" dirty="0"/>
              <a:t>Pulse duration can be reduced by a few hundred attoseconds</a:t>
            </a:r>
          </a:p>
          <a:p>
            <a:r>
              <a:rPr lang="en-US" altLang="ko-KR" sz="2600" dirty="0"/>
              <a:t>Greater peak x-ray output, and gain saturation in a shorter length of undulator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312E93-68CA-4F60-90F0-2009FB95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5553"/>
            <a:ext cx="8086060" cy="2073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6514D-28F9-4DE5-A043-9C2F9C72AEDB}"/>
              </a:ext>
            </a:extLst>
          </p:cNvPr>
          <p:cNvSpPr txBox="1"/>
          <p:nvPr/>
        </p:nvSpPr>
        <p:spPr>
          <a:xfrm>
            <a:off x="2858386" y="6358269"/>
            <a:ext cx="647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A. A. </a:t>
            </a:r>
            <a:r>
              <a:rPr lang="en-US" altLang="ko-KR" dirty="0" err="1"/>
              <a:t>Zholents</a:t>
            </a:r>
            <a:r>
              <a:rPr lang="en-US" altLang="ko-KR" dirty="0"/>
              <a:t>, Phys. Rev. ST Accel. Beams, 8:040701 (2005).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53C84E4-C62E-4750-A7A9-505047EA3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060" y="3976578"/>
            <a:ext cx="4105940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Mode-locked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dirty="0"/>
              <a:t>Mode-locked Laser: Laser whose phase between each modes is fixed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131B3F-E82F-4F44-A67E-4892A6D8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1918259"/>
            <a:ext cx="6299791" cy="38499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44BEC7A-25BA-4C3A-AE12-9EC9B2F1E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74" y="2364121"/>
            <a:ext cx="5286154" cy="2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Mode-locked Laser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9460"/>
                <a:ext cx="7231912" cy="517750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/>
                  <a:t>Field of mode-locked laser: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sup>
                        </m:sSup>
                      </m:e>
                    </m:nary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sup>
                        </m:sSup>
                      </m:e>
                    </m:nary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If A</a:t>
                </a:r>
                <a:r>
                  <a:rPr lang="en-US" altLang="ko-KR" sz="2400" baseline="-25000" dirty="0"/>
                  <a:t>m</a:t>
                </a:r>
                <a:r>
                  <a:rPr lang="en-US" altLang="ko-KR" sz="2400" dirty="0"/>
                  <a:t> is same for all m, then the envelope of the field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e>
                    </m:nary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+1)∆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ko-KR" sz="2400" dirty="0"/>
              </a:p>
              <a:p>
                <a:r>
                  <a:rPr lang="en-US" altLang="ko-KR" sz="2400" dirty="0"/>
                  <a:t>Ultrashort(</a:t>
                </a:r>
                <a:r>
                  <a:rPr lang="en-US" altLang="ko-KR" sz="2400" dirty="0" err="1"/>
                  <a:t>fs~ps</a:t>
                </a:r>
                <a:r>
                  <a:rPr lang="en-US" altLang="ko-KR" sz="2400" dirty="0"/>
                  <a:t>) laser pulses can be generated periodically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76CD21E-0F8F-4468-A328-DD1EBAAAD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9460"/>
                <a:ext cx="7231912" cy="5177503"/>
              </a:xfrm>
              <a:blipFill>
                <a:blip r:embed="rId2"/>
                <a:stretch>
                  <a:fillRect l="-1180" t="-1649" r="-17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ADE6E7FF-73D2-4E98-908E-8B6B88C8A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30" y="750965"/>
            <a:ext cx="4412188" cy="23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4DF7B9-2689-419D-B9C9-E45FA5EA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Mode-locked Laser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6CD21E-0F8F-4468-A328-DD1EBAAA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460"/>
            <a:ext cx="10515600" cy="5177503"/>
          </a:xfrm>
        </p:spPr>
        <p:txBody>
          <a:bodyPr/>
          <a:lstStyle/>
          <a:p>
            <a:r>
              <a:rPr lang="en-US" altLang="ko-KR" dirty="0"/>
              <a:t>Active mode locking: demonstrating mode locking by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periodically </a:t>
            </a:r>
            <a:r>
              <a:rPr lang="en-US" altLang="ko-KR" dirty="0"/>
              <a:t>modulating amplitude or phase of modes</a:t>
            </a:r>
          </a:p>
          <a:p>
            <a:pPr marL="0" indent="0">
              <a:buNone/>
            </a:pPr>
            <a:r>
              <a:rPr lang="en-US" altLang="ko-KR" dirty="0"/>
              <a:t>  - Frequency of modulation should be same with frequency spacing between laser modes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B4C272-D4A2-4C7A-B03A-483DAE76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" y="2816547"/>
            <a:ext cx="12059093" cy="3191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1A39D1-2926-4C06-AC34-6C1690F5B959}"/>
                  </a:ext>
                </a:extLst>
              </p:cNvPr>
              <p:cNvSpPr txBox="1"/>
              <p:nvPr/>
            </p:nvSpPr>
            <p:spPr>
              <a:xfrm>
                <a:off x="507703" y="5692651"/>
                <a:ext cx="7328492" cy="631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ko-KR" sz="2200" b="0" i="1" smtClean="0">
                          <a:latin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ko-K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ko-K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1A39D1-2926-4C06-AC34-6C1690F5B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3" y="5692651"/>
                <a:ext cx="7328492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20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4665</TotalTime>
  <Words>1281</Words>
  <Application>Microsoft Office PowerPoint</Application>
  <PresentationFormat>와이드스크린</PresentationFormat>
  <Paragraphs>109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Cambria Math</vt:lpstr>
      <vt:lpstr>Open Sans</vt:lpstr>
      <vt:lpstr>Office 테마</vt:lpstr>
      <vt:lpstr>Mode Locking in a Free-Electron Laser Amplifier</vt:lpstr>
      <vt:lpstr>PowerPoint 프레젠테이션</vt:lpstr>
      <vt:lpstr>Introduction</vt:lpstr>
      <vt:lpstr>Self-seeding FEL</vt:lpstr>
      <vt:lpstr>Fresh Slice Multi-stage Amplification</vt:lpstr>
      <vt:lpstr>Enhanced SASE</vt:lpstr>
      <vt:lpstr>Mode-locked Laser</vt:lpstr>
      <vt:lpstr>Mode-locked Laser</vt:lpstr>
      <vt:lpstr>Mode-locked Laser</vt:lpstr>
      <vt:lpstr>SASE XFEL</vt:lpstr>
      <vt:lpstr>Mode-coupled/locked XFEL</vt:lpstr>
      <vt:lpstr>Mode-coupled/locked XFEL</vt:lpstr>
      <vt:lpstr>Mode-coupled/locked XFEL</vt:lpstr>
      <vt:lpstr>Mode-coupled/locked XFEL</vt:lpstr>
      <vt:lpstr>Mode-coupled/locked XFEL</vt:lpstr>
      <vt:lpstr>Mode-coupled/locked XFEL</vt:lpstr>
      <vt:lpstr>Simulation result(EUV)</vt:lpstr>
      <vt:lpstr>Simulation result(EUV)</vt:lpstr>
      <vt:lpstr>Simulation result(X-ray, LCLS)</vt:lpstr>
      <vt:lpstr>Simulation result</vt:lpstr>
      <vt:lpstr>Experiment result in SwissFEL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Locking in a Free-Electron Laser Amplifier</dc:title>
  <dc:creator>SAMSUNG</dc:creator>
  <cp:lastModifiedBy>SAMSUNG</cp:lastModifiedBy>
  <cp:revision>530</cp:revision>
  <dcterms:created xsi:type="dcterms:W3CDTF">2025-11-04T01:56:07Z</dcterms:created>
  <dcterms:modified xsi:type="dcterms:W3CDTF">2025-11-07T07:43:49Z</dcterms:modified>
</cp:coreProperties>
</file>