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83" r:id="rId5"/>
    <p:sldId id="259" r:id="rId6"/>
    <p:sldId id="284" r:id="rId7"/>
    <p:sldId id="293" r:id="rId8"/>
    <p:sldId id="292" r:id="rId9"/>
    <p:sldId id="294" r:id="rId10"/>
    <p:sldId id="295" r:id="rId11"/>
    <p:sldId id="296" r:id="rId12"/>
    <p:sldId id="298" r:id="rId13"/>
    <p:sldId id="297" r:id="rId14"/>
    <p:sldId id="29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944"/>
    <a:srgbClr val="960000"/>
    <a:srgbClr val="FF93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1" autoAdjust="0"/>
    <p:restoredTop sz="94660"/>
  </p:normalViewPr>
  <p:slideViewPr>
    <p:cSldViewPr snapToGrid="0">
      <p:cViewPr>
        <p:scale>
          <a:sx n="66" d="100"/>
          <a:sy n="66" d="100"/>
        </p:scale>
        <p:origin x="684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B8901-9990-4300-8B0B-5EB6A52938F5}" type="datetimeFigureOut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3FA6B-65E8-4898-AB2F-4AABA8ECB40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02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3EAB-9EA2-4EDE-8350-8AC53D720715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741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3FA6B-65E8-4898-AB2F-4AABA8ECB40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48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803BF-A70E-4A71-E800-0A75CF69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9A92ED6-128C-D1B2-D64A-724F7ECDB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22C919-8A15-7971-324C-3695D63E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428B-A958-4013-A6E1-E924CFBCA558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D1F15D-9CE6-EEAE-271D-A64E7617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EF5141-C610-783E-C36A-843DF653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0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37415-8FAF-DC6C-095D-9E8578DB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33901F-28BA-CC75-5BEA-9BF6A2E1F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E2F19E-3F6C-031B-D5A4-C715AC6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0018-AF5A-4DFE-80C3-10666DACAA8E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32EBAA-E78F-2EFC-609C-83F63E87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3725DF-51EA-CCEC-F279-6A4832FA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76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5A7A205-504A-6C08-C60A-3CC71D73E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0698F9-5FAC-29ED-D357-A56596BD1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EBC7E2-EB5A-B7E6-C41E-74507063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7AAD-7261-4B51-9832-26D69E96080F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F9CCF5-57B6-5E85-E922-CBB70639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BE9C41-3FD1-B4D3-60B3-419C2091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72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7131E9-8698-ABC5-A00E-9747C368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37ED08-5DA1-92F5-421C-BD24D83E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FE89CF-1DA5-25BD-632E-804A997C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300D-442E-49A7-BE9D-8FB66B96261B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93CE1F-2540-8E79-53A0-CE955DB6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5850A2-1516-4BEE-0CB0-458957EF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1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74976-BBE5-BC21-2628-FA0AE199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852D48-980D-2811-2C60-B3DFCCE8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AE6BF-FD45-5CC2-F18D-89AA372D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3CB8-556D-48FC-AC2A-1369152B9BE3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87F013-7E96-05FB-F485-E504B3CD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10462C-3648-71E3-57EC-8C5748FA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844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4679F-9B9C-0E0D-BEE2-0CF3BA73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DE3495-1B7D-7A57-3342-21233BE16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EF37E5-88DD-F120-95A6-AA44D631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132628-DD44-6CCC-E513-57AADC0B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AF9-3540-4A62-ADCE-C130448B16F4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8A8AA5-986A-21BF-7921-692DA40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CBA572-7CDD-7EDD-D163-5A4D2DD4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90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9F2426-8A04-4470-78FC-8409F214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A424CC-B1F3-E80A-81F7-097D910A9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BA8F72-6944-BB12-8B8C-A7FEC8C9B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2C3E87-327D-F25A-B77A-ED5FC6D0E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55B79A1-C353-04A1-7718-954C64F5A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E5C20D7-3800-5F9A-5559-E65DA82D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172-76D0-426A-973E-852B16D1C593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90E4283-7123-78DB-B5B1-61AD8045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8036428-AF25-0FE2-F6B4-50DB0569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3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8DDEA7-436D-097F-4B95-107B3C8C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3D45395-9C71-37DD-FABA-307010E6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1CC-1975-440A-A416-763306F36B4A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8BFFB42-9EAF-D202-3E78-9FD00821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853A2F-C4E7-4427-D455-C5219E89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19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F18EFF0-2413-6C64-8ECE-A40F7EEB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DFE8-B19C-4B37-B59C-4D09B76F13A2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491EA6E-2154-526C-1823-A13EC67D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6AF7CD-444D-4E19-18C4-AE479D9D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76510C-822D-4EC3-36F7-D7EBCBFD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F8C4F9-80F1-505B-8B43-B19C793E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B8537B6-89E6-1E4F-40C6-FD72092E5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109176-CDB7-0A50-AA59-5BC6EDD9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98BE-252C-4F95-BE1B-28ED5619C4CC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F5541F-6517-CC22-CC60-1B8E1E83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BD9816-A0D1-2BCD-A525-7B1F081D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27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20C64-69CD-F7A8-6CBF-E730AB00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7C6E5F-4433-B8A1-5305-306B574BD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142F9B-547A-6665-AF41-708182646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09CFB3-9A09-5E71-9966-1963216A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BFE1-688B-4B0D-AAE3-0D53E19FA217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A1E6E5-62EC-0663-6352-E5B0F5E8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D0752F-0B95-2437-E56C-01BA83CC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1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857C7E-7A59-F811-226E-6EF596BE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E1328F-3A85-E6A3-6E6D-19649D66D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A0367A-DF2B-BB87-4C5C-3D8931685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2CDC2-B13B-4159-9637-B398D3F2ADA0}" type="datetime1">
              <a:rPr lang="ko-KR" altLang="en-US" smtClean="0"/>
              <a:t>2025-10-29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1B05C7-B171-699E-6623-156DBCEAE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097650-0E22-3092-654F-3A3F07AA0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3B533-5877-44D3-99CA-B0953744C9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3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8D1442-2B72-F9C9-CD2F-0F943A6BB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Spinning Beam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F9661CD-9AF3-3C4C-677E-B6097EC4D6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2025-10-31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694BBE-A2D0-0A50-B91D-9015886D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1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BAB21A-6113-E0E4-6D02-903839DA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10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02372864-24D9-2113-AE3E-05A43DA307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702588"/>
                  </p:ext>
                </p:extLst>
              </p:nvPr>
            </p:nvGraphicFramePr>
            <p:xfrm>
              <a:off x="248848" y="353179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:100</m:t>
                                </m:r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altLang="ko-KR" sz="11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498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3777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𝑑𝐺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:1%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02372864-24D9-2113-AE3E-05A43DA307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702588"/>
                  </p:ext>
                </p:extLst>
              </p:nvPr>
            </p:nvGraphicFramePr>
            <p:xfrm>
              <a:off x="248848" y="353179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142188" r="-800" b="-14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344444" r="-800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465116" r="-800" b="-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49FCF2-1C61-4BBC-0149-CE7D8AAED721}"/>
              </a:ext>
            </a:extLst>
          </p:cNvPr>
          <p:cNvSpPr txBox="1"/>
          <p:nvPr/>
        </p:nvSpPr>
        <p:spPr>
          <a:xfrm>
            <a:off x="248848" y="915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Run 1</a:t>
            </a:r>
            <a:endParaRPr lang="ko-KR" altLang="en-US" sz="11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6C37C79-28C7-2A1D-7269-A4BE9DC1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09" y="2186289"/>
            <a:ext cx="4985818" cy="360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A4C4253-CE4A-5936-E858-9AD513BDC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27" y="2186289"/>
            <a:ext cx="4985818" cy="36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970392-8B73-6E76-F4AB-90BD19360233}"/>
              </a:ext>
            </a:extLst>
          </p:cNvPr>
          <p:cNvSpPr txBox="1"/>
          <p:nvPr/>
        </p:nvSpPr>
        <p:spPr>
          <a:xfrm>
            <a:off x="2814855" y="1909290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63869-B379-ABD5-7EDE-EC3FD209464B}"/>
              </a:ext>
            </a:extLst>
          </p:cNvPr>
          <p:cNvSpPr txBox="1"/>
          <p:nvPr/>
        </p:nvSpPr>
        <p:spPr>
          <a:xfrm>
            <a:off x="7773421" y="1909289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7946DC-C982-C4A4-1320-F4696AC65005}"/>
                  </a:ext>
                </a:extLst>
              </p:cNvPr>
              <p:cNvSpPr txBox="1"/>
              <p:nvPr/>
            </p:nvSpPr>
            <p:spPr>
              <a:xfrm>
                <a:off x="2090361" y="5874226"/>
                <a:ext cx="3053913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:7.206%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7946DC-C982-C4A4-1320-F4696AC65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61" y="5874226"/>
                <a:ext cx="3053913" cy="280205"/>
              </a:xfrm>
              <a:prstGeom prst="rect">
                <a:avLst/>
              </a:prstGeom>
              <a:blipFill>
                <a:blip r:embed="rId5"/>
                <a:stretch>
                  <a:fillRect l="-200" t="-2174" r="-1198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4C21F0-4C01-391A-4637-B11623D898E4}"/>
                  </a:ext>
                </a:extLst>
              </p:cNvPr>
              <p:cNvSpPr txBox="1"/>
              <p:nvPr/>
            </p:nvSpPr>
            <p:spPr>
              <a:xfrm>
                <a:off x="2062372" y="6166607"/>
                <a:ext cx="3068340" cy="311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:5.524%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4C21F0-4C01-391A-4637-B11623D89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72" y="6166607"/>
                <a:ext cx="3068340" cy="311175"/>
              </a:xfrm>
              <a:prstGeom prst="rect">
                <a:avLst/>
              </a:prstGeom>
              <a:blipFill>
                <a:blip r:embed="rId6"/>
                <a:stretch>
                  <a:fillRect l="-198" t="-1961" r="-1190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4BAE0-EFE2-6B99-CD53-872E43392126}"/>
                  </a:ext>
                </a:extLst>
              </p:cNvPr>
              <p:cNvSpPr txBox="1"/>
              <p:nvPr/>
            </p:nvSpPr>
            <p:spPr>
              <a:xfrm>
                <a:off x="7089279" y="5874226"/>
                <a:ext cx="3053913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:3.584%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4BAE0-EFE2-6B99-CD53-872E43392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79" y="5874226"/>
                <a:ext cx="3053913" cy="280205"/>
              </a:xfrm>
              <a:prstGeom prst="rect">
                <a:avLst/>
              </a:prstGeom>
              <a:blipFill>
                <a:blip r:embed="rId7"/>
                <a:stretch>
                  <a:fillRect l="-200" t="-2174" r="-1397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686DDE-EBDB-DD4F-92B1-5B7AE0A1D709}"/>
                  </a:ext>
                </a:extLst>
              </p:cNvPr>
              <p:cNvSpPr txBox="1"/>
              <p:nvPr/>
            </p:nvSpPr>
            <p:spPr>
              <a:xfrm>
                <a:off x="7061290" y="6166607"/>
                <a:ext cx="3068340" cy="311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:2.594%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686DDE-EBDB-DD4F-92B1-5B7AE0A1D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90" y="6166607"/>
                <a:ext cx="3068340" cy="311175"/>
              </a:xfrm>
              <a:prstGeom prst="rect">
                <a:avLst/>
              </a:prstGeom>
              <a:blipFill>
                <a:blip r:embed="rId8"/>
                <a:stretch>
                  <a:fillRect l="-198" t="-1961" r="-1190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텍스트, 스크린샷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7EBD78-6DCA-5320-8A93-3643B18BF0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72" y="8878"/>
            <a:ext cx="2880000" cy="1800000"/>
          </a:xfrm>
          <a:prstGeom prst="rect">
            <a:avLst/>
          </a:prstGeom>
        </p:spPr>
      </p:pic>
      <p:pic>
        <p:nvPicPr>
          <p:cNvPr id="20" name="그림 19" descr="텍스트, 라인, 친필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8BDE30-5BF3-C716-755D-5060AB6CB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72" y="14849"/>
            <a:ext cx="288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5F820A-6D27-CD7F-A788-8F7262C6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72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11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D51C8D9D-F506-A3DD-25CA-A3DA298DED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966850"/>
                  </p:ext>
                </p:extLst>
              </p:nvPr>
            </p:nvGraphicFramePr>
            <p:xfrm>
              <a:off x="248848" y="353179"/>
              <a:ext cx="3037832" cy="9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8739746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48466199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0824255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:100</m:t>
                                </m:r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altLang="ko-KR" sz="11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1971966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D51C8D9D-F506-A3DD-25CA-A3DA298DED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966850"/>
                  </p:ext>
                </p:extLst>
              </p:nvPr>
            </p:nvGraphicFramePr>
            <p:xfrm>
              <a:off x="248848" y="353179"/>
              <a:ext cx="3037832" cy="9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8739746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48466199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0824255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143750" r="-800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196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B0EDCC-6884-9CDF-F6C7-EDE258994492}"/>
              </a:ext>
            </a:extLst>
          </p:cNvPr>
          <p:cNvSpPr txBox="1"/>
          <p:nvPr/>
        </p:nvSpPr>
        <p:spPr>
          <a:xfrm>
            <a:off x="248848" y="915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Run 1</a:t>
            </a:r>
            <a:endParaRPr lang="ko-KR" altLang="en-US" sz="11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6596FC-51AF-E151-C7C4-F09D2604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02" y="319088"/>
            <a:ext cx="3988654" cy="288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11EFDBE-F5E5-143F-CB06-7A5992E5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256" y="319088"/>
            <a:ext cx="3988654" cy="2880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4A8415E-966C-1AD9-60F4-8EC7096FC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48" y="3258000"/>
            <a:ext cx="4985818" cy="3600000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1709993-E4DB-24EF-A50B-2EA9ED341F4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72357" y="748180"/>
            <a:ext cx="5864102" cy="26808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C3C73D06-A7FF-1121-CDEF-39F21310D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749" y="3258000"/>
            <a:ext cx="4985818" cy="36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68B66D-F18D-34DC-D3F8-CEDA97A287BE}"/>
                  </a:ext>
                </a:extLst>
              </p:cNvPr>
              <p:cNvSpPr txBox="1"/>
              <p:nvPr/>
            </p:nvSpPr>
            <p:spPr>
              <a:xfrm>
                <a:off x="248848" y="1408242"/>
                <a:ext cx="2623906" cy="557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1.782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% / 1.782%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68B66D-F18D-34DC-D3F8-CEDA97A28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8" y="1408242"/>
                <a:ext cx="2623906" cy="557204"/>
              </a:xfrm>
              <a:prstGeom prst="rect">
                <a:avLst/>
              </a:prstGeom>
              <a:blipFill>
                <a:blip r:embed="rId7"/>
                <a:stretch>
                  <a:fillRect b="-18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4437C9-486E-780A-0E12-2AC5E9BB1AB2}"/>
                  </a:ext>
                </a:extLst>
              </p:cNvPr>
              <p:cNvSpPr txBox="1"/>
              <p:nvPr/>
            </p:nvSpPr>
            <p:spPr>
              <a:xfrm>
                <a:off x="248848" y="2086910"/>
                <a:ext cx="2595918" cy="588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:0.340% / 0.340%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4437C9-486E-780A-0E12-2AC5E9BB1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8" y="2086910"/>
                <a:ext cx="2595918" cy="588174"/>
              </a:xfrm>
              <a:prstGeom prst="rect">
                <a:avLst/>
              </a:prstGeom>
              <a:blipFill>
                <a:blip r:embed="rId8"/>
                <a:stretch>
                  <a:fillRect b="-164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>
            <a:extLst>
              <a:ext uri="{FF2B5EF4-FFF2-40B4-BE49-F238E27FC236}">
                <a16:creationId xmlns:a16="http://schemas.microsoft.com/office/drawing/2014/main" id="{CC6B4EB9-C00F-4CA9-2DA5-C5FB95366902}"/>
              </a:ext>
            </a:extLst>
          </p:cNvPr>
          <p:cNvSpPr/>
          <p:nvPr/>
        </p:nvSpPr>
        <p:spPr>
          <a:xfrm>
            <a:off x="6636459" y="621022"/>
            <a:ext cx="511730" cy="2543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6FC29C1-67B6-E54D-29B4-5C1FC1DE7B47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4767309" y="748180"/>
            <a:ext cx="2380880" cy="26808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FDD1B93-51F5-9334-5EE1-E9B4A40F529F}"/>
              </a:ext>
            </a:extLst>
          </p:cNvPr>
          <p:cNvSpPr/>
          <p:nvPr/>
        </p:nvSpPr>
        <p:spPr>
          <a:xfrm>
            <a:off x="10595328" y="631994"/>
            <a:ext cx="511730" cy="2543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99F72C2-01FC-068A-B119-1323425E14AD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488373" y="759152"/>
            <a:ext cx="4106955" cy="26698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81E8C1A8-19F3-F578-31C8-5C7B3D31C5BA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10457895" y="759152"/>
            <a:ext cx="649163" cy="26698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2952555-2704-4385-8683-027869B2E779}"/>
              </a:ext>
            </a:extLst>
          </p:cNvPr>
          <p:cNvSpPr txBox="1"/>
          <p:nvPr/>
        </p:nvSpPr>
        <p:spPr>
          <a:xfrm>
            <a:off x="4705466" y="36603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6F062B-B983-CF4B-30F8-F83650495872}"/>
              </a:ext>
            </a:extLst>
          </p:cNvPr>
          <p:cNvSpPr txBox="1"/>
          <p:nvPr/>
        </p:nvSpPr>
        <p:spPr>
          <a:xfrm>
            <a:off x="8666868" y="39487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328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12EE94-D114-4FF4-9077-BE0BE2C9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12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14405FC-AFFE-6753-76A2-96935DE78B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7194457"/>
                  </p:ext>
                </p:extLst>
              </p:nvPr>
            </p:nvGraphicFramePr>
            <p:xfrm>
              <a:off x="248848" y="353179"/>
              <a:ext cx="3037832" cy="8045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Const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23777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𝑑𝐺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:1%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14405FC-AFFE-6753-76A2-96935DE78B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7194457"/>
                  </p:ext>
                </p:extLst>
              </p:nvPr>
            </p:nvGraphicFramePr>
            <p:xfrm>
              <a:off x="248848" y="353179"/>
              <a:ext cx="3037832" cy="8045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Const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211628" r="-800" b="-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2F01AE-EA25-4C4F-BC90-F6AD8BEA29F2}"/>
              </a:ext>
            </a:extLst>
          </p:cNvPr>
          <p:cNvSpPr txBox="1"/>
          <p:nvPr/>
        </p:nvSpPr>
        <p:spPr>
          <a:xfrm>
            <a:off x="248848" y="915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Run 1</a:t>
            </a:r>
            <a:endParaRPr lang="ko-KR" altLang="en-US" sz="11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D381F05-C418-AC00-4970-3468AFE1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8" y="3258000"/>
            <a:ext cx="4985818" cy="360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AE98DA-966D-B4B0-71F3-221DA6B4B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445" y="3258000"/>
            <a:ext cx="4985818" cy="3600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0ABBC8-A20A-5465-5A27-6E0090FBD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602" y="313602"/>
            <a:ext cx="3988654" cy="288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D0111B-A36A-A719-6CD3-BD3CBA6CE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255" y="313602"/>
            <a:ext cx="3988654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5C14C4-F16E-A2F0-CDFE-42A0B446ECA7}"/>
              </a:ext>
            </a:extLst>
          </p:cNvPr>
          <p:cNvSpPr txBox="1"/>
          <p:nvPr/>
        </p:nvSpPr>
        <p:spPr>
          <a:xfrm>
            <a:off x="4705466" y="36603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01CA4-710E-C50C-9D21-2A93F2BA654F}"/>
              </a:ext>
            </a:extLst>
          </p:cNvPr>
          <p:cNvSpPr txBox="1"/>
          <p:nvPr/>
        </p:nvSpPr>
        <p:spPr>
          <a:xfrm>
            <a:off x="8666868" y="39487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5BECC15-B2AB-0441-2BBC-28DCF96FC031}"/>
              </a:ext>
            </a:extLst>
          </p:cNvPr>
          <p:cNvSpPr/>
          <p:nvPr/>
        </p:nvSpPr>
        <p:spPr>
          <a:xfrm>
            <a:off x="10595328" y="631994"/>
            <a:ext cx="511730" cy="2543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03AD1E3-44DC-B755-6746-72B9712D368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488373" y="759152"/>
            <a:ext cx="4106955" cy="26698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B3ABF1D-55DB-22FE-C1FF-2F5B007ADB0C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10395751" y="759152"/>
            <a:ext cx="711307" cy="26698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C8A98D2-12F8-20FB-C135-4974611CB6B4}"/>
              </a:ext>
            </a:extLst>
          </p:cNvPr>
          <p:cNvSpPr/>
          <p:nvPr/>
        </p:nvSpPr>
        <p:spPr>
          <a:xfrm>
            <a:off x="6636459" y="621022"/>
            <a:ext cx="511730" cy="2543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1E05325-F3C3-8BDF-48CC-1AD7D19ADF3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834501" y="748180"/>
            <a:ext cx="5801958" cy="26808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9A63AB6-1A0E-EB45-EEDC-3BBB49746173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4767309" y="748180"/>
            <a:ext cx="2380880" cy="26808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C29607-8650-736F-49D6-2BCBAD96FA08}"/>
                  </a:ext>
                </a:extLst>
              </p:cNvPr>
              <p:cNvSpPr txBox="1"/>
              <p:nvPr/>
            </p:nvSpPr>
            <p:spPr>
              <a:xfrm>
                <a:off x="248848" y="1408242"/>
                <a:ext cx="2623906" cy="557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0.067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% / 0.057%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C29607-8650-736F-49D6-2BCBAD96F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8" y="1408242"/>
                <a:ext cx="2623906" cy="557204"/>
              </a:xfrm>
              <a:prstGeom prst="rect">
                <a:avLst/>
              </a:prstGeom>
              <a:blipFill>
                <a:blip r:embed="rId7"/>
                <a:stretch>
                  <a:fillRect b="-18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92ABC5-BEA6-1D4C-2E52-1997B37CE6CC}"/>
                  </a:ext>
                </a:extLst>
              </p:cNvPr>
              <p:cNvSpPr txBox="1"/>
              <p:nvPr/>
            </p:nvSpPr>
            <p:spPr>
              <a:xfrm>
                <a:off x="248848" y="2086910"/>
                <a:ext cx="2595918" cy="588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:0.147% / 0.137%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92ABC5-BEA6-1D4C-2E52-1997B37C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8" y="2086910"/>
                <a:ext cx="2595918" cy="588174"/>
              </a:xfrm>
              <a:prstGeom prst="rect">
                <a:avLst/>
              </a:prstGeom>
              <a:blipFill>
                <a:blip r:embed="rId8"/>
                <a:stretch>
                  <a:fillRect b="-164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33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5CA1519-A5D7-BB26-8F77-5FC949EF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7D201-6FC0-EDD4-0870-BC92ABCAA130}"/>
              </a:ext>
            </a:extLst>
          </p:cNvPr>
          <p:cNvSpPr txBox="1"/>
          <p:nvPr/>
        </p:nvSpPr>
        <p:spPr>
          <a:xfrm>
            <a:off x="248848" y="915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Run 1</a:t>
            </a:r>
            <a:endParaRPr lang="ko-KR" alt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721D8F73-52FA-C818-8916-9C7539F82D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22837"/>
                  </p:ext>
                </p:extLst>
              </p:nvPr>
            </p:nvGraphicFramePr>
            <p:xfrm>
              <a:off x="248848" y="353179"/>
              <a:ext cx="3037832" cy="8177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509611454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4122298998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355476"/>
                      </a:ext>
                    </a:extLst>
                  </a:tr>
                  <a:tr h="2498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586638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721D8F73-52FA-C818-8916-9C7539F82D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22837"/>
                  </p:ext>
                </p:extLst>
              </p:nvPr>
            </p:nvGraphicFramePr>
            <p:xfrm>
              <a:off x="248848" y="353179"/>
              <a:ext cx="3037832" cy="8177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509611454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4122298998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355476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204444" r="-800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6638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6A1379-C97F-1120-D6A0-BAA326E8830F}"/>
              </a:ext>
            </a:extLst>
          </p:cNvPr>
          <p:cNvSpPr txBox="1"/>
          <p:nvPr/>
        </p:nvSpPr>
        <p:spPr>
          <a:xfrm>
            <a:off x="2930921" y="1539814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D7341-CCD1-6046-7A76-3EFF221E868C}"/>
              </a:ext>
            </a:extLst>
          </p:cNvPr>
          <p:cNvSpPr txBox="1"/>
          <p:nvPr/>
        </p:nvSpPr>
        <p:spPr>
          <a:xfrm>
            <a:off x="7759194" y="1534046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9901BA7-35BE-BD80-743D-2C3BD9A4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1045"/>
            <a:ext cx="4985818" cy="36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B112A2-8B4B-F933-6279-A4D4EF77002C}"/>
                  </a:ext>
                </a:extLst>
              </p:cNvPr>
              <p:cNvSpPr txBox="1"/>
              <p:nvPr/>
            </p:nvSpPr>
            <p:spPr>
              <a:xfrm>
                <a:off x="2090361" y="5874226"/>
                <a:ext cx="3053913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:6.139%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B112A2-8B4B-F933-6279-A4D4EF770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61" y="5874226"/>
                <a:ext cx="3053913" cy="280205"/>
              </a:xfrm>
              <a:prstGeom prst="rect">
                <a:avLst/>
              </a:prstGeom>
              <a:blipFill>
                <a:blip r:embed="rId4"/>
                <a:stretch>
                  <a:fillRect l="-200" t="-2174" r="-1198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62DCD2-3C69-A0B0-A23F-AB1C91589046}"/>
                  </a:ext>
                </a:extLst>
              </p:cNvPr>
              <p:cNvSpPr txBox="1"/>
              <p:nvPr/>
            </p:nvSpPr>
            <p:spPr>
              <a:xfrm>
                <a:off x="2062372" y="6166607"/>
                <a:ext cx="3068340" cy="311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:6.169%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62DCD2-3C69-A0B0-A23F-AB1C91589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72" y="6166607"/>
                <a:ext cx="3068340" cy="311175"/>
              </a:xfrm>
              <a:prstGeom prst="rect">
                <a:avLst/>
              </a:prstGeom>
              <a:blipFill>
                <a:blip r:embed="rId5"/>
                <a:stretch>
                  <a:fillRect l="-198" t="-1961" r="-1190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99879-64E0-4FD3-3F9C-CD18DFAF5405}"/>
                  </a:ext>
                </a:extLst>
              </p:cNvPr>
              <p:cNvSpPr txBox="1"/>
              <p:nvPr/>
            </p:nvSpPr>
            <p:spPr>
              <a:xfrm>
                <a:off x="7089279" y="5874226"/>
                <a:ext cx="3053913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:5.335%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99879-64E0-4FD3-3F9C-CD18DFAF5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79" y="5874226"/>
                <a:ext cx="3053913" cy="280205"/>
              </a:xfrm>
              <a:prstGeom prst="rect">
                <a:avLst/>
              </a:prstGeom>
              <a:blipFill>
                <a:blip r:embed="rId6"/>
                <a:stretch>
                  <a:fillRect l="-200" t="-2174" r="-1397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42D84D-43BE-F421-7ECB-D98099E7843A}"/>
                  </a:ext>
                </a:extLst>
              </p:cNvPr>
              <p:cNvSpPr txBox="1"/>
              <p:nvPr/>
            </p:nvSpPr>
            <p:spPr>
              <a:xfrm>
                <a:off x="7061290" y="6166607"/>
                <a:ext cx="3241465" cy="311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:−0.266%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42D84D-43BE-F421-7ECB-D98099E7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90" y="6166607"/>
                <a:ext cx="3241465" cy="311175"/>
              </a:xfrm>
              <a:prstGeom prst="rect">
                <a:avLst/>
              </a:prstGeom>
              <a:blipFill>
                <a:blip r:embed="rId7"/>
                <a:stretch>
                  <a:fillRect l="-188" t="-1961" r="-1128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2C28D10E-432E-34EB-878B-6211587D9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633" y="1811045"/>
            <a:ext cx="498581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4761B4-6D2B-03E5-0F13-6B05CC33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E3267-B54E-418F-6268-0AD10EC119B8}"/>
              </a:ext>
            </a:extLst>
          </p:cNvPr>
          <p:cNvSpPr txBox="1"/>
          <p:nvPr/>
        </p:nvSpPr>
        <p:spPr>
          <a:xfrm>
            <a:off x="0" y="0"/>
            <a:ext cx="186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Future Plan</a:t>
            </a:r>
            <a:endParaRPr lang="ko-KR" altLang="en-US" sz="24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E445D4-76B9-CD35-6F98-5BE8C0EA0357}"/>
              </a:ext>
            </a:extLst>
          </p:cNvPr>
          <p:cNvSpPr/>
          <p:nvPr/>
        </p:nvSpPr>
        <p:spPr>
          <a:xfrm>
            <a:off x="649169" y="725321"/>
            <a:ext cx="1867946" cy="10108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Input Beam Setting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A1D081-0F15-90EF-8A31-AC0EE58B0494}"/>
              </a:ext>
            </a:extLst>
          </p:cNvPr>
          <p:cNvSpPr/>
          <p:nvPr/>
        </p:nvSpPr>
        <p:spPr>
          <a:xfrm>
            <a:off x="2794653" y="2168238"/>
            <a:ext cx="1867946" cy="10108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FODO Lattice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76780F-9504-703E-0496-748792FB65C5}"/>
              </a:ext>
            </a:extLst>
          </p:cNvPr>
          <p:cNvSpPr/>
          <p:nvPr/>
        </p:nvSpPr>
        <p:spPr>
          <a:xfrm>
            <a:off x="4940139" y="725321"/>
            <a:ext cx="1867946" cy="10108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Error Setting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3B7A29-3115-56E2-6F8B-646B89A856A3}"/>
              </a:ext>
            </a:extLst>
          </p:cNvPr>
          <p:cNvSpPr/>
          <p:nvPr/>
        </p:nvSpPr>
        <p:spPr>
          <a:xfrm>
            <a:off x="9231107" y="725321"/>
            <a:ext cx="1867946" cy="10108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Analyze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612AF1C-88B1-CED1-C50B-39FEE156E56D}"/>
              </a:ext>
            </a:extLst>
          </p:cNvPr>
          <p:cNvSpPr/>
          <p:nvPr/>
        </p:nvSpPr>
        <p:spPr>
          <a:xfrm>
            <a:off x="2794653" y="3611155"/>
            <a:ext cx="1867946" cy="10108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Solenoid Lattice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E9B11A-C004-120C-AD24-18A03755AC8C}"/>
              </a:ext>
            </a:extLst>
          </p:cNvPr>
          <p:cNvSpPr/>
          <p:nvPr/>
        </p:nvSpPr>
        <p:spPr>
          <a:xfrm>
            <a:off x="2794653" y="5054072"/>
            <a:ext cx="1867946" cy="10108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Another Lattice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4407062-BE1D-4DC1-B49E-6EF71906AD17}"/>
              </a:ext>
            </a:extLst>
          </p:cNvPr>
          <p:cNvSpPr/>
          <p:nvPr/>
        </p:nvSpPr>
        <p:spPr>
          <a:xfrm>
            <a:off x="7085624" y="725321"/>
            <a:ext cx="1867946" cy="10108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Error Study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2998837-DD80-A18E-5C76-5C794AF1F2F9}"/>
              </a:ext>
            </a:extLst>
          </p:cNvPr>
          <p:cNvSpPr/>
          <p:nvPr/>
        </p:nvSpPr>
        <p:spPr>
          <a:xfrm>
            <a:off x="7085624" y="2168238"/>
            <a:ext cx="1867946" cy="10108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# of Run: 1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ADB5F6-A7FD-E8F6-1600-E2FE5F90570E}"/>
              </a:ext>
            </a:extLst>
          </p:cNvPr>
          <p:cNvSpPr/>
          <p:nvPr/>
        </p:nvSpPr>
        <p:spPr>
          <a:xfrm>
            <a:off x="7085624" y="3611154"/>
            <a:ext cx="1867946" cy="10108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Statistic Error</a:t>
            </a:r>
          </a:p>
          <a:p>
            <a:pPr algn="ctr"/>
            <a:r>
              <a:rPr lang="en-US" altLang="ko-KR" sz="1400" dirty="0">
                <a:solidFill>
                  <a:schemeClr val="tx2"/>
                </a:solidFill>
              </a:rPr>
              <a:t>Based on Monte Carlo approach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D2485D7-1110-4BB2-D3C3-0A6244B0154B}"/>
              </a:ext>
            </a:extLst>
          </p:cNvPr>
          <p:cNvSpPr/>
          <p:nvPr/>
        </p:nvSpPr>
        <p:spPr>
          <a:xfrm>
            <a:off x="2794653" y="725321"/>
            <a:ext cx="1867946" cy="10108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Lattice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3C9F18E-BDCC-B3A1-C696-2B36A5F2352D}"/>
              </a:ext>
            </a:extLst>
          </p:cNvPr>
          <p:cNvSpPr/>
          <p:nvPr/>
        </p:nvSpPr>
        <p:spPr>
          <a:xfrm>
            <a:off x="9231107" y="3611153"/>
            <a:ext cx="1867946" cy="10108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Rotation Error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E44CD506-637A-EC9E-D731-1CEC76589F04}"/>
                  </a:ext>
                </a:extLst>
              </p:cNvPr>
              <p:cNvSpPr/>
              <p:nvPr/>
            </p:nvSpPr>
            <p:spPr>
              <a:xfrm>
                <a:off x="649168" y="2168236"/>
                <a:ext cx="1867946" cy="101087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No-Spin &amp; Spin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altLang="ko-K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E44CD506-637A-EC9E-D731-1CEC76589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8" y="2168236"/>
                <a:ext cx="1867946" cy="1010873"/>
              </a:xfrm>
              <a:prstGeom prst="rect">
                <a:avLst/>
              </a:prstGeom>
              <a:blipFill>
                <a:blip r:embed="rId2"/>
                <a:stretch>
                  <a:fillRect l="-1613" r="-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D2E36D-38BC-7C78-9D68-ABF63505E692}"/>
              </a:ext>
            </a:extLst>
          </p:cNvPr>
          <p:cNvSpPr/>
          <p:nvPr/>
        </p:nvSpPr>
        <p:spPr>
          <a:xfrm>
            <a:off x="4940139" y="2168236"/>
            <a:ext cx="1867946" cy="10108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Gaussian Distribution</a:t>
            </a: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EA962CC-B321-F446-1598-CF1FFE4895EF}"/>
              </a:ext>
            </a:extLst>
          </p:cNvPr>
          <p:cNvSpPr/>
          <p:nvPr/>
        </p:nvSpPr>
        <p:spPr>
          <a:xfrm>
            <a:off x="9231107" y="5052014"/>
            <a:ext cx="1867946" cy="10108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2"/>
                </a:solidFill>
              </a:rPr>
              <a:t>X-Y coupling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58B4F02-7F06-123C-D78A-D25BBF73536E}"/>
              </a:ext>
            </a:extLst>
          </p:cNvPr>
          <p:cNvSpPr/>
          <p:nvPr/>
        </p:nvSpPr>
        <p:spPr>
          <a:xfrm>
            <a:off x="9231107" y="2168236"/>
            <a:ext cx="1867946" cy="1010873"/>
          </a:xfrm>
          <a:prstGeom prst="rect">
            <a:avLst/>
          </a:prstGeom>
          <a:solidFill>
            <a:srgbClr val="B24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Centroid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CBCBAE7D-9A9A-6368-0201-9BCBB7B31231}"/>
              </a:ext>
            </a:extLst>
          </p:cNvPr>
          <p:cNvCxnSpPr>
            <a:cxnSpLocks/>
          </p:cNvCxnSpPr>
          <p:nvPr/>
        </p:nvCxnSpPr>
        <p:spPr>
          <a:xfrm flipV="1">
            <a:off x="9231107" y="2182283"/>
            <a:ext cx="1867946" cy="9968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8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9CB78DD0-C72C-34A3-B0A0-131D04881A6F}"/>
              </a:ext>
            </a:extLst>
          </p:cNvPr>
          <p:cNvGrpSpPr/>
          <p:nvPr/>
        </p:nvGrpSpPr>
        <p:grpSpPr>
          <a:xfrm>
            <a:off x="1978171" y="4433739"/>
            <a:ext cx="8235657" cy="2368257"/>
            <a:chOff x="2361459" y="3718195"/>
            <a:chExt cx="6556013" cy="17959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C397AFD-C7FC-AA43-1193-C15A00C11AD2}"/>
                </a:ext>
              </a:extLst>
            </p:cNvPr>
            <p:cNvSpPr/>
            <p:nvPr/>
          </p:nvSpPr>
          <p:spPr>
            <a:xfrm>
              <a:off x="4252529" y="3718195"/>
              <a:ext cx="2773873" cy="81165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F45E721-AFC8-DC31-2D68-8065D1E7C6E7}"/>
                    </a:ext>
                  </a:extLst>
                </p:cNvPr>
                <p:cNvSpPr txBox="1"/>
                <p:nvPr/>
              </p:nvSpPr>
              <p:spPr>
                <a:xfrm>
                  <a:off x="2361459" y="4920470"/>
                  <a:ext cx="18360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𝑐𝑎𝑛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𝑚𝑒𝑐h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F45E721-AFC8-DC31-2D68-8065D1E7C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459" y="4920470"/>
                  <a:ext cx="1836080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4C87970-6762-D715-4928-9B0646AC5653}"/>
                    </a:ext>
                  </a:extLst>
                </p:cNvPr>
                <p:cNvSpPr txBox="1"/>
                <p:nvPr/>
              </p:nvSpPr>
              <p:spPr>
                <a:xfrm>
                  <a:off x="7081392" y="4920471"/>
                  <a:ext cx="18360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𝑐𝑎𝑛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ko-KR" altLang="en-US" b="1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4C87970-6762-D715-4928-9B0646AC5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92" y="4920471"/>
                  <a:ext cx="183608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4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281D9486-37FC-FFE4-A28A-D308DFD9D75C}"/>
                </a:ext>
              </a:extLst>
            </p:cNvPr>
            <p:cNvCxnSpPr/>
            <p:nvPr/>
          </p:nvCxnSpPr>
          <p:spPr>
            <a:xfrm>
              <a:off x="4252529" y="4692579"/>
              <a:ext cx="0" cy="801385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1843F91C-0AD3-BA8D-9BE8-33F284ECB18E}"/>
                </a:ext>
              </a:extLst>
            </p:cNvPr>
            <p:cNvCxnSpPr/>
            <p:nvPr/>
          </p:nvCxnSpPr>
          <p:spPr>
            <a:xfrm>
              <a:off x="7005501" y="4692579"/>
              <a:ext cx="0" cy="801385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068166-5CD6-DC23-3272-15BDB77DC217}"/>
                    </a:ext>
                  </a:extLst>
                </p:cNvPr>
                <p:cNvSpPr txBox="1"/>
                <p:nvPr/>
              </p:nvSpPr>
              <p:spPr>
                <a:xfrm>
                  <a:off x="4246153" y="4900861"/>
                  <a:ext cx="27802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𝑐𝑎𝑛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𝑚𝑒𝑐h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068166-5CD6-DC23-3272-15BDB77DC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153" y="4900861"/>
                  <a:ext cx="2780248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661859-2BDB-A4CD-A65D-C8CCD2848D8D}"/>
                    </a:ext>
                  </a:extLst>
                </p:cNvPr>
                <p:cNvSpPr txBox="1"/>
                <p:nvPr/>
              </p:nvSpPr>
              <p:spPr>
                <a:xfrm>
                  <a:off x="4793202" y="5237106"/>
                  <a:ext cx="1761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𝑚𝑒𝑐h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661859-2BDB-A4CD-A65D-C8CCD2848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202" y="5237106"/>
                  <a:ext cx="1761123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B79C6AD-0405-0400-459F-72EFA5BE21E8}"/>
                </a:ext>
              </a:extLst>
            </p:cNvPr>
            <p:cNvSpPr/>
            <p:nvPr/>
          </p:nvSpPr>
          <p:spPr>
            <a:xfrm>
              <a:off x="5522837" y="5198502"/>
              <a:ext cx="85769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54768097-E3B0-D67D-8095-437B31249526}"/>
                </a:ext>
              </a:extLst>
            </p:cNvPr>
            <p:cNvCxnSpPr/>
            <p:nvPr/>
          </p:nvCxnSpPr>
          <p:spPr>
            <a:xfrm>
              <a:off x="2858337" y="4148049"/>
              <a:ext cx="1063953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665F247F-305F-6739-1AC8-FAEA6FF707C1}"/>
                </a:ext>
              </a:extLst>
            </p:cNvPr>
            <p:cNvCxnSpPr/>
            <p:nvPr/>
          </p:nvCxnSpPr>
          <p:spPr>
            <a:xfrm>
              <a:off x="7243862" y="4148049"/>
              <a:ext cx="1063953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61F393D-4B87-AA44-C3DB-31A994B7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CF1D034-7358-0A75-7727-EB1EDE92A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143" y="4128182"/>
            <a:ext cx="1826471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AB18F-2219-7C3B-3A26-9C85AB8ECE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507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/>
                  <a:t>Spinning Bullet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ko-KR" sz="2400" b="1" dirty="0"/>
                  <a:t>Spinning Beam</a:t>
                </a:r>
                <a:endParaRPr lang="ko-KR" alt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AB18F-2219-7C3B-3A26-9C85AB8EC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078634" cy="461665"/>
              </a:xfrm>
              <a:prstGeom prst="rect">
                <a:avLst/>
              </a:prstGeom>
              <a:blipFill>
                <a:blip r:embed="rId2"/>
                <a:stretch>
                  <a:fillRect l="-1801" t="-10526" r="-840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9835BE72-FC9A-6FB1-8029-D81ACE465C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739" r="11768" b="20733"/>
          <a:stretch>
            <a:fillRect/>
          </a:stretch>
        </p:blipFill>
        <p:spPr>
          <a:xfrm>
            <a:off x="6009432" y="489256"/>
            <a:ext cx="5370991" cy="2341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0C2C81-B055-D614-34FB-95C8B150CA4B}"/>
              </a:ext>
            </a:extLst>
          </p:cNvPr>
          <p:cNvSpPr txBox="1"/>
          <p:nvPr/>
        </p:nvSpPr>
        <p:spPr>
          <a:xfrm>
            <a:off x="892418" y="3143204"/>
            <a:ext cx="108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Electron accelerator: generate spinning beams by applying B-field at the electron beam gun position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BDFF26-E7A2-63D4-105E-28B71C143060}"/>
              </a:ext>
            </a:extLst>
          </p:cNvPr>
          <p:cNvSpPr txBox="1"/>
          <p:nvPr/>
        </p:nvSpPr>
        <p:spPr>
          <a:xfrm>
            <a:off x="892418" y="3635693"/>
            <a:ext cx="939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</a:rPr>
              <a:t>Hadron accelerator: generate spinning beams using a solenoid and charge stripping</a:t>
            </a:r>
            <a:endParaRPr lang="ko-KR" altLang="en-US" dirty="0">
              <a:highlight>
                <a:srgbClr val="FFFF00"/>
              </a:highlight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0C5A1A8B-7071-7E78-386F-1BAA7E0E36CC}"/>
              </a:ext>
            </a:extLst>
          </p:cNvPr>
          <p:cNvSpPr/>
          <p:nvPr/>
        </p:nvSpPr>
        <p:spPr>
          <a:xfrm>
            <a:off x="446567" y="3710563"/>
            <a:ext cx="389861" cy="219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5F0380-61A7-5005-984E-541EA6D9F004}"/>
              </a:ext>
            </a:extLst>
          </p:cNvPr>
          <p:cNvSpPr txBox="1"/>
          <p:nvPr/>
        </p:nvSpPr>
        <p:spPr>
          <a:xfrm>
            <a:off x="4284653" y="4187947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Solenoid</a:t>
            </a:r>
            <a:endParaRPr lang="ko-KR" altLang="en-US" sz="1200" b="1" dirty="0"/>
          </a:p>
        </p:txBody>
      </p:sp>
      <p:pic>
        <p:nvPicPr>
          <p:cNvPr id="1026" name="Picture 2" descr="Barrel Rifling 101: Types, Twist Rates, and More : Gun University">
            <a:extLst>
              <a:ext uri="{FF2B5EF4-FFF2-40B4-BE49-F238E27FC236}">
                <a16:creationId xmlns:a16="http://schemas.microsoft.com/office/drawing/2014/main" id="{76F8D8AE-B9C7-9D59-752A-ED0B2BCF0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3"/>
          <a:stretch>
            <a:fillRect/>
          </a:stretch>
        </p:blipFill>
        <p:spPr bwMode="auto">
          <a:xfrm>
            <a:off x="1111515" y="612530"/>
            <a:ext cx="4763618" cy="11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arrel Rifling 101: Types, Twist Rates, and More : Gun University">
            <a:extLst>
              <a:ext uri="{FF2B5EF4-FFF2-40B4-BE49-F238E27FC236}">
                <a16:creationId xmlns:a16="http://schemas.microsoft.com/office/drawing/2014/main" id="{B8D8659D-60E8-CF30-77BD-A79AD04A5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1"/>
          <a:stretch>
            <a:fillRect/>
          </a:stretch>
        </p:blipFill>
        <p:spPr bwMode="auto">
          <a:xfrm>
            <a:off x="1111515" y="1625606"/>
            <a:ext cx="4763618" cy="10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08DFB35-9C55-26CB-D339-56342ABAF1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455" y="4128182"/>
            <a:ext cx="1826471" cy="180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9C5DD90-25C7-88E9-ED43-54FC088FF5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9651" y="4100585"/>
            <a:ext cx="18264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6169864-DF23-BE1B-8AB6-BE0A31C0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079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759F7-0BC9-E4A3-F551-34F3BFED1167}"/>
              </a:ext>
            </a:extLst>
          </p:cNvPr>
          <p:cNvSpPr txBox="1"/>
          <p:nvPr/>
        </p:nvSpPr>
        <p:spPr>
          <a:xfrm>
            <a:off x="0" y="0"/>
            <a:ext cx="413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Spinning Beam Generation</a:t>
            </a:r>
            <a:endParaRPr lang="ko-KR" altLang="en-US" sz="2400" b="1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E7BA849-DEF2-9D44-9320-E5BE773C2C28}"/>
              </a:ext>
            </a:extLst>
          </p:cNvPr>
          <p:cNvGrpSpPr/>
          <p:nvPr/>
        </p:nvGrpSpPr>
        <p:grpSpPr>
          <a:xfrm>
            <a:off x="3498228" y="566996"/>
            <a:ext cx="5195543" cy="3111117"/>
            <a:chOff x="3686959" y="808165"/>
            <a:chExt cx="5558080" cy="343246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1183459-94A9-FD5F-5608-5D976CCA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7320" y="808165"/>
              <a:ext cx="2743859" cy="1748112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B5F5406-A510-6851-79DA-0A6CEA0F1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1180" y="808165"/>
              <a:ext cx="2743859" cy="1748112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7FDF76E-3684-2643-392B-64908A34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6959" y="2568859"/>
              <a:ext cx="5430728" cy="16717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2E984-4D3C-DB81-B471-30C6D9C93183}"/>
                  </a:ext>
                </a:extLst>
              </p:cNvPr>
              <p:cNvSpPr txBox="1"/>
              <p:nvPr/>
            </p:nvSpPr>
            <p:spPr>
              <a:xfrm>
                <a:off x="5653601" y="209381"/>
                <a:ext cx="884798" cy="270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2E984-4D3C-DB81-B471-30C6D9C9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601" y="209381"/>
                <a:ext cx="884798" cy="270584"/>
              </a:xfrm>
              <a:prstGeom prst="rect">
                <a:avLst/>
              </a:prstGeom>
              <a:blipFill>
                <a:blip r:embed="rId5"/>
                <a:stretch>
                  <a:fillRect r="-19863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0B0ACC86-F787-749D-B8F1-B8B75DEAA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906" y="3689517"/>
            <a:ext cx="2849268" cy="251365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3E060B5-EA58-528D-869E-36C338411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251" y="3689517"/>
            <a:ext cx="2849268" cy="2513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40BF14-B876-9F02-5DFC-D9092EBE570D}"/>
                  </a:ext>
                </a:extLst>
              </p:cNvPr>
              <p:cNvSpPr txBox="1"/>
              <p:nvPr/>
            </p:nvSpPr>
            <p:spPr>
              <a:xfrm>
                <a:off x="438284" y="6326984"/>
                <a:ext cx="3243121" cy="54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Input</a:t>
                </a:r>
                <a:r>
                  <a:rPr lang="en-US" altLang="ko-K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o-KR" altLang="en-US" sz="1400" dirty="0"/>
                  <a:t> </a:t>
                </a:r>
                <a:endParaRPr lang="en-US" altLang="ko-KR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𝑚𝑟𝑎𝑑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40BF14-B876-9F02-5DFC-D9092EBE5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4" y="6326984"/>
                <a:ext cx="3243121" cy="549509"/>
              </a:xfrm>
              <a:prstGeom prst="rect">
                <a:avLst/>
              </a:prstGeom>
              <a:blipFill>
                <a:blip r:embed="rId8"/>
                <a:stretch>
                  <a:fillRect t="-2222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9514A-BFB9-D5EA-CA6F-423B0CE17A4E}"/>
                  </a:ext>
                </a:extLst>
              </p:cNvPr>
              <p:cNvSpPr txBox="1"/>
              <p:nvPr/>
            </p:nvSpPr>
            <p:spPr>
              <a:xfrm>
                <a:off x="4779215" y="6326984"/>
                <a:ext cx="27335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Charge stripping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ko-KR" altLang="en-US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1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=4.625</m:t>
                    </m:r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9514A-BFB9-D5EA-CA6F-423B0CE1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215" y="6326984"/>
                <a:ext cx="2733574" cy="523220"/>
              </a:xfrm>
              <a:prstGeom prst="rect">
                <a:avLst/>
              </a:prstGeom>
              <a:blipFill>
                <a:blip r:embed="rId9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>
            <a:extLst>
              <a:ext uri="{FF2B5EF4-FFF2-40B4-BE49-F238E27FC236}">
                <a16:creationId xmlns:a16="http://schemas.microsoft.com/office/drawing/2014/main" id="{04B7194C-CEA4-FA08-1416-5B22DB57F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150" y="3689517"/>
            <a:ext cx="2845391" cy="2513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3495EB-127E-2848-1F95-D041732B826E}"/>
                  </a:ext>
                </a:extLst>
              </p:cNvPr>
              <p:cNvSpPr txBox="1"/>
              <p:nvPr/>
            </p:nvSpPr>
            <p:spPr>
              <a:xfrm>
                <a:off x="8693771" y="6326984"/>
                <a:ext cx="3243121" cy="567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Output</a:t>
                </a:r>
                <a:r>
                  <a:rPr lang="en-US" altLang="ko-KR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ko-KR" altLang="en-US" sz="1400" dirty="0"/>
                  <a:t> </a:t>
                </a:r>
                <a:endParaRPr lang="en-US" altLang="ko-KR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=9.322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𝑚𝑟𝑎𝑑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3495EB-127E-2848-1F95-D041732B8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71" y="6326984"/>
                <a:ext cx="3243121" cy="567912"/>
              </a:xfrm>
              <a:prstGeom prst="rect">
                <a:avLst/>
              </a:prstGeom>
              <a:blipFill>
                <a:blip r:embed="rId11"/>
                <a:stretch>
                  <a:fillRect t="-2151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5AEDA8-FDBA-861C-3E21-679E01402577}"/>
                  </a:ext>
                </a:extLst>
              </p:cNvPr>
              <p:cNvSpPr txBox="1"/>
              <p:nvPr/>
            </p:nvSpPr>
            <p:spPr>
              <a:xfrm>
                <a:off x="547782" y="1374597"/>
                <a:ext cx="2934759" cy="1401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Particle:</a:t>
                </a:r>
                <a:r>
                  <a:rPr lang="en-US" altLang="ko-KR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Energy: 2.5MeV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Current: 0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B-field Max: 0.25T 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=0.25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𝑚𝑟𝑎𝑑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5AEDA8-FDBA-861C-3E21-679E0140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2" y="1374597"/>
                <a:ext cx="2934759" cy="1401987"/>
              </a:xfrm>
              <a:prstGeom prst="rect">
                <a:avLst/>
              </a:prstGeom>
              <a:blipFill>
                <a:blip r:embed="rId12"/>
                <a:stretch>
                  <a:fillRect l="-624" t="-4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3DC8D7-4491-2E2E-8F78-72C85A7B1CBE}"/>
                  </a:ext>
                </a:extLst>
              </p:cNvPr>
              <p:cNvSpPr txBox="1"/>
              <p:nvPr/>
            </p:nvSpPr>
            <p:spPr>
              <a:xfrm>
                <a:off x="664003" y="540362"/>
                <a:ext cx="3799643" cy="178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Previous</a:t>
                </a:r>
              </a:p>
              <a:p>
                <a:endParaRPr lang="en-US" altLang="ko-KR" b="1" dirty="0"/>
              </a:p>
              <a:p>
                <a:endParaRPr lang="en-US" altLang="ko-K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altLang="ko-KR" b="0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3DC8D7-4491-2E2E-8F78-72C85A7B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3" y="540362"/>
                <a:ext cx="3799643" cy="1789080"/>
              </a:xfrm>
              <a:prstGeom prst="rect">
                <a:avLst/>
              </a:prstGeom>
              <a:blipFill>
                <a:blip r:embed="rId3"/>
                <a:stretch>
                  <a:fillRect l="-1445" t="-2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98B65-656B-CE65-7BE1-3CFA0D712447}"/>
                  </a:ext>
                </a:extLst>
              </p:cNvPr>
              <p:cNvSpPr txBox="1"/>
              <p:nvPr/>
            </p:nvSpPr>
            <p:spPr>
              <a:xfrm>
                <a:off x="6696710" y="540362"/>
                <a:ext cx="3799643" cy="185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Current</a:t>
                </a:r>
              </a:p>
              <a:p>
                <a:endParaRPr lang="en-US" altLang="ko-KR" b="1" dirty="0"/>
              </a:p>
              <a:p>
                <a:endParaRPr lang="en-US" altLang="ko-K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altLang="ko-KR" b="0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98B65-656B-CE65-7BE1-3CFA0D712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10" y="540362"/>
                <a:ext cx="3799643" cy="1858073"/>
              </a:xfrm>
              <a:prstGeom prst="rect">
                <a:avLst/>
              </a:prstGeom>
              <a:blipFill>
                <a:blip r:embed="rId4"/>
                <a:stretch>
                  <a:fillRect l="-1445" t="-19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22FE1671-0482-BD94-F886-3C7669FAF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2" y="2769687"/>
            <a:ext cx="2269865" cy="3397749"/>
          </a:xfrm>
          <a:prstGeom prst="rect">
            <a:avLst/>
          </a:prstGeom>
        </p:spPr>
      </p:pic>
      <p:pic>
        <p:nvPicPr>
          <p:cNvPr id="6" name="그림 5" descr="텍스트, 도표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AC8B59-F4E8-D657-2D13-9383207C7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4" y="2641574"/>
            <a:ext cx="3673678" cy="3349529"/>
          </a:xfrm>
          <a:prstGeom prst="rect">
            <a:avLst/>
          </a:prstGeom>
        </p:spPr>
      </p:pic>
      <p:pic>
        <p:nvPicPr>
          <p:cNvPr id="10" name="그림 9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F39E63-3469-2005-D8FE-440A6C7D4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68" y="2684628"/>
            <a:ext cx="3339770" cy="30450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73106B9-123F-0B0F-5C39-0900A9BFE12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0053" t="51293" b="-534"/>
          <a:stretch>
            <a:fillRect/>
          </a:stretch>
        </p:blipFill>
        <p:spPr>
          <a:xfrm>
            <a:off x="5962992" y="2825089"/>
            <a:ext cx="3063046" cy="2949735"/>
          </a:xfrm>
          <a:prstGeom prst="rect">
            <a:avLst/>
          </a:prstGeom>
        </p:spPr>
      </p:pic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A8A58F80-9228-F60F-93A9-E0BD34D6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81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A15ED92-DDD6-72D0-358C-C54EE3960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26" y="913110"/>
            <a:ext cx="7272801" cy="221865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316A3A-F73C-ACA3-F8BF-C77D212A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D0D8E-1A70-CDB8-80A8-90E91935A62E}"/>
              </a:ext>
            </a:extLst>
          </p:cNvPr>
          <p:cNvSpPr txBox="1"/>
          <p:nvPr/>
        </p:nvSpPr>
        <p:spPr>
          <a:xfrm>
            <a:off x="0" y="0"/>
            <a:ext cx="427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Spinning Beam Error Study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50802B09-667E-2618-49E9-3BCAB8F515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866087"/>
                  </p:ext>
                </p:extLst>
              </p:nvPr>
            </p:nvGraphicFramePr>
            <p:xfrm>
              <a:off x="291468" y="981170"/>
              <a:ext cx="3970652" cy="20951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8894">
                      <a:extLst>
                        <a:ext uri="{9D8B030D-6E8A-4147-A177-3AD203B41FA5}">
                          <a16:colId xmlns:a16="http://schemas.microsoft.com/office/drawing/2014/main" val="4275624796"/>
                        </a:ext>
                      </a:extLst>
                    </a:gridCol>
                    <a:gridCol w="1322011">
                      <a:extLst>
                        <a:ext uri="{9D8B030D-6E8A-4147-A177-3AD203B41FA5}">
                          <a16:colId xmlns:a16="http://schemas.microsoft.com/office/drawing/2014/main" val="1556381812"/>
                        </a:ext>
                      </a:extLst>
                    </a:gridCol>
                    <a:gridCol w="1379747">
                      <a:extLst>
                        <a:ext uri="{9D8B030D-6E8A-4147-A177-3AD203B41FA5}">
                          <a16:colId xmlns:a16="http://schemas.microsoft.com/office/drawing/2014/main" val="2985545543"/>
                        </a:ext>
                      </a:extLst>
                    </a:gridCol>
                  </a:tblGrid>
                  <a:tr h="234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Species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3132170"/>
                      </a:ext>
                    </a:extLst>
                  </a:tr>
                  <a:tr h="234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Energy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2.5MeV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4713980"/>
                      </a:ext>
                    </a:extLst>
                  </a:tr>
                  <a:tr h="234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Current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0mA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1601321"/>
                      </a:ext>
                    </a:extLst>
                  </a:tr>
                  <a:tr h="234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Lattice Type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FODO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255414"/>
                      </a:ext>
                    </a:extLst>
                  </a:tr>
                  <a:tr h="234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# of Lattice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100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7670082"/>
                      </a:ext>
                    </a:extLst>
                  </a:tr>
                  <a:tr h="23470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ko-K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𝑚𝑒𝑐h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1.122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9.317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7796322"/>
                      </a:ext>
                    </a:extLst>
                  </a:tr>
                  <a:tr h="23674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0.253336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0.4222566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4660038"/>
                      </a:ext>
                    </a:extLst>
                  </a:tr>
                  <a:tr h="25642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sSup>
                                      <m:sSup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0.253337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0.4222586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3681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50802B09-667E-2618-49E9-3BCAB8F515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866087"/>
                  </p:ext>
                </p:extLst>
              </p:nvPr>
            </p:nvGraphicFramePr>
            <p:xfrm>
              <a:off x="291468" y="981170"/>
              <a:ext cx="3970652" cy="20951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8894">
                      <a:extLst>
                        <a:ext uri="{9D8B030D-6E8A-4147-A177-3AD203B41FA5}">
                          <a16:colId xmlns:a16="http://schemas.microsoft.com/office/drawing/2014/main" val="4275624796"/>
                        </a:ext>
                      </a:extLst>
                    </a:gridCol>
                    <a:gridCol w="1322011">
                      <a:extLst>
                        <a:ext uri="{9D8B030D-6E8A-4147-A177-3AD203B41FA5}">
                          <a16:colId xmlns:a16="http://schemas.microsoft.com/office/drawing/2014/main" val="1556381812"/>
                        </a:ext>
                      </a:extLst>
                    </a:gridCol>
                    <a:gridCol w="1379747">
                      <a:extLst>
                        <a:ext uri="{9D8B030D-6E8A-4147-A177-3AD203B41FA5}">
                          <a16:colId xmlns:a16="http://schemas.microsoft.com/office/drawing/2014/main" val="2985545543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Species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297" t="-2326" r="-450" b="-7069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313217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Energy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2.5MeV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471398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Current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0mA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160132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Lattice Type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FODO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25541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# of Lattice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100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767008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8" t="-497674" r="-213397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6774" t="-497674" r="-105530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8106" t="-497674" r="-881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96322"/>
                      </a:ext>
                    </a:extLst>
                  </a:tr>
                  <a:tr h="26098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8" t="-597674" r="-213397" b="-1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6774" t="-597674" r="-105530" b="-1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8106" t="-597674" r="-881" b="-1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660038"/>
                      </a:ext>
                    </a:extLst>
                  </a:tr>
                  <a:tr h="27971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8" t="-652174" r="-213397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6774" t="-652174" r="-105530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8106" t="-652174" r="-881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36818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그림 13" descr="텍스트, 도표, 다채로움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C5FAD7-261C-0C8B-6E6C-49420B48C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6" y="3924332"/>
            <a:ext cx="2715146" cy="2394000"/>
          </a:xfrm>
          <a:prstGeom prst="rect">
            <a:avLst/>
          </a:prstGeom>
        </p:spPr>
      </p:pic>
      <p:pic>
        <p:nvPicPr>
          <p:cNvPr id="15" name="그림 14" descr="텍스트, 도표, 다채로움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AC18CD-BC76-E2FB-8DAC-B5BFF5C5C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47" y="3924332"/>
            <a:ext cx="2715146" cy="2394000"/>
          </a:xfrm>
          <a:prstGeom prst="rect">
            <a:avLst/>
          </a:prstGeom>
        </p:spPr>
      </p:pic>
      <p:pic>
        <p:nvPicPr>
          <p:cNvPr id="16" name="그림 15" descr="다채로움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1313CEF-7B1F-C4D8-EAD1-63C64FB79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55" y="3897735"/>
            <a:ext cx="2712636" cy="2393119"/>
          </a:xfrm>
          <a:prstGeom prst="rect">
            <a:avLst/>
          </a:prstGeom>
        </p:spPr>
      </p:pic>
      <p:pic>
        <p:nvPicPr>
          <p:cNvPr id="17" name="그림 16" descr="도표, 다채로움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72894A-897F-D00F-47AE-BA93F8920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91" y="3897736"/>
            <a:ext cx="2712636" cy="23931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32E9A7-54B8-A11A-FA05-90A56F52E736}"/>
              </a:ext>
            </a:extLst>
          </p:cNvPr>
          <p:cNvSpPr txBox="1"/>
          <p:nvPr/>
        </p:nvSpPr>
        <p:spPr>
          <a:xfrm>
            <a:off x="4749209" y="713054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FODO lattice</a:t>
            </a:r>
            <a:endParaRPr lang="ko-KR" alt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24CC-07BE-EBC4-92A1-E9E5D2CAAB09}"/>
              </a:ext>
            </a:extLst>
          </p:cNvPr>
          <p:cNvSpPr txBox="1"/>
          <p:nvPr/>
        </p:nvSpPr>
        <p:spPr>
          <a:xfrm>
            <a:off x="954325" y="3684161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7A966-DCD2-DA90-D272-317AC2519A7F}"/>
              </a:ext>
            </a:extLst>
          </p:cNvPr>
          <p:cNvSpPr txBox="1"/>
          <p:nvPr/>
        </p:nvSpPr>
        <p:spPr>
          <a:xfrm>
            <a:off x="3639584" y="3684162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5BABCC-A8C3-499D-5A8A-785CF6821490}"/>
              </a:ext>
            </a:extLst>
          </p:cNvPr>
          <p:cNvSpPr txBox="1"/>
          <p:nvPr/>
        </p:nvSpPr>
        <p:spPr>
          <a:xfrm>
            <a:off x="6892989" y="3684162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0A3D8F-6DF4-B5EF-CBC9-CB51493D3B04}"/>
              </a:ext>
            </a:extLst>
          </p:cNvPr>
          <p:cNvSpPr txBox="1"/>
          <p:nvPr/>
        </p:nvSpPr>
        <p:spPr>
          <a:xfrm>
            <a:off x="9608135" y="3684162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C307BA-61AE-09DE-EC77-39A6DC759336}"/>
                  </a:ext>
                </a:extLst>
              </p:cNvPr>
              <p:cNvSpPr txBox="1"/>
              <p:nvPr/>
            </p:nvSpPr>
            <p:spPr>
              <a:xfrm>
                <a:off x="6776041" y="6290854"/>
                <a:ext cx="1776064" cy="281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𝑚𝑒𝑐h</m:t>
                              </m:r>
                            </m:sub>
                          </m:sSub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C307BA-61AE-09DE-EC77-39A6DC759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41" y="6290854"/>
                <a:ext cx="1776064" cy="2818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AA61E0-020E-B63D-986B-1B0D2559A25E}"/>
                  </a:ext>
                </a:extLst>
              </p:cNvPr>
              <p:cNvSpPr txBox="1"/>
              <p:nvPr/>
            </p:nvSpPr>
            <p:spPr>
              <a:xfrm>
                <a:off x="9417569" y="6296021"/>
                <a:ext cx="2040559" cy="281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𝑚𝑒𝑐h</m:t>
                              </m:r>
                            </m:sub>
                          </m:sSub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=9.317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AA61E0-020E-B63D-986B-1B0D2559A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69" y="6296021"/>
                <a:ext cx="2040559" cy="2818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2AE8DD-73B7-CF3B-7CE4-F960AEC85604}"/>
                  </a:ext>
                </a:extLst>
              </p:cNvPr>
              <p:cNvSpPr txBox="1"/>
              <p:nvPr/>
            </p:nvSpPr>
            <p:spPr>
              <a:xfrm>
                <a:off x="838200" y="6285464"/>
                <a:ext cx="1776064" cy="281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𝑚𝑒𝑐h</m:t>
                              </m:r>
                            </m:sub>
                          </m:sSub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2AE8DD-73B7-CF3B-7CE4-F960AEC8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85464"/>
                <a:ext cx="1776064" cy="2818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E47A8D-2AB6-0DD4-642B-0083FC91FCD1}"/>
                  </a:ext>
                </a:extLst>
              </p:cNvPr>
              <p:cNvSpPr txBox="1"/>
              <p:nvPr/>
            </p:nvSpPr>
            <p:spPr>
              <a:xfrm>
                <a:off x="3479728" y="6290631"/>
                <a:ext cx="2040559" cy="281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𝑚𝑒𝑐h</m:t>
                              </m:r>
                            </m:sub>
                          </m:sSub>
                        </m:e>
                      </m:d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=1.122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E47A8D-2AB6-0DD4-642B-0083FC91F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28" y="6290631"/>
                <a:ext cx="2040559" cy="2818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1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F051D6-A65C-7AFF-8DAC-3CDA4189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6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5AAC8CF-8FFC-47E9-D2FB-29A862AE7C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532593"/>
                  </p:ext>
                </p:extLst>
              </p:nvPr>
            </p:nvGraphicFramePr>
            <p:xfrm>
              <a:off x="248848" y="442313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:100</m:t>
                                </m:r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altLang="ko-KR" sz="11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498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3777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𝑑𝐺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:1%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5AAC8CF-8FFC-47E9-D2FB-29A862AE7C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532593"/>
                  </p:ext>
                </p:extLst>
              </p:nvPr>
            </p:nvGraphicFramePr>
            <p:xfrm>
              <a:off x="248848" y="442313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142188" r="-800" b="-14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352273" r="-80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462791" r="-800" b="-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5A7C395-9766-56AB-689C-230C073A7FAD}"/>
              </a:ext>
            </a:extLst>
          </p:cNvPr>
          <p:cNvSpPr txBox="1"/>
          <p:nvPr/>
        </p:nvSpPr>
        <p:spPr>
          <a:xfrm>
            <a:off x="248848" y="91569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random seed 100 </a:t>
            </a:r>
            <a:endParaRPr lang="ko-KR" altLang="en-US" sz="1100" dirty="0"/>
          </a:p>
        </p:txBody>
      </p:sp>
      <p:pic>
        <p:nvPicPr>
          <p:cNvPr id="12" name="그림 11" descr="텍스트, 그래프, 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2BCE39-FA7E-3B52-741F-A75F86257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8" y="2422313"/>
            <a:ext cx="5796000" cy="41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23C99D-7D80-4400-7529-070475A78D07}"/>
                  </a:ext>
                </a:extLst>
              </p:cNvPr>
              <p:cNvSpPr txBox="1"/>
              <p:nvPr/>
            </p:nvSpPr>
            <p:spPr>
              <a:xfrm>
                <a:off x="2125112" y="2123257"/>
                <a:ext cx="2323136" cy="29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𝒎𝒆𝒄𝒉</m:t>
                              </m:r>
                            </m:sub>
                          </m:sSub>
                        </m:e>
                      </m:d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𝟏𝟐𝟐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𝒎𝒓𝒂𝒅</m:t>
                      </m:r>
                    </m:oMath>
                  </m:oMathPara>
                </a14:m>
                <a:endParaRPr lang="ko-KR" altLang="en-US" sz="11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23C99D-7D80-4400-7529-070475A78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12" y="2123257"/>
                <a:ext cx="2323136" cy="299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 descr="텍스트, 폰트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C72DB85-6301-ADFC-7F75-1C2CDF330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2" y="442313"/>
            <a:ext cx="4818898" cy="3060000"/>
          </a:xfrm>
          <a:prstGeom prst="rect">
            <a:avLst/>
          </a:prstGeom>
        </p:spPr>
      </p:pic>
      <p:pic>
        <p:nvPicPr>
          <p:cNvPr id="21" name="그림 20" descr="텍스트, 스크린샷, 폰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C9C7B8-3BF0-CB7A-46AE-7116E61DA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2" y="3502313"/>
            <a:ext cx="4896000" cy="30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71FBD5-A81D-891E-2E4B-6EEECC503DF7}"/>
              </a:ext>
            </a:extLst>
          </p:cNvPr>
          <p:cNvSpPr txBox="1"/>
          <p:nvPr/>
        </p:nvSpPr>
        <p:spPr>
          <a:xfrm>
            <a:off x="6390552" y="9156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@ Error 100%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1918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F22E-946F-31A3-633A-763077E5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080FB0-C52E-503A-5593-3D559E06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7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475D8224-2C62-72B5-54D9-3787F93648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848" y="442313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:100</m:t>
                                </m:r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altLang="ko-KR" sz="11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498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3777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𝑑𝐺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:1%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475D8224-2C62-72B5-54D9-3787F93648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8848" y="442313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142188" r="-800" b="-14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352273" r="-80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462791" r="-800" b="-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9B678C5-093B-C643-B102-F0099A187B16}"/>
              </a:ext>
            </a:extLst>
          </p:cNvPr>
          <p:cNvSpPr txBox="1"/>
          <p:nvPr/>
        </p:nvSpPr>
        <p:spPr>
          <a:xfrm>
            <a:off x="248848" y="91569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random seed 100 </a:t>
            </a:r>
            <a:endParaRPr lang="ko-KR" altLang="en-US" sz="1100" dirty="0"/>
          </a:p>
        </p:txBody>
      </p:sp>
      <p:pic>
        <p:nvPicPr>
          <p:cNvPr id="15" name="그림 14" descr="텍스트, 라인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360973-907D-CE68-8DAB-7210D6B7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8" y="2354221"/>
            <a:ext cx="5796001" cy="41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4F3750-3E4E-83A3-F70B-0A7BA6FC647B}"/>
                  </a:ext>
                </a:extLst>
              </p:cNvPr>
              <p:cNvSpPr txBox="1"/>
              <p:nvPr/>
            </p:nvSpPr>
            <p:spPr>
              <a:xfrm>
                <a:off x="2125112" y="2055165"/>
                <a:ext cx="2323136" cy="29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𝒎𝒆𝒄𝒉</m:t>
                              </m:r>
                            </m:sub>
                          </m:sSub>
                        </m:e>
                      </m:d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𝟑𝟏𝟕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𝒎𝒓𝒂𝒅</m:t>
                      </m:r>
                    </m:oMath>
                  </m:oMathPara>
                </a14:m>
                <a:endParaRPr lang="ko-KR" altLang="en-US" sz="11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4F3750-3E4E-83A3-F70B-0A7BA6FC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12" y="2055165"/>
                <a:ext cx="2323136" cy="299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텍스트, 스크린샷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B369EC-20C3-44C9-9133-A21BD01AC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2" y="442313"/>
            <a:ext cx="4896000" cy="3060000"/>
          </a:xfrm>
          <a:prstGeom prst="rect">
            <a:avLst/>
          </a:prstGeom>
        </p:spPr>
      </p:pic>
      <p:pic>
        <p:nvPicPr>
          <p:cNvPr id="6" name="그림 5" descr="텍스트, 스크린샷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B879192-4F85-4EA7-3853-B9ABA94CE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2" y="3502313"/>
            <a:ext cx="4896000" cy="30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95D33-580E-6087-8F17-A145394F6C4B}"/>
              </a:ext>
            </a:extLst>
          </p:cNvPr>
          <p:cNvSpPr txBox="1"/>
          <p:nvPr/>
        </p:nvSpPr>
        <p:spPr>
          <a:xfrm>
            <a:off x="6390552" y="9156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@ Error 100%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5711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BC1B255-9AEC-9EC4-11D6-2F4957AD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8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1169A9FA-B3B9-A6EC-1BAF-4342E5356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723163"/>
                  </p:ext>
                </p:extLst>
              </p:nvPr>
            </p:nvGraphicFramePr>
            <p:xfrm>
              <a:off x="248848" y="442313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Const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:100</m:t>
                                </m:r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altLang="ko-KR" sz="11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498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3777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𝑑𝐺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:1%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1169A9FA-B3B9-A6EC-1BAF-4342E5356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723163"/>
                  </p:ext>
                </p:extLst>
              </p:nvPr>
            </p:nvGraphicFramePr>
            <p:xfrm>
              <a:off x="248848" y="442313"/>
              <a:ext cx="3037832" cy="14649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Const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38812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00" t="-142188" r="-800" b="-14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352273" r="-80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00" t="-462791" r="-800" b="-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370B9D-BD3C-3657-4446-38C7126DC268}"/>
              </a:ext>
            </a:extLst>
          </p:cNvPr>
          <p:cNvSpPr txBox="1"/>
          <p:nvPr/>
        </p:nvSpPr>
        <p:spPr>
          <a:xfrm>
            <a:off x="248848" y="91569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# of random seed 30 </a:t>
            </a:r>
            <a:endParaRPr lang="ko-KR" altLang="en-US" sz="1100" dirty="0"/>
          </a:p>
        </p:txBody>
      </p:sp>
      <p:pic>
        <p:nvPicPr>
          <p:cNvPr id="7" name="그림 6" descr="텍스트, 라인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877F6F-9A14-524B-81F8-9DEE6CE2A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8" y="2433780"/>
            <a:ext cx="5796000" cy="4140000"/>
          </a:xfrm>
          <a:prstGeom prst="rect">
            <a:avLst/>
          </a:prstGeom>
        </p:spPr>
      </p:pic>
      <p:pic>
        <p:nvPicPr>
          <p:cNvPr id="9" name="그림 8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9CB44B-EB1B-DA96-BD0E-D8A90AC77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2" y="442313"/>
            <a:ext cx="4896001" cy="3060000"/>
          </a:xfrm>
          <a:prstGeom prst="rect">
            <a:avLst/>
          </a:prstGeom>
        </p:spPr>
      </p:pic>
      <p:pic>
        <p:nvPicPr>
          <p:cNvPr id="11" name="그림 10" descr="텍스트, 스크린샷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27772B-C469-D603-FDDD-EB8B222A9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2" y="3322313"/>
            <a:ext cx="4896000" cy="30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F4C14D-9C9A-07FC-09C2-9A55125D0D0F}"/>
              </a:ext>
            </a:extLst>
          </p:cNvPr>
          <p:cNvSpPr txBox="1"/>
          <p:nvPr/>
        </p:nvSpPr>
        <p:spPr>
          <a:xfrm>
            <a:off x="6390552" y="9156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@ Error 100%</a:t>
            </a:r>
            <a:endParaRPr lang="ko-KR" alt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F3F952-FF75-A039-683A-B322B873E715}"/>
                  </a:ext>
                </a:extLst>
              </p:cNvPr>
              <p:cNvSpPr txBox="1"/>
              <p:nvPr/>
            </p:nvSpPr>
            <p:spPr>
              <a:xfrm>
                <a:off x="2125112" y="2055165"/>
                <a:ext cx="2323136" cy="29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  <m:t>𝒎𝒆𝒄𝒉</m:t>
                              </m:r>
                            </m:sub>
                          </m:sSub>
                        </m:e>
                      </m:d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𝟑𝟏𝟕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𝒎𝒓𝒂𝒅</m:t>
                      </m:r>
                    </m:oMath>
                  </m:oMathPara>
                </a14:m>
                <a:endParaRPr lang="ko-KR" altLang="en-US" sz="11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F3F952-FF75-A039-683A-B322B873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12" y="2055165"/>
                <a:ext cx="2323136" cy="299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10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01E3D49-B60D-C6C2-75F2-0C135847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823B533-5877-44D3-99CA-B0953744C986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FBCFA1-3644-B326-D311-F60FF13D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84" y="381740"/>
            <a:ext cx="3460028" cy="252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A5FF19D-5C24-1705-CDDA-B2586E32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585" y="381740"/>
            <a:ext cx="3460028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00632D-5BC6-1C66-A354-537E95DB7F85}"/>
              </a:ext>
            </a:extLst>
          </p:cNvPr>
          <p:cNvSpPr txBox="1"/>
          <p:nvPr/>
        </p:nvSpPr>
        <p:spPr>
          <a:xfrm>
            <a:off x="0" y="822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@ Error 100%</a:t>
            </a:r>
            <a:endParaRPr lang="ko-KR" alt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8D1FD-DF74-0C84-4E21-E66471393566}"/>
              </a:ext>
            </a:extLst>
          </p:cNvPr>
          <p:cNvSpPr txBox="1"/>
          <p:nvPr/>
        </p:nvSpPr>
        <p:spPr>
          <a:xfrm>
            <a:off x="2914832" y="104741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9C502-B3DD-11C0-1825-10CEAAF7062D}"/>
              </a:ext>
            </a:extLst>
          </p:cNvPr>
          <p:cNvSpPr txBox="1"/>
          <p:nvPr/>
        </p:nvSpPr>
        <p:spPr>
          <a:xfrm>
            <a:off x="7780885" y="104741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6A0FA1-5D2B-6FF6-536E-F6842BBCAB65}"/>
              </a:ext>
            </a:extLst>
          </p:cNvPr>
          <p:cNvSpPr/>
          <p:nvPr/>
        </p:nvSpPr>
        <p:spPr>
          <a:xfrm>
            <a:off x="4664278" y="664279"/>
            <a:ext cx="511730" cy="2543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3964E19-63D3-D326-11E2-ABDFA066C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49" y="3092114"/>
            <a:ext cx="4942898" cy="3600000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CDB58BB-DB71-6AFF-FD3A-7FE15A4F7B2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925273" y="791437"/>
            <a:ext cx="2739005" cy="24509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1C3082A-8039-8E42-E9F9-500C988DF94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76008" y="791437"/>
            <a:ext cx="608978" cy="24509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D16ABD17-187C-F7A8-3031-17480B564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447" y="3092114"/>
            <a:ext cx="4942897" cy="3600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F7AFEE51-6A2A-330E-2D04-4C3239DF366C}"/>
              </a:ext>
            </a:extLst>
          </p:cNvPr>
          <p:cNvSpPr/>
          <p:nvPr/>
        </p:nvSpPr>
        <p:spPr>
          <a:xfrm>
            <a:off x="9560652" y="562213"/>
            <a:ext cx="511730" cy="4584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5A5AC37-5C89-E533-2D75-9229ED8C165A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695177" y="791437"/>
            <a:ext cx="2865475" cy="24509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89727CF-241C-0835-BC5F-13D6A775EA6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0072382" y="791437"/>
            <a:ext cx="666692" cy="24509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9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675</Words>
  <Application>Microsoft Office PowerPoint</Application>
  <PresentationFormat>와이드스크린</PresentationFormat>
  <Paragraphs>182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Cambria Math</vt:lpstr>
      <vt:lpstr>Times New Roman</vt:lpstr>
      <vt:lpstr>Office 테마</vt:lpstr>
      <vt:lpstr>Spinning Beam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4</cp:revision>
  <dcterms:created xsi:type="dcterms:W3CDTF">2025-10-28T02:48:59Z</dcterms:created>
  <dcterms:modified xsi:type="dcterms:W3CDTF">2025-10-30T11:52:15Z</dcterms:modified>
</cp:coreProperties>
</file>