
<file path=[Content_Types].xml><?xml version="1.0" encoding="utf-8"?>
<Types xmlns="http://schemas.openxmlformats.org/package/2006/content-types">
  <Default Extension="bmp" ContentType="image/bmp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8" r:id="rId3"/>
    <p:sldId id="307" r:id="rId4"/>
    <p:sldId id="280" r:id="rId5"/>
    <p:sldId id="309" r:id="rId6"/>
    <p:sldId id="310" r:id="rId7"/>
    <p:sldId id="311" r:id="rId8"/>
    <p:sldId id="318" r:id="rId9"/>
    <p:sldId id="312" r:id="rId10"/>
    <p:sldId id="291" r:id="rId11"/>
    <p:sldId id="324" r:id="rId12"/>
    <p:sldId id="319" r:id="rId13"/>
    <p:sldId id="321" r:id="rId14"/>
    <p:sldId id="322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3" autoAdjust="0"/>
    <p:restoredTop sz="95747" autoAdjust="0"/>
  </p:normalViewPr>
  <p:slideViewPr>
    <p:cSldViewPr snapToGrid="0">
      <p:cViewPr>
        <p:scale>
          <a:sx n="125" d="100"/>
          <a:sy n="125" d="100"/>
        </p:scale>
        <p:origin x="2112" y="-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502F22-1AC3-74FD-7E22-07EA09DEF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5730F71-2EDC-DA03-26CD-A1B9472A7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2FB7EB7-3BA4-F7FE-CDD4-28937952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5974C6-4661-7865-2579-D7F7880C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80A9A1-92AD-7BBD-4535-5F21B40B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9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D9849B-214A-EAAF-4C85-D37A36007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D59EF5B-87C3-DFDA-2818-FF55A2EE5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FACE3F-E658-29E0-EF6A-7B3B4FA7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4B6ABB2-B7CA-B948-418C-74514B5F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F6C9FF-F1BE-EB04-A19E-EE6E8EF58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5088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B2E19F7-459D-FF35-4BAC-0D8A5CD9F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0BB516C-BEB2-0448-46A6-7A2C96494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40EC594-C1F3-AFCF-53E3-69784E58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308C72D-E2A3-63B0-40A1-E0563D0A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6B32C7-F923-29E8-9E5F-37861CA2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6055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A4F671-B0A1-2A1F-1899-1C5D0D20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A7AC328-7025-BC5E-2328-FD984504F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124DE72-12B0-3B1A-2594-CE68C4D8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51F0E68-1E18-BFD3-D3DB-19E559AD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F446A6-D94F-61F7-928D-17ED5D972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618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4F7348-0B4C-E64A-EB64-8EE3A68F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26C9F29-B91F-0AD4-526B-B640A9ED5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E716AE-C2EE-DF94-124F-EBC12920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852D47-5F20-3E62-2217-5D3A39375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A28D5C8-8A87-68E3-A684-885988F1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03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33260E-4EB8-FA01-26F0-9EF0FC787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AC6B3ED-16B6-C4B1-D9CF-4905B17CA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665DDD3-B08C-F40A-109E-6060A624D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005F56-0509-C8BD-C408-A5D6E559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29EE7ED-6FA4-A251-8C21-C58183FE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E564183-1203-D3CB-7611-A3997853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487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ECA8DE-2D3B-CA53-E0EB-CFD6B017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18F404E-9FF8-892F-A38B-328EADE6F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80AC7A3-7AD1-3563-8879-0D8D889D5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38DA7C2-806B-D6A4-0855-C141D8BAB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A913503-E73F-7261-20EB-5DB652A632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0D453EE-C764-1A6B-B673-F6E981E3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30896E0-59B6-06F8-7D4A-287DAD08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E3F8601-F6DF-7E9B-D537-AB60602D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483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F68E2D-3A6F-2879-A732-E59819B6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7DFF0EA-C986-9334-5FF6-F04FA945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D3C82C9-2B9B-CEE6-9518-59859931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B87C198-92CE-550C-CD34-DC7FC492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503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10F8F53-6FB4-8CFA-E4FD-D39941B82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ABB4A26-2FB5-94E3-E66C-64EB3187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18F0FD-82C0-7A90-122F-D5F2A13F5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700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37BDA89-9504-20A3-087C-6AB13717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036D08D-ED77-D3E1-A3DA-2BA61B5F7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5CCCAF0-94EE-8F7A-B906-E615D55BA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7091AD3-3104-74D8-B1BA-6D5F6CA9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D100814-77B5-652B-BA0A-6B25D5C2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BE14C49-5D09-EB79-64DF-17587B75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472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AD1430-FB64-B0C8-BB23-8CD18D51D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3D49EFC-DBB1-F9F4-596E-5DD57FE4E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FDE4AA-9982-C477-47FE-AC1ACF7A1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C2297CC-2E2B-2CA2-BE8F-E2A4BE4C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43F5BEC-1BB7-C56C-3F06-91B0F1357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F561458-FCEE-02A2-05AF-DD7476A6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302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ED55F66-F50B-DA03-265E-FC63AF4E0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448362-02A5-846C-09E9-19F0F8573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29C671-FC19-05E4-D841-193672BA0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B5CC5C-7C37-4220-BF1C-EF00ED83EB91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25E186-153B-B669-2448-23B6814D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B91032-ED3E-1527-A5AB-6994717D0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8342E5-5FCF-43B9-B435-C36006170A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150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bmp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numCol="1" anchor="ctr">
            <a:normAutofit fontScale="90000"/>
          </a:bodyPr>
          <a:lstStyle/>
          <a:p>
            <a:r>
              <a:rPr lang="en-US" altLang="ko-KR" sz="4800" b="1" dirty="0"/>
              <a:t>Design and Simulation of X-ray tube for Hypersonic Vehicle Data Transmission Studies</a:t>
            </a:r>
            <a:endParaRPr lang="ko-KR" altLang="en-US" sz="48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endParaRPr lang="en-US" altLang="ko-KR" b="1" dirty="0"/>
          </a:p>
          <a:p>
            <a:r>
              <a:rPr lang="ko-KR" altLang="en-US" b="1" dirty="0"/>
              <a:t>나창선</a:t>
            </a:r>
            <a:endParaRPr lang="en-US" altLang="ko-KR" b="1" dirty="0"/>
          </a:p>
          <a:p>
            <a:r>
              <a:rPr lang="en-US" altLang="ko-KR" b="1" dirty="0"/>
              <a:t>2025. 10. 31</a:t>
            </a:r>
            <a:endParaRPr lang="ko-KR" altLang="en-US" b="1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363"/>
            <a:ext cx="12192000" cy="127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5500"/>
            <a:ext cx="12192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67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E6BAB-0D7E-EE9D-54F4-ED5A1013A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B6ED1A1-61F7-70B5-7EB9-2C49386B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DE6EC35-AC39-9C46-2FF3-2BAB40E5E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C9B348-6901-BD0C-9B15-D7B7192DC0F0}"/>
              </a:ext>
            </a:extLst>
          </p:cNvPr>
          <p:cNvSpPr txBox="1"/>
          <p:nvPr/>
        </p:nvSpPr>
        <p:spPr>
          <a:xfrm>
            <a:off x="383458" y="5583336"/>
            <a:ext cx="4268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The beam focusing will be optimized</a:t>
            </a:r>
            <a:br>
              <a:rPr lang="en-US" altLang="ko-KR" sz="1600" dirty="0"/>
            </a:br>
            <a:r>
              <a:rPr lang="en-US" altLang="ko-KR" sz="1600" dirty="0"/>
              <a:t>based on the key parameters shown above:</a:t>
            </a:r>
            <a:endParaRPr lang="ko-KR" altLang="en-US" sz="1600" dirty="0"/>
          </a:p>
        </p:txBody>
      </p:sp>
      <p:pic>
        <p:nvPicPr>
          <p:cNvPr id="37" name="그림 36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82A276-8762-D1F1-39B8-3AB6BC799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811784"/>
            <a:ext cx="11164101" cy="477155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D27335D-660A-CF08-1D90-BDE80F08267B}"/>
              </a:ext>
            </a:extLst>
          </p:cNvPr>
          <p:cNvSpPr txBox="1"/>
          <p:nvPr/>
        </p:nvSpPr>
        <p:spPr>
          <a:xfrm>
            <a:off x="0" y="127000"/>
            <a:ext cx="2423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Future Plan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A9C98B-B625-A90E-807F-90BD94014081}"/>
              </a:ext>
            </a:extLst>
          </p:cNvPr>
          <p:cNvSpPr txBox="1"/>
          <p:nvPr/>
        </p:nvSpPr>
        <p:spPr>
          <a:xfrm>
            <a:off x="5555032" y="5583336"/>
            <a:ext cx="55193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/>
              <a:t>– Cathode–focusing electrode distance	(∝focusing)</a:t>
            </a:r>
            <a:br>
              <a:rPr lang="en-US" altLang="ko-KR" sz="1400" dirty="0"/>
            </a:br>
            <a:r>
              <a:rPr lang="en-US" altLang="ko-KR" sz="1400" dirty="0"/>
              <a:t>– Cathode–anode distance		(∝defocusing)</a:t>
            </a:r>
            <a:br>
              <a:rPr lang="en-US" altLang="ko-KR" sz="1400" dirty="0"/>
            </a:br>
            <a:r>
              <a:rPr lang="en-US" altLang="ko-KR" sz="1400" dirty="0"/>
              <a:t>– Focusing electrode thickness		(∝focusing)</a:t>
            </a:r>
            <a:br>
              <a:rPr lang="en-US" altLang="ko-KR" sz="1400" dirty="0"/>
            </a:br>
            <a:r>
              <a:rPr lang="en-US" altLang="ko-KR" sz="1400" dirty="0"/>
              <a:t>– Focusing aperture diameter		(∝defocusing)</a:t>
            </a:r>
            <a:br>
              <a:rPr lang="en-US" altLang="ko-KR" sz="1400" dirty="0"/>
            </a:br>
            <a:r>
              <a:rPr lang="en-US" altLang="ko-KR" sz="1400" dirty="0"/>
              <a:t>– Focusing electrode voltage		(∝focusing)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2782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0DE3D-9916-E336-70C9-F177C7799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1F7E483-B22E-09C6-E033-F3458BB0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C57AD88-00EB-43F3-71E2-D2539F9B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436AC3B-0B47-477C-8B5A-29066B00859F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5CB04-4483-7E3D-53F7-386DDFF42D95}"/>
              </a:ext>
            </a:extLst>
          </p:cNvPr>
          <p:cNvSpPr txBox="1"/>
          <p:nvPr/>
        </p:nvSpPr>
        <p:spPr>
          <a:xfrm>
            <a:off x="0" y="127000"/>
            <a:ext cx="2423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Future Plan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347F3C6-78CE-DFDA-4AD8-91E72DB2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1" t="21644" r="6265" b="21283"/>
          <a:stretch>
            <a:fillRect/>
          </a:stretch>
        </p:blipFill>
        <p:spPr>
          <a:xfrm>
            <a:off x="695496" y="711775"/>
            <a:ext cx="6284426" cy="164748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7D05891-EC5A-5F51-19C9-740599959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95" y="4093001"/>
            <a:ext cx="6284426" cy="18161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E305EDE-2828-FAAB-FAE8-8AE8834C39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475" r="2086" b="10271"/>
          <a:stretch>
            <a:fillRect/>
          </a:stretch>
        </p:blipFill>
        <p:spPr>
          <a:xfrm>
            <a:off x="695495" y="2359263"/>
            <a:ext cx="6284426" cy="17337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71C2B5C-1D54-0EB6-3128-4F0E8AE32CBB}"/>
              </a:ext>
            </a:extLst>
          </p:cNvPr>
          <p:cNvSpPr txBox="1"/>
          <p:nvPr/>
        </p:nvSpPr>
        <p:spPr>
          <a:xfrm>
            <a:off x="7426961" y="950743"/>
            <a:ext cx="432053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/>
              <a:t>– D</a:t>
            </a:r>
            <a:r>
              <a:rPr lang="en-US" altLang="ko-KR" sz="1400" baseline="-25000" dirty="0"/>
              <a:t>c-f </a:t>
            </a:r>
            <a:r>
              <a:rPr lang="en-US" altLang="ko-KR" sz="1400" dirty="0"/>
              <a:t>	fixed</a:t>
            </a:r>
            <a:br>
              <a:rPr lang="en-US" altLang="ko-KR" sz="1400" dirty="0"/>
            </a:br>
            <a:r>
              <a:rPr lang="en-US" altLang="ko-KR" sz="1400" dirty="0"/>
              <a:t>– D</a:t>
            </a:r>
            <a:r>
              <a:rPr lang="en-US" altLang="ko-KR" sz="1400" baseline="-25000" dirty="0"/>
              <a:t>c-a </a:t>
            </a:r>
            <a:r>
              <a:rPr lang="en-US" altLang="ko-KR" sz="1400" dirty="0"/>
              <a:t>	fixed</a:t>
            </a:r>
            <a:br>
              <a:rPr lang="en-US" altLang="ko-KR" sz="1400" dirty="0"/>
            </a:br>
            <a:r>
              <a:rPr lang="en-US" altLang="ko-KR" sz="1400" dirty="0"/>
              <a:t>– </a:t>
            </a:r>
            <a:r>
              <a:rPr lang="en-US" altLang="ko-KR" sz="1400" dirty="0" err="1"/>
              <a:t>Th</a:t>
            </a:r>
            <a:r>
              <a:rPr lang="en-US" altLang="ko-KR" sz="1400" baseline="-25000" dirty="0" err="1"/>
              <a:t>f</a:t>
            </a:r>
            <a:r>
              <a:rPr lang="en-US" altLang="ko-KR" sz="1400" baseline="-25000" dirty="0"/>
              <a:t> </a:t>
            </a:r>
            <a:r>
              <a:rPr lang="en-US" altLang="ko-KR" sz="1400" dirty="0"/>
              <a:t>:	15	(∝focusing)</a:t>
            </a:r>
            <a:br>
              <a:rPr lang="en-US" altLang="ko-KR" sz="1400" dirty="0"/>
            </a:br>
            <a:r>
              <a:rPr lang="en-US" altLang="ko-KR" sz="1400" dirty="0"/>
              <a:t>– </a:t>
            </a:r>
            <a:r>
              <a:rPr lang="en-US" altLang="ko-KR" sz="1400" dirty="0" err="1"/>
              <a:t>d</a:t>
            </a:r>
            <a:r>
              <a:rPr lang="en-US" altLang="ko-KR" sz="1400" baseline="-25000" dirty="0" err="1"/>
              <a:t>f</a:t>
            </a:r>
            <a:r>
              <a:rPr lang="en-US" altLang="ko-KR" sz="1400" baseline="-25000" dirty="0"/>
              <a:t> </a:t>
            </a:r>
            <a:r>
              <a:rPr lang="en-US" altLang="ko-KR" sz="1400" dirty="0"/>
              <a:t>:	3	(∝defocusing)</a:t>
            </a:r>
            <a:br>
              <a:rPr lang="en-US" altLang="ko-KR" sz="1400" dirty="0"/>
            </a:br>
            <a:r>
              <a:rPr lang="en-US" altLang="ko-KR" sz="1400" dirty="0"/>
              <a:t>– </a:t>
            </a:r>
            <a:r>
              <a:rPr lang="en-US" altLang="ko-KR" sz="1400" dirty="0" err="1"/>
              <a:t>V</a:t>
            </a:r>
            <a:r>
              <a:rPr lang="en-US" altLang="ko-KR" sz="1400" baseline="-25000" dirty="0" err="1"/>
              <a:t>f</a:t>
            </a:r>
            <a:r>
              <a:rPr lang="en-US" altLang="ko-KR" sz="1400" baseline="-25000" dirty="0"/>
              <a:t> </a:t>
            </a:r>
            <a:r>
              <a:rPr lang="en-US" altLang="ko-KR" sz="1400" dirty="0"/>
              <a:t>	fixed</a:t>
            </a:r>
            <a:endParaRPr lang="ko-KR" alt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C92537-FA96-C150-6FCE-8F34928219D2}"/>
              </a:ext>
            </a:extLst>
          </p:cNvPr>
          <p:cNvSpPr txBox="1"/>
          <p:nvPr/>
        </p:nvSpPr>
        <p:spPr>
          <a:xfrm>
            <a:off x="7426961" y="2641356"/>
            <a:ext cx="432053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/>
              <a:t>– D</a:t>
            </a:r>
            <a:r>
              <a:rPr lang="en-US" altLang="ko-KR" sz="1400" baseline="-25000" dirty="0"/>
              <a:t>c-f </a:t>
            </a:r>
            <a:r>
              <a:rPr lang="en-US" altLang="ko-KR" sz="1400" dirty="0"/>
              <a:t>	fixed</a:t>
            </a:r>
            <a:br>
              <a:rPr lang="en-US" altLang="ko-KR" sz="1400" dirty="0"/>
            </a:br>
            <a:r>
              <a:rPr lang="en-US" altLang="ko-KR" sz="1400" dirty="0"/>
              <a:t>– D</a:t>
            </a:r>
            <a:r>
              <a:rPr lang="en-US" altLang="ko-KR" sz="1400" baseline="-25000" dirty="0"/>
              <a:t>c-a </a:t>
            </a:r>
            <a:r>
              <a:rPr lang="en-US" altLang="ko-KR" sz="1400" dirty="0"/>
              <a:t>	fixed</a:t>
            </a:r>
            <a:br>
              <a:rPr lang="en-US" altLang="ko-KR" sz="1400" dirty="0"/>
            </a:br>
            <a:r>
              <a:rPr lang="en-US" altLang="ko-KR" sz="1400" dirty="0"/>
              <a:t>– </a:t>
            </a:r>
            <a:r>
              <a:rPr lang="en-US" altLang="ko-KR" sz="1400" dirty="0" err="1"/>
              <a:t>Th</a:t>
            </a:r>
            <a:r>
              <a:rPr lang="en-US" altLang="ko-KR" sz="1400" baseline="-25000" dirty="0" err="1"/>
              <a:t>f</a:t>
            </a:r>
            <a:r>
              <a:rPr lang="en-US" altLang="ko-KR" sz="1400" baseline="-25000" dirty="0"/>
              <a:t> </a:t>
            </a:r>
            <a:r>
              <a:rPr lang="en-US" altLang="ko-KR" sz="1400" dirty="0"/>
              <a:t>:	10	(∝focusing)</a:t>
            </a:r>
            <a:br>
              <a:rPr lang="en-US" altLang="ko-KR" sz="1400" dirty="0"/>
            </a:br>
            <a:r>
              <a:rPr lang="en-US" altLang="ko-KR" sz="1400" dirty="0"/>
              <a:t>– </a:t>
            </a:r>
            <a:r>
              <a:rPr lang="en-US" altLang="ko-KR" sz="1400" dirty="0" err="1"/>
              <a:t>d</a:t>
            </a:r>
            <a:r>
              <a:rPr lang="en-US" altLang="ko-KR" sz="1400" baseline="-25000" dirty="0" err="1"/>
              <a:t>f</a:t>
            </a:r>
            <a:r>
              <a:rPr lang="en-US" altLang="ko-KR" sz="1400" baseline="-25000" dirty="0"/>
              <a:t> </a:t>
            </a:r>
            <a:r>
              <a:rPr lang="en-US" altLang="ko-KR" sz="1400" dirty="0"/>
              <a:t>:	3	(∝defocusing)</a:t>
            </a:r>
            <a:br>
              <a:rPr lang="en-US" altLang="ko-KR" sz="1400" dirty="0"/>
            </a:br>
            <a:r>
              <a:rPr lang="en-US" altLang="ko-KR" sz="1400" dirty="0"/>
              <a:t>– </a:t>
            </a:r>
            <a:r>
              <a:rPr lang="en-US" altLang="ko-KR" sz="1400" dirty="0" err="1"/>
              <a:t>V</a:t>
            </a:r>
            <a:r>
              <a:rPr lang="en-US" altLang="ko-KR" sz="1400" baseline="-25000" dirty="0" err="1"/>
              <a:t>f</a:t>
            </a:r>
            <a:r>
              <a:rPr lang="en-US" altLang="ko-KR" sz="1400" baseline="-25000" dirty="0"/>
              <a:t> </a:t>
            </a:r>
            <a:r>
              <a:rPr lang="en-US" altLang="ko-KR" sz="1400" dirty="0"/>
              <a:t>	fixed</a:t>
            </a:r>
            <a:endParaRPr lang="ko-KR" alt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6719B0-05EF-C249-EE48-D1ADC7257D5A}"/>
              </a:ext>
            </a:extLst>
          </p:cNvPr>
          <p:cNvSpPr txBox="1"/>
          <p:nvPr/>
        </p:nvSpPr>
        <p:spPr>
          <a:xfrm>
            <a:off x="7426961" y="4416296"/>
            <a:ext cx="432053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/>
              <a:t>– D</a:t>
            </a:r>
            <a:r>
              <a:rPr lang="en-US" altLang="ko-KR" sz="1400" baseline="-25000" dirty="0"/>
              <a:t>c-f </a:t>
            </a:r>
            <a:r>
              <a:rPr lang="en-US" altLang="ko-KR" sz="1400" dirty="0"/>
              <a:t>	fixed</a:t>
            </a:r>
            <a:br>
              <a:rPr lang="en-US" altLang="ko-KR" sz="1400" dirty="0"/>
            </a:br>
            <a:r>
              <a:rPr lang="en-US" altLang="ko-KR" sz="1400" dirty="0"/>
              <a:t>– D</a:t>
            </a:r>
            <a:r>
              <a:rPr lang="en-US" altLang="ko-KR" sz="1400" baseline="-25000" dirty="0"/>
              <a:t>c-a </a:t>
            </a:r>
            <a:r>
              <a:rPr lang="en-US" altLang="ko-KR" sz="1400" dirty="0"/>
              <a:t>	fixed</a:t>
            </a:r>
            <a:br>
              <a:rPr lang="en-US" altLang="ko-KR" sz="1400" dirty="0"/>
            </a:br>
            <a:r>
              <a:rPr lang="en-US" altLang="ko-KR" sz="1400" dirty="0"/>
              <a:t>– </a:t>
            </a:r>
            <a:r>
              <a:rPr lang="en-US" altLang="ko-KR" sz="1400" dirty="0" err="1"/>
              <a:t>Th</a:t>
            </a:r>
            <a:r>
              <a:rPr lang="en-US" altLang="ko-KR" sz="1400" baseline="-25000" dirty="0" err="1"/>
              <a:t>f</a:t>
            </a:r>
            <a:r>
              <a:rPr lang="en-US" altLang="ko-KR" sz="1400" baseline="-25000" dirty="0"/>
              <a:t> </a:t>
            </a:r>
            <a:r>
              <a:rPr lang="en-US" altLang="ko-KR" sz="1400" dirty="0"/>
              <a:t>:	10	(∝focusing)</a:t>
            </a:r>
            <a:br>
              <a:rPr lang="en-US" altLang="ko-KR" sz="1400" dirty="0"/>
            </a:br>
            <a:r>
              <a:rPr lang="en-US" altLang="ko-KR" sz="1400" dirty="0"/>
              <a:t>– </a:t>
            </a:r>
            <a:r>
              <a:rPr lang="en-US" altLang="ko-KR" sz="1400" dirty="0" err="1"/>
              <a:t>d</a:t>
            </a:r>
            <a:r>
              <a:rPr lang="en-US" altLang="ko-KR" sz="1400" baseline="-25000" dirty="0" err="1"/>
              <a:t>f</a:t>
            </a:r>
            <a:r>
              <a:rPr lang="en-US" altLang="ko-KR" sz="1400" baseline="-25000" dirty="0"/>
              <a:t> </a:t>
            </a:r>
            <a:r>
              <a:rPr lang="en-US" altLang="ko-KR" sz="1400" dirty="0"/>
              <a:t>:	2	(∝defocusing)</a:t>
            </a:r>
            <a:br>
              <a:rPr lang="en-US" altLang="ko-KR" sz="1400" dirty="0"/>
            </a:br>
            <a:r>
              <a:rPr lang="en-US" altLang="ko-KR" sz="1400" dirty="0"/>
              <a:t>– </a:t>
            </a:r>
            <a:r>
              <a:rPr lang="en-US" altLang="ko-KR" sz="1400" dirty="0" err="1"/>
              <a:t>V</a:t>
            </a:r>
            <a:r>
              <a:rPr lang="en-US" altLang="ko-KR" sz="1400" baseline="-25000" dirty="0" err="1"/>
              <a:t>f</a:t>
            </a:r>
            <a:r>
              <a:rPr lang="en-US" altLang="ko-KR" sz="1400" baseline="-25000" dirty="0"/>
              <a:t> </a:t>
            </a:r>
            <a:r>
              <a:rPr lang="en-US" altLang="ko-KR" sz="1400" dirty="0"/>
              <a:t>	fixed</a:t>
            </a:r>
            <a:endParaRPr lang="ko-KR" alt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AFD70B-2052-88FA-90F4-35FE5DACBEA9}"/>
              </a:ext>
            </a:extLst>
          </p:cNvPr>
          <p:cNvSpPr txBox="1"/>
          <p:nvPr/>
        </p:nvSpPr>
        <p:spPr>
          <a:xfrm>
            <a:off x="1884130" y="1903661"/>
            <a:ext cx="4324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/>
              <a:t>Th</a:t>
            </a:r>
            <a:r>
              <a:rPr lang="en-US" altLang="ko-KR" sz="1200" baseline="-25000" dirty="0" err="1"/>
              <a:t>f</a:t>
            </a:r>
            <a:endParaRPr lang="ko-KR" altLang="en-US" sz="1200" dirty="0"/>
          </a:p>
        </p:txBody>
      </p: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C3EFFA84-1125-5078-6077-8844068BE0F8}"/>
              </a:ext>
            </a:extLst>
          </p:cNvPr>
          <p:cNvCxnSpPr/>
          <p:nvPr/>
        </p:nvCxnSpPr>
        <p:spPr>
          <a:xfrm>
            <a:off x="3489960" y="1211580"/>
            <a:ext cx="0" cy="67818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2D9D85A6-1209-C6FD-A008-04DA188DA64E}"/>
              </a:ext>
            </a:extLst>
          </p:cNvPr>
          <p:cNvCxnSpPr/>
          <p:nvPr/>
        </p:nvCxnSpPr>
        <p:spPr>
          <a:xfrm>
            <a:off x="1722120" y="1965960"/>
            <a:ext cx="191262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90FA800-760E-55C1-B498-60D29E0D0D76}"/>
              </a:ext>
            </a:extLst>
          </p:cNvPr>
          <p:cNvSpPr txBox="1"/>
          <p:nvPr/>
        </p:nvSpPr>
        <p:spPr>
          <a:xfrm>
            <a:off x="3202305" y="1200368"/>
            <a:ext cx="4324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/>
              <a:t>d</a:t>
            </a:r>
            <a:r>
              <a:rPr lang="en-US" altLang="ko-KR" sz="1200" baseline="-25000" dirty="0" err="1"/>
              <a:t>f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5134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0DE3D-9916-E336-70C9-F177C7799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1F7E483-B22E-09C6-E033-F3458BB0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C57AD88-00EB-43F3-71E2-D2539F9B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436AC3B-0B47-477C-8B5A-29066B00859F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C35FB9-BF57-A0A8-E3AF-08A285EC364D}"/>
              </a:ext>
            </a:extLst>
          </p:cNvPr>
          <p:cNvSpPr txBox="1"/>
          <p:nvPr/>
        </p:nvSpPr>
        <p:spPr>
          <a:xfrm>
            <a:off x="108155" y="1040081"/>
            <a:ext cx="120838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dirty="0"/>
              <a:t>This study is</a:t>
            </a:r>
            <a:r>
              <a:rPr lang="ko-KR" altLang="en-US" dirty="0"/>
              <a:t> </a:t>
            </a:r>
            <a:r>
              <a:rPr lang="en-US" altLang="ko-KR" dirty="0"/>
              <a:t>an X-ray tube for Data Transmission in plasma environments, where conventional radio transmission fails.</a:t>
            </a:r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en-US" altLang="ko-KR" dirty="0"/>
              <a:t>The field-emission CNT cathode enables compact, low-heat, and pulsed X-ray generation,</a:t>
            </a:r>
            <a:br>
              <a:rPr lang="en-US" altLang="ko-KR" dirty="0"/>
            </a:br>
            <a:r>
              <a:rPr lang="en-US" altLang="ko-KR" dirty="0"/>
              <a:t>which is essential for data transmission.</a:t>
            </a:r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en-US" altLang="ko-KR" dirty="0"/>
              <a:t>A CNT-based X-ray tube was designed and simulated under 40 kV / 2 mA conditions.</a:t>
            </a:r>
            <a:br>
              <a:rPr lang="en-US" altLang="ko-KR" dirty="0"/>
            </a:br>
            <a:r>
              <a:rPr lang="en-US" altLang="ko-KR" dirty="0"/>
              <a:t>The electron beam was successfully focused to 88.4 µm.</a:t>
            </a:r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en-US" altLang="ko-KR" dirty="0"/>
              <a:t>Beam focusing will be optimized by adjusting electrode geometry and bias voltage.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E90E8-7879-4630-3FD1-9BB9CF8DB2A5}"/>
              </a:ext>
            </a:extLst>
          </p:cNvPr>
          <p:cNvSpPr txBox="1"/>
          <p:nvPr/>
        </p:nvSpPr>
        <p:spPr>
          <a:xfrm>
            <a:off x="0" y="127000"/>
            <a:ext cx="2045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7445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28E1EE8-AC98-28F4-B6E1-917285E07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BD5D42C-4D38-C2C3-BCCB-E441473D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50" y="385337"/>
            <a:ext cx="5220429" cy="6087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85E16F-972C-5726-068B-E69CEEB6A443}"/>
              </a:ext>
            </a:extLst>
          </p:cNvPr>
          <p:cNvSpPr txBox="1"/>
          <p:nvPr/>
        </p:nvSpPr>
        <p:spPr>
          <a:xfrm>
            <a:off x="5928852" y="698090"/>
            <a:ext cx="4700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(a)~(f) : </a:t>
            </a:r>
            <a:r>
              <a:rPr lang="ko-KR" altLang="en-US" dirty="0"/>
              <a:t>발산각에 따른 </a:t>
            </a:r>
            <a:r>
              <a:rPr lang="ko-KR" altLang="en-US" dirty="0" err="1"/>
              <a:t>집속정도</a:t>
            </a:r>
            <a:endParaRPr lang="en-US" altLang="ko-KR" dirty="0"/>
          </a:p>
          <a:p>
            <a:r>
              <a:rPr lang="en-US" altLang="ko-KR" dirty="0"/>
              <a:t>(g) : Cathode(CNT)</a:t>
            </a:r>
            <a:r>
              <a:rPr lang="ko-KR" altLang="en-US" dirty="0"/>
              <a:t>의 직경에 따른 </a:t>
            </a:r>
            <a:r>
              <a:rPr lang="ko-KR" altLang="en-US" dirty="0" err="1"/>
              <a:t>집속정도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749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1860FA3-6D50-AC92-5CC8-8C161420D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243ACE9-AD6F-D02B-FBA5-D53E223A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2" y="794970"/>
            <a:ext cx="4553585" cy="526806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016F985-78BF-8A3E-FE98-B1A96D44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761" y="418185"/>
            <a:ext cx="5299104" cy="41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83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F880D-97D7-5952-CAAA-23B76A0A6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D8DACCE-7AE2-DE64-D392-75B3B87CF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49BC40-1D72-187C-75FA-016CA35E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2</a:t>
            </a:fld>
            <a:endParaRPr lang="ko-KR" altLang="en-US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8BC3AF78-E78B-33F2-A46D-60DBC9BA1E77}"/>
              </a:ext>
            </a:extLst>
          </p:cNvPr>
          <p:cNvGrpSpPr/>
          <p:nvPr/>
        </p:nvGrpSpPr>
        <p:grpSpPr>
          <a:xfrm>
            <a:off x="194864" y="4486636"/>
            <a:ext cx="11802272" cy="2234839"/>
            <a:chOff x="133581" y="2487826"/>
            <a:chExt cx="11802272" cy="2234839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5122298-235E-075B-5DED-E209444CE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581" y="3042462"/>
              <a:ext cx="824064" cy="866479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B5A6C533-EF93-374F-5119-82F0FA288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8069" y="3264369"/>
              <a:ext cx="826153" cy="647154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2D439936-1551-4B55-DDF7-FAB578D9A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446" y="3068754"/>
              <a:ext cx="593811" cy="533218"/>
            </a:xfrm>
            <a:prstGeom prst="rect">
              <a:avLst/>
            </a:prstGeom>
          </p:spPr>
        </p:pic>
        <p:cxnSp>
          <p:nvCxnSpPr>
            <p:cNvPr id="7" name="직선 화살표 연결선 6">
              <a:extLst>
                <a:ext uri="{FF2B5EF4-FFF2-40B4-BE49-F238E27FC236}">
                  <a16:creationId xmlns:a16="http://schemas.microsoft.com/office/drawing/2014/main" id="{65BF85F9-5902-85B5-9D1B-FB3338A227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7523" y="3651085"/>
              <a:ext cx="825745" cy="603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직선 화살표 연결선 7">
              <a:extLst>
                <a:ext uri="{FF2B5EF4-FFF2-40B4-BE49-F238E27FC236}">
                  <a16:creationId xmlns:a16="http://schemas.microsoft.com/office/drawing/2014/main" id="{33D282C3-F301-8A67-32CC-9C4E4695B9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49311" y="3651085"/>
              <a:ext cx="920805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7259FF-08B7-109A-2087-A2E908422AB4}"/>
                </a:ext>
              </a:extLst>
            </p:cNvPr>
            <p:cNvSpPr txBox="1"/>
            <p:nvPr/>
          </p:nvSpPr>
          <p:spPr>
            <a:xfrm>
              <a:off x="2540593" y="3657110"/>
              <a:ext cx="18291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Signal</a:t>
              </a:r>
            </a:p>
            <a:p>
              <a:pPr algn="ctr"/>
              <a:r>
                <a:rPr lang="en-US" sz="1600" b="1" dirty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modulation</a:t>
              </a:r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7BEB01F-CB01-A192-9635-C42CB4756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0232" y="3105545"/>
              <a:ext cx="572479" cy="1279658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E6A4BB72-DA51-7507-12EB-9CAB0CA48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6203" y="3397193"/>
              <a:ext cx="1222067" cy="485232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E2AA409-3EFF-42CE-FE67-52216E661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37621" y="3192274"/>
              <a:ext cx="998232" cy="1049611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23712997-7BB2-ABEA-E3C7-2A422D25D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72835" y="3105545"/>
              <a:ext cx="933450" cy="83820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7ECD87B0-97E7-49D2-37B1-6202166DB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3922" y="3015470"/>
              <a:ext cx="752475" cy="790575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31AFE072-9E7F-B21A-A1DD-C1863F315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78996" y="3035695"/>
              <a:ext cx="752475" cy="7905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4CE0D4-C708-170B-07BF-56B5A352B8F2}"/>
                </a:ext>
              </a:extLst>
            </p:cNvPr>
            <p:cNvSpPr txBox="1"/>
            <p:nvPr/>
          </p:nvSpPr>
          <p:spPr>
            <a:xfrm>
              <a:off x="284146" y="3685500"/>
              <a:ext cx="2451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communication </a:t>
              </a:r>
            </a:p>
            <a:p>
              <a:pPr algn="ctr"/>
              <a:r>
                <a:rPr lang="en-US" sz="1600" b="1" dirty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signal</a:t>
              </a:r>
            </a:p>
          </p:txBody>
        </p:sp>
        <p:cxnSp>
          <p:nvCxnSpPr>
            <p:cNvPr id="17" name="직선 화살표 연결선 16">
              <a:extLst>
                <a:ext uri="{FF2B5EF4-FFF2-40B4-BE49-F238E27FC236}">
                  <a16:creationId xmlns:a16="http://schemas.microsoft.com/office/drawing/2014/main" id="{B5FBF452-21B0-C908-8037-5B82E39D6C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97665" y="3943745"/>
              <a:ext cx="1156535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C28408-7F34-F691-EACD-7390A6070612}"/>
                </a:ext>
              </a:extLst>
            </p:cNvPr>
            <p:cNvSpPr txBox="1"/>
            <p:nvPr/>
          </p:nvSpPr>
          <p:spPr>
            <a:xfrm>
              <a:off x="7824621" y="3772970"/>
              <a:ext cx="2451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X-ray</a:t>
              </a:r>
              <a:br>
                <a:rPr lang="en-US" sz="1600" b="1" dirty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</a:br>
              <a:r>
                <a:rPr lang="en-US" sz="1600" b="1" dirty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detector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264D7A-B7C7-61EE-2BDC-DA05F99678C0}"/>
                </a:ext>
              </a:extLst>
            </p:cNvPr>
            <p:cNvSpPr txBox="1"/>
            <p:nvPr/>
          </p:nvSpPr>
          <p:spPr>
            <a:xfrm>
              <a:off x="3405085" y="2740181"/>
              <a:ext cx="2451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X-ray tube</a:t>
              </a:r>
            </a:p>
          </p:txBody>
        </p:sp>
        <p:sp>
          <p:nvSpPr>
            <p:cNvPr id="20" name="정육면체 19">
              <a:extLst>
                <a:ext uri="{FF2B5EF4-FFF2-40B4-BE49-F238E27FC236}">
                  <a16:creationId xmlns:a16="http://schemas.microsoft.com/office/drawing/2014/main" id="{ABC7FCB9-9F81-1F0E-7ABE-E7FBE4011052}"/>
                </a:ext>
              </a:extLst>
            </p:cNvPr>
            <p:cNvSpPr/>
            <p:nvPr/>
          </p:nvSpPr>
          <p:spPr bwMode="auto">
            <a:xfrm>
              <a:off x="6311780" y="2911654"/>
              <a:ext cx="632205" cy="1473549"/>
            </a:xfrm>
            <a:prstGeom prst="cube">
              <a:avLst>
                <a:gd name="adj" fmla="val 89479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21175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8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BE7DEB10-192F-9BAD-4BFF-6DE949F489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22771" y="3892294"/>
              <a:ext cx="1156535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1DBBB005-20A6-9223-2A93-9028F087C8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11508" y="3914777"/>
              <a:ext cx="1156535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695BD5-AE2B-BD23-3441-01461B872B4F}"/>
                </a:ext>
              </a:extLst>
            </p:cNvPr>
            <p:cNvSpPr txBox="1"/>
            <p:nvPr/>
          </p:nvSpPr>
          <p:spPr>
            <a:xfrm>
              <a:off x="5480159" y="2610152"/>
              <a:ext cx="2451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plasma</a:t>
              </a: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53AD9044-2DCE-1397-44B8-5E721D7B66A1}"/>
                </a:ext>
              </a:extLst>
            </p:cNvPr>
            <p:cNvSpPr/>
            <p:nvPr/>
          </p:nvSpPr>
          <p:spPr>
            <a:xfrm>
              <a:off x="4053538" y="2487826"/>
              <a:ext cx="2159501" cy="223483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968BF6E-D708-DA9D-ED48-63B36939F427}"/>
              </a:ext>
            </a:extLst>
          </p:cNvPr>
          <p:cNvSpPr txBox="1"/>
          <p:nvPr/>
        </p:nvSpPr>
        <p:spPr>
          <a:xfrm>
            <a:off x="5385182" y="4123064"/>
            <a:ext cx="942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/>
              <a:t>NASA,</a:t>
            </a:r>
            <a:r>
              <a:rPr lang="ko-KR" altLang="en-US" sz="1050" dirty="0"/>
              <a:t> </a:t>
            </a:r>
            <a:r>
              <a:rPr lang="en-US" altLang="ko-KR" sz="1050" dirty="0"/>
              <a:t>2019</a:t>
            </a:r>
            <a:endParaRPr lang="ko-KR" altLang="en-US" sz="1050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4754BD7-423C-3F22-39B1-CBFB3AE38E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4075" y="738870"/>
            <a:ext cx="4825972" cy="338817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39BA792F-9572-848F-C8B6-E969B1EE4B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8374" y="745967"/>
            <a:ext cx="3740289" cy="33819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69C225-3366-C73F-A9D2-63485BA040F1}"/>
              </a:ext>
            </a:extLst>
          </p:cNvPr>
          <p:cNvSpPr txBox="1"/>
          <p:nvPr/>
        </p:nvSpPr>
        <p:spPr>
          <a:xfrm>
            <a:off x="0" y="127000"/>
            <a:ext cx="2009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42537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75CB2-B23D-0825-213E-CD11CE4B1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undefined">
            <a:extLst>
              <a:ext uri="{FF2B5EF4-FFF2-40B4-BE49-F238E27FC236}">
                <a16:creationId xmlns:a16="http://schemas.microsoft.com/office/drawing/2014/main" id="{3DF9A518-1931-DE80-059D-5F4E4BFF4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61" y="851188"/>
            <a:ext cx="2713037" cy="180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89F204F-A470-8371-0B7F-9521F95D9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B4696EA-F700-277C-E9C4-DB3BA596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873BCE78-03D3-E8B4-C390-2DB3221A1243}"/>
              </a:ext>
            </a:extLst>
          </p:cNvPr>
          <p:cNvSpPr/>
          <p:nvPr/>
        </p:nvSpPr>
        <p:spPr>
          <a:xfrm>
            <a:off x="501445" y="3527077"/>
            <a:ext cx="11189109" cy="855406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00FF"/>
              </a:solidFill>
            </a:endParaRP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BC217766-A7BC-20E7-0D73-40818378D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5" y="1434296"/>
            <a:ext cx="2163097" cy="22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33F2A-9F29-84E7-CA87-4425E4FFE058}"/>
              </a:ext>
            </a:extLst>
          </p:cNvPr>
          <p:cNvSpPr txBox="1"/>
          <p:nvPr/>
        </p:nvSpPr>
        <p:spPr>
          <a:xfrm>
            <a:off x="757083" y="4212655"/>
            <a:ext cx="1651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Crookes tube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BBD4D-21A1-68CD-BB32-12683807015A}"/>
              </a:ext>
            </a:extLst>
          </p:cNvPr>
          <p:cNvSpPr txBox="1"/>
          <p:nvPr/>
        </p:nvSpPr>
        <p:spPr>
          <a:xfrm>
            <a:off x="645700" y="4581987"/>
            <a:ext cx="225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Wilhelm </a:t>
            </a:r>
            <a:r>
              <a:rPr lang="en-US" altLang="ko-KR" sz="1600" dirty="0" err="1"/>
              <a:t>Röntgen</a:t>
            </a:r>
            <a:r>
              <a:rPr lang="en-US" altLang="ko-KR" sz="1600" dirty="0"/>
              <a:t> discovered X-rays using a Crookes tube.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13F4B-A56B-D9E5-A7A8-217A179F787B}"/>
              </a:ext>
            </a:extLst>
          </p:cNvPr>
          <p:cNvSpPr txBox="1"/>
          <p:nvPr/>
        </p:nvSpPr>
        <p:spPr>
          <a:xfrm>
            <a:off x="1193140" y="3770039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1895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448C5BD-68E7-1011-5C48-3C9D9CA8E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686" y="1053971"/>
            <a:ext cx="2137791" cy="160312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AF7609F-A39A-FB3D-2C25-5C0373BCD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581" y="2229396"/>
            <a:ext cx="1922526" cy="13464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E8D999-1BDD-72C2-43DA-D25220E8AD46}"/>
              </a:ext>
            </a:extLst>
          </p:cNvPr>
          <p:cNvSpPr txBox="1"/>
          <p:nvPr/>
        </p:nvSpPr>
        <p:spPr>
          <a:xfrm>
            <a:off x="5519536" y="3770039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1913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CF16C7-380B-5842-3F88-2417CF8F605A}"/>
              </a:ext>
            </a:extLst>
          </p:cNvPr>
          <p:cNvSpPr txBox="1"/>
          <p:nvPr/>
        </p:nvSpPr>
        <p:spPr>
          <a:xfrm>
            <a:off x="4985417" y="4212655"/>
            <a:ext cx="1759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Coolidge tube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391B7C-3B3E-9965-5085-FBFE8A9441CC}"/>
              </a:ext>
            </a:extLst>
          </p:cNvPr>
          <p:cNvSpPr txBox="1"/>
          <p:nvPr/>
        </p:nvSpPr>
        <p:spPr>
          <a:xfrm>
            <a:off x="4311686" y="4655271"/>
            <a:ext cx="3279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William D. Coolidge developed the X-ray tube based on the thermionic emission principle.</a:t>
            </a:r>
            <a:br>
              <a:rPr lang="en-US" altLang="ko-KR" sz="1600" dirty="0"/>
            </a:br>
            <a:r>
              <a:rPr lang="en-US" altLang="ko-KR" sz="1600" dirty="0"/>
              <a:t>It used a heated filament and a high-vacuum system to emit electrons efficiently.</a:t>
            </a:r>
          </a:p>
        </p:txBody>
      </p:sp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FBFE947E-4130-F5CC-EAD5-20C92634D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599" y="1997059"/>
            <a:ext cx="2714001" cy="153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B7DD9E-C409-BE0F-F3E5-E651A3E00D78}"/>
              </a:ext>
            </a:extLst>
          </p:cNvPr>
          <p:cNvSpPr txBox="1"/>
          <p:nvPr/>
        </p:nvSpPr>
        <p:spPr>
          <a:xfrm>
            <a:off x="8866303" y="3770039"/>
            <a:ext cx="232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Modern X-ray Tubes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3B16A1-9198-BF5F-5C6D-2A967B4D7514}"/>
              </a:ext>
            </a:extLst>
          </p:cNvPr>
          <p:cNvSpPr txBox="1"/>
          <p:nvPr/>
        </p:nvSpPr>
        <p:spPr>
          <a:xfrm>
            <a:off x="8168603" y="4655271"/>
            <a:ext cx="32663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The Coolidge tube was later improved into various modern types of X-ray tubes,</a:t>
            </a:r>
            <a:br>
              <a:rPr lang="en-US" altLang="ko-KR" sz="1600" dirty="0"/>
            </a:br>
            <a:r>
              <a:rPr lang="en-US" altLang="ko-KR" sz="1600" dirty="0"/>
              <a:t>optimized for medical and industrial applications.</a:t>
            </a:r>
          </a:p>
          <a:p>
            <a:endParaRPr lang="ko-KR" alt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4D0F3E-A861-49B9-912C-3E0EAA91B871}"/>
              </a:ext>
            </a:extLst>
          </p:cNvPr>
          <p:cNvSpPr txBox="1"/>
          <p:nvPr/>
        </p:nvSpPr>
        <p:spPr>
          <a:xfrm>
            <a:off x="0" y="127000"/>
            <a:ext cx="5202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History of the X-ray Tube</a:t>
            </a:r>
          </a:p>
        </p:txBody>
      </p:sp>
    </p:spTree>
    <p:extLst>
      <p:ext uri="{BB962C8B-B14F-4D97-AF65-F5344CB8AC3E}">
        <p14:creationId xmlns:p14="http://schemas.microsoft.com/office/powerpoint/2010/main" val="261356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4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0F3985B-D3C9-C398-DDA5-A7FD605C16B0}"/>
              </a:ext>
            </a:extLst>
          </p:cNvPr>
          <p:cNvGrpSpPr/>
          <p:nvPr/>
        </p:nvGrpSpPr>
        <p:grpSpPr>
          <a:xfrm>
            <a:off x="481781" y="829492"/>
            <a:ext cx="6021889" cy="4516416"/>
            <a:chOff x="3050178" y="829492"/>
            <a:chExt cx="6932022" cy="5199016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BE5A858-E6D7-30F0-4B88-C18B2FA18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0178" y="829492"/>
              <a:ext cx="6932022" cy="519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직선 화살표 연결선 8">
              <a:extLst>
                <a:ext uri="{FF2B5EF4-FFF2-40B4-BE49-F238E27FC236}">
                  <a16:creationId xmlns:a16="http://schemas.microsoft.com/office/drawing/2014/main" id="{B9DD2595-B7E8-9BE6-C82A-37FC0041CB27}"/>
                </a:ext>
              </a:extLst>
            </p:cNvPr>
            <p:cNvCxnSpPr>
              <a:cxnSpLocks/>
            </p:cNvCxnSpPr>
            <p:nvPr/>
          </p:nvCxnSpPr>
          <p:spPr>
            <a:xfrm>
              <a:off x="5919019" y="3323303"/>
              <a:ext cx="110121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>
              <a:extLst>
                <a:ext uri="{FF2B5EF4-FFF2-40B4-BE49-F238E27FC236}">
                  <a16:creationId xmlns:a16="http://schemas.microsoft.com/office/drawing/2014/main" id="{12571609-8868-57AF-DEE2-44E534999BB1}"/>
                </a:ext>
              </a:extLst>
            </p:cNvPr>
            <p:cNvCxnSpPr>
              <a:cxnSpLocks/>
            </p:cNvCxnSpPr>
            <p:nvPr/>
          </p:nvCxnSpPr>
          <p:spPr>
            <a:xfrm>
              <a:off x="5965582" y="3205316"/>
              <a:ext cx="110121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>
              <a:extLst>
                <a:ext uri="{FF2B5EF4-FFF2-40B4-BE49-F238E27FC236}">
                  <a16:creationId xmlns:a16="http://schemas.microsoft.com/office/drawing/2014/main" id="{B300FEF9-9252-9B4D-83FC-852AB0B7F9C6}"/>
                </a:ext>
              </a:extLst>
            </p:cNvPr>
            <p:cNvCxnSpPr>
              <a:cxnSpLocks/>
            </p:cNvCxnSpPr>
            <p:nvPr/>
          </p:nvCxnSpPr>
          <p:spPr>
            <a:xfrm>
              <a:off x="6024575" y="3429000"/>
              <a:ext cx="110121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그림 12" descr="블랙, 어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D71BFA53-1722-5C5A-AAC6-8895C0771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1" b="45935"/>
            <a:stretch>
              <a:fillRect/>
            </a:stretch>
          </p:blipFill>
          <p:spPr>
            <a:xfrm rot="8985529">
              <a:off x="6619748" y="3650225"/>
              <a:ext cx="1154930" cy="205136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33EDF76-5182-F2FF-7700-8A8918E75079}"/>
              </a:ext>
            </a:extLst>
          </p:cNvPr>
          <p:cNvSpPr txBox="1"/>
          <p:nvPr/>
        </p:nvSpPr>
        <p:spPr>
          <a:xfrm>
            <a:off x="0" y="5342194"/>
            <a:ext cx="6286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Heated tungsten cathode emits electrons by thermionic emission.</a:t>
            </a:r>
          </a:p>
          <a:p>
            <a:r>
              <a:rPr lang="en-US" altLang="ko-KR" sz="1600" dirty="0"/>
              <a:t>Electrons accelerate toward the anode and hit the target.</a:t>
            </a:r>
          </a:p>
          <a:p>
            <a:r>
              <a:rPr lang="en-US" altLang="ko-KR" sz="1600" dirty="0"/>
              <a:t>Only about 1% of the energy becomes X-rays.</a:t>
            </a:r>
          </a:p>
          <a:p>
            <a:r>
              <a:rPr lang="en-US" altLang="ko-KR" sz="1600" dirty="0"/>
              <a:t>The rest is converted into heat at the anode.</a:t>
            </a:r>
          </a:p>
          <a:p>
            <a:r>
              <a:rPr lang="en-US" altLang="ko-KR" sz="1600" dirty="0"/>
              <a:t>X-rays consist of bremsstrahlung and characteristic radiation.</a:t>
            </a:r>
          </a:p>
        </p:txBody>
      </p:sp>
      <p:pic>
        <p:nvPicPr>
          <p:cNvPr id="1032" name="Picture 8" descr="undefined">
            <a:extLst>
              <a:ext uri="{FF2B5EF4-FFF2-40B4-BE49-F238E27FC236}">
                <a16:creationId xmlns:a16="http://schemas.microsoft.com/office/drawing/2014/main" id="{C4AD029F-FD5A-B91A-0DF1-9D6CF502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25" y="1326700"/>
            <a:ext cx="4591016" cy="31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0FB6F9-3B54-6B5F-DF5B-669CA5EF4FAF}"/>
              </a:ext>
            </a:extLst>
          </p:cNvPr>
          <p:cNvSpPr txBox="1"/>
          <p:nvPr/>
        </p:nvSpPr>
        <p:spPr>
          <a:xfrm>
            <a:off x="0" y="127000"/>
            <a:ext cx="7128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Conventional X-ray Tube Operation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9D17A7-2292-E8AF-BD2C-CBC7DF8ADEA9}"/>
              </a:ext>
            </a:extLst>
          </p:cNvPr>
          <p:cNvSpPr txBox="1"/>
          <p:nvPr/>
        </p:nvSpPr>
        <p:spPr>
          <a:xfrm>
            <a:off x="6503669" y="5342194"/>
            <a:ext cx="52065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/>
              <a:t>Rotating anodes improve cooling in medical systems.</a:t>
            </a:r>
          </a:p>
          <a:p>
            <a:r>
              <a:rPr lang="en-US" altLang="ko-KR" sz="1600" dirty="0"/>
              <a:t>Stationary anodes are used for compact designs.</a:t>
            </a:r>
          </a:p>
        </p:txBody>
      </p:sp>
    </p:spTree>
    <p:extLst>
      <p:ext uri="{BB962C8B-B14F-4D97-AF65-F5344CB8AC3E}">
        <p14:creationId xmlns:p14="http://schemas.microsoft.com/office/powerpoint/2010/main" val="1815032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980C8-5EF4-0D35-E1C9-9A86DC4E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7162DFB-062B-AE2D-6C92-DFE9C4059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C958F9D-81EA-1219-DEB9-7FD29DBE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D69E53E0-3DBB-8DC4-A9D5-28FD1E65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9" y="917240"/>
            <a:ext cx="6531999" cy="393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D0A70-22BD-B752-C6FE-AC6EC8F6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632" y="278143"/>
            <a:ext cx="23812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A16D80C2-B1D7-9FD4-386F-7ABA32DCD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60" y="3583812"/>
            <a:ext cx="3406722" cy="255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FC93F5-BF8F-5FC8-C568-21D3438EFCCF}"/>
              </a:ext>
            </a:extLst>
          </p:cNvPr>
          <p:cNvSpPr txBox="1"/>
          <p:nvPr/>
        </p:nvSpPr>
        <p:spPr>
          <a:xfrm>
            <a:off x="9013722" y="3244334"/>
            <a:ext cx="1936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bremsstrahlung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66F0E-7A3C-2545-3158-4CA4D137433B}"/>
              </a:ext>
            </a:extLst>
          </p:cNvPr>
          <p:cNvSpPr txBox="1"/>
          <p:nvPr/>
        </p:nvSpPr>
        <p:spPr>
          <a:xfrm>
            <a:off x="8844038" y="6210525"/>
            <a:ext cx="2251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characteristic X-ray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FC46EF-98D5-B86D-319C-FDBAA9C3B893}"/>
              </a:ext>
            </a:extLst>
          </p:cNvPr>
          <p:cNvSpPr txBox="1"/>
          <p:nvPr/>
        </p:nvSpPr>
        <p:spPr>
          <a:xfrm>
            <a:off x="222993" y="5646924"/>
            <a:ext cx="7098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The X-ray spectrum consists of bremsstrahlung and characteristic X-rays.</a:t>
            </a:r>
          </a:p>
          <a:p>
            <a:r>
              <a:rPr lang="en-US" altLang="ko-KR" sz="1600" dirty="0"/>
              <a:t>To enhance bremsstrahlung efficiency, high-Z targets such as W (74), Mo (42), and Cu (29) are used.</a:t>
            </a:r>
            <a:endParaRPr lang="ko-KR" alt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0730E-D90D-4D8E-843C-0487776999AB}"/>
              </a:ext>
            </a:extLst>
          </p:cNvPr>
          <p:cNvSpPr txBox="1"/>
          <p:nvPr/>
        </p:nvSpPr>
        <p:spPr>
          <a:xfrm>
            <a:off x="0" y="127000"/>
            <a:ext cx="3234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X-ray Spectrum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6F02C8-79C2-7494-F5BC-ABD5BED5BFF9}"/>
              </a:ext>
            </a:extLst>
          </p:cNvPr>
          <p:cNvSpPr txBox="1"/>
          <p:nvPr/>
        </p:nvSpPr>
        <p:spPr>
          <a:xfrm>
            <a:off x="222993" y="4856684"/>
            <a:ext cx="61753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Continuous radiation: Bremsstrahlung; Sharp peaks: Characteristic lines.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8348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7AE87-EAD6-EF9D-A497-A7069EAB3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880446-4426-C5CE-675A-F528AD5F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8CEC8C-6AC3-D609-D0FB-E66D3CA9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A62BDD4-E156-441F-7615-10DCA41F64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77" t="26640" r="-97" b="15393"/>
          <a:stretch>
            <a:fillRect/>
          </a:stretch>
        </p:blipFill>
        <p:spPr>
          <a:xfrm>
            <a:off x="383458" y="1090561"/>
            <a:ext cx="4569541" cy="3859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5AF8C4-E848-ACF1-9CFA-08DF4D82C00D}"/>
              </a:ext>
            </a:extLst>
          </p:cNvPr>
          <p:cNvSpPr txBox="1"/>
          <p:nvPr/>
        </p:nvSpPr>
        <p:spPr>
          <a:xfrm>
            <a:off x="5562600" y="933351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ym typeface="Wingdings" panose="05000000000000000000" pitchFamily="2" charset="2"/>
              </a:rPr>
              <a:t>Unlike filament-type tubes, CNT emitters require no heating or vacuum filament system, allowing compact and energy-efficient design.</a:t>
            </a:r>
          </a:p>
          <a:p>
            <a:r>
              <a:rPr lang="en-US" altLang="ko-KR" sz="1600" dirty="0">
                <a:sym typeface="Wingdings" panose="05000000000000000000" pitchFamily="2" charset="2"/>
              </a:rPr>
              <a:t>CNT cathodes enable fast on/off switching, making pulsed X-ray emission possible.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1217D-2697-EA0B-B011-F69762E52E52}"/>
              </a:ext>
            </a:extLst>
          </p:cNvPr>
          <p:cNvSpPr txBox="1"/>
          <p:nvPr/>
        </p:nvSpPr>
        <p:spPr>
          <a:xfrm>
            <a:off x="0" y="127000"/>
            <a:ext cx="3283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CNT X-ray Tube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72F695-5115-7735-2C80-F0FC6F305975}"/>
                  </a:ext>
                </a:extLst>
              </p:cNvPr>
              <p:cNvSpPr txBox="1"/>
              <p:nvPr/>
            </p:nvSpPr>
            <p:spPr>
              <a:xfrm>
                <a:off x="192033" y="4946566"/>
                <a:ext cx="6183630" cy="15286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dirty="0">
                    <a:solidFill>
                      <a:schemeClr val="tx1"/>
                    </a:solidFill>
                  </a:rPr>
                  <a:t>Fowler–Nordheim (F-N) equation: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𝑒𝑥𝑝</m:t>
                    </m:r>
                    <m:r>
                      <a:rPr lang="en-US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sSup>
                          <m:sSupPr>
                            <m:ctrlPr>
                              <a:rPr lang="en-US" altLang="ko-K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ko-KR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f>
                              <m:fPr>
                                <m:ctrlPr>
                                  <a:rPr lang="en-US" altLang="ko-K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num>
                      <m:den>
                        <m:r>
                          <a:rPr lang="ko-KR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altLang="ko-K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en-US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r>
                  <a:rPr lang="ko-KR" altLang="en-US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𝐼</a:t>
                </a:r>
                <a:r>
                  <a:rPr lang="en-US" altLang="ko-K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: emission Current</a:t>
                </a:r>
              </a:p>
              <a:p>
                <a:r>
                  <a:rPr lang="ko-KR" altLang="en-US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𝑉</a:t>
                </a:r>
                <a:r>
                  <a:rPr lang="en-US" altLang="ko-K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: applied voltage</a:t>
                </a:r>
              </a:p>
              <a:p>
                <a:r>
                  <a:rPr lang="ko-KR" altLang="en-US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𝜙</a:t>
                </a:r>
                <a:r>
                  <a:rPr lang="en-US" altLang="ko-K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: work function</a:t>
                </a:r>
              </a:p>
              <a:p>
                <a:r>
                  <a:rPr lang="ko-KR" altLang="en-US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𝛽</a:t>
                </a:r>
                <a:r>
                  <a:rPr lang="en-US" altLang="ko-KR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: field enhancement factor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72F695-5115-7735-2C80-F0FC6F305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33" y="4946566"/>
                <a:ext cx="6183630" cy="1528688"/>
              </a:xfrm>
              <a:prstGeom prst="rect">
                <a:avLst/>
              </a:prstGeom>
              <a:blipFill>
                <a:blip r:embed="rId4"/>
                <a:stretch>
                  <a:fillRect l="-888" b="-31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5019E2F-5C50-E6E6-C7C5-EB65E6527677}"/>
              </a:ext>
            </a:extLst>
          </p:cNvPr>
          <p:cNvSpPr txBox="1"/>
          <p:nvPr/>
        </p:nvSpPr>
        <p:spPr>
          <a:xfrm>
            <a:off x="5562600" y="2433788"/>
            <a:ext cx="6183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/>
              <a:t>CNT-based X-ray tubes have been commercially used in the medical since the mid-2010s.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3563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CBA51-88E4-C2C4-FCF4-6A412A323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2138789-A573-5E21-9B67-C100F73F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A7F293-7F78-2E6E-9403-5E055B05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7</a:t>
            </a:fld>
            <a:endParaRPr lang="ko-KR" altLang="en-US"/>
          </a:p>
        </p:txBody>
      </p:sp>
      <p:pic>
        <p:nvPicPr>
          <p:cNvPr id="8196" name="Picture 4" descr="JaypeeDigital | eBook Reader">
            <a:extLst>
              <a:ext uri="{FF2B5EF4-FFF2-40B4-BE49-F238E27FC236}">
                <a16:creationId xmlns:a16="http://schemas.microsoft.com/office/drawing/2014/main" id="{9D6FC921-5F5A-4568-F40A-9D76F0E0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9" y="1441215"/>
            <a:ext cx="4475944" cy="297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923F6A-AE42-FA97-87C2-85DA9B6A0C71}"/>
              </a:ext>
            </a:extLst>
          </p:cNvPr>
          <p:cNvSpPr txBox="1"/>
          <p:nvPr/>
        </p:nvSpPr>
        <p:spPr>
          <a:xfrm>
            <a:off x="757083" y="448813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Focusing cup</a:t>
            </a:r>
            <a:endParaRPr lang="ko-KR" altLang="en-US" dirty="0"/>
          </a:p>
        </p:txBody>
      </p:sp>
      <p:pic>
        <p:nvPicPr>
          <p:cNvPr id="8198" name="Picture 6" descr="Optimization of vertically aligned carbon nanotube beam trajectory with the  help of focusing electrode in the microchannel plate | Scientific Reports">
            <a:extLst>
              <a:ext uri="{FF2B5EF4-FFF2-40B4-BE49-F238E27FC236}">
                <a16:creationId xmlns:a16="http://schemas.microsoft.com/office/drawing/2014/main" id="{6D2285FA-E4BC-6563-DE36-4E7FF86C6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7" y="1186652"/>
            <a:ext cx="6524625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E461E2-DBB0-8844-9202-EB157A570DC4}"/>
              </a:ext>
            </a:extLst>
          </p:cNvPr>
          <p:cNvSpPr txBox="1"/>
          <p:nvPr/>
        </p:nvSpPr>
        <p:spPr>
          <a:xfrm>
            <a:off x="5427406" y="4672802"/>
            <a:ext cx="216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Focusing electrode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94AB4-EE71-2DE6-EDB0-25B14929099B}"/>
              </a:ext>
            </a:extLst>
          </p:cNvPr>
          <p:cNvSpPr txBox="1"/>
          <p:nvPr/>
        </p:nvSpPr>
        <p:spPr>
          <a:xfrm>
            <a:off x="521109" y="5517011"/>
            <a:ext cx="1135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A negative bias is applied to the focusing cup or focusing electrode to converge the electron beam onto a small focal spot.</a:t>
            </a:r>
            <a:endParaRPr lang="ko-KR" altLang="en-US" sz="16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1E6562B-40F7-A361-F33D-3A9ED8292C52}"/>
              </a:ext>
            </a:extLst>
          </p:cNvPr>
          <p:cNvSpPr/>
          <p:nvPr/>
        </p:nvSpPr>
        <p:spPr>
          <a:xfrm>
            <a:off x="1033153" y="4317675"/>
            <a:ext cx="237507" cy="100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32AB7-1934-5DCE-413B-718281D9BFB1}"/>
              </a:ext>
            </a:extLst>
          </p:cNvPr>
          <p:cNvSpPr txBox="1"/>
          <p:nvPr/>
        </p:nvSpPr>
        <p:spPr>
          <a:xfrm>
            <a:off x="0" y="127000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Focusing</a:t>
            </a:r>
          </a:p>
        </p:txBody>
      </p:sp>
    </p:spTree>
    <p:extLst>
      <p:ext uri="{BB962C8B-B14F-4D97-AF65-F5344CB8AC3E}">
        <p14:creationId xmlns:p14="http://schemas.microsoft.com/office/powerpoint/2010/main" val="644249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F908D-CC69-1190-FA7E-7BAB52A38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그림 43">
            <a:extLst>
              <a:ext uri="{FF2B5EF4-FFF2-40B4-BE49-F238E27FC236}">
                <a16:creationId xmlns:a16="http://schemas.microsoft.com/office/drawing/2014/main" id="{C4A24EA4-A17A-49B9-3218-62C0252103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"/>
          <a:stretch>
            <a:fillRect/>
          </a:stretch>
        </p:blipFill>
        <p:spPr>
          <a:xfrm>
            <a:off x="307473" y="843747"/>
            <a:ext cx="9321866" cy="398370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DE16E9E-F588-D032-761B-5380CD74F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3751685-F822-C6F3-5AC0-0A1F016E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35" name="그림 34" descr="텍스트, 폰트, 상징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D39ACB-7B32-D210-8984-C2FA93A7E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4" t="28128" r="26813" b="34871"/>
          <a:stretch>
            <a:fillRect/>
          </a:stretch>
        </p:blipFill>
        <p:spPr>
          <a:xfrm rot="10800000">
            <a:off x="7068391" y="4129548"/>
            <a:ext cx="5123609" cy="222680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B5415EA-BAA3-6DFB-5549-EF997038E614}"/>
              </a:ext>
            </a:extLst>
          </p:cNvPr>
          <p:cNvSpPr txBox="1"/>
          <p:nvPr/>
        </p:nvSpPr>
        <p:spPr>
          <a:xfrm>
            <a:off x="305173" y="5183256"/>
            <a:ext cx="6653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The simulation was performed under 40 kV and 2 mA, less than 10 cm conditions.</a:t>
            </a:r>
          </a:p>
          <a:p>
            <a:r>
              <a:rPr lang="en-US" altLang="ko-KR" sz="1600" dirty="0"/>
              <a:t>Electrons emitted from the cathode are focused by the focusing electrode and accelerated toward the anode to generate X-rays.</a:t>
            </a:r>
            <a:endParaRPr lang="ko-KR" altLang="en-US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5058DE-260F-0052-32F1-BC8FFE256E08}"/>
              </a:ext>
            </a:extLst>
          </p:cNvPr>
          <p:cNvSpPr txBox="1"/>
          <p:nvPr/>
        </p:nvSpPr>
        <p:spPr>
          <a:xfrm>
            <a:off x="0" y="127000"/>
            <a:ext cx="3533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Simulation Setup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72802D-67A8-47F3-1BD6-AB0604321AE0}"/>
              </a:ext>
            </a:extLst>
          </p:cNvPr>
          <p:cNvSpPr txBox="1"/>
          <p:nvPr/>
        </p:nvSpPr>
        <p:spPr>
          <a:xfrm>
            <a:off x="4082418" y="1880160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00FF"/>
                </a:solidFill>
              </a:rPr>
              <a:t>(-)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43288-1BBA-AFD0-8B27-1E31D681632A}"/>
              </a:ext>
            </a:extLst>
          </p:cNvPr>
          <p:cNvSpPr txBox="1"/>
          <p:nvPr/>
        </p:nvSpPr>
        <p:spPr>
          <a:xfrm>
            <a:off x="6377348" y="2080215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(+)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9D86EA-2BA8-5B5A-282D-1B57C5A54C30}"/>
              </a:ext>
            </a:extLst>
          </p:cNvPr>
          <p:cNvSpPr txBox="1"/>
          <p:nvPr/>
        </p:nvSpPr>
        <p:spPr>
          <a:xfrm>
            <a:off x="808873" y="3100957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cathode</a:t>
            </a:r>
            <a:endParaRPr lang="ko-KR" alt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3635DD-186B-0FE9-EC52-7F75770E41E2}"/>
              </a:ext>
            </a:extLst>
          </p:cNvPr>
          <p:cNvSpPr txBox="1"/>
          <p:nvPr/>
        </p:nvSpPr>
        <p:spPr>
          <a:xfrm>
            <a:off x="6518573" y="2947068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anode</a:t>
            </a:r>
            <a:endParaRPr lang="ko-KR" altLang="en-US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37898D-11FB-D143-EA88-9AC9FEDE4382}"/>
              </a:ext>
            </a:extLst>
          </p:cNvPr>
          <p:cNvSpPr txBox="1"/>
          <p:nvPr/>
        </p:nvSpPr>
        <p:spPr>
          <a:xfrm>
            <a:off x="2804183" y="3394286"/>
            <a:ext cx="172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Focusing electrode</a:t>
            </a:r>
            <a:endParaRPr lang="ko-KR" altLang="en-US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4E3496-E42F-9E90-2247-B3C72AC52336}"/>
              </a:ext>
            </a:extLst>
          </p:cNvPr>
          <p:cNvSpPr txBox="1"/>
          <p:nvPr/>
        </p:nvSpPr>
        <p:spPr>
          <a:xfrm>
            <a:off x="808873" y="2249492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00FF"/>
                </a:solidFill>
              </a:rPr>
              <a:t>(-)</a:t>
            </a:r>
            <a:endParaRPr lang="ko-KR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045CB-C215-2F2C-6F4D-EB51D3FD9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FD504F-81EF-D7B6-54C5-6F74528DE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D4E9AF2-2FFF-4983-34B4-433CE5E2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6AC3B-0B47-477C-8B5A-29066B00859F}" type="slidenum">
              <a:rPr lang="ko-KR" altLang="en-US" smtClean="0"/>
              <a:t>9</a:t>
            </a:fld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8440596-7D78-91B5-5C0B-C10878564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4946"/>
            <a:ext cx="12192000" cy="4713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65169-F6D2-342C-FABE-4E9576408539}"/>
              </a:ext>
            </a:extLst>
          </p:cNvPr>
          <p:cNvSpPr txBox="1"/>
          <p:nvPr/>
        </p:nvSpPr>
        <p:spPr>
          <a:xfrm>
            <a:off x="0" y="127000"/>
            <a:ext cx="451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Beam Size by Position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F94E9-B65A-C501-CEE7-8BE9D812913A}"/>
              </a:ext>
            </a:extLst>
          </p:cNvPr>
          <p:cNvSpPr txBox="1"/>
          <p:nvPr/>
        </p:nvSpPr>
        <p:spPr>
          <a:xfrm>
            <a:off x="98323" y="5909187"/>
            <a:ext cx="560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The simulated beam was successfully focused to 88.4 µm,</a:t>
            </a:r>
          </a:p>
          <a:p>
            <a:r>
              <a:rPr lang="en-US" altLang="ko-KR" sz="1600" dirty="0"/>
              <a:t>achieving the target beam size below 100 µm.</a:t>
            </a:r>
            <a:endParaRPr lang="ko-KR" alt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8A9F5-E7A4-FBE6-FC3E-5E90BECE6CE4}"/>
              </a:ext>
            </a:extLst>
          </p:cNvPr>
          <p:cNvSpPr txBox="1"/>
          <p:nvPr/>
        </p:nvSpPr>
        <p:spPr>
          <a:xfrm>
            <a:off x="9628286" y="4373610"/>
            <a:ext cx="113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chemeClr val="accent2"/>
                </a:solidFill>
              </a:rPr>
              <a:t>88</a:t>
            </a:r>
            <a:r>
              <a:rPr lang="en-US" altLang="ko-KR" b="1" dirty="0">
                <a:solidFill>
                  <a:schemeClr val="accent2"/>
                </a:solidFill>
              </a:rPr>
              <a:t>.4 µm</a:t>
            </a:r>
            <a:endParaRPr lang="ko-KR" altLang="en-US" b="1" dirty="0">
              <a:solidFill>
                <a:schemeClr val="accent2"/>
              </a:solidFill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A6D40110-05E2-2254-932D-1D19FCDA424D}"/>
              </a:ext>
            </a:extLst>
          </p:cNvPr>
          <p:cNvCxnSpPr/>
          <p:nvPr/>
        </p:nvCxnSpPr>
        <p:spPr>
          <a:xfrm>
            <a:off x="10517854" y="4698492"/>
            <a:ext cx="0" cy="437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99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709</Words>
  <Application>Microsoft Office PowerPoint</Application>
  <PresentationFormat>와이드스크린</PresentationFormat>
  <Paragraphs>97</Paragraphs>
  <Slides>14</Slides>
  <Notes>0</Notes>
  <HiddenSlides>2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1" baseType="lpstr">
      <vt:lpstr>Pretendard</vt:lpstr>
      <vt:lpstr>굴림</vt:lpstr>
      <vt:lpstr>맑은 고딕</vt:lpstr>
      <vt:lpstr>Arial</vt:lpstr>
      <vt:lpstr>Cambria Math</vt:lpstr>
      <vt:lpstr>Wingdings</vt:lpstr>
      <vt:lpstr>Office 테마</vt:lpstr>
      <vt:lpstr>Design and Simulation of X-ray tube for Hypersonic Vehicle Data Transmission Studies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나창선(첨단원자력공학부)</dc:creator>
  <cp:lastModifiedBy>나창선(첨단원자력공학부)</cp:lastModifiedBy>
  <cp:revision>9</cp:revision>
  <dcterms:created xsi:type="dcterms:W3CDTF">2025-10-30T13:02:46Z</dcterms:created>
  <dcterms:modified xsi:type="dcterms:W3CDTF">2025-10-31T01:25:57Z</dcterms:modified>
</cp:coreProperties>
</file>