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916" r:id="rId5"/>
    <p:sldId id="1327" r:id="rId6"/>
    <p:sldId id="1328" r:id="rId7"/>
    <p:sldId id="1361" r:id="rId8"/>
    <p:sldId id="1390" r:id="rId9"/>
    <p:sldId id="1391" r:id="rId10"/>
    <p:sldId id="1362" r:id="rId11"/>
    <p:sldId id="1330" r:id="rId12"/>
    <p:sldId id="1392" r:id="rId13"/>
    <p:sldId id="1393" r:id="rId14"/>
    <p:sldId id="1394" r:id="rId15"/>
    <p:sldId id="1395" r:id="rId16"/>
    <p:sldId id="1396" r:id="rId17"/>
    <p:sldId id="1397" r:id="rId18"/>
    <p:sldId id="1398" r:id="rId19"/>
    <p:sldId id="1399" r:id="rId20"/>
    <p:sldId id="1400" r:id="rId21"/>
    <p:sldId id="1401" r:id="rId22"/>
    <p:sldId id="1402" r:id="rId23"/>
    <p:sldId id="996" r:id="rId24"/>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g" initials="j" lastIdx="1" clrIdx="0">
    <p:extLst>
      <p:ext uri="{19B8F6BF-5375-455C-9EA6-DF929625EA0E}">
        <p15:presenceInfo xmlns:p15="http://schemas.microsoft.com/office/powerpoint/2012/main" userId="j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D93"/>
    <a:srgbClr val="0000FF"/>
    <a:srgbClr val="0046D2"/>
    <a:srgbClr val="73FC6C"/>
    <a:srgbClr val="7EFEFE"/>
    <a:srgbClr val="FF00FF"/>
    <a:srgbClr val="19FF81"/>
    <a:srgbClr val="A0A40C"/>
    <a:srgbClr val="C7CB0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50" autoAdjust="0"/>
    <p:restoredTop sz="92899" autoAdjust="0"/>
  </p:normalViewPr>
  <p:slideViewPr>
    <p:cSldViewPr snapToGrid="0">
      <p:cViewPr varScale="1">
        <p:scale>
          <a:sx n="157" d="100"/>
          <a:sy n="157" d="100"/>
        </p:scale>
        <p:origin x="200"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51228552-9E18-44ED-B7D1-E2854D0674B7}" type="datetimeFigureOut">
              <a:rPr lang="ko-KR" altLang="en-US" smtClean="0"/>
              <a:t>2025. 10. 15.</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B9AF32CD-6826-43AE-835C-65D233CC96E8}" type="slidenum">
              <a:rPr lang="ko-KR" altLang="en-US" smtClean="0"/>
              <a:t>‹#›</a:t>
            </a:fld>
            <a:endParaRPr lang="ko-KR" altLang="en-US"/>
          </a:p>
        </p:txBody>
      </p:sp>
    </p:spTree>
    <p:extLst>
      <p:ext uri="{BB962C8B-B14F-4D97-AF65-F5344CB8AC3E}">
        <p14:creationId xmlns:p14="http://schemas.microsoft.com/office/powerpoint/2010/main" val="2314626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22275" y="1241425"/>
            <a:ext cx="5953125" cy="3349625"/>
          </a:xfrm>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1</a:t>
            </a:fld>
            <a:endParaRPr lang="ko-KR" altLang="en-US"/>
          </a:p>
        </p:txBody>
      </p:sp>
    </p:spTree>
    <p:extLst>
      <p:ext uri="{BB962C8B-B14F-4D97-AF65-F5344CB8AC3E}">
        <p14:creationId xmlns:p14="http://schemas.microsoft.com/office/powerpoint/2010/main" val="304576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22275" y="1241425"/>
            <a:ext cx="5953125" cy="33496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20</a:t>
            </a:fld>
            <a:endParaRPr lang="ko-KR" altLang="en-US"/>
          </a:p>
        </p:txBody>
      </p:sp>
    </p:spTree>
    <p:extLst>
      <p:ext uri="{BB962C8B-B14F-4D97-AF65-F5344CB8AC3E}">
        <p14:creationId xmlns:p14="http://schemas.microsoft.com/office/powerpoint/2010/main" val="129570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7C2CCA40-7E68-42EF-A5B4-DD9DE2881122}" type="datetime1">
              <a:rPr lang="ko-KR" altLang="en-US" smtClean="0"/>
              <a:t>2025. 10. 15.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92250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C0DC0F5-F13C-45AB-940E-F4834A6B20D5}" type="datetime1">
              <a:rPr lang="ko-KR" altLang="en-US" smtClean="0"/>
              <a:t>2025. 10. 15.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4045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2"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2"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262ADE9-2401-472D-B814-8E806DA3679C}" type="datetime1">
              <a:rPr lang="ko-KR" altLang="en-US" smtClean="0"/>
              <a:t>2025. 10. 15.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7984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1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6E95C192-F798-40B0-8A31-E93ACA5A16B2}" type="datetime1">
              <a:rPr lang="ko-KR" altLang="en-US" smtClean="0"/>
              <a:t>2025. 10. 15.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28037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1" y="1709742"/>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4CC6F28E-A7DD-4CF3-A442-A9654C97596B}" type="datetime1">
              <a:rPr lang="ko-KR" altLang="en-US" smtClean="0"/>
              <a:t>2025. 10. 15.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6877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BB488A26-312C-4C23-8869-D52F9C3F4DEE}" type="datetime1">
              <a:rPr lang="ko-KR" altLang="en-US" smtClean="0"/>
              <a:t>2025. 10. 15.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71534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9"/>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9"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2"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66709558-4BA9-4C64-B97B-034A07B5FE02}" type="datetime1">
              <a:rPr lang="ko-KR" altLang="en-US" smtClean="0"/>
              <a:t>2025. 10. 15.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91166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11122B86-7B08-4BB2-8BF1-B2903321ED34}" type="datetime1">
              <a:rPr lang="ko-KR" altLang="en-US" smtClean="0"/>
              <a:t>2025. 10. 15.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03837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4783CB7-B656-4533-B529-922460B2B842}" type="datetime1">
              <a:rPr lang="ko-KR" altLang="en-US" smtClean="0"/>
              <a:t>2025. 10. 15.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17254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94E6AE59-5861-470F-8F99-001B2C13F091}" type="datetime1">
              <a:rPr lang="ko-KR" altLang="en-US" smtClean="0"/>
              <a:t>2025. 10. 15.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59239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B63D849-8A13-40B7-9D01-6C44718BA2C9}" type="datetime1">
              <a:rPr lang="ko-KR" altLang="en-US" smtClean="0"/>
              <a:t>2025. 10. 15.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09459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1D634-737B-4E6A-AF15-1C3ABCA476DC}" type="datetime1">
              <a:rPr lang="ko-KR" altLang="en-US" smtClean="0"/>
              <a:t>2025. 10. 15.</a:t>
            </a:fld>
            <a:endParaRPr lang="ko-KR" altLang="en-US"/>
          </a:p>
        </p:txBody>
      </p:sp>
      <p:sp>
        <p:nvSpPr>
          <p:cNvPr id="5" name="바닥글 개체 틀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84027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377"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s://youtu.be/_sa4sycxeIg?si=SETq0QQQA9kxH9C6" TargetMode="External"/><Relationship Id="rId5" Type="http://schemas.openxmlformats.org/officeDocument/2006/relationships/image" Target="../media/image14.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44" y="6691776"/>
            <a:ext cx="12191717" cy="166231"/>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4" y="2250916"/>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9" y="2258607"/>
            <a:ext cx="280527" cy="302104"/>
          </a:xfrm>
          <a:prstGeom prst="rect">
            <a:avLst/>
          </a:prstGeom>
        </p:spPr>
      </p:pic>
      <p:grpSp>
        <p:nvGrpSpPr>
          <p:cNvPr id="7" name="그룹 6"/>
          <p:cNvGrpSpPr/>
          <p:nvPr/>
        </p:nvGrpSpPr>
        <p:grpSpPr>
          <a:xfrm>
            <a:off x="8223651" y="3"/>
            <a:ext cx="3968215" cy="6691771"/>
            <a:chOff x="10277475" y="1"/>
            <a:chExt cx="4959350" cy="8363163"/>
          </a:xfrm>
        </p:grpSpPr>
        <p:grpSp>
          <p:nvGrpSpPr>
            <p:cNvPr id="6" name="그룹 5"/>
            <p:cNvGrpSpPr/>
            <p:nvPr/>
          </p:nvGrpSpPr>
          <p:grpSpPr>
            <a:xfrm>
              <a:off x="10277475" y="1"/>
              <a:ext cx="4959350" cy="8363163"/>
              <a:chOff x="10277475" y="1"/>
              <a:chExt cx="4959350" cy="8363163"/>
            </a:xfrm>
          </p:grpSpPr>
          <p:sp>
            <p:nvSpPr>
              <p:cNvPr id="54" name="Rectangle 35"/>
              <p:cNvSpPr>
                <a:spLocks noChangeArrowheads="1"/>
              </p:cNvSpPr>
              <p:nvPr/>
            </p:nvSpPr>
            <p:spPr bwMode="auto">
              <a:xfrm>
                <a:off x="10277475" y="1"/>
                <a:ext cx="4959350" cy="8363163"/>
              </a:xfrm>
              <a:prstGeom prst="rect">
                <a:avLst/>
              </a:prstGeom>
              <a:solidFill>
                <a:schemeClr val="accent1">
                  <a:lumMod val="20000"/>
                  <a:lumOff val="80000"/>
                  <a:alpha val="60000"/>
                </a:schemeClr>
              </a:solidFill>
              <a:ln w="9525">
                <a:noFill/>
                <a:miter lim="800000"/>
                <a:headEnd/>
                <a:tailEnd/>
              </a:ln>
            </p:spPr>
            <p:txBody>
              <a:bodyPr/>
              <a:lstStyle/>
              <a:p>
                <a:endParaRPr lang="ko-KR" altLang="en-US" sz="1440"/>
              </a:p>
            </p:txBody>
          </p:sp>
          <p:pic>
            <p:nvPicPr>
              <p:cNvPr id="26" name="그림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4801" y="4359486"/>
                <a:ext cx="4464698" cy="3188567"/>
              </a:xfrm>
              <a:prstGeom prst="rect">
                <a:avLst/>
              </a:prstGeom>
            </p:spPr>
          </p:pic>
        </p:grpSp>
        <p:pic>
          <p:nvPicPr>
            <p:cNvPr id="50" name="그림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231426" y="1205431"/>
            <a:ext cx="11148548" cy="1482624"/>
            <a:chOff x="620330" y="1459873"/>
            <a:chExt cx="10668118" cy="1421271"/>
          </a:xfrm>
        </p:grpSpPr>
        <p:sp>
          <p:nvSpPr>
            <p:cNvPr id="62" name="TextBox 61"/>
            <p:cNvSpPr txBox="1"/>
            <p:nvPr/>
          </p:nvSpPr>
          <p:spPr>
            <a:xfrm>
              <a:off x="620330" y="1459873"/>
              <a:ext cx="8163920" cy="678593"/>
            </a:xfrm>
            <a:prstGeom prst="rect">
              <a:avLst/>
            </a:prstGeom>
            <a:noFill/>
          </p:spPr>
          <p:txBody>
            <a:bodyPr wrap="square" rtlCol="0">
              <a:spAutoFit/>
            </a:bodyPr>
            <a:lstStyle/>
            <a:p>
              <a:r>
                <a:rPr lang="en-US" altLang="ko-KR" sz="2000" b="1" dirty="0">
                  <a:solidFill>
                    <a:srgbClr val="002060"/>
                  </a:solidFill>
                  <a:cs typeface="Verdana" panose="020B0604030504040204" pitchFamily="34" charset="0"/>
                </a:rPr>
                <a:t>Longitudinal injection scheme using short pulse kicker for small aperture electron storage rings</a:t>
              </a:r>
            </a:p>
          </p:txBody>
        </p:sp>
        <p:sp>
          <p:nvSpPr>
            <p:cNvPr id="63" name="TextBox 62"/>
            <p:cNvSpPr txBox="1"/>
            <p:nvPr/>
          </p:nvSpPr>
          <p:spPr>
            <a:xfrm>
              <a:off x="620330" y="2556600"/>
              <a:ext cx="10668118" cy="324544"/>
            </a:xfrm>
            <a:prstGeom prst="rect">
              <a:avLst/>
            </a:prstGeom>
            <a:noFill/>
          </p:spPr>
          <p:txBody>
            <a:bodyPr wrap="square" rtlCol="0">
              <a:spAutoFit/>
            </a:bodyPr>
            <a:lstStyle/>
            <a:p>
              <a:r>
                <a:rPr lang="en-US" altLang="ko-KR" sz="1600" b="1" dirty="0">
                  <a:cs typeface="Verdana" panose="020B0604030504040204" pitchFamily="34" charset="0"/>
                </a:rPr>
                <a:t>Junha Kim</a:t>
              </a:r>
            </a:p>
          </p:txBody>
        </p:sp>
      </p:grpSp>
      <p:grpSp>
        <p:nvGrpSpPr>
          <p:cNvPr id="3" name="그룹 2"/>
          <p:cNvGrpSpPr/>
          <p:nvPr/>
        </p:nvGrpSpPr>
        <p:grpSpPr>
          <a:xfrm>
            <a:off x="501813" y="1"/>
            <a:ext cx="6265891" cy="417681"/>
            <a:chOff x="626973" y="0"/>
            <a:chExt cx="7830913" cy="522004"/>
          </a:xfrm>
        </p:grpSpPr>
        <p:sp>
          <p:nvSpPr>
            <p:cNvPr id="2" name="Rectangle 6"/>
            <p:cNvSpPr>
              <a:spLocks noChangeArrowheads="1"/>
            </p:cNvSpPr>
            <p:nvPr/>
          </p:nvSpPr>
          <p:spPr bwMode="auto">
            <a:xfrm>
              <a:off x="626973" y="0"/>
              <a:ext cx="1079500" cy="479180"/>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28" name="TextBox 27"/>
            <p:cNvSpPr txBox="1"/>
            <p:nvPr/>
          </p:nvSpPr>
          <p:spPr>
            <a:xfrm>
              <a:off x="1706473" y="37346"/>
              <a:ext cx="6751413" cy="484658"/>
            </a:xfrm>
            <a:prstGeom prst="rect">
              <a:avLst/>
            </a:prstGeom>
            <a:noFill/>
          </p:spPr>
          <p:txBody>
            <a:bodyPr wrap="square" rtlCol="0">
              <a:spAutoFit/>
            </a:bodyPr>
            <a:lstStyle/>
            <a:p>
              <a:endParaRPr lang="ko-KR" altLang="en-US" sz="1920" b="1" dirty="0">
                <a:solidFill>
                  <a:schemeClr val="bg2">
                    <a:lumMod val="50000"/>
                  </a:schemeClr>
                </a:solidFill>
                <a:cs typeface="Ebrima" panose="02000000000000000000" pitchFamily="2" charset="0"/>
              </a:endParaRPr>
            </a:p>
          </p:txBody>
        </p:sp>
      </p:grpSp>
      <p:sp>
        <p:nvSpPr>
          <p:cNvPr id="4" name="TextBox 3"/>
          <p:cNvSpPr txBox="1"/>
          <p:nvPr/>
        </p:nvSpPr>
        <p:spPr>
          <a:xfrm>
            <a:off x="231423" y="5845666"/>
            <a:ext cx="4044459" cy="338554"/>
          </a:xfrm>
          <a:prstGeom prst="rect">
            <a:avLst/>
          </a:prstGeom>
          <a:noFill/>
        </p:spPr>
        <p:txBody>
          <a:bodyPr wrap="square" rtlCol="0">
            <a:spAutoFit/>
          </a:bodyPr>
          <a:lstStyle/>
          <a:p>
            <a:r>
              <a:rPr lang="en-US" altLang="ko-KR" sz="1600" b="1" dirty="0">
                <a:solidFill>
                  <a:schemeClr val="tx2"/>
                </a:solidFill>
              </a:rPr>
              <a:t>Oct 17th, 2025</a:t>
            </a:r>
            <a:endParaRPr lang="ko-KR" altLang="en-US" sz="1600" b="1" dirty="0">
              <a:solidFill>
                <a:schemeClr val="bg1">
                  <a:lumMod val="75000"/>
                </a:schemeClr>
              </a:solidFill>
            </a:endParaRPr>
          </a:p>
        </p:txBody>
      </p:sp>
      <p:sp>
        <p:nvSpPr>
          <p:cNvPr id="17" name="TextBox 16"/>
          <p:cNvSpPr txBox="1"/>
          <p:nvPr/>
        </p:nvSpPr>
        <p:spPr>
          <a:xfrm>
            <a:off x="1410829"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JKPS</a:t>
            </a:r>
            <a:endParaRPr lang="ko-KR" altLang="en-US" sz="1920" b="1" dirty="0">
              <a:solidFill>
                <a:schemeClr val="bg2">
                  <a:lumMod val="50000"/>
                </a:schemeClr>
              </a:solidFill>
              <a:cs typeface="Ebrima" panose="02000000000000000000" pitchFamily="2" charset="0"/>
            </a:endParaRPr>
          </a:p>
        </p:txBody>
      </p:sp>
      <p:pic>
        <p:nvPicPr>
          <p:cNvPr id="11" name="그림 10">
            <a:extLst>
              <a:ext uri="{FF2B5EF4-FFF2-40B4-BE49-F238E27FC236}">
                <a16:creationId xmlns:a16="http://schemas.microsoft.com/office/drawing/2014/main" id="{C0DF1AB6-0141-4CD6-AB06-C16943A832FD}"/>
              </a:ext>
            </a:extLst>
          </p:cNvPr>
          <p:cNvPicPr>
            <a:picLocks noChangeAspect="1"/>
          </p:cNvPicPr>
          <p:nvPr/>
        </p:nvPicPr>
        <p:blipFill>
          <a:blip r:embed="rId7"/>
          <a:stretch>
            <a:fillRect/>
          </a:stretch>
        </p:blipFill>
        <p:spPr>
          <a:xfrm>
            <a:off x="501813" y="3282147"/>
            <a:ext cx="7203057" cy="1687463"/>
          </a:xfrm>
          <a:prstGeom prst="rect">
            <a:avLst/>
          </a:prstGeom>
          <a:ln>
            <a:solidFill>
              <a:schemeClr val="tx1"/>
            </a:solidFill>
          </a:ln>
        </p:spPr>
      </p:pic>
    </p:spTree>
    <p:extLst>
      <p:ext uri="{BB962C8B-B14F-4D97-AF65-F5344CB8AC3E}">
        <p14:creationId xmlns:p14="http://schemas.microsoft.com/office/powerpoint/2010/main" val="292386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899F6-7690-FA4D-BA68-FB310E293F8B}"/>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884B0682-8883-1229-3634-F6AD64515AD5}"/>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11FE740E-57AB-D453-3AC9-BC1A57CCBA0F}"/>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68BE5499-AFDE-1A83-C64B-5E3C1E2474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746423D8-301A-C111-F5AC-1C29598916CF}"/>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4AA830B3-3AA6-CC65-E48A-4767AC3C7002}"/>
              </a:ext>
            </a:extLst>
          </p:cNvPr>
          <p:cNvSpPr txBox="1"/>
          <p:nvPr/>
        </p:nvSpPr>
        <p:spPr>
          <a:xfrm>
            <a:off x="5001635" y="36071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6F408B7E-0455-5BF8-F5D6-AA51BCD49213}"/>
              </a:ext>
            </a:extLst>
          </p:cNvPr>
          <p:cNvSpPr/>
          <p:nvPr/>
        </p:nvSpPr>
        <p:spPr>
          <a:xfrm>
            <a:off x="492841" y="538905"/>
            <a:ext cx="417872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Application to MAX-IV lattice</a:t>
            </a:r>
            <a:endParaRPr lang="ko-KR" altLang="en-US" sz="2240" b="1" dirty="0">
              <a:solidFill>
                <a:schemeClr val="tx2"/>
              </a:solidFill>
              <a:cs typeface="Verdana" panose="020B0604030504040204" pitchFamily="34" charset="0"/>
            </a:endParaRPr>
          </a:p>
        </p:txBody>
      </p:sp>
      <p:sp>
        <p:nvSpPr>
          <p:cNvPr id="12" name="직사각형 11">
            <a:extLst>
              <a:ext uri="{FF2B5EF4-FFF2-40B4-BE49-F238E27FC236}">
                <a16:creationId xmlns:a16="http://schemas.microsoft.com/office/drawing/2014/main" id="{E292920A-1562-23D0-A5BF-CE89B515DAEB}"/>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985AB209-912D-035F-CDD4-3D5B987905BB}"/>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10/20</a:t>
            </a:r>
            <a:endParaRPr lang="ko-KR" altLang="en-US" sz="1600" b="1" dirty="0">
              <a:solidFill>
                <a:srgbClr val="002060"/>
              </a:solidFill>
              <a:latin typeface="Arial" panose="020B0604020202020204" pitchFamily="34" charset="0"/>
              <a:cs typeface="Arial" panose="020B0604020202020204" pitchFamily="34" charset="0"/>
            </a:endParaRPr>
          </a:p>
        </p:txBody>
      </p:sp>
      <p:pic>
        <p:nvPicPr>
          <p:cNvPr id="3" name="그림 2" descr="텍스트, 스크린샷, 도표, 그래프이(가) 표시된 사진&#10;&#10;AI가 생성한 콘텐츠는 부정확할 수 있습니다.">
            <a:extLst>
              <a:ext uri="{FF2B5EF4-FFF2-40B4-BE49-F238E27FC236}">
                <a16:creationId xmlns:a16="http://schemas.microsoft.com/office/drawing/2014/main" id="{C82B5E5E-942E-FF51-4BD5-96E851711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5" y="1094615"/>
            <a:ext cx="3001820" cy="2825242"/>
          </a:xfrm>
          <a:prstGeom prst="rect">
            <a:avLst/>
          </a:prstGeom>
        </p:spPr>
      </p:pic>
      <p:pic>
        <p:nvPicPr>
          <p:cNvPr id="15" name="그림 14" descr="텍스트, 스크린샷, 폰트, 번호이(가) 표시된 사진&#10;&#10;AI가 생성한 콘텐츠는 부정확할 수 있습니다.">
            <a:extLst>
              <a:ext uri="{FF2B5EF4-FFF2-40B4-BE49-F238E27FC236}">
                <a16:creationId xmlns:a16="http://schemas.microsoft.com/office/drawing/2014/main" id="{002486F9-A682-F175-BE65-E493FC9627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05" y="4023774"/>
            <a:ext cx="3579200" cy="2423752"/>
          </a:xfrm>
          <a:prstGeom prst="rect">
            <a:avLst/>
          </a:prstGeom>
        </p:spPr>
      </p:pic>
      <p:pic>
        <p:nvPicPr>
          <p:cNvPr id="19" name="그림 18" descr="텍스트, 도표, 원, 스크린샷이(가) 표시된 사진&#10;&#10;AI가 생성한 콘텐츠는 부정확할 수 있습니다.">
            <a:extLst>
              <a:ext uri="{FF2B5EF4-FFF2-40B4-BE49-F238E27FC236}">
                <a16:creationId xmlns:a16="http://schemas.microsoft.com/office/drawing/2014/main" id="{301746A4-79B3-DFB0-D138-7299AA6CDB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5452" y="1347526"/>
            <a:ext cx="3072223" cy="2015378"/>
          </a:xfrm>
          <a:prstGeom prst="rect">
            <a:avLst/>
          </a:prstGeom>
        </p:spPr>
      </p:pic>
      <p:pic>
        <p:nvPicPr>
          <p:cNvPr id="21" name="그림 20" descr="텍스트, 스크린샷, 도표, 다채로움이(가) 표시된 사진&#10;&#10;AI가 생성한 콘텐츠는 부정확할 수 있습니다.">
            <a:extLst>
              <a:ext uri="{FF2B5EF4-FFF2-40B4-BE49-F238E27FC236}">
                <a16:creationId xmlns:a16="http://schemas.microsoft.com/office/drawing/2014/main" id="{1D1A0033-0BE6-680F-8CCB-3A750C1413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1523" y="1203920"/>
            <a:ext cx="3017907" cy="2302590"/>
          </a:xfrm>
          <a:prstGeom prst="rect">
            <a:avLst/>
          </a:prstGeom>
        </p:spPr>
      </p:pic>
      <p:pic>
        <p:nvPicPr>
          <p:cNvPr id="25" name="그림 24" descr="텍스트, 도표, 스크린샷, 원이(가) 표시된 사진&#10;&#10;AI가 생성한 콘텐츠는 부정확할 수 있습니다.">
            <a:extLst>
              <a:ext uri="{FF2B5EF4-FFF2-40B4-BE49-F238E27FC236}">
                <a16:creationId xmlns:a16="http://schemas.microsoft.com/office/drawing/2014/main" id="{00C2E925-127A-091C-1748-F229E2DD0B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3277" y="1182513"/>
            <a:ext cx="2873297" cy="2246487"/>
          </a:xfrm>
          <a:prstGeom prst="rect">
            <a:avLst/>
          </a:prstGeom>
        </p:spPr>
      </p:pic>
      <p:sp>
        <p:nvSpPr>
          <p:cNvPr id="26" name="TextBox 25">
            <a:extLst>
              <a:ext uri="{FF2B5EF4-FFF2-40B4-BE49-F238E27FC236}">
                <a16:creationId xmlns:a16="http://schemas.microsoft.com/office/drawing/2014/main" id="{E9E5A62E-4914-B6E9-F790-8C915AB99EFE}"/>
              </a:ext>
            </a:extLst>
          </p:cNvPr>
          <p:cNvSpPr txBox="1"/>
          <p:nvPr/>
        </p:nvSpPr>
        <p:spPr>
          <a:xfrm>
            <a:off x="4211053" y="3717954"/>
            <a:ext cx="7146758" cy="2462213"/>
          </a:xfrm>
          <a:prstGeom prst="rect">
            <a:avLst/>
          </a:prstGeom>
          <a:noFill/>
        </p:spPr>
        <p:txBody>
          <a:bodyPr wrap="square" rtlCol="0">
            <a:spAutoFit/>
          </a:bodyPr>
          <a:lstStyle/>
          <a:p>
            <a:pPr marL="285750" indent="-285750" algn="just">
              <a:buFont typeface="Wingdings" pitchFamily="2" charset="2"/>
              <a:buChar char="Ø"/>
            </a:pPr>
            <a:r>
              <a:rPr kumimoji="1" lang="en-US" altLang="ko-KR" sz="1400" dirty="0"/>
              <a:t>The bunch described above is injected with a time offset of -5ns with respect to a circulating bunch, which corresponds to exactly the point equidistant to two successive circulating bunches and relative energy offset of +4.3%</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18000 turns following the injection.</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Closed orbit for the off-momentum injected beam is horizontally/vertically shifted by -1.4mm/-0.2mm due to higher order dispersion terms and the introduced machine error.</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The bunch injected at x = -1.9mm / y = -0.7mm</a:t>
            </a:r>
            <a:endParaRPr kumimoji="1" lang="ko-KR" altLang="en-US" sz="1400" dirty="0"/>
          </a:p>
        </p:txBody>
      </p:sp>
    </p:spTree>
    <p:extLst>
      <p:ext uri="{BB962C8B-B14F-4D97-AF65-F5344CB8AC3E}">
        <p14:creationId xmlns:p14="http://schemas.microsoft.com/office/powerpoint/2010/main" val="128689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68F85-42DA-0D8E-9D19-E8A4CF841251}"/>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3AF0D77B-C855-1765-6FF3-78C3DC1C8EBC}"/>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F61892F7-722F-4C32-520F-28290C159362}"/>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D6531DAF-12E4-9A64-836D-067882D47F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3C081950-CF83-BCBF-1D39-63DFF7B5177E}"/>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03AFC7C6-CEBB-AA46-AAFB-6F2D4351BB87}"/>
              </a:ext>
            </a:extLst>
          </p:cNvPr>
          <p:cNvSpPr txBox="1"/>
          <p:nvPr/>
        </p:nvSpPr>
        <p:spPr>
          <a:xfrm>
            <a:off x="5001635" y="36071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7A88A7EF-2B3C-FC4D-E841-7CE7A1C9638C}"/>
              </a:ext>
            </a:extLst>
          </p:cNvPr>
          <p:cNvSpPr/>
          <p:nvPr/>
        </p:nvSpPr>
        <p:spPr>
          <a:xfrm>
            <a:off x="492841" y="538905"/>
            <a:ext cx="417872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Application to MAX-IV lattice</a:t>
            </a:r>
            <a:endParaRPr lang="ko-KR" altLang="en-US" sz="2240" b="1" dirty="0">
              <a:solidFill>
                <a:schemeClr val="tx2"/>
              </a:solidFill>
              <a:cs typeface="Verdana" panose="020B0604030504040204" pitchFamily="34" charset="0"/>
            </a:endParaRPr>
          </a:p>
        </p:txBody>
      </p:sp>
      <p:sp>
        <p:nvSpPr>
          <p:cNvPr id="12" name="직사각형 11">
            <a:extLst>
              <a:ext uri="{FF2B5EF4-FFF2-40B4-BE49-F238E27FC236}">
                <a16:creationId xmlns:a16="http://schemas.microsoft.com/office/drawing/2014/main" id="{88A7A6C2-7E36-DBA0-ECD4-76F219C1DCA2}"/>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5079162C-EA27-7D7D-6E77-7177FBD903D2}"/>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11/20</a:t>
            </a:r>
            <a:endParaRPr lang="ko-KR" altLang="en-US" sz="1600" b="1"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2AF1820-1FC3-A5F9-5D0D-C564D889E20E}"/>
              </a:ext>
            </a:extLst>
          </p:cNvPr>
          <p:cNvSpPr txBox="1"/>
          <p:nvPr/>
        </p:nvSpPr>
        <p:spPr>
          <a:xfrm>
            <a:off x="381888" y="1204183"/>
            <a:ext cx="11611620" cy="3539430"/>
          </a:xfrm>
          <a:prstGeom prst="rect">
            <a:avLst/>
          </a:prstGeom>
          <a:noFill/>
        </p:spPr>
        <p:txBody>
          <a:bodyPr wrap="square" rtlCol="0">
            <a:spAutoFit/>
          </a:bodyPr>
          <a:lstStyle/>
          <a:p>
            <a:pPr marL="285750" indent="-285750" algn="just">
              <a:buFont typeface="Wingdings" pitchFamily="2" charset="2"/>
              <a:buChar char="Ø"/>
            </a:pPr>
            <a:r>
              <a:rPr kumimoji="1" lang="en-US" altLang="ko-KR" sz="1400" dirty="0"/>
              <a:t>To simulate a realistic machine, the following random machine errors are introduced :</a:t>
            </a:r>
          </a:p>
          <a:p>
            <a:pPr marL="285750" indent="-285750" algn="just">
              <a:buFont typeface="Wingdings" pitchFamily="2" charset="2"/>
              <a:buChar char="Ø"/>
            </a:pPr>
            <a:endParaRPr kumimoji="1" lang="en-US" altLang="ko-KR" sz="1400" dirty="0"/>
          </a:p>
          <a:p>
            <a:pPr marL="800100" lvl="1" indent="-342900" algn="just">
              <a:buFont typeface="+mj-lt"/>
              <a:buAutoNum type="arabicPeriod"/>
            </a:pPr>
            <a:r>
              <a:rPr kumimoji="1" lang="en-US" altLang="ko-KR" sz="1400" dirty="0"/>
              <a:t>Vertical </a:t>
            </a:r>
            <a:r>
              <a:rPr kumimoji="1" lang="en-US" altLang="ko-KR" sz="1400" dirty="0" err="1"/>
              <a:t>sextupole</a:t>
            </a:r>
            <a:r>
              <a:rPr kumimoji="1" lang="en-US" altLang="ko-KR" sz="1400" dirty="0"/>
              <a:t> misalignments of 50 um rms and quadrupole roll errors of 0.2 </a:t>
            </a:r>
            <a:r>
              <a:rPr kumimoji="1" lang="en-US" altLang="ko-KR" sz="1400" dirty="0" err="1"/>
              <a:t>mrad</a:t>
            </a:r>
            <a:r>
              <a:rPr kumimoji="1" lang="en-US" altLang="ko-KR" sz="1400" dirty="0"/>
              <a:t> rms, exciting linear coupling resonance.</a:t>
            </a:r>
          </a:p>
          <a:p>
            <a:pPr marL="800100" lvl="1" indent="-342900" algn="just">
              <a:buFont typeface="+mj-lt"/>
              <a:buAutoNum type="arabicPeriod"/>
            </a:pPr>
            <a:r>
              <a:rPr kumimoji="1" lang="en-US" altLang="ko-KR" sz="1400" dirty="0"/>
              <a:t>Beta-beating of 3~6% rms through quadrupole gradient errors, exciting normal resonances.</a:t>
            </a:r>
          </a:p>
          <a:p>
            <a:pPr marL="800100" lvl="1" indent="-342900" algn="just">
              <a:buFont typeface="+mj-lt"/>
              <a:buAutoNum type="arabicPeriod"/>
            </a:pPr>
            <a:r>
              <a:rPr kumimoji="1" lang="en-US" altLang="ko-KR" sz="1400" dirty="0" err="1"/>
              <a:t>Sextupole</a:t>
            </a:r>
            <a:r>
              <a:rPr kumimoji="1" lang="en-US" altLang="ko-KR" sz="1400" dirty="0"/>
              <a:t> and octupole roll errors of 0.2 </a:t>
            </a:r>
            <a:r>
              <a:rPr kumimoji="1" lang="en-US" altLang="ko-KR" sz="1400" dirty="0" err="1"/>
              <a:t>mrad</a:t>
            </a:r>
            <a:r>
              <a:rPr kumimoji="1" lang="en-US" altLang="ko-KR" sz="1400" dirty="0"/>
              <a:t> rms, exciting skew resonances.</a:t>
            </a:r>
          </a:p>
          <a:p>
            <a:pPr marL="800100" lvl="1" indent="-342900" algn="just">
              <a:buFont typeface="+mj-lt"/>
              <a:buAutoNum type="arabicPeriod"/>
            </a:pPr>
            <a:endParaRPr kumimoji="1" lang="en-US" altLang="ko-KR" sz="1400" dirty="0"/>
          </a:p>
          <a:p>
            <a:pPr marL="293688" lvl="1" indent="-285750" algn="just">
              <a:buFont typeface="Wingdings" pitchFamily="2" charset="2"/>
              <a:buChar char="Ø"/>
            </a:pPr>
            <a:r>
              <a:rPr kumimoji="1" lang="en-US" altLang="ko-KR" sz="1400" dirty="0"/>
              <a:t>In addition, the bunch is injected</a:t>
            </a:r>
            <a:r>
              <a:rPr kumimoji="1" lang="ko-KR" altLang="en-US" sz="1400" dirty="0"/>
              <a:t> </a:t>
            </a:r>
            <a:r>
              <a:rPr kumimoji="1" lang="en-US" altLang="ko-KR" sz="1400" dirty="0"/>
              <a:t>with a transverse offset of 0.5mm with respect to the off-momentum closed orbit in the middle of the straight section.  This corresponds to possible injection errors.</a:t>
            </a:r>
          </a:p>
          <a:p>
            <a:pPr marL="293688" lvl="1" indent="-285750" algn="just">
              <a:buFont typeface="Wingdings" pitchFamily="2" charset="2"/>
              <a:buChar char="Ø"/>
            </a:pPr>
            <a:endParaRPr kumimoji="1" lang="en-US" altLang="ko-KR" sz="1400" dirty="0"/>
          </a:p>
          <a:p>
            <a:pPr marL="293688" lvl="1" indent="-285750" algn="just">
              <a:buFont typeface="Wingdings" pitchFamily="2" charset="2"/>
              <a:buChar char="Ø"/>
            </a:pPr>
            <a:r>
              <a:rPr kumimoji="1" lang="en-US" altLang="ko-KR" sz="1400" dirty="0"/>
              <a:t>They generated 100 machines with different random seeds and confirmed an injection efficiency of 100% for all but one, which gave an efficiency of 95%. Even for the worst case, an efficiency of 100% was achieved by decreasing the injection error from 0.5mm to 0.2mm.</a:t>
            </a:r>
          </a:p>
          <a:p>
            <a:pPr marL="293688" lvl="1" indent="-285750" algn="just">
              <a:buFont typeface="Wingdings" pitchFamily="2" charset="2"/>
              <a:buChar char="Ø"/>
            </a:pPr>
            <a:endParaRPr kumimoji="1" lang="en-US" altLang="ko-KR" sz="1400" dirty="0"/>
          </a:p>
          <a:p>
            <a:pPr marL="293688" lvl="1" indent="-285750" algn="just">
              <a:buFont typeface="Wingdings" pitchFamily="2" charset="2"/>
              <a:buChar char="Ø"/>
            </a:pPr>
            <a:r>
              <a:rPr kumimoji="1" lang="en-US" altLang="ko-KR" sz="1400" dirty="0"/>
              <a:t>Figure 4.(Previous slide) shows the particle distributions in the longitudinal and transverse planes for one of the simulation results. It is seen that the injected bunch with the energy offset and time offset is successfully trapped to the rf bucket. </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ko-KR" altLang="en-US" sz="1400" dirty="0"/>
          </a:p>
        </p:txBody>
      </p:sp>
    </p:spTree>
    <p:extLst>
      <p:ext uri="{BB962C8B-B14F-4D97-AF65-F5344CB8AC3E}">
        <p14:creationId xmlns:p14="http://schemas.microsoft.com/office/powerpoint/2010/main" val="376290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6AC23-F075-8197-0D6B-F8D5A4022F9E}"/>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B0ED0286-081B-1457-B903-311978CD7210}"/>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AA3AD2B3-63F0-6445-9260-67C64551D261}"/>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BB3084EA-92CD-41C0-3820-52E6FFDE55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895C3895-4FE8-B6A0-B0F2-0B5AEC0F1C65}"/>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774458EE-F447-9020-628B-238636EF5C86}"/>
              </a:ext>
            </a:extLst>
          </p:cNvPr>
          <p:cNvSpPr txBox="1"/>
          <p:nvPr/>
        </p:nvSpPr>
        <p:spPr>
          <a:xfrm>
            <a:off x="5001635" y="36071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92739675-8887-AD93-DA4D-D240FDA455CE}"/>
              </a:ext>
            </a:extLst>
          </p:cNvPr>
          <p:cNvSpPr/>
          <p:nvPr/>
        </p:nvSpPr>
        <p:spPr>
          <a:xfrm>
            <a:off x="492841" y="538905"/>
            <a:ext cx="417872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Short pulse kicker</a:t>
            </a:r>
            <a:endParaRPr lang="ko-KR" altLang="en-US" sz="2240" b="1" dirty="0">
              <a:solidFill>
                <a:schemeClr val="tx2"/>
              </a:solidFill>
              <a:cs typeface="Verdana" panose="020B0604030504040204" pitchFamily="34" charset="0"/>
            </a:endParaRPr>
          </a:p>
        </p:txBody>
      </p:sp>
      <p:sp>
        <p:nvSpPr>
          <p:cNvPr id="12" name="직사각형 11">
            <a:extLst>
              <a:ext uri="{FF2B5EF4-FFF2-40B4-BE49-F238E27FC236}">
                <a16:creationId xmlns:a16="http://schemas.microsoft.com/office/drawing/2014/main" id="{A1B5AEE0-3CB4-5F5C-1531-52CA51E7CD8B}"/>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4F15B9FA-6A47-6AEB-2A46-25BAE1576C35}"/>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12/20</a:t>
            </a:r>
            <a:endParaRPr lang="ko-KR" altLang="en-US" sz="1600" b="1" dirty="0">
              <a:solidFill>
                <a:srgbClr val="002060"/>
              </a:solidFill>
              <a:latin typeface="Arial" panose="020B0604020202020204" pitchFamily="34" charset="0"/>
              <a:cs typeface="Arial" panose="020B0604020202020204" pitchFamily="34" charset="0"/>
            </a:endParaRPr>
          </a:p>
        </p:txBody>
      </p:sp>
      <p:pic>
        <p:nvPicPr>
          <p:cNvPr id="3" name="그림 2" descr="텍스트, 스크린샷, 폰트, 번호이(가) 표시된 사진&#10;&#10;AI가 생성한 콘텐츠는 부정확할 수 있습니다.">
            <a:extLst>
              <a:ext uri="{FF2B5EF4-FFF2-40B4-BE49-F238E27FC236}">
                <a16:creationId xmlns:a16="http://schemas.microsoft.com/office/drawing/2014/main" id="{0ECE9EB2-C5C9-C39D-28DF-F4F582C27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8501" y="2091478"/>
            <a:ext cx="5195462" cy="2675044"/>
          </a:xfrm>
          <a:prstGeom prst="rect">
            <a:avLst/>
          </a:prstGeom>
        </p:spPr>
      </p:pic>
      <p:sp>
        <p:nvSpPr>
          <p:cNvPr id="4" name="TextBox 3">
            <a:extLst>
              <a:ext uri="{FF2B5EF4-FFF2-40B4-BE49-F238E27FC236}">
                <a16:creationId xmlns:a16="http://schemas.microsoft.com/office/drawing/2014/main" id="{9D0313E6-35E4-5BD4-307A-C6BDA64406F0}"/>
              </a:ext>
            </a:extLst>
          </p:cNvPr>
          <p:cNvSpPr txBox="1"/>
          <p:nvPr/>
        </p:nvSpPr>
        <p:spPr>
          <a:xfrm>
            <a:off x="419275" y="1439294"/>
            <a:ext cx="5901313" cy="2031325"/>
          </a:xfrm>
          <a:prstGeom prst="rect">
            <a:avLst/>
          </a:prstGeom>
          <a:noFill/>
        </p:spPr>
        <p:txBody>
          <a:bodyPr wrap="square" rtlCol="0">
            <a:spAutoFit/>
          </a:bodyPr>
          <a:lstStyle/>
          <a:p>
            <a:pPr marL="285750" indent="-285750" algn="just">
              <a:buFont typeface="Wingdings" pitchFamily="2" charset="2"/>
              <a:buChar char="Ø"/>
            </a:pPr>
            <a:r>
              <a:rPr kumimoji="1" lang="en-US" altLang="ko-KR" sz="1400" dirty="0"/>
              <a:t>One technical challenge in the longitudinal injection scheme would be the short pulse kicker used to situate the injection bunch on-axis.</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There are a few strip-line type kickers in operation whose pulse lengths are short enough for the required pulse length of &lt; 10ns.</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Strip-line kicker in general consists of a vacuum chamber that accommodates two strip-line electrodes inside.</a:t>
            </a:r>
            <a:endParaRPr kumimoji="1" lang="ko-KR" altLang="en-US" sz="1400" dirty="0"/>
          </a:p>
        </p:txBody>
      </p:sp>
      <p:pic>
        <p:nvPicPr>
          <p:cNvPr id="8" name="그림 7">
            <a:extLst>
              <a:ext uri="{FF2B5EF4-FFF2-40B4-BE49-F238E27FC236}">
                <a16:creationId xmlns:a16="http://schemas.microsoft.com/office/drawing/2014/main" id="{8228BC10-CD03-8CA0-BD2C-992B64145A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687" y="3777794"/>
            <a:ext cx="4630487" cy="1827117"/>
          </a:xfrm>
          <a:prstGeom prst="rect">
            <a:avLst/>
          </a:prstGeom>
        </p:spPr>
      </p:pic>
      <p:sp>
        <p:nvSpPr>
          <p:cNvPr id="10" name="TextBox 9">
            <a:extLst>
              <a:ext uri="{FF2B5EF4-FFF2-40B4-BE49-F238E27FC236}">
                <a16:creationId xmlns:a16="http://schemas.microsoft.com/office/drawing/2014/main" id="{FF85A165-FBFE-5D01-841D-8B96570F1374}"/>
              </a:ext>
            </a:extLst>
          </p:cNvPr>
          <p:cNvSpPr txBox="1"/>
          <p:nvPr/>
        </p:nvSpPr>
        <p:spPr>
          <a:xfrm>
            <a:off x="2001480" y="5590884"/>
            <a:ext cx="2670084" cy="369332"/>
          </a:xfrm>
          <a:prstGeom prst="rect">
            <a:avLst/>
          </a:prstGeom>
          <a:noFill/>
        </p:spPr>
        <p:txBody>
          <a:bodyPr wrap="square" rtlCol="0">
            <a:spAutoFit/>
          </a:bodyPr>
          <a:lstStyle/>
          <a:p>
            <a:r>
              <a:rPr lang="en-US" altLang="ko-KR" dirty="0"/>
              <a:t>Strip-line kicker </a:t>
            </a:r>
            <a:r>
              <a:rPr lang="ko-KR" altLang="en-US" dirty="0"/>
              <a:t>모식도</a:t>
            </a:r>
          </a:p>
        </p:txBody>
      </p:sp>
      <p:sp>
        <p:nvSpPr>
          <p:cNvPr id="2" name="TextBox 1">
            <a:extLst>
              <a:ext uri="{FF2B5EF4-FFF2-40B4-BE49-F238E27FC236}">
                <a16:creationId xmlns:a16="http://schemas.microsoft.com/office/drawing/2014/main" id="{8053F58C-37F5-422F-A0CC-3E2F0CA07C66}"/>
              </a:ext>
            </a:extLst>
          </p:cNvPr>
          <p:cNvSpPr txBox="1"/>
          <p:nvPr/>
        </p:nvSpPr>
        <p:spPr>
          <a:xfrm>
            <a:off x="5918636" y="5418706"/>
            <a:ext cx="6277468" cy="646331"/>
          </a:xfrm>
          <a:prstGeom prst="rect">
            <a:avLst/>
          </a:prstGeom>
          <a:noFill/>
        </p:spPr>
        <p:txBody>
          <a:bodyPr wrap="square" rtlCol="0">
            <a:spAutoFit/>
          </a:bodyPr>
          <a:lstStyle/>
          <a:p>
            <a:r>
              <a:rPr lang="en-US" altLang="ko-KR" dirty="0"/>
              <a:t>Strip-line kicker : </a:t>
            </a:r>
            <a:r>
              <a:rPr lang="ko-KR" altLang="en-US" dirty="0"/>
              <a:t>전기력과 자기력을 둘다 이용해서 </a:t>
            </a:r>
            <a:r>
              <a:rPr lang="en-US" altLang="ko-KR" dirty="0"/>
              <a:t>Kick</a:t>
            </a:r>
            <a:r>
              <a:rPr lang="ko-KR" altLang="en-US" dirty="0"/>
              <a:t>을 줄 수 있음</a:t>
            </a:r>
          </a:p>
        </p:txBody>
      </p:sp>
    </p:spTree>
    <p:extLst>
      <p:ext uri="{BB962C8B-B14F-4D97-AF65-F5344CB8AC3E}">
        <p14:creationId xmlns:p14="http://schemas.microsoft.com/office/powerpoint/2010/main" val="288593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6AC23-F075-8197-0D6B-F8D5A4022F9E}"/>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B0ED0286-081B-1457-B903-311978CD7210}"/>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AA3AD2B3-63F0-6445-9260-67C64551D261}"/>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BB3084EA-92CD-41C0-3820-52E6FFDE55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895C3895-4FE8-B6A0-B0F2-0B5AEC0F1C65}"/>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774458EE-F447-9020-628B-238636EF5C86}"/>
              </a:ext>
            </a:extLst>
          </p:cNvPr>
          <p:cNvSpPr txBox="1"/>
          <p:nvPr/>
        </p:nvSpPr>
        <p:spPr>
          <a:xfrm>
            <a:off x="5001635" y="3607155"/>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92739675-8887-AD93-DA4D-D240FDA455CE}"/>
              </a:ext>
            </a:extLst>
          </p:cNvPr>
          <p:cNvSpPr/>
          <p:nvPr/>
        </p:nvSpPr>
        <p:spPr>
          <a:xfrm>
            <a:off x="492841" y="538905"/>
            <a:ext cx="417872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Short pulse kicker</a:t>
            </a:r>
            <a:endParaRPr lang="ko-KR" altLang="en-US" sz="2240" b="1" dirty="0">
              <a:solidFill>
                <a:schemeClr val="tx2"/>
              </a:solidFill>
              <a:cs typeface="Verdana" panose="020B0604030504040204" pitchFamily="34" charset="0"/>
            </a:endParaRPr>
          </a:p>
        </p:txBody>
      </p:sp>
      <p:sp>
        <p:nvSpPr>
          <p:cNvPr id="12" name="직사각형 11">
            <a:extLst>
              <a:ext uri="{FF2B5EF4-FFF2-40B4-BE49-F238E27FC236}">
                <a16:creationId xmlns:a16="http://schemas.microsoft.com/office/drawing/2014/main" id="{A1B5AEE0-3CB4-5F5C-1531-52CA51E7CD8B}"/>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4F15B9FA-6A47-6AEB-2A46-25BAE1576C35}"/>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13/20</a:t>
            </a:r>
            <a:endParaRPr lang="ko-KR" altLang="en-US" sz="1600" b="1"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D0313E6-35E4-5BD4-307A-C6BDA64406F0}"/>
              </a:ext>
            </a:extLst>
          </p:cNvPr>
          <p:cNvSpPr txBox="1"/>
          <p:nvPr/>
        </p:nvSpPr>
        <p:spPr>
          <a:xfrm>
            <a:off x="419275" y="1439294"/>
            <a:ext cx="5901313" cy="307777"/>
          </a:xfrm>
          <a:prstGeom prst="rect">
            <a:avLst/>
          </a:prstGeom>
          <a:noFill/>
        </p:spPr>
        <p:txBody>
          <a:bodyPr wrap="square" rtlCol="0">
            <a:spAutoFit/>
          </a:bodyPr>
          <a:lstStyle/>
          <a:p>
            <a:pPr marL="285750" indent="-285750" algn="just">
              <a:buFont typeface="Wingdings" pitchFamily="2" charset="2"/>
              <a:buChar char="Ø"/>
            </a:pPr>
            <a:endParaRPr kumimoji="1" lang="ko-KR" altLang="en-US" sz="1400" dirty="0"/>
          </a:p>
        </p:txBody>
      </p:sp>
      <p:pic>
        <p:nvPicPr>
          <p:cNvPr id="2" name="그림 1">
            <a:extLst>
              <a:ext uri="{FF2B5EF4-FFF2-40B4-BE49-F238E27FC236}">
                <a16:creationId xmlns:a16="http://schemas.microsoft.com/office/drawing/2014/main" id="{74CF60CF-CC0F-4CD8-8D8D-1D2061379901}"/>
              </a:ext>
            </a:extLst>
          </p:cNvPr>
          <p:cNvPicPr>
            <a:picLocks noChangeAspect="1"/>
          </p:cNvPicPr>
          <p:nvPr/>
        </p:nvPicPr>
        <p:blipFill>
          <a:blip r:embed="rId3"/>
          <a:stretch>
            <a:fillRect/>
          </a:stretch>
        </p:blipFill>
        <p:spPr>
          <a:xfrm>
            <a:off x="8521550" y="14083"/>
            <a:ext cx="2684164" cy="2397947"/>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DD2D44B-B816-49FE-BD96-96250E15ABA1}"/>
                  </a:ext>
                </a:extLst>
              </p:cNvPr>
              <p:cNvSpPr txBox="1"/>
              <p:nvPr/>
            </p:nvSpPr>
            <p:spPr>
              <a:xfrm>
                <a:off x="419274" y="1051824"/>
                <a:ext cx="5901313" cy="5693866"/>
              </a:xfrm>
              <a:prstGeom prst="rect">
                <a:avLst/>
              </a:prstGeom>
              <a:noFill/>
            </p:spPr>
            <p:txBody>
              <a:bodyPr wrap="square" rtlCol="0">
                <a:spAutoFit/>
              </a:bodyPr>
              <a:lstStyle/>
              <a:p>
                <a:pPr marL="285750" indent="-285750" algn="just">
                  <a:buFont typeface="Wingdings" pitchFamily="2" charset="2"/>
                  <a:buChar char="Ø"/>
                </a:pPr>
                <a:r>
                  <a:rPr kumimoji="1" lang="en-US" altLang="ko-KR" sz="1400" dirty="0"/>
                  <a:t>The maximum kicker efficiency is obtained when the kicker length is a quarter of the circulating bunch spacing and the input pulse length is half</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Bunch spacing : 10ns -&gt; kicker length : 2.5ns , pulse length : 5ns</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They performed field computations using the HFSS code to estimate the impedance of various strip-line geometries.</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It is shown that the largest coverage angle provides the highest deflecting field at the kicker center. The coverage angle is, however, limited by the good-field region required.</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Due to the small beam transverse size, a large good-field region is no required, and thus a large coverage angle can be employed.</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Another limitation is the outer vacuum chamber radius, which becomes larger as the coverage angle increase to maintain the characteristic impedance of 50</a:t>
                </a:r>
                <a14:m>
                  <m:oMath xmlns:m="http://schemas.openxmlformats.org/officeDocument/2006/math">
                    <m:r>
                      <m:rPr>
                        <m:sty m:val="p"/>
                      </m:rPr>
                      <a:rPr kumimoji="1" lang="el-GR" altLang="ko-KR" sz="1400" i="1" smtClean="0">
                        <a:latin typeface="Cambria Math" panose="02040503050406030204" pitchFamily="18" charset="0"/>
                        <a:ea typeface="Cambria Math" panose="02040503050406030204" pitchFamily="18" charset="0"/>
                      </a:rPr>
                      <m:t>Ω</m:t>
                    </m:r>
                  </m:oMath>
                </a14:m>
                <a:r>
                  <a:rPr kumimoji="1" lang="en-US" altLang="ko-KR" sz="1400" dirty="0"/>
                  <a:t>. So they select 120 degrees.</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ko-KR" altLang="en-US" sz="1400" dirty="0"/>
              </a:p>
            </p:txBody>
          </p:sp>
        </mc:Choice>
        <mc:Fallback xmlns="">
          <p:sp>
            <p:nvSpPr>
              <p:cNvPr id="15" name="TextBox 14">
                <a:extLst>
                  <a:ext uri="{FF2B5EF4-FFF2-40B4-BE49-F238E27FC236}">
                    <a16:creationId xmlns:a16="http://schemas.microsoft.com/office/drawing/2014/main" id="{CDD2D44B-B816-49FE-BD96-96250E15ABA1}"/>
                  </a:ext>
                </a:extLst>
              </p:cNvPr>
              <p:cNvSpPr txBox="1">
                <a:spLocks noRot="1" noChangeAspect="1" noMove="1" noResize="1" noEditPoints="1" noAdjustHandles="1" noChangeArrowheads="1" noChangeShapeType="1" noTextEdit="1"/>
              </p:cNvSpPr>
              <p:nvPr/>
            </p:nvSpPr>
            <p:spPr>
              <a:xfrm>
                <a:off x="419274" y="1051824"/>
                <a:ext cx="5901313" cy="5693866"/>
              </a:xfrm>
              <a:prstGeom prst="rect">
                <a:avLst/>
              </a:prstGeom>
              <a:blipFill>
                <a:blip r:embed="rId4"/>
                <a:stretch>
                  <a:fillRect l="-207" t="-214" r="-310"/>
                </a:stretch>
              </a:blipFill>
            </p:spPr>
            <p:txBody>
              <a:bodyPr/>
              <a:lstStyle/>
              <a:p>
                <a:r>
                  <a:rPr lang="ko-KR" altLang="en-US">
                    <a:noFill/>
                  </a:rPr>
                  <a:t> </a:t>
                </a:r>
              </a:p>
            </p:txBody>
          </p:sp>
        </mc:Fallback>
      </mc:AlternateContent>
      <p:pic>
        <p:nvPicPr>
          <p:cNvPr id="9" name="그림 8">
            <a:extLst>
              <a:ext uri="{FF2B5EF4-FFF2-40B4-BE49-F238E27FC236}">
                <a16:creationId xmlns:a16="http://schemas.microsoft.com/office/drawing/2014/main" id="{D1456CF7-D06C-4C39-BEEF-0218AEE05779}"/>
              </a:ext>
            </a:extLst>
          </p:cNvPr>
          <p:cNvPicPr>
            <a:picLocks noChangeAspect="1"/>
          </p:cNvPicPr>
          <p:nvPr/>
        </p:nvPicPr>
        <p:blipFill>
          <a:blip r:embed="rId5"/>
          <a:stretch>
            <a:fillRect/>
          </a:stretch>
        </p:blipFill>
        <p:spPr>
          <a:xfrm>
            <a:off x="7563412" y="2535936"/>
            <a:ext cx="4455752" cy="4139400"/>
          </a:xfrm>
          <a:prstGeom prst="rect">
            <a:avLst/>
          </a:prstGeom>
        </p:spPr>
      </p:pic>
    </p:spTree>
    <p:extLst>
      <p:ext uri="{BB962C8B-B14F-4D97-AF65-F5344CB8AC3E}">
        <p14:creationId xmlns:p14="http://schemas.microsoft.com/office/powerpoint/2010/main" val="95180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6AC23-F075-8197-0D6B-F8D5A4022F9E}"/>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B0ED0286-081B-1457-B903-311978CD7210}"/>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AA3AD2B3-63F0-6445-9260-67C64551D261}"/>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BB3084EA-92CD-41C0-3820-52E6FFDE55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895C3895-4FE8-B6A0-B0F2-0B5AEC0F1C65}"/>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774458EE-F447-9020-628B-238636EF5C86}"/>
              </a:ext>
            </a:extLst>
          </p:cNvPr>
          <p:cNvSpPr txBox="1"/>
          <p:nvPr/>
        </p:nvSpPr>
        <p:spPr>
          <a:xfrm>
            <a:off x="4975755" y="3333961"/>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92739675-8887-AD93-DA4D-D240FDA455CE}"/>
              </a:ext>
            </a:extLst>
          </p:cNvPr>
          <p:cNvSpPr/>
          <p:nvPr/>
        </p:nvSpPr>
        <p:spPr>
          <a:xfrm>
            <a:off x="492841" y="538905"/>
            <a:ext cx="417872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Short pulse kicker</a:t>
            </a:r>
            <a:endParaRPr lang="ko-KR" altLang="en-US" sz="2240" b="1" dirty="0">
              <a:solidFill>
                <a:schemeClr val="tx2"/>
              </a:solidFill>
              <a:cs typeface="Verdana" panose="020B0604030504040204" pitchFamily="34" charset="0"/>
            </a:endParaRPr>
          </a:p>
        </p:txBody>
      </p:sp>
      <p:sp>
        <p:nvSpPr>
          <p:cNvPr id="12" name="직사각형 11">
            <a:extLst>
              <a:ext uri="{FF2B5EF4-FFF2-40B4-BE49-F238E27FC236}">
                <a16:creationId xmlns:a16="http://schemas.microsoft.com/office/drawing/2014/main" id="{A1B5AEE0-3CB4-5F5C-1531-52CA51E7CD8B}"/>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4F15B9FA-6A47-6AEB-2A46-25BAE1576C35}"/>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14/20</a:t>
            </a:r>
            <a:endParaRPr lang="ko-KR" altLang="en-US" sz="1600" b="1"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D0313E6-35E4-5BD4-307A-C6BDA64406F0}"/>
              </a:ext>
            </a:extLst>
          </p:cNvPr>
          <p:cNvSpPr txBox="1"/>
          <p:nvPr/>
        </p:nvSpPr>
        <p:spPr>
          <a:xfrm>
            <a:off x="393395" y="1166100"/>
            <a:ext cx="5901313" cy="307777"/>
          </a:xfrm>
          <a:prstGeom prst="rect">
            <a:avLst/>
          </a:prstGeom>
          <a:noFill/>
        </p:spPr>
        <p:txBody>
          <a:bodyPr wrap="square" rtlCol="0">
            <a:spAutoFit/>
          </a:bodyPr>
          <a:lstStyle/>
          <a:p>
            <a:pPr marL="285750" indent="-285750" algn="just">
              <a:buFont typeface="Wingdings" pitchFamily="2" charset="2"/>
              <a:buChar char="Ø"/>
            </a:pPr>
            <a:endParaRPr kumimoji="1" lang="ko-KR" altLang="en-US" sz="1400"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0AA7033-50AB-432E-BB02-385F77C581A5}"/>
                  </a:ext>
                </a:extLst>
              </p:cNvPr>
              <p:cNvSpPr txBox="1"/>
              <p:nvPr/>
            </p:nvSpPr>
            <p:spPr>
              <a:xfrm>
                <a:off x="393395" y="1056989"/>
                <a:ext cx="8560600" cy="5614037"/>
              </a:xfrm>
              <a:prstGeom prst="rect">
                <a:avLst/>
              </a:prstGeom>
              <a:noFill/>
            </p:spPr>
            <p:txBody>
              <a:bodyPr wrap="square" rtlCol="0">
                <a:spAutoFit/>
              </a:bodyPr>
              <a:lstStyle/>
              <a:p>
                <a:pPr marL="285750" indent="-285750" algn="just">
                  <a:buFont typeface="Wingdings" pitchFamily="2" charset="2"/>
                  <a:buChar char="Ø"/>
                </a:pPr>
                <a:r>
                  <a:rPr kumimoji="1" lang="en-US" altLang="ko-KR" sz="1400" dirty="0"/>
                  <a:t>Transverse Voltage : </a:t>
                </a:r>
                <a:r>
                  <a:rPr kumimoji="1" lang="ko-KR" altLang="en-US" sz="1400" dirty="0"/>
                  <a:t>빔이 휠 때 </a:t>
                </a:r>
                <a:r>
                  <a:rPr kumimoji="1" lang="en-US" altLang="ko-KR" sz="1400" dirty="0"/>
                  <a:t>strip-line kicker</a:t>
                </a:r>
                <a:r>
                  <a:rPr kumimoji="1" lang="ko-KR" altLang="en-US" sz="1400" dirty="0"/>
                  <a:t>로 부터 받는 전압</a:t>
                </a: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ko-KR" altLang="en-US" sz="1400" dirty="0"/>
                  <a:t>빔이 </a:t>
                </a:r>
                <a:r>
                  <a:rPr kumimoji="1" lang="en-US" altLang="ko-KR" sz="1400" dirty="0"/>
                  <a:t>injection </a:t>
                </a:r>
                <a:r>
                  <a:rPr kumimoji="1" lang="ko-KR" altLang="en-US" sz="1400" dirty="0"/>
                  <a:t>할 때에 </a:t>
                </a:r>
                <a:r>
                  <a:rPr kumimoji="1" lang="en-US" altLang="ko-KR" sz="1400" dirty="0"/>
                  <a:t>4.3% off-momentum</a:t>
                </a:r>
                <a:r>
                  <a:rPr kumimoji="1" lang="ko-KR" altLang="en-US" sz="1400" dirty="0"/>
                  <a:t>을 가지고 </a:t>
                </a:r>
                <a:r>
                  <a:rPr kumimoji="1" lang="en-US" altLang="ko-KR" sz="1400" dirty="0"/>
                  <a:t>kick-angle</a:t>
                </a:r>
                <a:r>
                  <a:rPr kumimoji="1" lang="ko-KR" altLang="en-US" sz="1400" dirty="0"/>
                  <a:t>이 </a:t>
                </a:r>
                <a:r>
                  <a:rPr kumimoji="1" lang="en-US" altLang="ko-KR" sz="1400" dirty="0"/>
                  <a:t>1.8mrad</a:t>
                </a:r>
                <a:r>
                  <a:rPr kumimoji="1" lang="ko-KR" altLang="en-US" sz="1400" dirty="0"/>
                  <a:t> 이어야 </a:t>
                </a:r>
                <a:r>
                  <a:rPr kumimoji="1" lang="en-US" altLang="ko-KR" sz="1400" dirty="0"/>
                  <a:t>closed-orbit</a:t>
                </a:r>
                <a:r>
                  <a:rPr kumimoji="1" lang="ko-KR" altLang="en-US" sz="1400" dirty="0"/>
                  <a:t>에 </a:t>
                </a:r>
                <a:r>
                  <a:rPr kumimoji="1" lang="en-US" altLang="ko-KR" sz="1400" dirty="0"/>
                  <a:t>match </a:t>
                </a:r>
                <a:r>
                  <a:rPr kumimoji="1" lang="ko-KR" altLang="en-US" sz="1400" dirty="0"/>
                  <a:t>된다고 함</a:t>
                </a:r>
                <a:r>
                  <a:rPr kumimoji="1" lang="en-US" altLang="ko-KR" sz="1400" dirty="0"/>
                  <a:t>.</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E</a:t>
                </a:r>
                <a:r>
                  <a:rPr kumimoji="1" lang="ko-KR" altLang="en-US" sz="1400" dirty="0"/>
                  <a:t> </a:t>
                </a:r>
                <a:r>
                  <a:rPr kumimoji="1" lang="en-US" altLang="ko-KR" sz="1400" dirty="0"/>
                  <a:t>=</a:t>
                </a:r>
                <a:r>
                  <a:rPr kumimoji="1" lang="ko-KR" altLang="en-US" sz="1400" dirty="0"/>
                  <a:t> </a:t>
                </a:r>
                <a:r>
                  <a:rPr kumimoji="1" lang="en-US" altLang="ko-KR" sz="1400" dirty="0"/>
                  <a:t>pc</a:t>
                </a:r>
                <a:r>
                  <a:rPr kumimoji="1" lang="ko-KR" altLang="en-US" sz="1400" dirty="0"/>
                  <a:t> </a:t>
                </a:r>
                <a:r>
                  <a:rPr kumimoji="1" lang="en-US" altLang="ko-KR" sz="1400" dirty="0"/>
                  <a:t>=</a:t>
                </a:r>
                <a:r>
                  <a:rPr kumimoji="1" lang="ko-KR" altLang="en-US" sz="1400" dirty="0"/>
                  <a:t> </a:t>
                </a:r>
                <a:r>
                  <a:rPr kumimoji="1" lang="en-US" altLang="ko-KR" sz="1400" dirty="0"/>
                  <a:t>3.13GeV(</a:t>
                </a:r>
                <a14:m>
                  <m:oMath xmlns:m="http://schemas.openxmlformats.org/officeDocument/2006/math">
                    <m:r>
                      <a:rPr kumimoji="1" lang="en-US" altLang="ko-KR" sz="1400" b="0" i="1" smtClean="0">
                        <a:latin typeface="Cambria Math" panose="02040503050406030204" pitchFamily="18" charset="0"/>
                      </a:rPr>
                      <m:t>𝛿</m:t>
                    </m:r>
                    <m:r>
                      <a:rPr kumimoji="1" lang="en-US" altLang="ko-KR" sz="1400" b="0" i="1" smtClean="0">
                        <a:latin typeface="Cambria Math" panose="02040503050406030204" pitchFamily="18" charset="0"/>
                      </a:rPr>
                      <m:t>= +4.3%</m:t>
                    </m:r>
                  </m:oMath>
                </a14:m>
                <a:r>
                  <a:rPr kumimoji="1" lang="en-US" altLang="ko-KR" sz="1400" dirty="0"/>
                  <a:t>)</a:t>
                </a:r>
              </a:p>
              <a:p>
                <a:pPr marL="285750" indent="-285750" algn="just">
                  <a:buFont typeface="Wingdings" pitchFamily="2" charset="2"/>
                  <a:buChar char="Ø"/>
                </a:pPr>
                <a:endParaRPr kumimoji="1" lang="en-US" altLang="ko-KR" sz="1400" dirty="0"/>
              </a:p>
              <a:p>
                <a:pPr algn="just"/>
                <a14:m>
                  <m:oMathPara xmlns:m="http://schemas.openxmlformats.org/officeDocument/2006/math">
                    <m:oMathParaPr>
                      <m:jc m:val="centerGroup"/>
                    </m:oMathParaPr>
                    <m:oMath xmlns:m="http://schemas.openxmlformats.org/officeDocument/2006/math">
                      <m:r>
                        <m:rPr>
                          <m:sty m:val="p"/>
                        </m:rPr>
                        <a:rPr kumimoji="1" lang="en-US" altLang="ko-KR" sz="1400" b="0" i="0" smtClean="0">
                          <a:latin typeface="Cambria Math" panose="02040503050406030204" pitchFamily="18" charset="0"/>
                        </a:rPr>
                        <m:t>Δ</m:t>
                      </m:r>
                      <m:r>
                        <a:rPr kumimoji="1" lang="en-US" altLang="ko-KR" sz="1400" b="0" i="1" smtClean="0">
                          <a:latin typeface="Cambria Math" panose="02040503050406030204" pitchFamily="18" charset="0"/>
                        </a:rPr>
                        <m:t>𝑝</m:t>
                      </m:r>
                      <m:r>
                        <a:rPr kumimoji="1" lang="en-US" altLang="ko-KR" sz="1400" b="0" i="1" smtClean="0">
                          <a:latin typeface="Cambria Math" panose="02040503050406030204" pitchFamily="18" charset="0"/>
                        </a:rPr>
                        <m:t>=</m:t>
                      </m:r>
                      <m:r>
                        <a:rPr kumimoji="1" lang="en-US" altLang="ko-KR" sz="1400" b="0" i="1" smtClean="0">
                          <a:latin typeface="Cambria Math" panose="02040503050406030204" pitchFamily="18" charset="0"/>
                        </a:rPr>
                        <m:t>𝑒</m:t>
                      </m:r>
                      <m:nary>
                        <m:naryPr>
                          <m:limLoc m:val="undOvr"/>
                          <m:subHide m:val="on"/>
                          <m:supHide m:val="on"/>
                          <m:ctrlPr>
                            <a:rPr kumimoji="1" lang="en-US" altLang="ko-KR" sz="1400" b="0" i="1" smtClean="0">
                              <a:latin typeface="Cambria Math" panose="02040503050406030204" pitchFamily="18" charset="0"/>
                            </a:rPr>
                          </m:ctrlPr>
                        </m:naryPr>
                        <m:sub/>
                        <m:sup/>
                        <m:e>
                          <m:r>
                            <a:rPr kumimoji="1" lang="en-US" altLang="ko-KR" sz="1400" b="0" i="1" smtClean="0">
                              <a:latin typeface="Cambria Math" panose="02040503050406030204" pitchFamily="18" charset="0"/>
                            </a:rPr>
                            <m:t>𝐹𝑑𝑡</m:t>
                          </m:r>
                          <m:r>
                            <a:rPr kumimoji="1" lang="en-US" altLang="ko-KR" sz="1400" b="0" i="1" smtClean="0">
                              <a:latin typeface="Cambria Math" panose="02040503050406030204" pitchFamily="18" charset="0"/>
                            </a:rPr>
                            <m:t>=</m:t>
                          </m:r>
                          <m:r>
                            <a:rPr kumimoji="1" lang="en-US" altLang="ko-KR" sz="1400" b="0" i="1" smtClean="0">
                              <a:latin typeface="Cambria Math" panose="02040503050406030204" pitchFamily="18" charset="0"/>
                            </a:rPr>
                            <m:t>𝑒</m:t>
                          </m:r>
                          <m:r>
                            <a:rPr kumimoji="1" lang="en-US" altLang="ko-KR" sz="1400" b="0" i="1" smtClean="0">
                              <a:latin typeface="Cambria Math" panose="02040503050406030204" pitchFamily="18" charset="0"/>
                            </a:rPr>
                            <m:t>∫</m:t>
                          </m:r>
                          <m:r>
                            <a:rPr kumimoji="1" lang="en-US" altLang="ko-KR" sz="1400" b="0" i="1" smtClean="0">
                              <a:latin typeface="Cambria Math" panose="02040503050406030204" pitchFamily="18" charset="0"/>
                            </a:rPr>
                            <m:t>𝐹</m:t>
                          </m:r>
                          <m:f>
                            <m:fPr>
                              <m:ctrlPr>
                                <a:rPr kumimoji="1" lang="en-US" altLang="ko-KR" sz="1400" b="0" i="1" smtClean="0">
                                  <a:latin typeface="Cambria Math" panose="02040503050406030204" pitchFamily="18" charset="0"/>
                                </a:rPr>
                              </m:ctrlPr>
                            </m:fPr>
                            <m:num>
                              <m:r>
                                <a:rPr kumimoji="1" lang="en-US" altLang="ko-KR" sz="1400" b="0" i="1" smtClean="0">
                                  <a:latin typeface="Cambria Math" panose="02040503050406030204" pitchFamily="18" charset="0"/>
                                </a:rPr>
                                <m:t>𝑑𝑙</m:t>
                              </m:r>
                            </m:num>
                            <m:den>
                              <m:r>
                                <a:rPr kumimoji="1" lang="en-US" altLang="ko-KR" sz="1400" b="0" i="1" smtClean="0">
                                  <a:latin typeface="Cambria Math" panose="02040503050406030204" pitchFamily="18" charset="0"/>
                                </a:rPr>
                                <m:t>𝑣</m:t>
                              </m:r>
                            </m:den>
                          </m:f>
                          <m:r>
                            <a:rPr kumimoji="1" lang="en-US" altLang="ko-KR" sz="1400" b="0" i="1" smtClean="0">
                              <a:latin typeface="Cambria Math" panose="02040503050406030204" pitchFamily="18" charset="0"/>
                            </a:rPr>
                            <m:t>=</m:t>
                          </m:r>
                          <m:f>
                            <m:fPr>
                              <m:ctrlPr>
                                <a:rPr kumimoji="1" lang="en-US" altLang="ko-KR" sz="1400" b="0" i="1" smtClean="0">
                                  <a:latin typeface="Cambria Math" panose="02040503050406030204" pitchFamily="18" charset="0"/>
                                </a:rPr>
                              </m:ctrlPr>
                            </m:fPr>
                            <m:num>
                              <m:r>
                                <a:rPr kumimoji="1" lang="en-US" altLang="ko-KR" sz="1400" b="0" i="1" smtClean="0">
                                  <a:latin typeface="Cambria Math" panose="02040503050406030204" pitchFamily="18" charset="0"/>
                                </a:rPr>
                                <m:t>𝑒</m:t>
                              </m:r>
                            </m:num>
                            <m:den>
                              <m:r>
                                <a:rPr kumimoji="1" lang="en-US" altLang="ko-KR" sz="1400" b="0" i="1" smtClean="0">
                                  <a:latin typeface="Cambria Math" panose="02040503050406030204" pitchFamily="18" charset="0"/>
                                </a:rPr>
                                <m:t>𝑐</m:t>
                              </m:r>
                            </m:den>
                          </m:f>
                          <m:r>
                            <a:rPr kumimoji="1" lang="en-US" altLang="ko-KR" sz="1400" b="0" i="1" smtClean="0">
                              <a:latin typeface="Cambria Math" panose="02040503050406030204" pitchFamily="18" charset="0"/>
                            </a:rPr>
                            <m:t>∫</m:t>
                          </m:r>
                          <m:r>
                            <a:rPr kumimoji="1" lang="en-US" altLang="ko-KR" sz="1400" b="0" i="1" smtClean="0">
                              <a:latin typeface="Cambria Math" panose="02040503050406030204" pitchFamily="18" charset="0"/>
                            </a:rPr>
                            <m:t>𝐹𝑑𝑙</m:t>
                          </m:r>
                          <m:r>
                            <a:rPr kumimoji="1" lang="en-US" altLang="ko-KR" sz="1400" b="0" i="1" smtClean="0">
                              <a:latin typeface="Cambria Math" panose="02040503050406030204" pitchFamily="18" charset="0"/>
                            </a:rPr>
                            <m:t>=</m:t>
                          </m:r>
                          <m:f>
                            <m:fPr>
                              <m:ctrlPr>
                                <a:rPr kumimoji="1" lang="en-US" altLang="ko-KR" sz="1400" b="0" i="1" smtClean="0">
                                  <a:latin typeface="Cambria Math" panose="02040503050406030204" pitchFamily="18" charset="0"/>
                                </a:rPr>
                              </m:ctrlPr>
                            </m:fPr>
                            <m:num>
                              <m:r>
                                <a:rPr kumimoji="1" lang="en-US" altLang="ko-KR" sz="1400" b="0" i="1" smtClean="0">
                                  <a:latin typeface="Cambria Math" panose="02040503050406030204" pitchFamily="18" charset="0"/>
                                </a:rPr>
                                <m:t>𝑒𝑉</m:t>
                              </m:r>
                            </m:num>
                            <m:den>
                              <m:r>
                                <a:rPr kumimoji="1" lang="en-US" altLang="ko-KR" sz="1400" b="0" i="1" smtClean="0">
                                  <a:latin typeface="Cambria Math" panose="02040503050406030204" pitchFamily="18" charset="0"/>
                                </a:rPr>
                                <m:t>𝑐</m:t>
                              </m:r>
                            </m:den>
                          </m:f>
                        </m:e>
                      </m:nary>
                    </m:oMath>
                  </m:oMathPara>
                </a14:m>
                <a:endParaRPr kumimoji="1" lang="en-US" altLang="ko-KR" sz="1400" b="0" dirty="0"/>
              </a:p>
              <a:p>
                <a:pPr algn="just"/>
                <a14:m>
                  <m:oMathPara xmlns:m="http://schemas.openxmlformats.org/officeDocument/2006/math">
                    <m:oMathParaPr>
                      <m:jc m:val="centerGroup"/>
                    </m:oMathParaPr>
                    <m:oMath xmlns:m="http://schemas.openxmlformats.org/officeDocument/2006/math">
                      <m:r>
                        <a:rPr kumimoji="1" lang="en-US" altLang="ko-KR" sz="1400" b="0" i="1" smtClean="0">
                          <a:latin typeface="Cambria Math" panose="02040503050406030204" pitchFamily="18" charset="0"/>
                        </a:rPr>
                        <m:t>𝜃</m:t>
                      </m:r>
                      <m:r>
                        <a:rPr kumimoji="1" lang="en-US" altLang="ko-KR" sz="1400" b="0" i="1" smtClean="0">
                          <a:latin typeface="Cambria Math" panose="02040503050406030204" pitchFamily="18" charset="0"/>
                        </a:rPr>
                        <m:t>=</m:t>
                      </m:r>
                      <m:f>
                        <m:fPr>
                          <m:ctrlPr>
                            <a:rPr kumimoji="1" lang="en-US" altLang="ko-KR" sz="1400" b="0" i="1" smtClean="0">
                              <a:latin typeface="Cambria Math" panose="02040503050406030204" pitchFamily="18" charset="0"/>
                            </a:rPr>
                          </m:ctrlPr>
                        </m:fPr>
                        <m:num>
                          <m:r>
                            <m:rPr>
                              <m:sty m:val="p"/>
                            </m:rPr>
                            <a:rPr kumimoji="1" lang="en-US" altLang="ko-KR" sz="1400" b="0" i="0" smtClean="0">
                              <a:latin typeface="Cambria Math" panose="02040503050406030204" pitchFamily="18" charset="0"/>
                            </a:rPr>
                            <m:t>Δ</m:t>
                          </m:r>
                          <m:r>
                            <a:rPr kumimoji="1" lang="en-US" altLang="ko-KR" sz="1400" b="0" i="1" smtClean="0">
                              <a:latin typeface="Cambria Math" panose="02040503050406030204" pitchFamily="18" charset="0"/>
                            </a:rPr>
                            <m:t>𝑝</m:t>
                          </m:r>
                        </m:num>
                        <m:den>
                          <m:r>
                            <a:rPr kumimoji="1" lang="en-US" altLang="ko-KR" sz="1400" b="0" i="1" smtClean="0">
                              <a:latin typeface="Cambria Math" panose="02040503050406030204" pitchFamily="18" charset="0"/>
                            </a:rPr>
                            <m:t>𝑃</m:t>
                          </m:r>
                        </m:den>
                      </m:f>
                      <m:r>
                        <a:rPr kumimoji="1" lang="en-US" altLang="ko-KR" sz="1400" b="0" i="1" smtClean="0">
                          <a:latin typeface="Cambria Math" panose="02040503050406030204" pitchFamily="18" charset="0"/>
                        </a:rPr>
                        <m:t> =</m:t>
                      </m:r>
                      <m:f>
                        <m:fPr>
                          <m:ctrlPr>
                            <a:rPr kumimoji="1" lang="en-US" altLang="ko-KR" sz="1400" b="0" i="1" smtClean="0">
                              <a:latin typeface="Cambria Math" panose="02040503050406030204" pitchFamily="18" charset="0"/>
                            </a:rPr>
                          </m:ctrlPr>
                        </m:fPr>
                        <m:num>
                          <m:r>
                            <a:rPr kumimoji="1" lang="en-US" altLang="ko-KR" sz="1400" b="0" i="1" smtClean="0">
                              <a:latin typeface="Cambria Math" panose="02040503050406030204" pitchFamily="18" charset="0"/>
                            </a:rPr>
                            <m:t>𝑒𝑉</m:t>
                          </m:r>
                        </m:num>
                        <m:den>
                          <m:r>
                            <a:rPr kumimoji="1" lang="en-US" altLang="ko-KR" sz="1400" b="0" i="1" smtClean="0">
                              <a:latin typeface="Cambria Math" panose="02040503050406030204" pitchFamily="18" charset="0"/>
                            </a:rPr>
                            <m:t>𝑃𝑐</m:t>
                          </m:r>
                        </m:den>
                      </m:f>
                      <m:r>
                        <a:rPr kumimoji="1" lang="en-US" altLang="ko-KR" sz="1400" b="0" i="1" smtClean="0">
                          <a:latin typeface="Cambria Math" panose="02040503050406030204" pitchFamily="18" charset="0"/>
                        </a:rPr>
                        <m:t>  →</m:t>
                      </m:r>
                      <m:r>
                        <a:rPr kumimoji="1" lang="en-US" altLang="ko-KR" sz="1400" b="0" i="1" smtClean="0">
                          <a:latin typeface="Cambria Math" panose="02040503050406030204" pitchFamily="18" charset="0"/>
                        </a:rPr>
                        <m:t>𝑉</m:t>
                      </m:r>
                      <m:r>
                        <a:rPr kumimoji="1" lang="en-US" altLang="ko-KR" sz="1400" b="0" i="1" smtClean="0">
                          <a:latin typeface="Cambria Math" panose="02040503050406030204" pitchFamily="18" charset="0"/>
                        </a:rPr>
                        <m:t>=</m:t>
                      </m:r>
                      <m:f>
                        <m:fPr>
                          <m:ctrlPr>
                            <a:rPr kumimoji="1" lang="en-US" altLang="ko-KR" sz="1400" b="0" i="1" smtClean="0">
                              <a:latin typeface="Cambria Math" panose="02040503050406030204" pitchFamily="18" charset="0"/>
                            </a:rPr>
                          </m:ctrlPr>
                        </m:fPr>
                        <m:num>
                          <m:r>
                            <a:rPr kumimoji="1" lang="en-US" altLang="ko-KR" sz="1400" b="0" i="1" smtClean="0">
                              <a:latin typeface="Cambria Math" panose="02040503050406030204" pitchFamily="18" charset="0"/>
                            </a:rPr>
                            <m:t>𝜃</m:t>
                          </m:r>
                          <m:r>
                            <a:rPr kumimoji="1" lang="en-US" altLang="ko-KR" sz="1400" b="0" i="1" smtClean="0">
                              <a:latin typeface="Cambria Math" panose="02040503050406030204" pitchFamily="18" charset="0"/>
                            </a:rPr>
                            <m:t>𝑃𝑐</m:t>
                          </m:r>
                        </m:num>
                        <m:den>
                          <m:r>
                            <a:rPr kumimoji="1" lang="en-US" altLang="ko-KR" sz="1400" b="0" i="1" smtClean="0">
                              <a:latin typeface="Cambria Math" panose="02040503050406030204" pitchFamily="18" charset="0"/>
                            </a:rPr>
                            <m:t>𝑒</m:t>
                          </m:r>
                        </m:den>
                      </m:f>
                      <m:r>
                        <a:rPr kumimoji="1" lang="en-US" altLang="ko-KR" sz="1400" b="0" i="1" smtClean="0">
                          <a:latin typeface="Cambria Math" panose="02040503050406030204" pitchFamily="18" charset="0"/>
                        </a:rPr>
                        <m:t>=</m:t>
                      </m:r>
                      <m:f>
                        <m:fPr>
                          <m:ctrlPr>
                            <a:rPr kumimoji="1" lang="en-US" altLang="ko-KR" sz="1400" b="0" i="1" smtClean="0">
                              <a:latin typeface="Cambria Math" panose="02040503050406030204" pitchFamily="18" charset="0"/>
                            </a:rPr>
                          </m:ctrlPr>
                        </m:fPr>
                        <m:num>
                          <m:r>
                            <a:rPr kumimoji="1" lang="en-US" altLang="ko-KR" sz="1400" b="0" i="1" smtClean="0">
                              <a:latin typeface="Cambria Math" panose="02040503050406030204" pitchFamily="18" charset="0"/>
                            </a:rPr>
                            <m:t>1.8</m:t>
                          </m:r>
                          <m:sSup>
                            <m:sSupPr>
                              <m:ctrlPr>
                                <a:rPr kumimoji="1" lang="en-US" altLang="ko-KR" sz="1400" b="0" i="1" smtClean="0">
                                  <a:latin typeface="Cambria Math" panose="02040503050406030204" pitchFamily="18" charset="0"/>
                                </a:rPr>
                              </m:ctrlPr>
                            </m:sSupPr>
                            <m:e>
                              <m:r>
                                <a:rPr kumimoji="1" lang="en-US" altLang="ko-KR" sz="1400" b="0" i="1" smtClean="0">
                                  <a:latin typeface="Cambria Math" panose="02040503050406030204" pitchFamily="18" charset="0"/>
                                </a:rPr>
                                <m:t>∗10</m:t>
                              </m:r>
                            </m:e>
                            <m:sup>
                              <m:r>
                                <a:rPr kumimoji="1" lang="en-US" altLang="ko-KR" sz="1400" b="0" i="1" smtClean="0">
                                  <a:latin typeface="Cambria Math" panose="02040503050406030204" pitchFamily="18" charset="0"/>
                                </a:rPr>
                                <m:t>−3</m:t>
                              </m:r>
                            </m:sup>
                          </m:sSup>
                          <m:r>
                            <a:rPr kumimoji="1" lang="en-US" altLang="ko-KR" sz="1400" b="0" i="1" smtClean="0">
                              <a:latin typeface="Cambria Math" panose="02040503050406030204" pitchFamily="18" charset="0"/>
                            </a:rPr>
                            <m:t>∗3.13∗10^9</m:t>
                          </m:r>
                        </m:num>
                        <m:den>
                          <m:r>
                            <a:rPr kumimoji="1" lang="en-US" altLang="ko-KR" sz="1400" b="0" i="1" smtClean="0">
                              <a:latin typeface="Cambria Math" panose="02040503050406030204" pitchFamily="18" charset="0"/>
                            </a:rPr>
                            <m:t>1</m:t>
                          </m:r>
                        </m:den>
                      </m:f>
                      <m:r>
                        <a:rPr kumimoji="1" lang="en-US" altLang="ko-KR" sz="1400" b="0" i="1" smtClean="0">
                          <a:latin typeface="Cambria Math" panose="02040503050406030204" pitchFamily="18" charset="0"/>
                        </a:rPr>
                        <m:t>=5.63∗</m:t>
                      </m:r>
                      <m:sSup>
                        <m:sSupPr>
                          <m:ctrlPr>
                            <a:rPr kumimoji="1" lang="en-US" altLang="ko-KR" sz="1400" b="0" i="1" smtClean="0">
                              <a:latin typeface="Cambria Math" panose="02040503050406030204" pitchFamily="18" charset="0"/>
                            </a:rPr>
                          </m:ctrlPr>
                        </m:sSupPr>
                        <m:e>
                          <m:r>
                            <a:rPr kumimoji="1" lang="en-US" altLang="ko-KR" sz="1400" b="0" i="1" smtClean="0">
                              <a:latin typeface="Cambria Math" panose="02040503050406030204" pitchFamily="18" charset="0"/>
                            </a:rPr>
                            <m:t>10</m:t>
                          </m:r>
                        </m:e>
                        <m:sup>
                          <m:r>
                            <a:rPr kumimoji="1" lang="en-US" altLang="ko-KR" sz="1400" b="0" i="1" smtClean="0">
                              <a:latin typeface="Cambria Math" panose="02040503050406030204" pitchFamily="18" charset="0"/>
                            </a:rPr>
                            <m:t>6</m:t>
                          </m:r>
                        </m:sup>
                      </m:sSup>
                      <m:r>
                        <a:rPr kumimoji="1" lang="en-US" altLang="ko-KR" sz="1400" b="0" i="1" smtClean="0">
                          <a:latin typeface="Cambria Math" panose="02040503050406030204" pitchFamily="18" charset="0"/>
                        </a:rPr>
                        <m:t>=5.63 </m:t>
                      </m:r>
                      <m:r>
                        <a:rPr kumimoji="1" lang="en-US" altLang="ko-KR" sz="1400" b="0" i="1" smtClean="0">
                          <a:latin typeface="Cambria Math" panose="02040503050406030204" pitchFamily="18" charset="0"/>
                        </a:rPr>
                        <m:t>𝑀𝑉</m:t>
                      </m:r>
                      <m:r>
                        <a:rPr kumimoji="1" lang="en-US" altLang="ko-KR" sz="1400" b="0" i="1" smtClean="0">
                          <a:latin typeface="Cambria Math" panose="02040503050406030204" pitchFamily="18" charset="0"/>
                        </a:rPr>
                        <m:t>  </m:t>
                      </m:r>
                    </m:oMath>
                  </m:oMathPara>
                </a14:m>
                <a:endParaRPr kumimoji="1" lang="en-US" altLang="ko-KR" sz="1400" b="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The transverse voltage of 5.63 MV is achieved with a 0.75m long kicker with a strip-line aperture radius of 11mm, a coverage angle of 120 degrees, and an electrode voltage of </a:t>
                </a:r>
                <a14:m>
                  <m:oMath xmlns:m="http://schemas.openxmlformats.org/officeDocument/2006/math">
                    <m:r>
                      <a:rPr kumimoji="1" lang="en-US" altLang="ko-KR" sz="1400" b="0" i="1" smtClean="0">
                        <a:latin typeface="Cambria Math" panose="02040503050406030204" pitchFamily="18" charset="0"/>
                      </a:rPr>
                      <m:t>±33.8 </m:t>
                    </m:r>
                    <m:r>
                      <a:rPr kumimoji="1" lang="en-US" altLang="ko-KR" sz="1400" b="0" i="1" smtClean="0">
                        <a:latin typeface="Cambria Math" panose="02040503050406030204" pitchFamily="18" charset="0"/>
                      </a:rPr>
                      <m:t>𝑘𝑉</m:t>
                    </m:r>
                  </m:oMath>
                </a14:m>
                <a:r>
                  <a:rPr kumimoji="1" lang="en-US" altLang="ko-KR" sz="1400" dirty="0"/>
                  <a:t>. </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Due to rise and fall, tapering of strip-line kicker, the required pulser voltage is increased as </a:t>
                </a:r>
                <a14:m>
                  <m:oMath xmlns:m="http://schemas.openxmlformats.org/officeDocument/2006/math">
                    <m:r>
                      <a:rPr kumimoji="1" lang="en-US" altLang="ko-KR" sz="1400" i="1">
                        <a:latin typeface="Cambria Math" panose="02040503050406030204" pitchFamily="18" charset="0"/>
                      </a:rPr>
                      <m:t>±</m:t>
                    </m:r>
                    <m:r>
                      <a:rPr kumimoji="1" lang="en-US" altLang="ko-KR" sz="1400" b="0" i="1" smtClean="0">
                        <a:latin typeface="Cambria Math" panose="02040503050406030204" pitchFamily="18" charset="0"/>
                      </a:rPr>
                      <m:t>45</m:t>
                    </m:r>
                    <m:r>
                      <a:rPr kumimoji="1" lang="en-US" altLang="ko-KR" sz="1400" i="1">
                        <a:latin typeface="Cambria Math" panose="02040503050406030204" pitchFamily="18" charset="0"/>
                      </a:rPr>
                      <m:t>.</m:t>
                    </m:r>
                    <m:r>
                      <a:rPr kumimoji="1" lang="en-US" altLang="ko-KR" sz="1400" b="0" i="1" smtClean="0">
                        <a:latin typeface="Cambria Math" panose="02040503050406030204" pitchFamily="18" charset="0"/>
                      </a:rPr>
                      <m:t>6</m:t>
                    </m:r>
                    <m:r>
                      <a:rPr kumimoji="1" lang="en-US" altLang="ko-KR" sz="1400" i="1">
                        <a:latin typeface="Cambria Math" panose="02040503050406030204" pitchFamily="18" charset="0"/>
                      </a:rPr>
                      <m:t> </m:t>
                    </m:r>
                    <m:r>
                      <a:rPr kumimoji="1" lang="en-US" altLang="ko-KR" sz="1400" i="1">
                        <a:latin typeface="Cambria Math" panose="02040503050406030204" pitchFamily="18" charset="0"/>
                      </a:rPr>
                      <m:t>𝑘𝑉</m:t>
                    </m:r>
                  </m:oMath>
                </a14:m>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lang="en-US" altLang="ko-KR" sz="1400" dirty="0"/>
                  <a:t>In order to lower the pulser voltage, the kicker can be divided into two short ones. A set of two 0.5 m long kickers may comfortably fit to the straight section of 1.3 m.</a:t>
                </a: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ko-KR" altLang="en-US" sz="1400" dirty="0"/>
              </a:p>
            </p:txBody>
          </p:sp>
        </mc:Choice>
        <mc:Fallback xmlns="">
          <p:sp>
            <p:nvSpPr>
              <p:cNvPr id="19" name="TextBox 18">
                <a:extLst>
                  <a:ext uri="{FF2B5EF4-FFF2-40B4-BE49-F238E27FC236}">
                    <a16:creationId xmlns:a16="http://schemas.microsoft.com/office/drawing/2014/main" id="{20AA7033-50AB-432E-BB02-385F77C581A5}"/>
                  </a:ext>
                </a:extLst>
              </p:cNvPr>
              <p:cNvSpPr txBox="1">
                <a:spLocks noRot="1" noChangeAspect="1" noMove="1" noResize="1" noEditPoints="1" noAdjustHandles="1" noChangeArrowheads="1" noChangeShapeType="1" noTextEdit="1"/>
              </p:cNvSpPr>
              <p:nvPr/>
            </p:nvSpPr>
            <p:spPr>
              <a:xfrm>
                <a:off x="393395" y="1056989"/>
                <a:ext cx="8560600" cy="5614037"/>
              </a:xfrm>
              <a:prstGeom prst="rect">
                <a:avLst/>
              </a:prstGeom>
              <a:blipFill>
                <a:blip r:embed="rId3"/>
                <a:stretch>
                  <a:fillRect l="-142" t="-109" r="-214"/>
                </a:stretch>
              </a:blipFill>
            </p:spPr>
            <p:txBody>
              <a:bodyPr/>
              <a:lstStyle/>
              <a:p>
                <a:r>
                  <a:rPr lang="ko-KR" altLang="en-US">
                    <a:noFill/>
                  </a:rPr>
                  <a:t> </a:t>
                </a:r>
              </a:p>
            </p:txBody>
          </p:sp>
        </mc:Fallback>
      </mc:AlternateContent>
      <p:pic>
        <p:nvPicPr>
          <p:cNvPr id="3" name="그림 2">
            <a:extLst>
              <a:ext uri="{FF2B5EF4-FFF2-40B4-BE49-F238E27FC236}">
                <a16:creationId xmlns:a16="http://schemas.microsoft.com/office/drawing/2014/main" id="{A21B8D44-D1C8-E893-4FE1-131DC3C39DD7}"/>
              </a:ext>
            </a:extLst>
          </p:cNvPr>
          <p:cNvPicPr>
            <a:picLocks noChangeAspect="1"/>
          </p:cNvPicPr>
          <p:nvPr/>
        </p:nvPicPr>
        <p:blipFill>
          <a:blip r:embed="rId4"/>
          <a:stretch>
            <a:fillRect/>
          </a:stretch>
        </p:blipFill>
        <p:spPr>
          <a:xfrm>
            <a:off x="9170383" y="2400317"/>
            <a:ext cx="2907008" cy="2555745"/>
          </a:xfrm>
          <a:prstGeom prst="rect">
            <a:avLst/>
          </a:prstGeom>
        </p:spPr>
      </p:pic>
    </p:spTree>
    <p:extLst>
      <p:ext uri="{BB962C8B-B14F-4D97-AF65-F5344CB8AC3E}">
        <p14:creationId xmlns:p14="http://schemas.microsoft.com/office/powerpoint/2010/main" val="201130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E806F-77E7-C4DD-5975-8F0D6F923400}"/>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8E271977-BF13-5EB9-1FE4-F6D6E51707CB}"/>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FA661160-A5CE-F86A-F992-4ADFEF9D988B}"/>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4935EB1F-6517-9A80-081A-509590C25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30C3FBAA-BADA-B6D9-D6DE-DADBB71CE3F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6110B21A-BA3A-1817-9D69-33148938FA01}"/>
              </a:ext>
            </a:extLst>
          </p:cNvPr>
          <p:cNvSpPr txBox="1"/>
          <p:nvPr/>
        </p:nvSpPr>
        <p:spPr>
          <a:xfrm>
            <a:off x="4975755" y="3333961"/>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B03D6E10-A765-9906-1E95-151664E67680}"/>
              </a:ext>
            </a:extLst>
          </p:cNvPr>
          <p:cNvSpPr/>
          <p:nvPr/>
        </p:nvSpPr>
        <p:spPr>
          <a:xfrm>
            <a:off x="492841" y="538905"/>
            <a:ext cx="417872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Discussion</a:t>
            </a:r>
            <a:endParaRPr lang="ko-KR" altLang="en-US" sz="2240" b="1" dirty="0">
              <a:solidFill>
                <a:schemeClr val="tx2"/>
              </a:solidFill>
              <a:cs typeface="Verdana" panose="020B0604030504040204" pitchFamily="34" charset="0"/>
            </a:endParaRPr>
          </a:p>
        </p:txBody>
      </p:sp>
      <p:sp>
        <p:nvSpPr>
          <p:cNvPr id="12" name="직사각형 11">
            <a:extLst>
              <a:ext uri="{FF2B5EF4-FFF2-40B4-BE49-F238E27FC236}">
                <a16:creationId xmlns:a16="http://schemas.microsoft.com/office/drawing/2014/main" id="{D4728DDA-1528-1980-16A1-B4649DA820F8}"/>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5DF618F1-3BAB-B6A1-E54F-F641D4D2FE45}"/>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15/20</a:t>
            </a:r>
            <a:endParaRPr lang="ko-KR" altLang="en-US" sz="1600" b="1"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4DB9B51-8F5A-DE9D-DE1C-6123AD90B589}"/>
              </a:ext>
            </a:extLst>
          </p:cNvPr>
          <p:cNvSpPr txBox="1"/>
          <p:nvPr/>
        </p:nvSpPr>
        <p:spPr>
          <a:xfrm>
            <a:off x="393395" y="1166100"/>
            <a:ext cx="5901313" cy="307777"/>
          </a:xfrm>
          <a:prstGeom prst="rect">
            <a:avLst/>
          </a:prstGeom>
          <a:noFill/>
        </p:spPr>
        <p:txBody>
          <a:bodyPr wrap="square" rtlCol="0">
            <a:spAutoFit/>
          </a:bodyPr>
          <a:lstStyle/>
          <a:p>
            <a:pPr marL="285750" indent="-285750" algn="just">
              <a:buFont typeface="Wingdings" pitchFamily="2" charset="2"/>
              <a:buChar char="Ø"/>
            </a:pPr>
            <a:endParaRPr kumimoji="1" lang="ko-KR" altLang="en-US" sz="1400" dirty="0"/>
          </a:p>
        </p:txBody>
      </p:sp>
      <p:sp>
        <p:nvSpPr>
          <p:cNvPr id="14" name="TextBox 13">
            <a:extLst>
              <a:ext uri="{FF2B5EF4-FFF2-40B4-BE49-F238E27FC236}">
                <a16:creationId xmlns:a16="http://schemas.microsoft.com/office/drawing/2014/main" id="{E3081E2F-86BF-4219-A896-52213A728C9D}"/>
              </a:ext>
            </a:extLst>
          </p:cNvPr>
          <p:cNvSpPr txBox="1"/>
          <p:nvPr/>
        </p:nvSpPr>
        <p:spPr>
          <a:xfrm>
            <a:off x="419274" y="1051824"/>
            <a:ext cx="11379331" cy="3108543"/>
          </a:xfrm>
          <a:prstGeom prst="rect">
            <a:avLst/>
          </a:prstGeom>
          <a:noFill/>
        </p:spPr>
        <p:txBody>
          <a:bodyPr wrap="square" rtlCol="0">
            <a:spAutoFit/>
          </a:bodyPr>
          <a:lstStyle/>
          <a:p>
            <a:pPr algn="just"/>
            <a:endParaRPr kumimoji="1" lang="en-US" altLang="ko-KR" sz="1400" dirty="0"/>
          </a:p>
          <a:p>
            <a:pPr marL="285750" indent="-285750" algn="just">
              <a:buFont typeface="Wingdings" panose="05000000000000000000" pitchFamily="2" charset="2"/>
              <a:buChar char="Ø"/>
            </a:pPr>
            <a:r>
              <a:rPr kumimoji="1" lang="en-US" altLang="ko-KR" sz="1400" dirty="0"/>
              <a:t>The 100 MHz rf frequency of the MAX-IV 3GeV ring was selected.</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But most light sources are equipped with a 500 MHz rf system. -&gt; rf bucket length 2ns</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Research and development of nanosecond-kicker (pulse length of about 1ns) is necessary to adapt the injection scheme to storage rings with a common 500 MHz rf system.</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With respect to the longitudinal acceptance, the ‘shaft’ phase space must be of sufficient height and width relative to the energy spread and the bunch length of the injection bunch</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ko-KR" altLang="en-US" sz="1400" dirty="0"/>
          </a:p>
        </p:txBody>
      </p:sp>
    </p:spTree>
    <p:extLst>
      <p:ext uri="{BB962C8B-B14F-4D97-AF65-F5344CB8AC3E}">
        <p14:creationId xmlns:p14="http://schemas.microsoft.com/office/powerpoint/2010/main" val="314681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E806F-77E7-C4DD-5975-8F0D6F923400}"/>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8E271977-BF13-5EB9-1FE4-F6D6E51707CB}"/>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FA661160-A5CE-F86A-F992-4ADFEF9D988B}"/>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4935EB1F-6517-9A80-081A-509590C257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30C3FBAA-BADA-B6D9-D6DE-DADBB71CE3F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6110B21A-BA3A-1817-9D69-33148938FA01}"/>
              </a:ext>
            </a:extLst>
          </p:cNvPr>
          <p:cNvSpPr txBox="1"/>
          <p:nvPr/>
        </p:nvSpPr>
        <p:spPr>
          <a:xfrm>
            <a:off x="4975755" y="3333961"/>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B03D6E10-A765-9906-1E95-151664E67680}"/>
              </a:ext>
            </a:extLst>
          </p:cNvPr>
          <p:cNvSpPr/>
          <p:nvPr/>
        </p:nvSpPr>
        <p:spPr>
          <a:xfrm>
            <a:off x="492841" y="538905"/>
            <a:ext cx="417872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Discussion</a:t>
            </a:r>
            <a:endParaRPr lang="ko-KR" altLang="en-US" sz="2240" b="1" dirty="0">
              <a:solidFill>
                <a:schemeClr val="tx2"/>
              </a:solidFill>
              <a:cs typeface="Verdana" panose="020B0604030504040204" pitchFamily="34" charset="0"/>
            </a:endParaRPr>
          </a:p>
        </p:txBody>
      </p:sp>
      <p:sp>
        <p:nvSpPr>
          <p:cNvPr id="12" name="직사각형 11">
            <a:extLst>
              <a:ext uri="{FF2B5EF4-FFF2-40B4-BE49-F238E27FC236}">
                <a16:creationId xmlns:a16="http://schemas.microsoft.com/office/drawing/2014/main" id="{D4728DDA-1528-1980-16A1-B4649DA820F8}"/>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5DF618F1-3BAB-B6A1-E54F-F641D4D2FE45}"/>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16/20</a:t>
            </a:r>
            <a:endParaRPr lang="ko-KR" altLang="en-US" sz="1600" b="1"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4DB9B51-8F5A-DE9D-DE1C-6123AD90B589}"/>
              </a:ext>
            </a:extLst>
          </p:cNvPr>
          <p:cNvSpPr txBox="1"/>
          <p:nvPr/>
        </p:nvSpPr>
        <p:spPr>
          <a:xfrm>
            <a:off x="393395" y="1166100"/>
            <a:ext cx="5901313" cy="307777"/>
          </a:xfrm>
          <a:prstGeom prst="rect">
            <a:avLst/>
          </a:prstGeom>
          <a:noFill/>
        </p:spPr>
        <p:txBody>
          <a:bodyPr wrap="square" rtlCol="0">
            <a:spAutoFit/>
          </a:bodyPr>
          <a:lstStyle/>
          <a:p>
            <a:pPr marL="285750" indent="-285750" algn="just">
              <a:buFont typeface="Wingdings" pitchFamily="2" charset="2"/>
              <a:buChar char="Ø"/>
            </a:pPr>
            <a:endParaRPr kumimoji="1" lang="ko-KR" altLang="en-US" sz="1400" dirty="0"/>
          </a:p>
        </p:txBody>
      </p:sp>
      <p:sp>
        <p:nvSpPr>
          <p:cNvPr id="14" name="TextBox 13">
            <a:extLst>
              <a:ext uri="{FF2B5EF4-FFF2-40B4-BE49-F238E27FC236}">
                <a16:creationId xmlns:a16="http://schemas.microsoft.com/office/drawing/2014/main" id="{E3081E2F-86BF-4219-A896-52213A728C9D}"/>
              </a:ext>
            </a:extLst>
          </p:cNvPr>
          <p:cNvSpPr txBox="1"/>
          <p:nvPr/>
        </p:nvSpPr>
        <p:spPr>
          <a:xfrm>
            <a:off x="419274" y="1051824"/>
            <a:ext cx="7870711" cy="6124754"/>
          </a:xfrm>
          <a:prstGeom prst="rect">
            <a:avLst/>
          </a:prstGeom>
          <a:noFill/>
        </p:spPr>
        <p:txBody>
          <a:bodyPr wrap="square" rtlCol="0">
            <a:spAutoFit/>
          </a:bodyPr>
          <a:lstStyle/>
          <a:p>
            <a:pPr algn="just"/>
            <a:endParaRPr kumimoji="1" lang="en-US" altLang="ko-KR" sz="1400" dirty="0"/>
          </a:p>
          <a:p>
            <a:pPr marL="285750" indent="-285750" algn="just">
              <a:buFont typeface="Wingdings" panose="05000000000000000000" pitchFamily="2" charset="2"/>
              <a:buChar char="Ø"/>
            </a:pPr>
            <a:r>
              <a:rPr kumimoji="1" lang="en-US" altLang="ko-KR" sz="1400" dirty="0"/>
              <a:t>The phase acceptance of 0.1 rad corresponds to 32 </a:t>
            </a:r>
            <a:r>
              <a:rPr kumimoji="1" lang="en-US" altLang="ko-KR" sz="1400" dirty="0" err="1"/>
              <a:t>ps</a:t>
            </a:r>
            <a:r>
              <a:rPr kumimoji="1" lang="en-US" altLang="ko-KR" sz="1400" dirty="0"/>
              <a:t> (~160 </a:t>
            </a:r>
            <a:r>
              <a:rPr kumimoji="1" lang="en-US" altLang="ko-KR" sz="1400" dirty="0" err="1"/>
              <a:t>ps</a:t>
            </a:r>
            <a:r>
              <a:rPr kumimoji="1" lang="en-US" altLang="ko-KR" sz="1400" dirty="0"/>
              <a:t>) for an rf frequency of 500 MHZ (100 MHz).</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Therefore, the energy and phase acceptance would be sufficient when the bucket height is ~3% (corresponding to &gt; 0.2% energy acceptance), at least for a </a:t>
            </a:r>
            <a:r>
              <a:rPr kumimoji="1" lang="en-US" altLang="ko-KR" sz="1400" dirty="0" err="1"/>
              <a:t>linac</a:t>
            </a:r>
            <a:r>
              <a:rPr kumimoji="1" lang="en-US" altLang="ko-KR" sz="1400" dirty="0"/>
              <a:t> injector.</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The jitter tolerance on the injection beam energy and timing are then &lt;&lt;0.2% and &lt;&lt;32 </a:t>
            </a:r>
            <a:r>
              <a:rPr kumimoji="1" lang="en-US" altLang="ko-KR" sz="1400" dirty="0" err="1"/>
              <a:t>ps</a:t>
            </a:r>
            <a:r>
              <a:rPr kumimoji="1" lang="en-US" altLang="ko-KR" sz="1400" dirty="0"/>
              <a:t> (160ps), respectively.</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A higher bucket  height may allow one to employ a booster synchrotron as an injector, which in general generates injection bunches with larger energy spread and longer bunch length compared to </a:t>
            </a:r>
            <a:r>
              <a:rPr kumimoji="1" lang="en-US" altLang="ko-KR" sz="1400" dirty="0" err="1"/>
              <a:t>linac</a:t>
            </a:r>
            <a:r>
              <a:rPr kumimoji="1" lang="en-US" altLang="ko-KR" sz="1400" dirty="0"/>
              <a:t> </a:t>
            </a:r>
            <a:r>
              <a:rPr kumimoji="1" lang="en-US" altLang="ko-KR" sz="1400" dirty="0" err="1"/>
              <a:t>inejector</a:t>
            </a:r>
            <a:r>
              <a:rPr kumimoji="1" lang="en-US" altLang="ko-KR" sz="1400" dirty="0"/>
              <a:t>.</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It is noted that the acceptance decrease when the damping partition numbers are shifted by mean of combined function dipole magnets, and longitudinal damping consequently weakens.  -&gt; MAX-IV lattice employed</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ko-KR" altLang="en-US" sz="1400" dirty="0"/>
          </a:p>
        </p:txBody>
      </p:sp>
      <p:pic>
        <p:nvPicPr>
          <p:cNvPr id="2" name="그림 1">
            <a:extLst>
              <a:ext uri="{FF2B5EF4-FFF2-40B4-BE49-F238E27FC236}">
                <a16:creationId xmlns:a16="http://schemas.microsoft.com/office/drawing/2014/main" id="{216D2A54-49A7-41F6-B8A2-8A377042AE45}"/>
              </a:ext>
            </a:extLst>
          </p:cNvPr>
          <p:cNvPicPr>
            <a:picLocks noChangeAspect="1"/>
          </p:cNvPicPr>
          <p:nvPr/>
        </p:nvPicPr>
        <p:blipFill>
          <a:blip r:embed="rId3"/>
          <a:stretch>
            <a:fillRect/>
          </a:stretch>
        </p:blipFill>
        <p:spPr>
          <a:xfrm>
            <a:off x="8647463" y="230938"/>
            <a:ext cx="3254127" cy="6064221"/>
          </a:xfrm>
          <a:prstGeom prst="rect">
            <a:avLst/>
          </a:prstGeom>
        </p:spPr>
      </p:pic>
      <p:cxnSp>
        <p:nvCxnSpPr>
          <p:cNvPr id="6" name="직선 화살표 연결선 5">
            <a:extLst>
              <a:ext uri="{FF2B5EF4-FFF2-40B4-BE49-F238E27FC236}">
                <a16:creationId xmlns:a16="http://schemas.microsoft.com/office/drawing/2014/main" id="{99456D21-B86A-4188-8DB0-9F7EEDE826D2}"/>
              </a:ext>
            </a:extLst>
          </p:cNvPr>
          <p:cNvCxnSpPr/>
          <p:nvPr/>
        </p:nvCxnSpPr>
        <p:spPr>
          <a:xfrm>
            <a:off x="2182702" y="3333961"/>
            <a:ext cx="16634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D1F358-AAC4-41BF-B441-C7801D69C13B}"/>
              </a:ext>
            </a:extLst>
          </p:cNvPr>
          <p:cNvSpPr txBox="1"/>
          <p:nvPr/>
        </p:nvSpPr>
        <p:spPr>
          <a:xfrm>
            <a:off x="3846148" y="3149295"/>
            <a:ext cx="1561646" cy="369332"/>
          </a:xfrm>
          <a:prstGeom prst="rect">
            <a:avLst/>
          </a:prstGeom>
          <a:noFill/>
        </p:spPr>
        <p:txBody>
          <a:bodyPr wrap="none" rtlCol="0">
            <a:spAutoFit/>
          </a:bodyPr>
          <a:lstStyle/>
          <a:p>
            <a:r>
              <a:rPr lang="en-US" altLang="ko-KR" dirty="0" err="1"/>
              <a:t>Linac</a:t>
            </a:r>
            <a:r>
              <a:rPr lang="en-US" altLang="ko-KR" dirty="0"/>
              <a:t> is Okay</a:t>
            </a:r>
            <a:endParaRPr lang="ko-KR" altLang="en-US" dirty="0"/>
          </a:p>
        </p:txBody>
      </p:sp>
    </p:spTree>
    <p:extLst>
      <p:ext uri="{BB962C8B-B14F-4D97-AF65-F5344CB8AC3E}">
        <p14:creationId xmlns:p14="http://schemas.microsoft.com/office/powerpoint/2010/main" val="198578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226C1-1D32-09DF-0DB7-085D4A5EBA59}"/>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56559C99-2E73-AEF9-4FA3-5DBB98834524}"/>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51DDA98C-9321-1740-98B5-68DFF39447D4}"/>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A7FDDEA9-35F3-D79D-ECE2-A64F9ED79B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A6B020E2-41DD-035B-78EA-D75165451CB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C3A04A64-752F-A9BA-C248-425C57C23E79}"/>
              </a:ext>
            </a:extLst>
          </p:cNvPr>
          <p:cNvSpPr/>
          <p:nvPr/>
        </p:nvSpPr>
        <p:spPr>
          <a:xfrm>
            <a:off x="492841" y="538905"/>
            <a:ext cx="417872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Discussion</a:t>
            </a:r>
            <a:endParaRPr lang="ko-KR" altLang="en-US" sz="2240" b="1" dirty="0">
              <a:solidFill>
                <a:schemeClr val="tx2"/>
              </a:solidFill>
              <a:cs typeface="Verdana" panose="020B0604030504040204" pitchFamily="34" charset="0"/>
            </a:endParaRPr>
          </a:p>
        </p:txBody>
      </p:sp>
      <p:sp>
        <p:nvSpPr>
          <p:cNvPr id="12" name="직사각형 11">
            <a:extLst>
              <a:ext uri="{FF2B5EF4-FFF2-40B4-BE49-F238E27FC236}">
                <a16:creationId xmlns:a16="http://schemas.microsoft.com/office/drawing/2014/main" id="{70D7F85E-291E-A000-2961-8EE25A018B55}"/>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BAB0809C-5C6F-E39F-4164-C4EC39E3D48F}"/>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17/20</a:t>
            </a:r>
            <a:endParaRPr lang="ko-KR" altLang="en-US" sz="1600" b="1"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B4BD741-FAB0-45BC-427B-41FB5A9CF11C}"/>
              </a:ext>
            </a:extLst>
          </p:cNvPr>
          <p:cNvSpPr txBox="1"/>
          <p:nvPr/>
        </p:nvSpPr>
        <p:spPr>
          <a:xfrm>
            <a:off x="393395" y="1166100"/>
            <a:ext cx="5901313" cy="307777"/>
          </a:xfrm>
          <a:prstGeom prst="rect">
            <a:avLst/>
          </a:prstGeom>
          <a:noFill/>
        </p:spPr>
        <p:txBody>
          <a:bodyPr wrap="square" rtlCol="0">
            <a:spAutoFit/>
          </a:bodyPr>
          <a:lstStyle/>
          <a:p>
            <a:pPr marL="285750" indent="-285750" algn="just">
              <a:buFont typeface="Wingdings" pitchFamily="2" charset="2"/>
              <a:buChar char="Ø"/>
            </a:pPr>
            <a:endParaRPr kumimoji="1" lang="ko-KR" altLang="en-US" sz="1400" dirty="0"/>
          </a:p>
        </p:txBody>
      </p:sp>
      <p:pic>
        <p:nvPicPr>
          <p:cNvPr id="15" name="그림 14" descr="텍스트, 도표, 그래프, 스크린샷이(가) 표시된 사진&#10;&#10;AI가 생성한 콘텐츠는 부정확할 수 있습니다.">
            <a:extLst>
              <a:ext uri="{FF2B5EF4-FFF2-40B4-BE49-F238E27FC236}">
                <a16:creationId xmlns:a16="http://schemas.microsoft.com/office/drawing/2014/main" id="{5C7A76E1-DE16-1BA8-4636-F08F87EE2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838" y="1318054"/>
            <a:ext cx="5170292" cy="467098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ACF0008-83DE-2EEE-5B9F-C09F94DCE442}"/>
                  </a:ext>
                </a:extLst>
              </p:cNvPr>
              <p:cNvSpPr txBox="1"/>
              <p:nvPr/>
            </p:nvSpPr>
            <p:spPr>
              <a:xfrm>
                <a:off x="419274" y="1051824"/>
                <a:ext cx="6294564" cy="6771084"/>
              </a:xfrm>
              <a:prstGeom prst="rect">
                <a:avLst/>
              </a:prstGeom>
              <a:noFill/>
            </p:spPr>
            <p:txBody>
              <a:bodyPr wrap="square" rtlCol="0">
                <a:spAutoFit/>
              </a:bodyPr>
              <a:lstStyle/>
              <a:p>
                <a:pPr algn="just"/>
                <a:r>
                  <a:rPr kumimoji="1" lang="en-US" altLang="ko-KR" sz="1400" b="1" dirty="0"/>
                  <a:t>Harmonic Cavity</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For the parameter of Table 1, the shafts with and without third harmonic cavity are not overlapping. </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lang="en" altLang="ko-KR" sz="1400" dirty="0">
                    <a:solidFill>
                      <a:srgbClr val="1A1718"/>
                    </a:solidFill>
                    <a:effectLst/>
                  </a:rPr>
                  <a:t>The mean energy of the injection bunch then needs to be slightly varied during the accumulation. </a:t>
                </a:r>
              </a:p>
              <a:p>
                <a:pPr marL="285750" indent="-285750" algn="just">
                  <a:buFont typeface="Wingdings" panose="05000000000000000000" pitchFamily="2" charset="2"/>
                  <a:buChar char="Ø"/>
                </a:pPr>
                <a:endParaRPr lang="en" altLang="ko-KR" sz="1400" dirty="0">
                  <a:solidFill>
                    <a:srgbClr val="1A1718"/>
                  </a:solidFill>
                </a:endParaRPr>
              </a:p>
              <a:p>
                <a:pPr marL="285750" indent="-285750" algn="just">
                  <a:buFont typeface="Wingdings" panose="05000000000000000000" pitchFamily="2" charset="2"/>
                  <a:buChar char="Ø"/>
                </a:pPr>
                <a:r>
                  <a:rPr lang="en" altLang="ko-KR" sz="1400" dirty="0">
                    <a:solidFill>
                      <a:srgbClr val="1A1718"/>
                    </a:solidFill>
                    <a:effectLst/>
                  </a:rPr>
                  <a:t>The injection beam line magnets, the injection septum magnet and the short pulse kicker(s) all have to be adjusted with the change in beam energy.</a:t>
                </a:r>
              </a:p>
              <a:p>
                <a:pPr marL="285750" indent="-285750" algn="just">
                  <a:buFont typeface="Wingdings" panose="05000000000000000000" pitchFamily="2" charset="2"/>
                  <a:buChar char="Ø"/>
                </a:pPr>
                <a:endParaRPr lang="en" altLang="ko-KR" sz="1400" dirty="0">
                  <a:solidFill>
                    <a:srgbClr val="1A1718"/>
                  </a:solidFill>
                </a:endParaRPr>
              </a:p>
              <a:p>
                <a:pPr marL="285750" indent="-285750" algn="just">
                  <a:buFont typeface="Wingdings" panose="05000000000000000000" pitchFamily="2" charset="2"/>
                  <a:buChar char="Ø"/>
                </a:pPr>
                <a:endParaRPr lang="en" altLang="ko-KR" sz="1400" dirty="0">
                  <a:solidFill>
                    <a:srgbClr val="1A1718"/>
                  </a:solidFill>
                  <a:effectLst/>
                </a:endParaRPr>
              </a:p>
              <a:p>
                <a:pPr algn="just"/>
                <a:r>
                  <a:rPr lang="en" altLang="ko-KR" sz="1400" b="1" dirty="0">
                    <a:solidFill>
                      <a:srgbClr val="1A1718"/>
                    </a:solidFill>
                  </a:rPr>
                  <a:t>Ripple</a:t>
                </a:r>
                <a:endParaRPr lang="en" altLang="ko-KR" sz="1400" b="1" dirty="0">
                  <a:solidFill>
                    <a:srgbClr val="1A1718"/>
                  </a:solidFill>
                  <a:effectLst/>
                </a:endParaRPr>
              </a:p>
              <a:p>
                <a:pPr algn="just"/>
                <a:endParaRPr lang="en" altLang="ko-KR" sz="1400" dirty="0">
                  <a:solidFill>
                    <a:srgbClr val="1A1718"/>
                  </a:solidFill>
                  <a:effectLst/>
                </a:endParaRPr>
              </a:p>
              <a:p>
                <a:pPr marL="285750" indent="-285750" algn="just">
                  <a:buFont typeface="Wingdings" panose="05000000000000000000" pitchFamily="2" charset="2"/>
                  <a:buChar char="Ø"/>
                </a:pPr>
                <a:r>
                  <a:rPr kumimoji="1" lang="en-US" altLang="ko-KR" sz="1400" dirty="0"/>
                  <a:t>A possible ripple of the kicker amplitude results in an injection error.</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A ripple of 1% results in an injection error of about 100</a:t>
                </a:r>
                <a14:m>
                  <m:oMath xmlns:m="http://schemas.openxmlformats.org/officeDocument/2006/math">
                    <m:r>
                      <a:rPr kumimoji="1" lang="en-US" altLang="ko-KR" sz="1400" b="0" i="0" smtClean="0">
                        <a:latin typeface="Cambria Math" panose="02040503050406030204" pitchFamily="18" charset="0"/>
                      </a:rPr>
                      <m:t> </m:t>
                    </m:r>
                    <m:r>
                      <a:rPr kumimoji="1" lang="en-US" altLang="ko-KR" sz="1400" b="0" i="1" smtClean="0">
                        <a:latin typeface="Cambria Math" panose="02040503050406030204" pitchFamily="18" charset="0"/>
                      </a:rPr>
                      <m:t>𝜇</m:t>
                    </m:r>
                    <m:r>
                      <a:rPr kumimoji="1" lang="en-US" altLang="ko-KR" sz="1400" b="0" i="1" smtClean="0">
                        <a:latin typeface="Cambria Math" panose="02040503050406030204" pitchFamily="18" charset="0"/>
                      </a:rPr>
                      <m:t>𝑚</m:t>
                    </m:r>
                  </m:oMath>
                </a14:m>
                <a:r>
                  <a:rPr kumimoji="1" lang="en-US" altLang="ko-KR" sz="1400" dirty="0"/>
                  <a:t> since the orbit separation at the septum is about 10mm</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According to Elegant simulation, an injection error of 100 </a:t>
                </a:r>
                <a14:m>
                  <m:oMath xmlns:m="http://schemas.openxmlformats.org/officeDocument/2006/math">
                    <m:r>
                      <a:rPr kumimoji="1" lang="en-US" altLang="ko-KR" sz="1400" b="0" i="1" smtClean="0">
                        <a:latin typeface="Cambria Math" panose="02040503050406030204" pitchFamily="18" charset="0"/>
                      </a:rPr>
                      <m:t>𝜇</m:t>
                    </m:r>
                    <m:r>
                      <a:rPr kumimoji="1" lang="en-US" altLang="ko-KR" sz="1400" b="0" i="1" smtClean="0">
                        <a:latin typeface="Cambria Math" panose="02040503050406030204" pitchFamily="18" charset="0"/>
                      </a:rPr>
                      <m:t>𝑚</m:t>
                    </m:r>
                  </m:oMath>
                </a14:m>
                <a:r>
                  <a:rPr kumimoji="1" lang="en-US" altLang="ko-KR" sz="1400" dirty="0"/>
                  <a:t> does not deteriorate the injection efficiency.</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Therefore, a ripple of 1% or higher can be tolerated</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ko-KR" altLang="en-US" sz="1400" dirty="0"/>
              </a:p>
            </p:txBody>
          </p:sp>
        </mc:Choice>
        <mc:Fallback xmlns="">
          <p:sp>
            <p:nvSpPr>
              <p:cNvPr id="16" name="TextBox 15">
                <a:extLst>
                  <a:ext uri="{FF2B5EF4-FFF2-40B4-BE49-F238E27FC236}">
                    <a16:creationId xmlns:a16="http://schemas.microsoft.com/office/drawing/2014/main" id="{FACF0008-83DE-2EEE-5B9F-C09F94DCE442}"/>
                  </a:ext>
                </a:extLst>
              </p:cNvPr>
              <p:cNvSpPr txBox="1">
                <a:spLocks noRot="1" noChangeAspect="1" noMove="1" noResize="1" noEditPoints="1" noAdjustHandles="1" noChangeArrowheads="1" noChangeShapeType="1" noTextEdit="1"/>
              </p:cNvSpPr>
              <p:nvPr/>
            </p:nvSpPr>
            <p:spPr>
              <a:xfrm>
                <a:off x="419274" y="1051824"/>
                <a:ext cx="6294564" cy="6771084"/>
              </a:xfrm>
              <a:prstGeom prst="rect">
                <a:avLst/>
              </a:prstGeom>
              <a:blipFill>
                <a:blip r:embed="rId4"/>
                <a:stretch>
                  <a:fillRect l="-403" t="-188" r="-202"/>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34776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6582B-0FFA-E2B6-FBA7-EB6E444C3A9D}"/>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63072311-98D9-786F-C8C2-0AFDE423272F}"/>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5ED26D21-DEEE-4149-693E-E490093B9FF2}"/>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9EBF0C4C-4EEC-F109-DC7F-F273673E16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B97D924A-B2EB-F623-7EC6-871E419F75FC}"/>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E9B57F78-C7C1-B851-25BF-8A9E9054666E}"/>
              </a:ext>
            </a:extLst>
          </p:cNvPr>
          <p:cNvSpPr/>
          <p:nvPr/>
        </p:nvSpPr>
        <p:spPr>
          <a:xfrm>
            <a:off x="492841" y="538905"/>
            <a:ext cx="417872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Discussion</a:t>
            </a:r>
            <a:endParaRPr lang="ko-KR" altLang="en-US" sz="2240" b="1" dirty="0">
              <a:solidFill>
                <a:schemeClr val="tx2"/>
              </a:solidFill>
              <a:cs typeface="Verdana" panose="020B0604030504040204" pitchFamily="34" charset="0"/>
            </a:endParaRPr>
          </a:p>
        </p:txBody>
      </p:sp>
      <p:sp>
        <p:nvSpPr>
          <p:cNvPr id="12" name="직사각형 11">
            <a:extLst>
              <a:ext uri="{FF2B5EF4-FFF2-40B4-BE49-F238E27FC236}">
                <a16:creationId xmlns:a16="http://schemas.microsoft.com/office/drawing/2014/main" id="{9E16738B-0AF7-EFD9-061F-03478F5F4A52}"/>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2872EA60-9488-F67B-C0A5-286C9A9F1CD9}"/>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18/20</a:t>
            </a:r>
            <a:endParaRPr lang="ko-KR" altLang="en-US" sz="1600" b="1"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60B7A77-5B90-7669-A210-57B71338B608}"/>
              </a:ext>
            </a:extLst>
          </p:cNvPr>
          <p:cNvSpPr txBox="1"/>
          <p:nvPr/>
        </p:nvSpPr>
        <p:spPr>
          <a:xfrm>
            <a:off x="393395" y="1166100"/>
            <a:ext cx="5901313" cy="307777"/>
          </a:xfrm>
          <a:prstGeom prst="rect">
            <a:avLst/>
          </a:prstGeom>
          <a:noFill/>
        </p:spPr>
        <p:txBody>
          <a:bodyPr wrap="square" rtlCol="0">
            <a:spAutoFit/>
          </a:bodyPr>
          <a:lstStyle/>
          <a:p>
            <a:pPr marL="285750" indent="-285750" algn="just">
              <a:buFont typeface="Wingdings" pitchFamily="2" charset="2"/>
              <a:buChar char="Ø"/>
            </a:pPr>
            <a:endParaRPr kumimoji="1" lang="ko-KR" altLang="en-US" sz="1400"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2DB3287-CDEF-B542-540F-298107EA11D0}"/>
                  </a:ext>
                </a:extLst>
              </p:cNvPr>
              <p:cNvSpPr txBox="1"/>
              <p:nvPr/>
            </p:nvSpPr>
            <p:spPr>
              <a:xfrm>
                <a:off x="419273" y="1051824"/>
                <a:ext cx="11379331" cy="4616648"/>
              </a:xfrm>
              <a:prstGeom prst="rect">
                <a:avLst/>
              </a:prstGeom>
              <a:noFill/>
            </p:spPr>
            <p:txBody>
              <a:bodyPr wrap="square" rtlCol="0">
                <a:spAutoFit/>
              </a:bodyPr>
              <a:lstStyle/>
              <a:p>
                <a:pPr algn="just"/>
                <a:r>
                  <a:rPr kumimoji="1" lang="en-US" altLang="ko-KR" sz="1400" b="1" dirty="0"/>
                  <a:t>Comparison with Swap-out injection</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Longitudinal injection and the swap-out injection scheme fulfill our goal, and their advantages and disadvantages are considered in the following.</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One disadvantage in the swap-out injection is that full charge injector is required.</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The dead-band in bunch-by-bunch swapping would be larger than that of the conventional top-up injection since it may not be straightforward to generate full charge injection bunches with bunch charge fluctuation on the order of </a:t>
                </a:r>
                <a14:m>
                  <m:oMath xmlns:m="http://schemas.openxmlformats.org/officeDocument/2006/math">
                    <m:sSup>
                      <m:sSupPr>
                        <m:ctrlPr>
                          <a:rPr kumimoji="1" lang="en-US" altLang="ko-KR" sz="1400" b="0" i="1" smtClean="0">
                            <a:latin typeface="Cambria Math" panose="02040503050406030204" pitchFamily="18" charset="0"/>
                          </a:rPr>
                        </m:ctrlPr>
                      </m:sSupPr>
                      <m:e>
                        <m:r>
                          <a:rPr kumimoji="1" lang="en-US" altLang="ko-KR" sz="1400" b="0" i="1" smtClean="0">
                            <a:latin typeface="Cambria Math" panose="02040503050406030204" pitchFamily="18" charset="0"/>
                          </a:rPr>
                          <m:t>10</m:t>
                        </m:r>
                      </m:e>
                      <m:sup>
                        <m:r>
                          <a:rPr kumimoji="1" lang="en-US" altLang="ko-KR" sz="1400" b="0" i="1" smtClean="0">
                            <a:latin typeface="Cambria Math" panose="02040503050406030204" pitchFamily="18" charset="0"/>
                          </a:rPr>
                          <m:t>−3</m:t>
                        </m:r>
                      </m:sup>
                    </m:sSup>
                  </m:oMath>
                </a14:m>
                <a:endParaRPr kumimoji="1" lang="en-US" altLang="ko-KR" sz="1400" dirty="0"/>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Dumped beam in a bunch-by-bunch swapping is several orders of magnitude higher than that of the conventional top-up injection.</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it can be needed the shielding to the facility.</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r>
                  <a:rPr kumimoji="1" lang="en-US" altLang="ko-KR" sz="1400" dirty="0"/>
                  <a:t>The bunch train swapping requires another ring (accumulator – e.g. APS-U , ALS-U )to store the beam and keep it ready for swapping. Therefore, the initial construction cost of the facility is much higher and the electricity consumption during operation is significantly increased.</a:t>
                </a:r>
              </a:p>
              <a:p>
                <a:pPr algn="just"/>
                <a:endParaRPr kumimoji="1" lang="en-US" altLang="ko-KR" sz="1400" dirty="0"/>
              </a:p>
              <a:p>
                <a:pPr marL="285750" indent="-285750" algn="just">
                  <a:buFont typeface="Wingdings" panose="05000000000000000000" pitchFamily="2" charset="2"/>
                  <a:buChar char="Ø"/>
                </a:pPr>
                <a:r>
                  <a:rPr kumimoji="1" lang="en-US" altLang="ko-KR" sz="1400" dirty="0"/>
                  <a:t>Low-alpha mode is not applicable at longitudinal injection.</a:t>
                </a:r>
              </a:p>
              <a:p>
                <a:pPr marL="285750" indent="-285750" algn="just">
                  <a:buFont typeface="Wingdings" panose="05000000000000000000" pitchFamily="2" charset="2"/>
                  <a:buChar char="Ø"/>
                </a:pPr>
                <a:endParaRPr kumimoji="1" lang="en-US" altLang="ko-KR" sz="1400" dirty="0"/>
              </a:p>
              <a:p>
                <a:pPr marL="285750" indent="-285750" algn="just">
                  <a:buFont typeface="Wingdings" panose="05000000000000000000" pitchFamily="2" charset="2"/>
                  <a:buChar char="Ø"/>
                </a:pPr>
                <a:endParaRPr kumimoji="1" lang="ko-KR" altLang="en-US" sz="1400" dirty="0"/>
              </a:p>
            </p:txBody>
          </p:sp>
        </mc:Choice>
        <mc:Fallback xmlns="">
          <p:sp>
            <p:nvSpPr>
              <p:cNvPr id="16" name="TextBox 15">
                <a:extLst>
                  <a:ext uri="{FF2B5EF4-FFF2-40B4-BE49-F238E27FC236}">
                    <a16:creationId xmlns:a16="http://schemas.microsoft.com/office/drawing/2014/main" id="{52DB3287-CDEF-B542-540F-298107EA11D0}"/>
                  </a:ext>
                </a:extLst>
              </p:cNvPr>
              <p:cNvSpPr txBox="1">
                <a:spLocks noRot="1" noChangeAspect="1" noMove="1" noResize="1" noEditPoints="1" noAdjustHandles="1" noChangeArrowheads="1" noChangeShapeType="1" noTextEdit="1"/>
              </p:cNvSpPr>
              <p:nvPr/>
            </p:nvSpPr>
            <p:spPr>
              <a:xfrm>
                <a:off x="419273" y="1051824"/>
                <a:ext cx="11379331" cy="4616648"/>
              </a:xfrm>
              <a:prstGeom prst="rect">
                <a:avLst/>
              </a:prstGeom>
              <a:blipFill>
                <a:blip r:embed="rId3"/>
                <a:stretch>
                  <a:fillRect l="-223" t="-275" r="-558"/>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644892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93BE4-CBE9-4B60-43BA-3212E5B17A1E}"/>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7BF38B92-2574-06A5-D8BC-42C6613E5AE5}"/>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BD6783DA-A2BC-FBB0-6FCB-F7DCD63F1B6B}"/>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B0A952C7-A01A-E4A2-3C7C-B0FB1AF4B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62ECC193-2E1D-0111-2774-29B7635FCCD5}"/>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7EBE2547-7946-A26C-1BCA-E947B8D8D55D}"/>
              </a:ext>
            </a:extLst>
          </p:cNvPr>
          <p:cNvSpPr/>
          <p:nvPr/>
        </p:nvSpPr>
        <p:spPr>
          <a:xfrm>
            <a:off x="492841" y="538905"/>
            <a:ext cx="417872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Conclusion</a:t>
            </a:r>
            <a:endParaRPr lang="ko-KR" altLang="en-US" sz="2240" b="1" dirty="0">
              <a:solidFill>
                <a:schemeClr val="tx2"/>
              </a:solidFill>
              <a:cs typeface="Verdana" panose="020B0604030504040204" pitchFamily="34" charset="0"/>
            </a:endParaRPr>
          </a:p>
        </p:txBody>
      </p:sp>
      <p:sp>
        <p:nvSpPr>
          <p:cNvPr id="12" name="직사각형 11">
            <a:extLst>
              <a:ext uri="{FF2B5EF4-FFF2-40B4-BE49-F238E27FC236}">
                <a16:creationId xmlns:a16="http://schemas.microsoft.com/office/drawing/2014/main" id="{4E5DF8BC-FCA8-9B08-0F2B-94816F4583E6}"/>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9D77AED9-F22E-ECB3-E71D-667AD6C7F2A7}"/>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19/20</a:t>
            </a:r>
            <a:endParaRPr lang="ko-KR" altLang="en-US" sz="1600" b="1"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A127BBA-E275-2155-C97F-CA372E52B273}"/>
              </a:ext>
            </a:extLst>
          </p:cNvPr>
          <p:cNvSpPr txBox="1"/>
          <p:nvPr/>
        </p:nvSpPr>
        <p:spPr>
          <a:xfrm>
            <a:off x="393395" y="1166100"/>
            <a:ext cx="5901313" cy="307777"/>
          </a:xfrm>
          <a:prstGeom prst="rect">
            <a:avLst/>
          </a:prstGeom>
          <a:noFill/>
        </p:spPr>
        <p:txBody>
          <a:bodyPr wrap="square" rtlCol="0">
            <a:spAutoFit/>
          </a:bodyPr>
          <a:lstStyle/>
          <a:p>
            <a:pPr marL="285750" indent="-285750" algn="just">
              <a:buFont typeface="Wingdings" pitchFamily="2" charset="2"/>
              <a:buChar char="Ø"/>
            </a:pPr>
            <a:endParaRPr kumimoji="1" lang="ko-KR" altLang="en-US" sz="1400" dirty="0"/>
          </a:p>
        </p:txBody>
      </p:sp>
      <p:sp>
        <p:nvSpPr>
          <p:cNvPr id="16" name="TextBox 15">
            <a:extLst>
              <a:ext uri="{FF2B5EF4-FFF2-40B4-BE49-F238E27FC236}">
                <a16:creationId xmlns:a16="http://schemas.microsoft.com/office/drawing/2014/main" id="{E241A152-F8E6-0BFC-CDE4-DACC14E0D9AC}"/>
              </a:ext>
            </a:extLst>
          </p:cNvPr>
          <p:cNvSpPr txBox="1"/>
          <p:nvPr/>
        </p:nvSpPr>
        <p:spPr>
          <a:xfrm>
            <a:off x="419273" y="1051824"/>
            <a:ext cx="11379331" cy="2893100"/>
          </a:xfrm>
          <a:prstGeom prst="rect">
            <a:avLst/>
          </a:prstGeom>
          <a:noFill/>
        </p:spPr>
        <p:txBody>
          <a:bodyPr wrap="square" rtlCol="0">
            <a:spAutoFit/>
          </a:bodyPr>
          <a:lstStyle/>
          <a:p>
            <a:pPr marL="285750" indent="-285750" algn="just">
              <a:buFont typeface="Wingdings" pitchFamily="2" charset="2"/>
              <a:buChar char="Ø"/>
            </a:pPr>
            <a:endParaRPr kumimoji="1" lang="en-US" altLang="ko-KR" sz="1400" dirty="0">
              <a:latin typeface="+mj-lt"/>
            </a:endParaRPr>
          </a:p>
          <a:p>
            <a:pPr marL="285750" indent="-285750">
              <a:buFont typeface="Wingdings" pitchFamily="2" charset="2"/>
              <a:buChar char="Ø"/>
            </a:pPr>
            <a:r>
              <a:rPr lang="en" altLang="ko-KR" sz="1400" dirty="0">
                <a:latin typeface="+mj-lt"/>
              </a:rPr>
              <a:t>A new on-axis top-up injection scheme is proposed for small-aperture storage rings.</a:t>
            </a:r>
          </a:p>
          <a:p>
            <a:pPr marL="285750" indent="-285750">
              <a:buFont typeface="Wingdings" pitchFamily="2" charset="2"/>
              <a:buChar char="Ø"/>
            </a:pPr>
            <a:endParaRPr lang="en" altLang="ko-KR" sz="1400" dirty="0">
              <a:latin typeface="+mj-lt"/>
            </a:endParaRPr>
          </a:p>
          <a:p>
            <a:pPr marL="285750" indent="-285750">
              <a:buFont typeface="Wingdings" pitchFamily="2" charset="2"/>
              <a:buChar char="Ø"/>
            </a:pPr>
            <a:r>
              <a:rPr lang="en" altLang="ko-KR" sz="1400" dirty="0">
                <a:latin typeface="+mj-lt"/>
              </a:rPr>
              <a:t>The longitudinal acceptance forms a </a:t>
            </a:r>
            <a:r>
              <a:rPr lang="en" altLang="ko-KR" sz="1400" i="1" dirty="0">
                <a:latin typeface="+mj-lt"/>
              </a:rPr>
              <a:t>“golf-club”</a:t>
            </a:r>
            <a:r>
              <a:rPr lang="en" altLang="ko-KR" sz="1400" dirty="0">
                <a:latin typeface="+mj-lt"/>
              </a:rPr>
              <a:t> shape due to energy-dependent synchrotron radiation loss, not RF acceleration.</a:t>
            </a:r>
          </a:p>
          <a:p>
            <a:pPr marL="285750" indent="-285750">
              <a:buFont typeface="Wingdings" pitchFamily="2" charset="2"/>
              <a:buChar char="Ø"/>
            </a:pPr>
            <a:endParaRPr lang="en" altLang="ko-KR" sz="1400" dirty="0">
              <a:latin typeface="+mj-lt"/>
            </a:endParaRPr>
          </a:p>
          <a:p>
            <a:pPr marL="285750" indent="-285750">
              <a:buFont typeface="Wingdings" pitchFamily="2" charset="2"/>
              <a:buChar char="Ø"/>
            </a:pPr>
            <a:r>
              <a:rPr lang="en" altLang="ko-KR" sz="1400" dirty="0">
                <a:latin typeface="+mj-lt"/>
              </a:rPr>
              <a:t>The </a:t>
            </a:r>
            <a:r>
              <a:rPr lang="en" altLang="ko-KR" sz="1400" i="1" dirty="0">
                <a:latin typeface="+mj-lt"/>
              </a:rPr>
              <a:t>shaft</a:t>
            </a:r>
            <a:r>
              <a:rPr lang="en" altLang="ko-KR" sz="1400" dirty="0">
                <a:latin typeface="+mj-lt"/>
              </a:rPr>
              <a:t> region enables injection between two neighboring bunches using short-pulse dipole kickers.</a:t>
            </a:r>
          </a:p>
          <a:p>
            <a:pPr marL="285750" indent="-285750">
              <a:buFont typeface="Wingdings" pitchFamily="2" charset="2"/>
              <a:buChar char="Ø"/>
            </a:pPr>
            <a:endParaRPr lang="en" altLang="ko-KR" sz="1400" dirty="0">
              <a:latin typeface="+mj-lt"/>
            </a:endParaRPr>
          </a:p>
          <a:p>
            <a:pPr marL="285750" indent="-285750">
              <a:buFont typeface="Wingdings" pitchFamily="2" charset="2"/>
              <a:buChar char="Ø"/>
            </a:pPr>
            <a:r>
              <a:rPr lang="en" altLang="ko-KR" sz="1400" dirty="0">
                <a:latin typeface="+mj-lt"/>
              </a:rPr>
              <a:t>The injected bunch stays transversely on-axis, ensuring photon beam stability.</a:t>
            </a:r>
          </a:p>
          <a:p>
            <a:pPr marL="285750" indent="-285750">
              <a:buFont typeface="Wingdings" pitchFamily="2" charset="2"/>
              <a:buChar char="Ø"/>
            </a:pPr>
            <a:endParaRPr lang="en" altLang="ko-KR" sz="1400" dirty="0">
              <a:latin typeface="+mj-lt"/>
            </a:endParaRPr>
          </a:p>
          <a:p>
            <a:pPr marL="285750" indent="-285750">
              <a:buFont typeface="Wingdings" pitchFamily="2" charset="2"/>
              <a:buChar char="Ø"/>
            </a:pPr>
            <a:r>
              <a:rPr lang="en" altLang="ko-KR" sz="1400" dirty="0">
                <a:latin typeface="+mj-lt"/>
              </a:rPr>
              <a:t>Feasibility confirmed for the MAX IV 3 GeV ring via simulations.</a:t>
            </a:r>
          </a:p>
          <a:p>
            <a:pPr marL="285750" indent="-285750">
              <a:buFont typeface="Wingdings" pitchFamily="2" charset="2"/>
              <a:buChar char="Ø"/>
            </a:pPr>
            <a:endParaRPr lang="en" altLang="ko-KR" sz="1400" dirty="0">
              <a:latin typeface="+mj-lt"/>
            </a:endParaRPr>
          </a:p>
          <a:p>
            <a:pPr marL="285750" indent="-285750">
              <a:buFont typeface="Wingdings" pitchFamily="2" charset="2"/>
              <a:buChar char="Ø"/>
            </a:pPr>
            <a:r>
              <a:rPr lang="en" altLang="ko-KR" sz="1400" dirty="0">
                <a:latin typeface="+mj-lt"/>
              </a:rPr>
              <a:t>Requires ~10 ns kicker for low-frequency (~100 MHz) RF, or ~1 ns kicker for 500 MHz rings.</a:t>
            </a:r>
          </a:p>
          <a:p>
            <a:pPr marL="285750" indent="-285750" algn="just">
              <a:buFont typeface="Wingdings" pitchFamily="2" charset="2"/>
              <a:buChar char="Ø"/>
            </a:pPr>
            <a:endParaRPr kumimoji="1" lang="ko-KR" altLang="en-US" sz="1400" dirty="0">
              <a:latin typeface="+mj-lt"/>
            </a:endParaRPr>
          </a:p>
        </p:txBody>
      </p:sp>
    </p:spTree>
    <p:extLst>
      <p:ext uri="{BB962C8B-B14F-4D97-AF65-F5344CB8AC3E}">
        <p14:creationId xmlns:p14="http://schemas.microsoft.com/office/powerpoint/2010/main" val="241020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Composition of the paper</a:t>
            </a:r>
            <a:endParaRPr lang="ko-KR" altLang="en-US" sz="2240" b="1"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294F3C9C-0BC6-46E3-9008-96C8684BF400}"/>
              </a:ext>
            </a:extLst>
          </p:cNvPr>
          <p:cNvSpPr txBox="1"/>
          <p:nvPr/>
        </p:nvSpPr>
        <p:spPr>
          <a:xfrm>
            <a:off x="492841" y="1142206"/>
            <a:ext cx="11326664" cy="4109330"/>
          </a:xfrm>
          <a:prstGeom prst="rect">
            <a:avLst/>
          </a:prstGeom>
          <a:noFill/>
        </p:spPr>
        <p:txBody>
          <a:bodyPr wrap="square" rtlCol="0">
            <a:spAutoFit/>
          </a:bodyPr>
          <a:lstStyle/>
          <a:p>
            <a:pPr marL="342891" indent="-342891" algn="just">
              <a:lnSpc>
                <a:spcPct val="150000"/>
              </a:lnSpc>
              <a:buAutoNum type="arabicPeriod"/>
            </a:pPr>
            <a:r>
              <a:rPr lang="en-US" altLang="ko-KR" sz="1600" b="1" dirty="0">
                <a:latin typeface="Arial" panose="020B0604020202020204" pitchFamily="34" charset="0"/>
                <a:cs typeface="Arial" panose="020B0604020202020204" pitchFamily="34" charset="0"/>
              </a:rPr>
              <a:t>Introduction</a:t>
            </a:r>
          </a:p>
          <a:p>
            <a:pPr marL="342891" indent="-342891" algn="just">
              <a:lnSpc>
                <a:spcPct val="150000"/>
              </a:lnSpc>
              <a:buAutoNum type="arabicPeriod"/>
            </a:pPr>
            <a:endParaRPr lang="en-US" altLang="ko-KR" sz="1600" b="1" dirty="0">
              <a:latin typeface="Arial" panose="020B0604020202020204" pitchFamily="34" charset="0"/>
              <a:cs typeface="Arial" panose="020B0604020202020204" pitchFamily="34" charset="0"/>
            </a:endParaRPr>
          </a:p>
          <a:p>
            <a:pPr marL="342891" indent="-342891" algn="just">
              <a:lnSpc>
                <a:spcPct val="150000"/>
              </a:lnSpc>
              <a:buAutoNum type="arabicPeriod"/>
            </a:pPr>
            <a:r>
              <a:rPr lang="en-US" altLang="ko-KR" sz="1600" b="1" dirty="0"/>
              <a:t>Longitudinal injection</a:t>
            </a:r>
          </a:p>
          <a:p>
            <a:pPr marL="800100" lvl="1" indent="-342900" algn="just">
              <a:lnSpc>
                <a:spcPct val="150000"/>
              </a:lnSpc>
              <a:buAutoNum type="arabicPeriod" startAt="2"/>
            </a:pPr>
            <a:endParaRPr lang="en-US" altLang="ko-KR" sz="1600" dirty="0">
              <a:latin typeface="Arial" panose="020B0604020202020204" pitchFamily="34" charset="0"/>
              <a:cs typeface="Arial" panose="020B0604020202020204" pitchFamily="34" charset="0"/>
            </a:endParaRPr>
          </a:p>
          <a:p>
            <a:pPr marL="342891" indent="-342891" algn="just">
              <a:lnSpc>
                <a:spcPct val="150000"/>
              </a:lnSpc>
              <a:buAutoNum type="arabicPeriod"/>
            </a:pPr>
            <a:r>
              <a:rPr lang="en-US" altLang="ko-KR" sz="1600" b="1" dirty="0">
                <a:latin typeface="Arial" panose="020B0604020202020204" pitchFamily="34" charset="0"/>
                <a:cs typeface="Arial" panose="020B0604020202020204" pitchFamily="34" charset="0"/>
              </a:rPr>
              <a:t>Application to MAX-IV lattice</a:t>
            </a:r>
          </a:p>
          <a:p>
            <a:pPr marL="342891" indent="-342891" algn="just">
              <a:lnSpc>
                <a:spcPct val="150000"/>
              </a:lnSpc>
              <a:buAutoNum type="arabicPeriod"/>
            </a:pPr>
            <a:endParaRPr lang="en-US" altLang="ko-KR" sz="1600" b="1" dirty="0">
              <a:latin typeface="Arial" panose="020B0604020202020204" pitchFamily="34" charset="0"/>
              <a:cs typeface="Arial" panose="020B0604020202020204" pitchFamily="34" charset="0"/>
            </a:endParaRPr>
          </a:p>
          <a:p>
            <a:pPr marL="342891" indent="-342891" algn="just">
              <a:lnSpc>
                <a:spcPct val="150000"/>
              </a:lnSpc>
              <a:buAutoNum type="arabicPeriod"/>
            </a:pPr>
            <a:r>
              <a:rPr lang="en-US" altLang="ko-KR" sz="1600" b="1" dirty="0">
                <a:latin typeface="Arial" panose="020B0604020202020204" pitchFamily="34" charset="0"/>
                <a:cs typeface="Arial" panose="020B0604020202020204" pitchFamily="34" charset="0"/>
              </a:rPr>
              <a:t>Short pulse Kicker</a:t>
            </a:r>
          </a:p>
          <a:p>
            <a:pPr marL="342891" indent="-342891" algn="just">
              <a:lnSpc>
                <a:spcPct val="150000"/>
              </a:lnSpc>
              <a:buAutoNum type="arabicPeriod"/>
            </a:pPr>
            <a:endParaRPr lang="en-US" altLang="ko-KR" sz="1600" b="1" dirty="0">
              <a:latin typeface="Arial" panose="020B0604020202020204" pitchFamily="34" charset="0"/>
              <a:cs typeface="Arial" panose="020B0604020202020204" pitchFamily="34" charset="0"/>
            </a:endParaRPr>
          </a:p>
          <a:p>
            <a:pPr marL="342891" indent="-342891" algn="just">
              <a:lnSpc>
                <a:spcPct val="150000"/>
              </a:lnSpc>
              <a:buAutoNum type="arabicPeriod"/>
            </a:pPr>
            <a:r>
              <a:rPr lang="en-US" altLang="ko-KR" sz="1600" b="1" dirty="0">
                <a:latin typeface="Arial" panose="020B0604020202020204" pitchFamily="34" charset="0"/>
                <a:cs typeface="Arial" panose="020B0604020202020204" pitchFamily="34" charset="0"/>
              </a:rPr>
              <a:t>Discussion</a:t>
            </a:r>
          </a:p>
          <a:p>
            <a:pPr marL="342891" indent="-342891" algn="just">
              <a:lnSpc>
                <a:spcPct val="150000"/>
              </a:lnSpc>
              <a:buAutoNum type="arabicPeriod"/>
            </a:pPr>
            <a:endParaRPr lang="en-US" altLang="ko-KR" sz="1600" b="1" dirty="0">
              <a:latin typeface="Arial" panose="020B0604020202020204" pitchFamily="34" charset="0"/>
              <a:cs typeface="Arial" panose="020B0604020202020204" pitchFamily="34" charset="0"/>
            </a:endParaRPr>
          </a:p>
          <a:p>
            <a:pPr marL="342891" indent="-342891" algn="just">
              <a:lnSpc>
                <a:spcPct val="150000"/>
              </a:lnSpc>
              <a:buAutoNum type="arabicPeriod"/>
            </a:pPr>
            <a:r>
              <a:rPr lang="en-US" altLang="ko-KR" sz="1600" b="1" dirty="0">
                <a:latin typeface="Arial" panose="020B0604020202020204" pitchFamily="34" charset="0"/>
                <a:cs typeface="Arial" panose="020B0604020202020204" pitchFamily="34" charset="0"/>
              </a:rPr>
              <a:t>Conclusion</a:t>
            </a:r>
          </a:p>
        </p:txBody>
      </p:sp>
      <p:sp>
        <p:nvSpPr>
          <p:cNvPr id="10" name="Rectangle 6">
            <a:extLst>
              <a:ext uri="{FF2B5EF4-FFF2-40B4-BE49-F238E27FC236}">
                <a16:creationId xmlns:a16="http://schemas.microsoft.com/office/drawing/2014/main" id="{23443725-347C-40ED-99A2-2C23A3018696}"/>
              </a:ext>
            </a:extLst>
          </p:cNvPr>
          <p:cNvSpPr>
            <a:spLocks noChangeArrowheads="1"/>
          </p:cNvSpPr>
          <p:nvPr/>
        </p:nvSpPr>
        <p:spPr bwMode="auto">
          <a:xfrm>
            <a:off x="1" y="-32316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endParaRPr lang="ko-KR" altLang="ko-KR" dirty="0">
              <a:latin typeface="Arial" panose="020B0604020202020204" pitchFamily="34" charset="0"/>
            </a:endParaRPr>
          </a:p>
          <a:p>
            <a:pPr defTabSz="914377" eaLnBrk="0" fontAlgn="base" hangingPunct="0">
              <a:spcBef>
                <a:spcPct val="0"/>
              </a:spcBef>
              <a:spcAft>
                <a:spcPct val="0"/>
              </a:spcAft>
            </a:pPr>
            <a:endParaRPr lang="ko-KR" altLang="ko-KR" dirty="0">
              <a:latin typeface="Arial" panose="020B0604020202020204" pitchFamily="34" charset="0"/>
            </a:endParaRPr>
          </a:p>
        </p:txBody>
      </p:sp>
      <p:sp>
        <p:nvSpPr>
          <p:cNvPr id="18" name="TextBox 17">
            <a:extLst>
              <a:ext uri="{FF2B5EF4-FFF2-40B4-BE49-F238E27FC236}">
                <a16:creationId xmlns:a16="http://schemas.microsoft.com/office/drawing/2014/main" id="{44F02147-5D29-4D8D-AA0D-AFDC4A67FE75}"/>
              </a:ext>
            </a:extLst>
          </p:cNvPr>
          <p:cNvSpPr txBox="1"/>
          <p:nvPr/>
        </p:nvSpPr>
        <p:spPr>
          <a:xfrm>
            <a:off x="1410829"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JKPS</a:t>
            </a:r>
            <a:endParaRPr lang="ko-KR" altLang="en-US" sz="1920"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555317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4" y="2250916"/>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9" y="2258607"/>
            <a:ext cx="280527" cy="302104"/>
          </a:xfrm>
          <a:prstGeom prst="rect">
            <a:avLst/>
          </a:prstGeom>
        </p:spPr>
      </p:pic>
      <p:grpSp>
        <p:nvGrpSpPr>
          <p:cNvPr id="9" name="그룹 8"/>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384620" y="434678"/>
            <a:ext cx="11322011" cy="1621588"/>
            <a:chOff x="480507" y="543243"/>
            <a:chExt cx="14149893" cy="2026610"/>
          </a:xfrm>
        </p:grpSpPr>
        <p:sp>
          <p:nvSpPr>
            <p:cNvPr id="17" name="직사각형 16"/>
            <p:cNvSpPr/>
            <p:nvPr/>
          </p:nvSpPr>
          <p:spPr>
            <a:xfrm>
              <a:off x="480507" y="543243"/>
              <a:ext cx="14149893" cy="2026610"/>
            </a:xfrm>
            <a:prstGeom prst="rect">
              <a:avLst/>
            </a:prstGeom>
            <a:solidFill>
              <a:schemeClr val="accent1">
                <a:lumMod val="20000"/>
                <a:lumOff val="80000"/>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44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ko-KR" altLang="en-US" sz="1440" dirty="0">
                <a:solidFill>
                  <a:schemeClr val="tx1"/>
                </a:solidFill>
                <a:latin typeface="Verdana" panose="020B0604030504040204" pitchFamily="34" charset="0"/>
                <a:cs typeface="Verdana" panose="020B0604030504040204" pitchFamily="34" charset="0"/>
              </a:endParaRPr>
            </a:p>
          </p:txBody>
        </p:sp>
        <p:sp>
          <p:nvSpPr>
            <p:cNvPr id="18" name="TextBox 17"/>
            <p:cNvSpPr txBox="1"/>
            <p:nvPr/>
          </p:nvSpPr>
          <p:spPr>
            <a:xfrm>
              <a:off x="644895" y="1325713"/>
              <a:ext cx="13869757" cy="792378"/>
            </a:xfrm>
            <a:prstGeom prst="rect">
              <a:avLst/>
            </a:prstGeom>
            <a:noFill/>
          </p:spPr>
          <p:txBody>
            <a:bodyPr wrap="square" rtlCol="0">
              <a:spAutoFit/>
            </a:bodyPr>
            <a:lstStyle/>
            <a:p>
              <a:pPr algn="ctr"/>
              <a:r>
                <a:rPr lang="en-US" altLang="ko-KR" sz="3520" b="1" dirty="0">
                  <a:solidFill>
                    <a:schemeClr val="accent5">
                      <a:lumMod val="50000"/>
                    </a:schemeClr>
                  </a:solidFill>
                  <a:ea typeface="Verdana" panose="020B0604030504040204" pitchFamily="34" charset="0"/>
                  <a:cs typeface="Verdana" panose="020B0604030504040204" pitchFamily="34" charset="0"/>
                </a:rPr>
                <a:t>Thank you!</a:t>
              </a:r>
              <a:endParaRPr lang="ko-KR" altLang="en-US" sz="3520" b="1" dirty="0">
                <a:solidFill>
                  <a:schemeClr val="accent5">
                    <a:lumMod val="50000"/>
                  </a:schemeClr>
                </a:solidFill>
                <a:cs typeface="Verdana" panose="020B0604030504040204" pitchFamily="34" charset="0"/>
              </a:endParaRPr>
            </a:p>
          </p:txBody>
        </p:sp>
      </p:grpSp>
      <p:sp>
        <p:nvSpPr>
          <p:cNvPr id="15"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21" name="그림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6955" y="2107530"/>
            <a:ext cx="8466521" cy="4134497"/>
          </a:xfrm>
          <a:prstGeom prst="rect">
            <a:avLst/>
          </a:prstGeom>
        </p:spPr>
      </p:pic>
    </p:spTree>
    <p:extLst>
      <p:ext uri="{BB962C8B-B14F-4D97-AF65-F5344CB8AC3E}">
        <p14:creationId xmlns:p14="http://schemas.microsoft.com/office/powerpoint/2010/main" val="404191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7AAB5302-3706-4F8A-BD16-70BA6702675E}"/>
              </a:ext>
            </a:extLst>
          </p:cNvPr>
          <p:cNvSpPr txBox="1"/>
          <p:nvPr/>
        </p:nvSpPr>
        <p:spPr>
          <a:xfrm>
            <a:off x="482741" y="1121874"/>
            <a:ext cx="11327251" cy="1815882"/>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400" dirty="0">
                <a:latin typeface="+mn-ea"/>
              </a:rPr>
              <a:t>The fundamental approach for this is lowering the transverse electron beam emittance both in the horizontal and vertical planes to the picometer regime.</a:t>
            </a:r>
          </a:p>
          <a:p>
            <a:pPr marL="285744" indent="-285744" algn="just">
              <a:buFont typeface="Wingdings" panose="05000000000000000000" pitchFamily="2" charset="2"/>
              <a:buChar char="Ø"/>
            </a:pPr>
            <a:endParaRPr lang="en-US" altLang="ko-KR" sz="1400" dirty="0">
              <a:latin typeface="+mn-ea"/>
            </a:endParaRPr>
          </a:p>
          <a:p>
            <a:pPr marL="285744" indent="-285744" algn="just">
              <a:buFont typeface="Wingdings" panose="05000000000000000000" pitchFamily="2" charset="2"/>
              <a:buChar char="Ø"/>
            </a:pPr>
            <a:r>
              <a:rPr lang="en-US" altLang="ko-KR" sz="1400" dirty="0">
                <a:latin typeface="+mn-ea"/>
              </a:rPr>
              <a:t>A storage ring realizing such ultra-low emittance is normally composed of quadrupoles with rater high  gradient, and thus the available physical aperture decrease. </a:t>
            </a:r>
          </a:p>
          <a:p>
            <a:pPr marL="285744" indent="-285744" algn="just">
              <a:buFont typeface="Wingdings" panose="05000000000000000000" pitchFamily="2" charset="2"/>
              <a:buChar char="Ø"/>
            </a:pPr>
            <a:endParaRPr lang="en-US" altLang="ko-KR" sz="1400" dirty="0">
              <a:latin typeface="+mn-ea"/>
            </a:endParaRPr>
          </a:p>
          <a:p>
            <a:pPr marL="285744" indent="-285744" algn="just">
              <a:buFont typeface="Wingdings" panose="05000000000000000000" pitchFamily="2" charset="2"/>
              <a:buChar char="Ø"/>
            </a:pPr>
            <a:r>
              <a:rPr lang="en-US" altLang="ko-KR" sz="1400" dirty="0">
                <a:latin typeface="+mn-ea"/>
              </a:rPr>
              <a:t>In addition the dynamic aperture may become small because of strong </a:t>
            </a:r>
            <a:r>
              <a:rPr lang="en-US" altLang="ko-KR" sz="1400" dirty="0" err="1">
                <a:latin typeface="+mn-ea"/>
              </a:rPr>
              <a:t>sextupoles</a:t>
            </a:r>
            <a:r>
              <a:rPr lang="en-US" altLang="ko-KR" sz="1400" dirty="0">
                <a:latin typeface="+mn-ea"/>
              </a:rPr>
              <a:t> which are necessary to compensate for the chromatic effect arising from these strong quadrupoles.</a:t>
            </a:r>
          </a:p>
        </p:txBody>
      </p:sp>
      <p:sp>
        <p:nvSpPr>
          <p:cNvPr id="17" name="직사각형 16">
            <a:extLst>
              <a:ext uri="{FF2B5EF4-FFF2-40B4-BE49-F238E27FC236}">
                <a16:creationId xmlns:a16="http://schemas.microsoft.com/office/drawing/2014/main" id="{DAFEAF70-E134-4343-A728-D019406ED75D}"/>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9" name="TextBox 18">
            <a:extLst>
              <a:ext uri="{FF2B5EF4-FFF2-40B4-BE49-F238E27FC236}">
                <a16:creationId xmlns:a16="http://schemas.microsoft.com/office/drawing/2014/main" id="{7DF74B08-CD76-4041-BCD7-E2D37A508602}"/>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3/20</a:t>
            </a:r>
            <a:endParaRPr lang="ko-KR" altLang="en-US" sz="1600" b="1" dirty="0">
              <a:solidFill>
                <a:srgbClr val="002060"/>
              </a:solidFill>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9555C528-EBF3-4A3A-B2A0-6FE667834B53}"/>
              </a:ext>
            </a:extLst>
          </p:cNvPr>
          <p:cNvPicPr>
            <a:picLocks noChangeAspect="1"/>
          </p:cNvPicPr>
          <p:nvPr/>
        </p:nvPicPr>
        <p:blipFill>
          <a:blip r:embed="rId5"/>
          <a:stretch>
            <a:fillRect/>
          </a:stretch>
        </p:blipFill>
        <p:spPr>
          <a:xfrm>
            <a:off x="638145" y="2971727"/>
            <a:ext cx="3741706" cy="2863001"/>
          </a:xfrm>
          <a:prstGeom prst="rect">
            <a:avLst/>
          </a:prstGeom>
        </p:spPr>
      </p:pic>
      <p:sp>
        <p:nvSpPr>
          <p:cNvPr id="4" name="TextBox 3">
            <a:extLst>
              <a:ext uri="{FF2B5EF4-FFF2-40B4-BE49-F238E27FC236}">
                <a16:creationId xmlns:a16="http://schemas.microsoft.com/office/drawing/2014/main" id="{DD6A72A6-262E-427B-AC22-29A310157A65}"/>
              </a:ext>
            </a:extLst>
          </p:cNvPr>
          <p:cNvSpPr txBox="1"/>
          <p:nvPr/>
        </p:nvSpPr>
        <p:spPr>
          <a:xfrm>
            <a:off x="1356946" y="5872404"/>
            <a:ext cx="2670084" cy="369332"/>
          </a:xfrm>
          <a:prstGeom prst="rect">
            <a:avLst/>
          </a:prstGeom>
          <a:noFill/>
        </p:spPr>
        <p:txBody>
          <a:bodyPr wrap="square" rtlCol="0">
            <a:spAutoFit/>
          </a:bodyPr>
          <a:lstStyle/>
          <a:p>
            <a:r>
              <a:rPr lang="en-US" altLang="ko-KR" dirty="0"/>
              <a:t>Dynamic aperture </a:t>
            </a:r>
            <a:r>
              <a:rPr lang="ko-KR" altLang="en-US" dirty="0"/>
              <a:t>비교</a:t>
            </a:r>
          </a:p>
        </p:txBody>
      </p:sp>
      <p:pic>
        <p:nvPicPr>
          <p:cNvPr id="6" name="그림 5">
            <a:extLst>
              <a:ext uri="{FF2B5EF4-FFF2-40B4-BE49-F238E27FC236}">
                <a16:creationId xmlns:a16="http://schemas.microsoft.com/office/drawing/2014/main" id="{8354AF5A-4C3A-473D-89B7-32628AD5FFA6}"/>
              </a:ext>
            </a:extLst>
          </p:cNvPr>
          <p:cNvPicPr>
            <a:picLocks noChangeAspect="1"/>
          </p:cNvPicPr>
          <p:nvPr/>
        </p:nvPicPr>
        <p:blipFill>
          <a:blip r:embed="rId6"/>
          <a:stretch>
            <a:fillRect/>
          </a:stretch>
        </p:blipFill>
        <p:spPr>
          <a:xfrm>
            <a:off x="4435349" y="2971727"/>
            <a:ext cx="3741706" cy="2911025"/>
          </a:xfrm>
          <a:prstGeom prst="rect">
            <a:avLst/>
          </a:prstGeom>
        </p:spPr>
      </p:pic>
      <p:pic>
        <p:nvPicPr>
          <p:cNvPr id="8" name="그림 7">
            <a:extLst>
              <a:ext uri="{FF2B5EF4-FFF2-40B4-BE49-F238E27FC236}">
                <a16:creationId xmlns:a16="http://schemas.microsoft.com/office/drawing/2014/main" id="{31C304D8-9347-427E-B419-B9F157393BF7}"/>
              </a:ext>
            </a:extLst>
          </p:cNvPr>
          <p:cNvPicPr>
            <a:picLocks noChangeAspect="1"/>
          </p:cNvPicPr>
          <p:nvPr/>
        </p:nvPicPr>
        <p:blipFill>
          <a:blip r:embed="rId7"/>
          <a:stretch>
            <a:fillRect/>
          </a:stretch>
        </p:blipFill>
        <p:spPr>
          <a:xfrm>
            <a:off x="8339119" y="3018875"/>
            <a:ext cx="3563130" cy="2815853"/>
          </a:xfrm>
          <a:prstGeom prst="rect">
            <a:avLst/>
          </a:prstGeom>
        </p:spPr>
      </p:pic>
      <p:sp>
        <p:nvSpPr>
          <p:cNvPr id="16" name="TextBox 15">
            <a:extLst>
              <a:ext uri="{FF2B5EF4-FFF2-40B4-BE49-F238E27FC236}">
                <a16:creationId xmlns:a16="http://schemas.microsoft.com/office/drawing/2014/main" id="{1F2D3207-368F-4F9F-87AB-1A4BFF982BF1}"/>
              </a:ext>
            </a:extLst>
          </p:cNvPr>
          <p:cNvSpPr txBox="1"/>
          <p:nvPr/>
        </p:nvSpPr>
        <p:spPr>
          <a:xfrm>
            <a:off x="7004077" y="5927755"/>
            <a:ext cx="3485644" cy="369332"/>
          </a:xfrm>
          <a:prstGeom prst="rect">
            <a:avLst/>
          </a:prstGeom>
          <a:noFill/>
        </p:spPr>
        <p:txBody>
          <a:bodyPr wrap="square" rtlCol="0">
            <a:spAutoFit/>
          </a:bodyPr>
          <a:lstStyle/>
          <a:p>
            <a:r>
              <a:rPr lang="ko-KR" altLang="en-US" dirty="0"/>
              <a:t>자석 세기 비교 </a:t>
            </a:r>
            <a:r>
              <a:rPr lang="en-US" altLang="ko-KR" dirty="0"/>
              <a:t>(3</a:t>
            </a:r>
            <a:r>
              <a:rPr lang="ko-KR" altLang="en-US" dirty="0"/>
              <a:t>세대 </a:t>
            </a:r>
            <a:r>
              <a:rPr lang="en-US" altLang="ko-KR" dirty="0"/>
              <a:t>vs</a:t>
            </a:r>
            <a:r>
              <a:rPr lang="ko-KR" altLang="en-US" dirty="0"/>
              <a:t> </a:t>
            </a:r>
            <a:r>
              <a:rPr lang="en-US" altLang="ko-KR" dirty="0"/>
              <a:t>4</a:t>
            </a:r>
            <a:r>
              <a:rPr lang="ko-KR" altLang="en-US" dirty="0"/>
              <a:t>세대</a:t>
            </a:r>
            <a:r>
              <a:rPr lang="en-US" altLang="ko-KR" dirty="0"/>
              <a:t>)</a:t>
            </a:r>
            <a:endParaRPr lang="ko-KR" altLang="en-US" dirty="0"/>
          </a:p>
        </p:txBody>
      </p:sp>
    </p:spTree>
    <p:extLst>
      <p:ext uri="{BB962C8B-B14F-4D97-AF65-F5344CB8AC3E}">
        <p14:creationId xmlns:p14="http://schemas.microsoft.com/office/powerpoint/2010/main" val="248502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p:sp>
        <p:nvSpPr>
          <p:cNvPr id="17" name="직사각형 16">
            <a:extLst>
              <a:ext uri="{FF2B5EF4-FFF2-40B4-BE49-F238E27FC236}">
                <a16:creationId xmlns:a16="http://schemas.microsoft.com/office/drawing/2014/main" id="{DAFEAF70-E134-4343-A728-D019406ED75D}"/>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4" name="TextBox 13">
            <a:extLst>
              <a:ext uri="{FF2B5EF4-FFF2-40B4-BE49-F238E27FC236}">
                <a16:creationId xmlns:a16="http://schemas.microsoft.com/office/drawing/2014/main" id="{379BA694-D0C0-49E2-AD5E-2617BC491E8E}"/>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4/20</a:t>
            </a:r>
            <a:endParaRPr lang="ko-KR" altLang="en-US" sz="1600" b="1"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AE7265-E916-4CD6-93E0-C7617C60A3B7}"/>
              </a:ext>
            </a:extLst>
          </p:cNvPr>
          <p:cNvSpPr txBox="1"/>
          <p:nvPr/>
        </p:nvSpPr>
        <p:spPr>
          <a:xfrm>
            <a:off x="482741" y="1121874"/>
            <a:ext cx="11327251" cy="3970318"/>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400" dirty="0">
                <a:latin typeface="+mn-ea"/>
              </a:rPr>
              <a:t>According to Liouville’s theorem, a bunch cannot be injected to the same phase-space volume occupied by the circulating bunches at the time of injection although it will later be merged into a circulating bunch because of synchrotron radiation damping.</a:t>
            </a:r>
          </a:p>
          <a:p>
            <a:pPr marL="285744" indent="-285744" algn="just">
              <a:buFont typeface="Wingdings" panose="05000000000000000000" pitchFamily="2" charset="2"/>
              <a:buChar char="Ø"/>
            </a:pPr>
            <a:endParaRPr lang="en-US" altLang="ko-KR" sz="1400" dirty="0">
              <a:latin typeface="+mn-ea"/>
            </a:endParaRPr>
          </a:p>
          <a:p>
            <a:pPr marL="285744" indent="-285744" algn="just">
              <a:buFont typeface="Wingdings" panose="05000000000000000000" pitchFamily="2" charset="2"/>
              <a:buChar char="Ø"/>
            </a:pPr>
            <a:r>
              <a:rPr lang="en-US" altLang="ko-KR" sz="1400" b="1" dirty="0">
                <a:latin typeface="+mn-ea"/>
              </a:rPr>
              <a:t>Injection scheme</a:t>
            </a:r>
          </a:p>
          <a:p>
            <a:pPr marL="285744" indent="-285744" algn="just">
              <a:buFont typeface="Wingdings" panose="05000000000000000000" pitchFamily="2" charset="2"/>
              <a:buChar char="Ø"/>
            </a:pPr>
            <a:endParaRPr lang="en-US" altLang="ko-KR" sz="1400" b="1" dirty="0">
              <a:latin typeface="+mn-ea"/>
            </a:endParaRPr>
          </a:p>
          <a:p>
            <a:pPr marL="800100" lvl="1" indent="-342900" algn="just">
              <a:buFont typeface="+mj-lt"/>
              <a:buAutoNum type="arabicPeriod"/>
            </a:pPr>
            <a:r>
              <a:rPr lang="en-US" altLang="ko-KR" sz="1400" dirty="0">
                <a:latin typeface="+mn-ea"/>
              </a:rPr>
              <a:t>Conventional scheme (off-axis injection)</a:t>
            </a:r>
          </a:p>
          <a:p>
            <a:pPr marL="800100" lvl="1" indent="-342900" algn="just">
              <a:buFont typeface="+mj-lt"/>
              <a:buAutoNum type="arabicPeriod"/>
            </a:pPr>
            <a:endParaRPr lang="en-US" altLang="ko-KR" sz="1400" dirty="0">
              <a:latin typeface="+mn-ea"/>
            </a:endParaRPr>
          </a:p>
          <a:p>
            <a:pPr marL="800100" lvl="1" indent="-342900" algn="just">
              <a:buFont typeface="+mj-lt"/>
              <a:buAutoNum type="arabicPeriod"/>
            </a:pPr>
            <a:r>
              <a:rPr lang="en-US" altLang="ko-KR" sz="1400" dirty="0">
                <a:latin typeface="+mn-ea"/>
              </a:rPr>
              <a:t>Multipole kicker (nonlinear kicker)</a:t>
            </a:r>
          </a:p>
          <a:p>
            <a:pPr marL="800100" lvl="1" indent="-342900" algn="just">
              <a:buFont typeface="+mj-lt"/>
              <a:buAutoNum type="arabicPeriod"/>
            </a:pPr>
            <a:endParaRPr lang="en-US" altLang="ko-KR" sz="1400" dirty="0">
              <a:latin typeface="+mn-ea"/>
            </a:endParaRPr>
          </a:p>
          <a:p>
            <a:pPr marL="800100" lvl="1" indent="-342900" algn="just">
              <a:buFont typeface="+mj-lt"/>
              <a:buAutoNum type="arabicPeriod"/>
            </a:pPr>
            <a:r>
              <a:rPr lang="en-US" altLang="ko-KR" sz="1400" dirty="0">
                <a:latin typeface="+mn-ea"/>
              </a:rPr>
              <a:t>Swap-out</a:t>
            </a:r>
          </a:p>
          <a:p>
            <a:pPr lvl="1" algn="just"/>
            <a:endParaRPr lang="en-US" altLang="ko-KR" sz="1400" b="1" dirty="0">
              <a:latin typeface="+mn-ea"/>
            </a:endParaRPr>
          </a:p>
          <a:p>
            <a:pPr lvl="1" algn="just"/>
            <a:endParaRPr lang="en-US" altLang="ko-KR" sz="1400" b="1" dirty="0">
              <a:latin typeface="+mn-ea"/>
            </a:endParaRPr>
          </a:p>
          <a:p>
            <a:pPr lvl="1" algn="just"/>
            <a:endParaRPr lang="en-US" altLang="ko-KR" sz="1400" b="1" dirty="0">
              <a:latin typeface="+mn-ea"/>
            </a:endParaRPr>
          </a:p>
          <a:p>
            <a:pPr lvl="1" indent="-457200" algn="just"/>
            <a:r>
              <a:rPr lang="en-US" altLang="ko-KR" sz="1400" b="1" dirty="0">
                <a:latin typeface="+mn-ea"/>
              </a:rPr>
              <a:t>Conventional scheme :</a:t>
            </a:r>
          </a:p>
          <a:p>
            <a:pPr lvl="1" indent="-457200" algn="just"/>
            <a:endParaRPr lang="en-US" altLang="ko-KR" sz="1400" b="1" dirty="0">
              <a:latin typeface="+mn-ea"/>
            </a:endParaRPr>
          </a:p>
          <a:p>
            <a:pPr lvl="1" indent="-457200" algn="just"/>
            <a:endParaRPr lang="en-US" altLang="ko-KR" sz="1400" dirty="0">
              <a:latin typeface="+mn-ea"/>
            </a:endParaRPr>
          </a:p>
          <a:p>
            <a:pPr lvl="1" algn="just"/>
            <a:endParaRPr lang="en-US" altLang="ko-KR" sz="1400" b="1" dirty="0">
              <a:latin typeface="+mn-ea"/>
            </a:endParaRPr>
          </a:p>
          <a:p>
            <a:pPr marL="285744" indent="-285744" algn="just">
              <a:buFont typeface="Wingdings" panose="05000000000000000000" pitchFamily="2" charset="2"/>
              <a:buChar char="Ø"/>
            </a:pPr>
            <a:endParaRPr lang="en-US" altLang="ko-KR" sz="1400" dirty="0">
              <a:latin typeface="+mn-ea"/>
            </a:endParaRPr>
          </a:p>
        </p:txBody>
      </p:sp>
      <p:pic>
        <p:nvPicPr>
          <p:cNvPr id="4" name="그림 3">
            <a:extLst>
              <a:ext uri="{FF2B5EF4-FFF2-40B4-BE49-F238E27FC236}">
                <a16:creationId xmlns:a16="http://schemas.microsoft.com/office/drawing/2014/main" id="{677F2E73-2EB1-4080-B464-CBE29CC12E84}"/>
              </a:ext>
            </a:extLst>
          </p:cNvPr>
          <p:cNvPicPr>
            <a:picLocks noChangeAspect="1"/>
          </p:cNvPicPr>
          <p:nvPr/>
        </p:nvPicPr>
        <p:blipFill>
          <a:blip r:embed="rId5"/>
          <a:stretch>
            <a:fillRect/>
          </a:stretch>
        </p:blipFill>
        <p:spPr>
          <a:xfrm>
            <a:off x="459253" y="4235220"/>
            <a:ext cx="6340090" cy="2216890"/>
          </a:xfrm>
          <a:prstGeom prst="rect">
            <a:avLst/>
          </a:prstGeom>
        </p:spPr>
      </p:pic>
      <p:pic>
        <p:nvPicPr>
          <p:cNvPr id="6" name="그림 5">
            <a:extLst>
              <a:ext uri="{FF2B5EF4-FFF2-40B4-BE49-F238E27FC236}">
                <a16:creationId xmlns:a16="http://schemas.microsoft.com/office/drawing/2014/main" id="{65AE5225-3391-4DC3-A76D-8F53391EF185}"/>
              </a:ext>
            </a:extLst>
          </p:cNvPr>
          <p:cNvPicPr>
            <a:picLocks noChangeAspect="1"/>
          </p:cNvPicPr>
          <p:nvPr/>
        </p:nvPicPr>
        <p:blipFill>
          <a:blip r:embed="rId6"/>
          <a:stretch>
            <a:fillRect/>
          </a:stretch>
        </p:blipFill>
        <p:spPr>
          <a:xfrm>
            <a:off x="6712574" y="3599371"/>
            <a:ext cx="5281389" cy="2484308"/>
          </a:xfrm>
          <a:prstGeom prst="rect">
            <a:avLst/>
          </a:prstGeom>
        </p:spPr>
      </p:pic>
    </p:spTree>
    <p:extLst>
      <p:ext uri="{BB962C8B-B14F-4D97-AF65-F5344CB8AC3E}">
        <p14:creationId xmlns:p14="http://schemas.microsoft.com/office/powerpoint/2010/main" val="163768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p:sp>
        <p:nvSpPr>
          <p:cNvPr id="17" name="직사각형 16">
            <a:extLst>
              <a:ext uri="{FF2B5EF4-FFF2-40B4-BE49-F238E27FC236}">
                <a16:creationId xmlns:a16="http://schemas.microsoft.com/office/drawing/2014/main" id="{DAFEAF70-E134-4343-A728-D019406ED75D}"/>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4" name="TextBox 13">
            <a:extLst>
              <a:ext uri="{FF2B5EF4-FFF2-40B4-BE49-F238E27FC236}">
                <a16:creationId xmlns:a16="http://schemas.microsoft.com/office/drawing/2014/main" id="{379BA694-D0C0-49E2-AD5E-2617BC491E8E}"/>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5/20</a:t>
            </a:r>
            <a:endParaRPr lang="ko-KR" altLang="en-US" sz="1600" b="1"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AE7265-E916-4CD6-93E0-C7617C60A3B7}"/>
              </a:ext>
            </a:extLst>
          </p:cNvPr>
          <p:cNvSpPr txBox="1"/>
          <p:nvPr/>
        </p:nvSpPr>
        <p:spPr>
          <a:xfrm>
            <a:off x="482741" y="1121874"/>
            <a:ext cx="11327251" cy="1169551"/>
          </a:xfrm>
          <a:prstGeom prst="rect">
            <a:avLst/>
          </a:prstGeom>
          <a:noFill/>
        </p:spPr>
        <p:txBody>
          <a:bodyPr wrap="square" rtlCol="0">
            <a:spAutoFit/>
          </a:bodyPr>
          <a:lstStyle/>
          <a:p>
            <a:pPr lvl="1" indent="-457200" algn="just"/>
            <a:r>
              <a:rPr lang="en-US" altLang="ko-KR" sz="1400" b="1" dirty="0">
                <a:latin typeface="+mn-ea"/>
              </a:rPr>
              <a:t>Off-axis injection – multipole kicker  :</a:t>
            </a:r>
          </a:p>
          <a:p>
            <a:pPr lvl="1" indent="-457200" algn="just"/>
            <a:endParaRPr lang="en-US" altLang="ko-KR" sz="1400" b="1" dirty="0">
              <a:latin typeface="+mn-ea"/>
            </a:endParaRPr>
          </a:p>
          <a:p>
            <a:pPr lvl="1" indent="-457200" algn="just"/>
            <a:endParaRPr lang="en-US" altLang="ko-KR" sz="1400" dirty="0">
              <a:latin typeface="+mn-ea"/>
            </a:endParaRPr>
          </a:p>
          <a:p>
            <a:pPr lvl="1" algn="just"/>
            <a:endParaRPr lang="en-US" altLang="ko-KR" sz="1400" b="1" dirty="0">
              <a:latin typeface="+mn-ea"/>
            </a:endParaRPr>
          </a:p>
          <a:p>
            <a:pPr marL="285744" indent="-285744" algn="just">
              <a:buFont typeface="Wingdings" panose="05000000000000000000" pitchFamily="2" charset="2"/>
              <a:buChar char="Ø"/>
            </a:pPr>
            <a:endParaRPr lang="en-US" altLang="ko-KR" sz="1400" dirty="0">
              <a:latin typeface="+mn-ea"/>
            </a:endParaRPr>
          </a:p>
        </p:txBody>
      </p:sp>
      <p:pic>
        <p:nvPicPr>
          <p:cNvPr id="2" name="그림 1">
            <a:extLst>
              <a:ext uri="{FF2B5EF4-FFF2-40B4-BE49-F238E27FC236}">
                <a16:creationId xmlns:a16="http://schemas.microsoft.com/office/drawing/2014/main" id="{5502B5E8-2EEF-43FB-8B48-0EF15CF356E7}"/>
              </a:ext>
            </a:extLst>
          </p:cNvPr>
          <p:cNvPicPr>
            <a:picLocks noChangeAspect="1"/>
          </p:cNvPicPr>
          <p:nvPr/>
        </p:nvPicPr>
        <p:blipFill>
          <a:blip r:embed="rId5"/>
          <a:stretch>
            <a:fillRect/>
          </a:stretch>
        </p:blipFill>
        <p:spPr>
          <a:xfrm>
            <a:off x="75332" y="1767950"/>
            <a:ext cx="5379933" cy="3211808"/>
          </a:xfrm>
          <a:prstGeom prst="rect">
            <a:avLst/>
          </a:prstGeom>
        </p:spPr>
      </p:pic>
      <p:pic>
        <p:nvPicPr>
          <p:cNvPr id="3" name="그림 2">
            <a:extLst>
              <a:ext uri="{FF2B5EF4-FFF2-40B4-BE49-F238E27FC236}">
                <a16:creationId xmlns:a16="http://schemas.microsoft.com/office/drawing/2014/main" id="{0D300D37-89E7-4A74-88B9-F75A5A36E9BA}"/>
              </a:ext>
            </a:extLst>
          </p:cNvPr>
          <p:cNvPicPr>
            <a:picLocks noChangeAspect="1"/>
          </p:cNvPicPr>
          <p:nvPr/>
        </p:nvPicPr>
        <p:blipFill>
          <a:blip r:embed="rId6"/>
          <a:stretch>
            <a:fillRect/>
          </a:stretch>
        </p:blipFill>
        <p:spPr>
          <a:xfrm>
            <a:off x="5154166" y="3179262"/>
            <a:ext cx="7037695" cy="2862791"/>
          </a:xfrm>
          <a:prstGeom prst="rect">
            <a:avLst/>
          </a:prstGeom>
        </p:spPr>
      </p:pic>
      <p:pic>
        <p:nvPicPr>
          <p:cNvPr id="8" name="그림 7">
            <a:extLst>
              <a:ext uri="{FF2B5EF4-FFF2-40B4-BE49-F238E27FC236}">
                <a16:creationId xmlns:a16="http://schemas.microsoft.com/office/drawing/2014/main" id="{83BFD595-5550-42A3-AFA8-3493C00F4579}"/>
              </a:ext>
            </a:extLst>
          </p:cNvPr>
          <p:cNvPicPr>
            <a:picLocks noChangeAspect="1"/>
          </p:cNvPicPr>
          <p:nvPr/>
        </p:nvPicPr>
        <p:blipFill>
          <a:blip r:embed="rId7"/>
          <a:stretch>
            <a:fillRect/>
          </a:stretch>
        </p:blipFill>
        <p:spPr>
          <a:xfrm>
            <a:off x="5851328" y="596375"/>
            <a:ext cx="5562600" cy="2343150"/>
          </a:xfrm>
          <a:prstGeom prst="rect">
            <a:avLst/>
          </a:prstGeom>
        </p:spPr>
      </p:pic>
    </p:spTree>
    <p:extLst>
      <p:ext uri="{BB962C8B-B14F-4D97-AF65-F5344CB8AC3E}">
        <p14:creationId xmlns:p14="http://schemas.microsoft.com/office/powerpoint/2010/main" val="17410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p:sp>
        <p:nvSpPr>
          <p:cNvPr id="17" name="직사각형 16">
            <a:extLst>
              <a:ext uri="{FF2B5EF4-FFF2-40B4-BE49-F238E27FC236}">
                <a16:creationId xmlns:a16="http://schemas.microsoft.com/office/drawing/2014/main" id="{DAFEAF70-E134-4343-A728-D019406ED75D}"/>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4" name="TextBox 13">
            <a:extLst>
              <a:ext uri="{FF2B5EF4-FFF2-40B4-BE49-F238E27FC236}">
                <a16:creationId xmlns:a16="http://schemas.microsoft.com/office/drawing/2014/main" id="{379BA694-D0C0-49E2-AD5E-2617BC491E8E}"/>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6/20</a:t>
            </a:r>
            <a:endParaRPr lang="ko-KR" altLang="en-US" sz="1600" b="1"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9AE7265-E916-4CD6-93E0-C7617C60A3B7}"/>
              </a:ext>
            </a:extLst>
          </p:cNvPr>
          <p:cNvSpPr txBox="1"/>
          <p:nvPr/>
        </p:nvSpPr>
        <p:spPr>
          <a:xfrm>
            <a:off x="482742" y="1121874"/>
            <a:ext cx="11355906" cy="4401205"/>
          </a:xfrm>
          <a:prstGeom prst="rect">
            <a:avLst/>
          </a:prstGeom>
          <a:noFill/>
        </p:spPr>
        <p:txBody>
          <a:bodyPr wrap="square" rtlCol="0">
            <a:spAutoFit/>
          </a:bodyPr>
          <a:lstStyle/>
          <a:p>
            <a:pPr lvl="1" indent="-457200" algn="just"/>
            <a:r>
              <a:rPr lang="en-US" altLang="ko-KR" sz="1400" b="1" dirty="0"/>
              <a:t>Swap-out injection :</a:t>
            </a:r>
          </a:p>
          <a:p>
            <a:pPr lvl="1" indent="-457200" algn="just"/>
            <a:endParaRPr lang="en-US" altLang="ko-KR" sz="1400" b="1" dirty="0"/>
          </a:p>
          <a:p>
            <a:pPr marL="285750" indent="-285750">
              <a:buFont typeface="Wingdings" pitchFamily="2" charset="2"/>
              <a:buChar char="Ø"/>
            </a:pPr>
            <a:r>
              <a:rPr lang="en" altLang="ko-KR" sz="1400" dirty="0"/>
              <a:t>4th-generation light sources have ultra-low emittance but very small dynamic aperture.</a:t>
            </a:r>
          </a:p>
          <a:p>
            <a:pPr marL="285750" indent="-285750">
              <a:buFont typeface="Wingdings" pitchFamily="2" charset="2"/>
              <a:buChar char="Ø"/>
            </a:pPr>
            <a:endParaRPr lang="en" altLang="ko-KR" sz="1400" dirty="0"/>
          </a:p>
          <a:p>
            <a:pPr marL="285750" indent="-285750">
              <a:buFont typeface="Wingdings" pitchFamily="2" charset="2"/>
              <a:buChar char="Ø"/>
            </a:pPr>
            <a:r>
              <a:rPr lang="en" altLang="ko-KR" sz="1400" dirty="0"/>
              <a:t>Off-axis injection needs ≥4–5 mm dynamic aperture → often too small in new rings.</a:t>
            </a:r>
          </a:p>
          <a:p>
            <a:r>
              <a:rPr lang="en" altLang="ko-KR" sz="1400" dirty="0"/>
              <a:t>	→ On-axis (swap-out) injection becomes the only feasible method.</a:t>
            </a:r>
          </a:p>
          <a:p>
            <a:endParaRPr lang="en" altLang="ko-KR" sz="1400" dirty="0"/>
          </a:p>
          <a:p>
            <a:pPr marL="285750" indent="-285750">
              <a:buFont typeface="Wingdings" pitchFamily="2" charset="2"/>
              <a:buChar char="Ø"/>
            </a:pPr>
            <a:r>
              <a:rPr lang="en" altLang="ko-KR" sz="1400" dirty="0"/>
              <a:t>In swap-out, a full-current bunch is injected while the stored bunch is extracted.</a:t>
            </a:r>
          </a:p>
          <a:p>
            <a:pPr marL="285750" indent="-285750">
              <a:buFont typeface="Wingdings" pitchFamily="2" charset="2"/>
              <a:buChar char="Ø"/>
            </a:pPr>
            <a:endParaRPr lang="en" altLang="ko-KR" sz="1400" dirty="0"/>
          </a:p>
          <a:p>
            <a:r>
              <a:rPr lang="en" altLang="ko-KR" sz="1400" b="1" dirty="0"/>
              <a:t>Drawbacks:</a:t>
            </a:r>
          </a:p>
          <a:p>
            <a:endParaRPr lang="en" altLang="ko-KR" sz="1400" b="1" dirty="0"/>
          </a:p>
          <a:p>
            <a:pPr marL="285750" indent="-285750">
              <a:buFont typeface="Wingdings" pitchFamily="2" charset="2"/>
              <a:buChar char="Ø"/>
            </a:pPr>
            <a:r>
              <a:rPr lang="en" altLang="ko-KR" sz="1400" dirty="0"/>
              <a:t>Injector must accelerate a full-charge bunch (may exceed booster limits).</a:t>
            </a:r>
          </a:p>
          <a:p>
            <a:pPr marL="285750" indent="-285750">
              <a:buFont typeface="Wingdings" pitchFamily="2" charset="2"/>
              <a:buChar char="Ø"/>
            </a:pPr>
            <a:endParaRPr lang="en" altLang="ko-KR" sz="1400" dirty="0"/>
          </a:p>
          <a:p>
            <a:pPr marL="285750" indent="-285750">
              <a:buFont typeface="Wingdings" pitchFamily="2" charset="2"/>
              <a:buChar char="Ø"/>
            </a:pPr>
            <a:r>
              <a:rPr lang="en" altLang="ko-KR" sz="1400" dirty="0"/>
              <a:t>Might require an accumulator ring.</a:t>
            </a:r>
          </a:p>
          <a:p>
            <a:pPr marL="285750" indent="-285750">
              <a:buFont typeface="Wingdings" pitchFamily="2" charset="2"/>
              <a:buChar char="Ø"/>
            </a:pPr>
            <a:endParaRPr lang="en" altLang="ko-KR" sz="1400" dirty="0"/>
          </a:p>
          <a:p>
            <a:pPr marL="285750" indent="-285750">
              <a:buFont typeface="Wingdings" pitchFamily="2" charset="2"/>
              <a:buChar char="Ø"/>
            </a:pPr>
            <a:r>
              <a:rPr lang="en" altLang="ko-KR" sz="1400" dirty="0"/>
              <a:t>Needs fast kickers for uniform filling.</a:t>
            </a:r>
          </a:p>
          <a:p>
            <a:endParaRPr lang="en" altLang="ko-KR" sz="1400" dirty="0">
              <a:solidFill>
                <a:srgbClr val="000000"/>
              </a:solidFill>
              <a:effectLst/>
            </a:endParaRPr>
          </a:p>
          <a:p>
            <a:pPr lvl="1" indent="-457200" algn="just"/>
            <a:endParaRPr lang="en-US" altLang="ko-KR" sz="1400" dirty="0"/>
          </a:p>
          <a:p>
            <a:pPr lvl="1" algn="just"/>
            <a:endParaRPr lang="en-US" altLang="ko-KR" sz="1400" b="1" dirty="0"/>
          </a:p>
          <a:p>
            <a:pPr marL="285744" indent="-285744" algn="just">
              <a:buFont typeface="Wingdings" panose="05000000000000000000" pitchFamily="2" charset="2"/>
              <a:buChar char="Ø"/>
            </a:pPr>
            <a:endParaRPr lang="en-US" altLang="ko-KR" sz="1400" dirty="0"/>
          </a:p>
        </p:txBody>
      </p:sp>
      <p:pic>
        <p:nvPicPr>
          <p:cNvPr id="3" name="그림 2" descr="라인, 도표, 그래프, 스크린샷이(가) 표시된 사진&#10;&#10;AI가 생성한 콘텐츠는 부정확할 수 있습니다.">
            <a:extLst>
              <a:ext uri="{FF2B5EF4-FFF2-40B4-BE49-F238E27FC236}">
                <a16:creationId xmlns:a16="http://schemas.microsoft.com/office/drawing/2014/main" id="{111ACCE1-247A-2334-1FFF-F2A3536B5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5826" y="4593270"/>
            <a:ext cx="6995613" cy="1990918"/>
          </a:xfrm>
          <a:prstGeom prst="rect">
            <a:avLst/>
          </a:prstGeom>
        </p:spPr>
      </p:pic>
      <p:sp>
        <p:nvSpPr>
          <p:cNvPr id="6" name="TextBox 5">
            <a:hlinkClick r:id="rId6"/>
            <a:extLst>
              <a:ext uri="{FF2B5EF4-FFF2-40B4-BE49-F238E27FC236}">
                <a16:creationId xmlns:a16="http://schemas.microsoft.com/office/drawing/2014/main" id="{B4E63F5E-EC29-0EBC-DA85-52BC7B758268}"/>
              </a:ext>
            </a:extLst>
          </p:cNvPr>
          <p:cNvSpPr txBox="1"/>
          <p:nvPr/>
        </p:nvSpPr>
        <p:spPr>
          <a:xfrm>
            <a:off x="5896615" y="674800"/>
            <a:ext cx="6097348" cy="369332"/>
          </a:xfrm>
          <a:prstGeom prst="rect">
            <a:avLst/>
          </a:prstGeom>
          <a:noFill/>
        </p:spPr>
        <p:txBody>
          <a:bodyPr wrap="square">
            <a:spAutoFit/>
          </a:bodyPr>
          <a:lstStyle/>
          <a:p>
            <a:r>
              <a:rPr lang="ko-KR" altLang="en-US" dirty="0" err="1"/>
              <a:t>https</a:t>
            </a:r>
            <a:r>
              <a:rPr lang="ko-KR" altLang="en-US" dirty="0"/>
              <a:t>://</a:t>
            </a:r>
            <a:r>
              <a:rPr lang="ko-KR" altLang="en-US" dirty="0" err="1"/>
              <a:t>youtu.be</a:t>
            </a:r>
            <a:r>
              <a:rPr lang="ko-KR" altLang="en-US" dirty="0"/>
              <a:t>/_sa4sycxeIg?si=SETq0QQQA9kxH9C6</a:t>
            </a:r>
          </a:p>
        </p:txBody>
      </p:sp>
    </p:spTree>
    <p:extLst>
      <p:ext uri="{BB962C8B-B14F-4D97-AF65-F5344CB8AC3E}">
        <p14:creationId xmlns:p14="http://schemas.microsoft.com/office/powerpoint/2010/main" val="230035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7AAB5302-3706-4F8A-BD16-70BA6702675E}"/>
              </a:ext>
            </a:extLst>
          </p:cNvPr>
          <p:cNvSpPr txBox="1"/>
          <p:nvPr/>
        </p:nvSpPr>
        <p:spPr>
          <a:xfrm>
            <a:off x="482741" y="1121874"/>
            <a:ext cx="11327251" cy="5262979"/>
          </a:xfrm>
          <a:prstGeom prst="rect">
            <a:avLst/>
          </a:prstGeom>
          <a:noFill/>
        </p:spPr>
        <p:txBody>
          <a:bodyPr wrap="square" rtlCol="0">
            <a:spAutoFit/>
          </a:bodyPr>
          <a:lstStyle/>
          <a:p>
            <a:pPr marL="285750" indent="-285750" algn="just">
              <a:buFont typeface="Wingdings" pitchFamily="2" charset="2"/>
              <a:buChar char="Ø"/>
            </a:pPr>
            <a:r>
              <a:rPr lang="en-US" altLang="ko-KR" sz="1400" dirty="0">
                <a:latin typeface="+mn-ea"/>
              </a:rPr>
              <a:t>In this paper, they present another transparent injection scheme for reduced-aperture machines- longitudinal injection where the injected bunch is longitudinally separate from the circulating bunches.</a:t>
            </a:r>
          </a:p>
          <a:p>
            <a:pPr marL="285750" indent="-285750" algn="just">
              <a:buFont typeface="Wingdings" pitchFamily="2" charset="2"/>
              <a:buChar char="Ø"/>
            </a:pPr>
            <a:endParaRPr lang="en-US" altLang="ko-KR" sz="1400" dirty="0">
              <a:latin typeface="+mn-ea"/>
            </a:endParaRPr>
          </a:p>
          <a:p>
            <a:pPr marL="285750" indent="-285750" algn="just">
              <a:buFont typeface="Wingdings" pitchFamily="2" charset="2"/>
              <a:buChar char="Ø"/>
            </a:pPr>
            <a:r>
              <a:rPr lang="en-US" altLang="ko-KR" sz="1400" dirty="0">
                <a:latin typeface="+mn-ea"/>
              </a:rPr>
              <a:t>The circulating bunches are not disturbed if the kicker pulse strength is shorter than the bunch spacing.</a:t>
            </a:r>
          </a:p>
          <a:p>
            <a:pPr marL="285750" indent="-285750" algn="just">
              <a:buFont typeface="Wingdings" pitchFamily="2" charset="2"/>
              <a:buChar char="Ø"/>
            </a:pPr>
            <a:endParaRPr lang="en-US" altLang="ko-KR" sz="1400" dirty="0">
              <a:latin typeface="+mn-ea"/>
            </a:endParaRPr>
          </a:p>
          <a:p>
            <a:pPr marL="285750" indent="-285750" algn="just">
              <a:buFont typeface="Wingdings" pitchFamily="2" charset="2"/>
              <a:buChar char="Ø"/>
            </a:pPr>
            <a:r>
              <a:rPr lang="en-US" altLang="ko-KR" sz="1400" dirty="0">
                <a:latin typeface="+mn-ea"/>
              </a:rPr>
              <a:t>Longitudinal injection was utilized for separation, have already been realized in lepton rings</a:t>
            </a:r>
          </a:p>
          <a:p>
            <a:pPr marL="285750" indent="-285750" algn="just">
              <a:buFont typeface="Wingdings" pitchFamily="2" charset="2"/>
              <a:buChar char="Ø"/>
            </a:pPr>
            <a:endParaRPr lang="en-US" altLang="ko-KR" sz="1400" dirty="0">
              <a:latin typeface="+mn-ea"/>
            </a:endParaRPr>
          </a:p>
          <a:p>
            <a:pPr marL="742950" lvl="1" indent="-285750" algn="just">
              <a:buFont typeface="Wingdings" pitchFamily="2" charset="2"/>
              <a:buChar char="§"/>
            </a:pPr>
            <a:r>
              <a:rPr lang="en-US" altLang="ko-KR" sz="1400" dirty="0">
                <a:latin typeface="+mn-ea"/>
              </a:rPr>
              <a:t>In LEP, synchrotron phase space injection was applied to realize an on-axis injection.</a:t>
            </a:r>
          </a:p>
          <a:p>
            <a:pPr marL="742950" lvl="1" indent="-285750" algn="just">
              <a:buFont typeface="Wingdings" pitchFamily="2" charset="2"/>
              <a:buChar char="§"/>
            </a:pPr>
            <a:r>
              <a:rPr lang="en-US" altLang="ko-KR" sz="1400" dirty="0">
                <a:latin typeface="+mn-ea"/>
              </a:rPr>
              <a:t>The bunches were injected with an energy offset and the injection orbit was matched to the off-momentum closed orbit.</a:t>
            </a:r>
          </a:p>
          <a:p>
            <a:pPr marL="742950" lvl="1" indent="-285750" algn="just">
              <a:buFont typeface="Wingdings" pitchFamily="2" charset="2"/>
              <a:buChar char="§"/>
            </a:pPr>
            <a:r>
              <a:rPr lang="en-US" altLang="ko-KR" sz="1400" dirty="0">
                <a:solidFill>
                  <a:srgbClr val="FF0000"/>
                </a:solidFill>
                <a:latin typeface="+mn-ea"/>
              </a:rPr>
              <a:t>But Kicker bump needed</a:t>
            </a:r>
          </a:p>
          <a:p>
            <a:pPr marL="742950" lvl="1" indent="-285750" algn="just">
              <a:buFont typeface="Wingdings" pitchFamily="2" charset="2"/>
              <a:buChar char="§"/>
            </a:pPr>
            <a:endParaRPr lang="en-US" altLang="ko-KR" sz="1400" dirty="0">
              <a:solidFill>
                <a:srgbClr val="FF0000"/>
              </a:solidFill>
              <a:latin typeface="+mn-ea"/>
            </a:endParaRPr>
          </a:p>
          <a:p>
            <a:pPr marL="742950" lvl="1" indent="-285750" algn="just">
              <a:buFont typeface="Wingdings" pitchFamily="2" charset="2"/>
              <a:buChar char="§"/>
            </a:pPr>
            <a:r>
              <a:rPr lang="en-US" altLang="ko-KR" sz="1400" dirty="0">
                <a:solidFill>
                  <a:srgbClr val="FF0000"/>
                </a:solidFill>
                <a:latin typeface="+mn-ea"/>
              </a:rPr>
              <a:t>In VEPP-3, the two RF system was employed.</a:t>
            </a:r>
          </a:p>
          <a:p>
            <a:pPr marL="742950" lvl="1" indent="-285750" algn="just">
              <a:buFont typeface="Wingdings" pitchFamily="2" charset="2"/>
              <a:buChar char="§"/>
            </a:pPr>
            <a:r>
              <a:rPr lang="en-US" altLang="ko-KR" sz="1400" dirty="0">
                <a:latin typeface="+mn-ea"/>
              </a:rPr>
              <a:t>First, an rf system of ~8MHZ was used to realize a relatively long rf bucket at the injection energy. </a:t>
            </a:r>
          </a:p>
          <a:p>
            <a:pPr marL="742950" lvl="1" indent="-285750" algn="just">
              <a:buFont typeface="Wingdings" pitchFamily="2" charset="2"/>
              <a:buChar char="§"/>
            </a:pPr>
            <a:r>
              <a:rPr lang="en-US" altLang="ko-KR" sz="1400" dirty="0">
                <a:latin typeface="+mn-ea"/>
              </a:rPr>
              <a:t>The bunches were injected with a time offset, damped with the synchrotron radiation and accumulated</a:t>
            </a:r>
          </a:p>
          <a:p>
            <a:pPr marL="742950" lvl="1" indent="-285750" algn="just">
              <a:buFont typeface="Wingdings" pitchFamily="2" charset="2"/>
              <a:buChar char="§"/>
            </a:pPr>
            <a:r>
              <a:rPr lang="en-US" altLang="ko-KR" sz="1400" dirty="0">
                <a:latin typeface="+mn-ea"/>
              </a:rPr>
              <a:t>Then, an rf system of ~72MHZ was turned on when the beam was accelerated to and/ or kept at high energy</a:t>
            </a:r>
          </a:p>
          <a:p>
            <a:pPr marL="742950" lvl="1" indent="-285750" algn="just">
              <a:buFont typeface="Wingdings" pitchFamily="2" charset="2"/>
              <a:buChar char="§"/>
            </a:pPr>
            <a:endParaRPr lang="en-US" altLang="ko-KR" sz="1400" dirty="0">
              <a:latin typeface="+mn-ea"/>
            </a:endParaRPr>
          </a:p>
          <a:p>
            <a:pPr marL="742950" lvl="1" indent="-285750" algn="just">
              <a:buFont typeface="Wingdings" pitchFamily="2" charset="2"/>
              <a:buChar char="§"/>
            </a:pPr>
            <a:endParaRPr lang="en-US" altLang="ko-KR" sz="1400" dirty="0">
              <a:latin typeface="+mn-ea"/>
            </a:endParaRPr>
          </a:p>
          <a:p>
            <a:pPr marL="285750" indent="-285750" algn="just">
              <a:buFont typeface="Wingdings" pitchFamily="2" charset="2"/>
              <a:buChar char="Ø"/>
            </a:pPr>
            <a:r>
              <a:rPr lang="en-US" altLang="ko-KR" sz="1400" dirty="0">
                <a:latin typeface="+mn-ea"/>
              </a:rPr>
              <a:t>But, this paper based on the separation in the longitudinal phase space but adopted to modern light source : it requires neither a kicker bump nor a multiple rf system.</a:t>
            </a:r>
          </a:p>
          <a:p>
            <a:pPr marL="285750" indent="-285750" algn="just">
              <a:buFont typeface="Wingdings" pitchFamily="2" charset="2"/>
              <a:buChar char="Ø"/>
            </a:pPr>
            <a:endParaRPr lang="en-US" altLang="ko-KR" sz="1400" dirty="0">
              <a:latin typeface="+mn-ea"/>
            </a:endParaRPr>
          </a:p>
          <a:p>
            <a:pPr marL="285750" indent="-285750" algn="just">
              <a:buFont typeface="Wingdings" pitchFamily="2" charset="2"/>
              <a:buChar char="Ø"/>
            </a:pPr>
            <a:r>
              <a:rPr lang="en-US" altLang="ko-KR" sz="1400" dirty="0">
                <a:latin typeface="+mn-ea"/>
              </a:rPr>
              <a:t>They applicate to the lattice of the MAX-IV 3GeV storage ring.</a:t>
            </a:r>
          </a:p>
          <a:p>
            <a:pPr marL="285750" indent="-285750" algn="just">
              <a:buFont typeface="Wingdings" pitchFamily="2" charset="2"/>
              <a:buChar char="Ø"/>
            </a:pPr>
            <a:endParaRPr lang="en-US" altLang="ko-KR" sz="1400" dirty="0">
              <a:latin typeface="+mn-ea"/>
            </a:endParaRPr>
          </a:p>
          <a:p>
            <a:pPr marL="285750" indent="-285750" algn="just">
              <a:buFont typeface="Wingdings" pitchFamily="2" charset="2"/>
              <a:buChar char="Ø"/>
            </a:pPr>
            <a:endParaRPr lang="en-US" altLang="ko-KR" sz="1400" dirty="0">
              <a:latin typeface="+mn-ea"/>
            </a:endParaRPr>
          </a:p>
          <a:p>
            <a:pPr marL="742950" lvl="1" indent="-285750" algn="just">
              <a:buFont typeface="Wingdings" pitchFamily="2" charset="2"/>
              <a:buChar char="§"/>
            </a:pPr>
            <a:endParaRPr lang="en-US" altLang="ko-KR" sz="1400" dirty="0">
              <a:latin typeface="+mn-ea"/>
            </a:endParaRPr>
          </a:p>
        </p:txBody>
      </p:sp>
      <p:sp>
        <p:nvSpPr>
          <p:cNvPr id="17" name="직사각형 16">
            <a:extLst>
              <a:ext uri="{FF2B5EF4-FFF2-40B4-BE49-F238E27FC236}">
                <a16:creationId xmlns:a16="http://schemas.microsoft.com/office/drawing/2014/main" id="{DAFEAF70-E134-4343-A728-D019406ED75D}"/>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2" name="TextBox 11">
            <a:extLst>
              <a:ext uri="{FF2B5EF4-FFF2-40B4-BE49-F238E27FC236}">
                <a16:creationId xmlns:a16="http://schemas.microsoft.com/office/drawing/2014/main" id="{5095CA1E-56B9-4B6F-9E0A-6C938D746720}"/>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7/20</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83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Longitudinal injection</a:t>
            </a:r>
            <a:endParaRPr lang="ko-KR" altLang="en-US" sz="2240" b="1" dirty="0">
              <a:solidFill>
                <a:schemeClr val="tx2"/>
              </a:solidFill>
              <a:cs typeface="Verdana" panose="020B0604030504040204" pitchFamily="34" charset="0"/>
            </a:endParaRPr>
          </a:p>
        </p:txBody>
      </p:sp>
      <p:sp>
        <p:nvSpPr>
          <p:cNvPr id="12" name="직사각형 11">
            <a:extLst>
              <a:ext uri="{FF2B5EF4-FFF2-40B4-BE49-F238E27FC236}">
                <a16:creationId xmlns:a16="http://schemas.microsoft.com/office/drawing/2014/main" id="{DD4E80E5-EEC0-46DF-A67D-3C18C9389D0F}"/>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DAEC7533-CE48-4AAD-9FEC-D11CE9853B46}"/>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8/20</a:t>
            </a:r>
            <a:endParaRPr lang="ko-KR" altLang="en-US" sz="1600" b="1" dirty="0">
              <a:solidFill>
                <a:srgbClr val="002060"/>
              </a:solidFill>
              <a:latin typeface="Arial" panose="020B0604020202020204" pitchFamily="34" charset="0"/>
              <a:cs typeface="Arial" panose="020B0604020202020204" pitchFamily="34" charset="0"/>
            </a:endParaRPr>
          </a:p>
        </p:txBody>
      </p:sp>
      <p:pic>
        <p:nvPicPr>
          <p:cNvPr id="4" name="그림 3" descr="텍스트, 원, 스크린샷, 도표이(가) 표시된 사진&#10;&#10;AI가 생성한 콘텐츠는 부정확할 수 있습니다.">
            <a:extLst>
              <a:ext uri="{FF2B5EF4-FFF2-40B4-BE49-F238E27FC236}">
                <a16:creationId xmlns:a16="http://schemas.microsoft.com/office/drawing/2014/main" id="{293D058E-6F30-6436-253F-87DC7BD2F0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77" y="1294916"/>
            <a:ext cx="3998389" cy="4488590"/>
          </a:xfrm>
          <a:prstGeom prst="rect">
            <a:avLst/>
          </a:prstGeom>
        </p:spPr>
      </p:pic>
      <p:sp>
        <p:nvSpPr>
          <p:cNvPr id="6" name="직사각형 5">
            <a:extLst>
              <a:ext uri="{FF2B5EF4-FFF2-40B4-BE49-F238E27FC236}">
                <a16:creationId xmlns:a16="http://schemas.microsoft.com/office/drawing/2014/main" id="{2149FC30-36B2-0B5D-8EF4-2A5A104C117B}"/>
              </a:ext>
            </a:extLst>
          </p:cNvPr>
          <p:cNvSpPr/>
          <p:nvPr/>
        </p:nvSpPr>
        <p:spPr>
          <a:xfrm>
            <a:off x="1179095" y="1764632"/>
            <a:ext cx="1026694" cy="118711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 name="TextBox 7">
            <a:extLst>
              <a:ext uri="{FF2B5EF4-FFF2-40B4-BE49-F238E27FC236}">
                <a16:creationId xmlns:a16="http://schemas.microsoft.com/office/drawing/2014/main" id="{0E8671FF-C9F0-AEE1-D2D1-F2C5DF569F40}"/>
              </a:ext>
            </a:extLst>
          </p:cNvPr>
          <p:cNvSpPr txBox="1"/>
          <p:nvPr/>
        </p:nvSpPr>
        <p:spPr>
          <a:xfrm>
            <a:off x="4868780" y="430668"/>
            <a:ext cx="6613252" cy="3108543"/>
          </a:xfrm>
          <a:prstGeom prst="rect">
            <a:avLst/>
          </a:prstGeom>
          <a:noFill/>
        </p:spPr>
        <p:txBody>
          <a:bodyPr wrap="square" rtlCol="0">
            <a:spAutoFit/>
          </a:bodyPr>
          <a:lstStyle/>
          <a:p>
            <a:pPr marL="285750" indent="-285750" algn="just">
              <a:buFont typeface="Wingdings" pitchFamily="2" charset="2"/>
              <a:buChar char="Ø"/>
            </a:pPr>
            <a:r>
              <a:rPr kumimoji="1" lang="en-US" altLang="ko-KR" sz="1400" dirty="0"/>
              <a:t>On sees in Fig. 1 that the acceptance phase-space plot has the shape of a golf-club with its shaft extending toward the neighboring bucket.</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Golf-club shape appears when the rf acceleration is taken into account. It originated from the energy-dependent synchrotron radiation loss and the recovery from the rf field in storage rings.</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The particles not only in the static bucket but also in the shaft can finally be trapped. When the height and width of the tilted shaft are sufficient for the energy and time spread of the bunch generated by an injector</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ko-KR" altLang="en-US" sz="1400" dirty="0"/>
          </a:p>
        </p:txBody>
      </p:sp>
      <p:sp>
        <p:nvSpPr>
          <p:cNvPr id="9" name="타원 8">
            <a:extLst>
              <a:ext uri="{FF2B5EF4-FFF2-40B4-BE49-F238E27FC236}">
                <a16:creationId xmlns:a16="http://schemas.microsoft.com/office/drawing/2014/main" id="{CC119E09-8812-B5A1-958A-80AA74A8C519}"/>
              </a:ext>
            </a:extLst>
          </p:cNvPr>
          <p:cNvSpPr/>
          <p:nvPr/>
        </p:nvSpPr>
        <p:spPr>
          <a:xfrm>
            <a:off x="1435768" y="2085473"/>
            <a:ext cx="168443" cy="16844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14" name="직선 화살표 연결선 13">
            <a:extLst>
              <a:ext uri="{FF2B5EF4-FFF2-40B4-BE49-F238E27FC236}">
                <a16:creationId xmlns:a16="http://schemas.microsoft.com/office/drawing/2014/main" id="{1C92C000-F822-9665-308E-0B8B8B1F9B87}"/>
              </a:ext>
            </a:extLst>
          </p:cNvPr>
          <p:cNvCxnSpPr>
            <a:cxnSpLocks/>
            <a:endCxn id="4" idx="0"/>
          </p:cNvCxnSpPr>
          <p:nvPr/>
        </p:nvCxnSpPr>
        <p:spPr>
          <a:xfrm flipV="1">
            <a:off x="1604211" y="1294916"/>
            <a:ext cx="974461" cy="79055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9EAC7FFF-34D5-90E7-DE8F-141521E657C5}"/>
              </a:ext>
            </a:extLst>
          </p:cNvPr>
          <p:cNvSpPr txBox="1"/>
          <p:nvPr/>
        </p:nvSpPr>
        <p:spPr>
          <a:xfrm>
            <a:off x="2535353" y="985976"/>
            <a:ext cx="1710448" cy="369332"/>
          </a:xfrm>
          <a:prstGeom prst="rect">
            <a:avLst/>
          </a:prstGeom>
          <a:noFill/>
        </p:spPr>
        <p:txBody>
          <a:bodyPr wrap="square" rtlCol="0">
            <a:spAutoFit/>
          </a:bodyPr>
          <a:lstStyle/>
          <a:p>
            <a:r>
              <a:rPr kumimoji="1" lang="en-US" altLang="ko-KR" dirty="0"/>
              <a:t>Injection point</a:t>
            </a:r>
            <a:endParaRPr kumimoji="1" lang="ko-KR" altLang="en-US" dirty="0"/>
          </a:p>
        </p:txBody>
      </p:sp>
      <p:pic>
        <p:nvPicPr>
          <p:cNvPr id="18" name="그림 17">
            <a:extLst>
              <a:ext uri="{FF2B5EF4-FFF2-40B4-BE49-F238E27FC236}">
                <a16:creationId xmlns:a16="http://schemas.microsoft.com/office/drawing/2014/main" id="{E89BBAC0-A525-30DD-534A-C1079F4EE1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0615" y="2951747"/>
            <a:ext cx="6541908" cy="2062272"/>
          </a:xfrm>
          <a:prstGeom prst="rect">
            <a:avLst/>
          </a:prstGeom>
        </p:spPr>
      </p:pic>
    </p:spTree>
    <p:extLst>
      <p:ext uri="{BB962C8B-B14F-4D97-AF65-F5344CB8AC3E}">
        <p14:creationId xmlns:p14="http://schemas.microsoft.com/office/powerpoint/2010/main" val="220203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BF8CC-4960-927E-191F-CF92F6720F72}"/>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C180B8B6-C632-4D47-1E09-1338D798B1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a:extLst>
              <a:ext uri="{FF2B5EF4-FFF2-40B4-BE49-F238E27FC236}">
                <a16:creationId xmlns:a16="http://schemas.microsoft.com/office/drawing/2014/main" id="{0F09D573-8630-6AA1-3ED0-E03E7C9EB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a:extLst>
              <a:ext uri="{FF2B5EF4-FFF2-40B4-BE49-F238E27FC236}">
                <a16:creationId xmlns:a16="http://schemas.microsoft.com/office/drawing/2014/main" id="{344C13F6-AFB4-7DEA-D6F6-48613927C6EE}"/>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FD497564-12FB-EA4B-3AAA-9A925BCC1A5B}"/>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B040165E-40DA-B1C2-13A0-E28A61BD16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3EF30B2C-0BE2-C200-9C78-46D493DF108C}"/>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D86B60-567E-0F7A-5EBF-EAC3890F5CEC}"/>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595BE7C2-CF50-855B-7374-F8B0F2F126EA}"/>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Longitudinal injection</a:t>
            </a:r>
            <a:endParaRPr lang="ko-KR" altLang="en-US" sz="2240" b="1" dirty="0">
              <a:solidFill>
                <a:schemeClr val="tx2"/>
              </a:solidFill>
              <a:cs typeface="Verdana" panose="020B0604030504040204" pitchFamily="34" charset="0"/>
            </a:endParaRPr>
          </a:p>
        </p:txBody>
      </p:sp>
      <p:sp>
        <p:nvSpPr>
          <p:cNvPr id="12" name="직사각형 11">
            <a:extLst>
              <a:ext uri="{FF2B5EF4-FFF2-40B4-BE49-F238E27FC236}">
                <a16:creationId xmlns:a16="http://schemas.microsoft.com/office/drawing/2014/main" id="{26787E6D-F266-BF95-2BE1-0397C1DA04FC}"/>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ABF65A1A-41C2-C50F-6669-248084EE1C01}"/>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9/20</a:t>
            </a:r>
            <a:endParaRPr lang="ko-KR" altLang="en-US" sz="1600" b="1" dirty="0">
              <a:solidFill>
                <a:srgbClr val="002060"/>
              </a:solidFill>
              <a:latin typeface="Arial" panose="020B0604020202020204" pitchFamily="34" charset="0"/>
              <a:cs typeface="Arial" panose="020B0604020202020204" pitchFamily="34" charset="0"/>
            </a:endParaRPr>
          </a:p>
        </p:txBody>
      </p:sp>
      <p:pic>
        <p:nvPicPr>
          <p:cNvPr id="4" name="그림 3" descr="텍스트, 원, 스크린샷, 도표이(가) 표시된 사진&#10;&#10;AI가 생성한 콘텐츠는 부정확할 수 있습니다.">
            <a:extLst>
              <a:ext uri="{FF2B5EF4-FFF2-40B4-BE49-F238E27FC236}">
                <a16:creationId xmlns:a16="http://schemas.microsoft.com/office/drawing/2014/main" id="{5ECA3478-921D-3464-37B7-BA3280A1EB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77" y="1294916"/>
            <a:ext cx="3998389" cy="4488590"/>
          </a:xfrm>
          <a:prstGeom prst="rect">
            <a:avLst/>
          </a:prstGeom>
        </p:spPr>
      </p:pic>
      <p:sp>
        <p:nvSpPr>
          <p:cNvPr id="6" name="직사각형 5">
            <a:extLst>
              <a:ext uri="{FF2B5EF4-FFF2-40B4-BE49-F238E27FC236}">
                <a16:creationId xmlns:a16="http://schemas.microsoft.com/office/drawing/2014/main" id="{10D897A1-6E1A-2D83-FEE6-06F5C890153B}"/>
              </a:ext>
            </a:extLst>
          </p:cNvPr>
          <p:cNvSpPr/>
          <p:nvPr/>
        </p:nvSpPr>
        <p:spPr>
          <a:xfrm>
            <a:off x="1179095" y="1764632"/>
            <a:ext cx="1026694" cy="118711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 name="TextBox 7">
            <a:extLst>
              <a:ext uri="{FF2B5EF4-FFF2-40B4-BE49-F238E27FC236}">
                <a16:creationId xmlns:a16="http://schemas.microsoft.com/office/drawing/2014/main" id="{D054C71C-BD45-9196-8E11-87C635D3DA09}"/>
              </a:ext>
            </a:extLst>
          </p:cNvPr>
          <p:cNvSpPr txBox="1"/>
          <p:nvPr/>
        </p:nvSpPr>
        <p:spPr>
          <a:xfrm>
            <a:off x="4868780" y="430668"/>
            <a:ext cx="6613252" cy="3108543"/>
          </a:xfrm>
          <a:prstGeom prst="rect">
            <a:avLst/>
          </a:prstGeom>
          <a:noFill/>
        </p:spPr>
        <p:txBody>
          <a:bodyPr wrap="square" rtlCol="0">
            <a:spAutoFit/>
          </a:bodyPr>
          <a:lstStyle/>
          <a:p>
            <a:pPr marL="285750" indent="-285750" algn="just">
              <a:buFont typeface="Wingdings" pitchFamily="2" charset="2"/>
              <a:buChar char="Ø"/>
            </a:pPr>
            <a:r>
              <a:rPr kumimoji="1" lang="en-US" altLang="ko-KR" sz="1400" dirty="0"/>
              <a:t>Since the injected bunch can be longitudinally separate from the circulating bunches, a transverse on-axis injection is realized with a pulsed dipole kicker.</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When the pulse length of the kicker is shorter than the bunch spacing, the kicker field is fully transparent to the circulating bunches.</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r>
              <a:rPr kumimoji="1" lang="en-US" altLang="ko-KR" sz="1400" dirty="0"/>
              <a:t>The injection orbit needs to be matched to the off-momentum closed orbit corresponding to the higher injection energy.</a:t>
            </a:r>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en-US" altLang="ko-KR" sz="1400" dirty="0"/>
          </a:p>
          <a:p>
            <a:pPr marL="285750" indent="-285750" algn="just">
              <a:buFont typeface="Wingdings" pitchFamily="2" charset="2"/>
              <a:buChar char="Ø"/>
            </a:pPr>
            <a:endParaRPr kumimoji="1" lang="ko-KR" altLang="en-US" sz="1400" dirty="0"/>
          </a:p>
        </p:txBody>
      </p:sp>
      <p:sp>
        <p:nvSpPr>
          <p:cNvPr id="9" name="타원 8">
            <a:extLst>
              <a:ext uri="{FF2B5EF4-FFF2-40B4-BE49-F238E27FC236}">
                <a16:creationId xmlns:a16="http://schemas.microsoft.com/office/drawing/2014/main" id="{73D97D35-304F-2434-05C6-709F3B694064}"/>
              </a:ext>
            </a:extLst>
          </p:cNvPr>
          <p:cNvSpPr/>
          <p:nvPr/>
        </p:nvSpPr>
        <p:spPr>
          <a:xfrm>
            <a:off x="1435768" y="2085473"/>
            <a:ext cx="168443" cy="16844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14" name="직선 화살표 연결선 13">
            <a:extLst>
              <a:ext uri="{FF2B5EF4-FFF2-40B4-BE49-F238E27FC236}">
                <a16:creationId xmlns:a16="http://schemas.microsoft.com/office/drawing/2014/main" id="{CDE01C58-EBF4-99BA-A111-803466CE0B8A}"/>
              </a:ext>
            </a:extLst>
          </p:cNvPr>
          <p:cNvCxnSpPr>
            <a:cxnSpLocks/>
            <a:endCxn id="4" idx="0"/>
          </p:cNvCxnSpPr>
          <p:nvPr/>
        </p:nvCxnSpPr>
        <p:spPr>
          <a:xfrm flipV="1">
            <a:off x="1604211" y="1294916"/>
            <a:ext cx="974461" cy="79055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2F9BAA1-3376-98CC-D12D-C2F1383F089A}"/>
              </a:ext>
            </a:extLst>
          </p:cNvPr>
          <p:cNvSpPr txBox="1"/>
          <p:nvPr/>
        </p:nvSpPr>
        <p:spPr>
          <a:xfrm>
            <a:off x="2535353" y="985976"/>
            <a:ext cx="1710448" cy="369332"/>
          </a:xfrm>
          <a:prstGeom prst="rect">
            <a:avLst/>
          </a:prstGeom>
          <a:noFill/>
        </p:spPr>
        <p:txBody>
          <a:bodyPr wrap="square" rtlCol="0">
            <a:spAutoFit/>
          </a:bodyPr>
          <a:lstStyle/>
          <a:p>
            <a:r>
              <a:rPr kumimoji="1" lang="en-US" altLang="ko-KR" dirty="0"/>
              <a:t>Injection point</a:t>
            </a:r>
            <a:endParaRPr kumimoji="1" lang="ko-KR" altLang="en-US" dirty="0"/>
          </a:p>
        </p:txBody>
      </p:sp>
      <p:pic>
        <p:nvPicPr>
          <p:cNvPr id="18" name="그림 17">
            <a:extLst>
              <a:ext uri="{FF2B5EF4-FFF2-40B4-BE49-F238E27FC236}">
                <a16:creationId xmlns:a16="http://schemas.microsoft.com/office/drawing/2014/main" id="{91E82A52-91D2-0BEF-82E9-65EBE0548C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0615" y="2951747"/>
            <a:ext cx="6541908" cy="2062272"/>
          </a:xfrm>
          <a:prstGeom prst="rect">
            <a:avLst/>
          </a:prstGeom>
        </p:spPr>
      </p:pic>
    </p:spTree>
    <p:extLst>
      <p:ext uri="{BB962C8B-B14F-4D97-AF65-F5344CB8AC3E}">
        <p14:creationId xmlns:p14="http://schemas.microsoft.com/office/powerpoint/2010/main" val="210268694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문서" ma:contentTypeID="0x010100E4B6264B002D2E499BAA0B7A566E5441" ma:contentTypeVersion="6" ma:contentTypeDescription="새 문서를 만듭니다." ma:contentTypeScope="" ma:versionID="b6a953ae76a70ef36d601ce6a8db18d5">
  <xsd:schema xmlns:xsd="http://www.w3.org/2001/XMLSchema" xmlns:xs="http://www.w3.org/2001/XMLSchema" xmlns:p="http://schemas.microsoft.com/office/2006/metadata/properties" xmlns:ns2="f3465f98-8fc3-4484-8e2e-f9d1ba967557" xmlns:ns3="52a84894-51f1-4e66-854a-95d50292e3be" targetNamespace="http://schemas.microsoft.com/office/2006/metadata/properties" ma:root="true" ma:fieldsID="aa13e2f36be158edce78acfdd6da5862" ns2:_="" ns3:_="">
    <xsd:import namespace="f3465f98-8fc3-4484-8e2e-f9d1ba967557"/>
    <xsd:import namespace="52a84894-51f1-4e66-854a-95d50292e3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65f98-8fc3-4484-8e2e-f9d1ba967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a84894-51f1-4e66-854a-95d50292e3be" elementFormDefault="qualified">
    <xsd:import namespace="http://schemas.microsoft.com/office/2006/documentManagement/types"/>
    <xsd:import namespace="http://schemas.microsoft.com/office/infopath/2007/PartnerControls"/>
    <xsd:element name="SharedWithUsers" ma:index="12"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세부 정보 공유"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707F93-31BD-4209-AEE8-270380E23A13}">
  <ds:schemaRefs>
    <ds:schemaRef ds:uri="http://schemas.microsoft.com/sharepoint/v3/contenttype/forms"/>
  </ds:schemaRefs>
</ds:datastoreItem>
</file>

<file path=customXml/itemProps2.xml><?xml version="1.0" encoding="utf-8"?>
<ds:datastoreItem xmlns:ds="http://schemas.openxmlformats.org/officeDocument/2006/customXml" ds:itemID="{AEDB42CE-226B-4F60-B07E-1BBEB0737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65f98-8fc3-4484-8e2e-f9d1ba967557"/>
    <ds:schemaRef ds:uri="52a84894-51f1-4e66-854a-95d50292e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26DDFD-3A26-41DA-A706-C0B59A0A18D8}">
  <ds:schemaRefs>
    <ds:schemaRef ds:uri="http://purl.org/dc/elements/1.1/"/>
    <ds:schemaRef ds:uri="http://www.w3.org/XML/1998/namespace"/>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f3465f98-8fc3-4484-8e2e-f9d1ba967557"/>
    <ds:schemaRef ds:uri="http://schemas.openxmlformats.org/package/2006/metadata/core-properties"/>
    <ds:schemaRef ds:uri="52a84894-51f1-4e66-854a-95d50292e3be"/>
  </ds:schemaRefs>
</ds:datastoreItem>
</file>

<file path=docProps/app.xml><?xml version="1.0" encoding="utf-8"?>
<Properties xmlns="http://schemas.openxmlformats.org/officeDocument/2006/extended-properties" xmlns:vt="http://schemas.openxmlformats.org/officeDocument/2006/docPropsVTypes">
  <Template>Office Theme</Template>
  <TotalTime>388953</TotalTime>
  <Words>2062</Words>
  <Application>Microsoft Macintosh PowerPoint</Application>
  <PresentationFormat>와이드스크린</PresentationFormat>
  <Paragraphs>293</Paragraphs>
  <Slides>20</Slides>
  <Notes>2</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20</vt:i4>
      </vt:variant>
    </vt:vector>
  </HeadingPairs>
  <TitlesOfParts>
    <vt:vector size="27" baseType="lpstr">
      <vt:lpstr>맑은 고딕</vt:lpstr>
      <vt:lpstr>Arial</vt:lpstr>
      <vt:lpstr>Cambria Math</vt:lpstr>
      <vt:lpstr>Ebrima</vt:lpstr>
      <vt:lpstr>Verdana</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Emittance Check in Injector</dc:title>
  <dc:creator>jang</dc:creator>
  <cp:lastModifiedBy>(대학원생) 김준하 (물리학과)</cp:lastModifiedBy>
  <cp:revision>3757</cp:revision>
  <cp:lastPrinted>2023-11-06T01:30:40Z</cp:lastPrinted>
  <dcterms:created xsi:type="dcterms:W3CDTF">2017-06-27T07:35:53Z</dcterms:created>
  <dcterms:modified xsi:type="dcterms:W3CDTF">2025-10-15T13:50:25Z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0x010100E4B6264B002D2E499BAA0B7A566E5441</vt:lpwstr>
  </property>
</Properties>
</file>