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6" r:id="rId6"/>
    <p:sldId id="267" r:id="rId7"/>
    <p:sldId id="264" r:id="rId8"/>
    <p:sldId id="280" r:id="rId9"/>
    <p:sldId id="259" r:id="rId10"/>
    <p:sldId id="261" r:id="rId11"/>
    <p:sldId id="260" r:id="rId12"/>
    <p:sldId id="274" r:id="rId13"/>
    <p:sldId id="275" r:id="rId14"/>
    <p:sldId id="276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2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D48A99-9B87-4E94-8E50-C79094102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E5FF51-C6CB-49FF-BA62-3E5613AD0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A876D0-C517-4F7F-A4C7-B9130819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61E94B-18A9-415E-8767-443CEB70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3B8E9C-F40C-4B8F-BE10-4F93CC78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93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35ECF5-C736-4C00-A303-7ED65746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CD578AE-A755-411A-A8FC-76599A378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949735-4B2E-46C0-AED8-A65BE966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EC28D1-8337-4E95-B7D7-3AE63963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EA2F87-44A8-499B-A0D3-D066CB2D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21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67EF1C-DE4A-41F5-A3EC-DF0966F76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60BEF5-21B2-40B0-BF4D-B4A55133F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75537D-403E-42DF-B2A4-6B5C8601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085DDF-DC33-462B-8CD6-D0F00CD3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3CF465-0282-40C1-BAB4-F0D7F9B5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50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256192-BF1E-449D-8FD8-846AB2CF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0DCC1A-5C62-45C7-B212-885C4EF7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EF88A5-26CD-4EAA-B148-1C0848ED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2150E6-39A2-4BE5-A76D-D402759A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BDF078-C331-46EB-B666-0590D7A0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2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A35A86-B703-4662-BC0B-7AA33258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F11CCA-C0B3-4789-BA58-9BFF0CFEA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1FE79-3318-40D0-9727-67AA9B3D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3F3C8F-46AB-4060-A8C1-2E50474B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C90F4F-AA8B-44AA-9A56-1274CC9D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50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180670-9AA7-4DBC-A399-F61D34FE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FA2D9C-90BC-4B87-A980-A1B51AC06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B6EAD5-E7E2-408A-B5D1-1AE686671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DBF8FC-5586-4288-994E-EE0689A0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E1FBD5-B5AC-42F5-B9EB-37A6E125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6CF6DC-05A1-4348-9049-F628A0D1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8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FDCAA-77B1-4032-9AC4-CE1D772A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8AB008-2960-462A-9519-75B6E928E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8F901D-8BD6-4A01-AD60-B4BA22384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7A0CAEE-C571-416C-9942-F0B1DEB2A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F93B243-D73B-49C5-A8DD-37BCF060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16C71FC-2EE3-4995-B5CC-32A30848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E6B3C97-BFB6-41E8-B4B2-AC090131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483619F-874A-4326-9E5E-AE30EE46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2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B59A14-C502-4BD5-8691-17E3DF78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EFF17BB-1407-41A5-9A69-9BC5D3E1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2F01985-A771-4FE7-BFCC-014DBE25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3207E7-65CA-49D3-85B7-9EF9A28E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27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19942B-2430-4899-91F8-0FB92A66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A049481-4572-4165-8697-16CB603A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ECD657-4345-47FB-8A0C-ABED777E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49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54EE8A-3396-4274-878D-EF24372D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9FFDF6-46A0-485A-869B-5942E90B2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CBCD6A-4C5E-4D9B-B3DF-E6B56E63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64E6E2-8B7D-42C2-B88A-7986C25C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CEC35F-2794-4142-AB4A-430A3ADC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D02158-C766-475A-807B-8DFC4BF6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98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3CEA57-1521-4934-825B-2744D1B4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0357802-662A-465A-AF93-E92EAC497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74FDC65-6928-43A5-BC21-674BC27BD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342F4E-7C3C-4203-BF8D-F40CDE41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8E5B91-3DF3-4623-AEA5-2B9B1AE1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E8935C-2536-48DE-895A-1F322931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29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D604D42-1FE2-4F42-A0C8-FCBC9DBE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CFDA2A-B90E-4644-BA62-0CCF40CB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48DBB3-3B91-450E-9ACF-058AA3A92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9C67FF-ADBB-4348-B12C-163792C89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0FA671-C82D-4018-81E2-A857D92D0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E7324-1BD4-4FCC-B70E-D0447631F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2" y="1041400"/>
            <a:ext cx="10823275" cy="2387600"/>
          </a:xfrm>
        </p:spPr>
        <p:txBody>
          <a:bodyPr/>
          <a:lstStyle/>
          <a:p>
            <a:r>
              <a:rPr lang="en-US" altLang="ko-KR" dirty="0"/>
              <a:t>PLS-II</a:t>
            </a:r>
            <a:r>
              <a:rPr lang="ko-KR" altLang="en-US" dirty="0"/>
              <a:t> </a:t>
            </a:r>
            <a:r>
              <a:rPr lang="en-US" altLang="ko-KR" dirty="0"/>
              <a:t>low-alpha mode lattice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D908E6-9FA2-4FAF-A50F-7E07A3106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2025-10-17</a:t>
            </a:r>
          </a:p>
          <a:p>
            <a:r>
              <a:rPr lang="ko-KR" altLang="en-US" dirty="0" err="1"/>
              <a:t>김준하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54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4BB88D-4B82-43DC-86E4-16EA788150E4}"/>
              </a:ext>
            </a:extLst>
          </p:cNvPr>
          <p:cNvSpPr txBox="1"/>
          <p:nvPr/>
        </p:nvSpPr>
        <p:spPr>
          <a:xfrm>
            <a:off x="237405" y="3936808"/>
            <a:ext cx="4459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Dipole</a:t>
            </a:r>
            <a:r>
              <a:rPr lang="ko-KR" altLang="en-US" sz="1600" dirty="0"/>
              <a:t>에서 </a:t>
            </a:r>
            <a:r>
              <a:rPr lang="en-US" altLang="ko-KR" sz="1600" dirty="0"/>
              <a:t>dispersion &lt;0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DA</a:t>
            </a:r>
            <a:r>
              <a:rPr lang="ko-KR" altLang="en-US" sz="1600" dirty="0"/>
              <a:t> </a:t>
            </a:r>
            <a:r>
              <a:rPr lang="en-US" altLang="ko-KR" sz="1600" dirty="0"/>
              <a:t>x</a:t>
            </a:r>
            <a:r>
              <a:rPr lang="ko-KR" altLang="en-US" sz="1600" dirty="0"/>
              <a:t> 방향  </a:t>
            </a:r>
            <a:r>
              <a:rPr lang="en-US" altLang="ko-KR" sz="1600" dirty="0"/>
              <a:t>acceptance -15.17mm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MCF : </a:t>
            </a:r>
            <a:r>
              <a:rPr lang="en-US" altLang="ko-KR" dirty="0"/>
              <a:t>4.0813e-5</a:t>
            </a:r>
            <a:r>
              <a:rPr lang="en-US" altLang="ko-KR" sz="1600" dirty="0"/>
              <a:t> (</a:t>
            </a:r>
            <a:r>
              <a:rPr lang="ko-KR" altLang="en-US" sz="1600" dirty="0"/>
              <a:t>원래 값 대비 </a:t>
            </a:r>
            <a:r>
              <a:rPr lang="en-US" altLang="ko-KR" sz="1600" dirty="0"/>
              <a:t>1/32 </a:t>
            </a:r>
            <a:r>
              <a:rPr lang="ko-KR" altLang="en-US" sz="1600" dirty="0"/>
              <a:t>수준</a:t>
            </a:r>
            <a:r>
              <a:rPr lang="en-US" altLang="ko-KR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Tune (H/V) : 18.3607 / 4.4400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Chromaticity (H/V) : 6.1637 / 2.0327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61C5DA43-F7B3-4A75-AA17-CE5E34947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67879"/>
              </p:ext>
            </p:extLst>
          </p:nvPr>
        </p:nvGraphicFramePr>
        <p:xfrm>
          <a:off x="8445259" y="3360578"/>
          <a:ext cx="365760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677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368725">
                  <a:extLst>
                    <a:ext uri="{9D8B030D-6E8A-4147-A177-3AD203B41FA5}">
                      <a16:colId xmlns:a16="http://schemas.microsoft.com/office/drawing/2014/main" val="3662357789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</a:tblGrid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Magnet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Original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New K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-1.7008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2.3633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2.4921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2.0142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-1.9618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-27.8180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-19.6343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DD8B10AA-5403-465B-8A59-EC550B647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38" y="196209"/>
            <a:ext cx="4375323" cy="316547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86F23E6-F1C7-4CB4-AD85-D6CE8785F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9" y="196209"/>
            <a:ext cx="4565603" cy="304310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F1E499B-8A32-44FE-B0B1-C28612919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496" y="3564413"/>
            <a:ext cx="3158092" cy="29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6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/>
              <p:nvPr/>
            </p:nvSpPr>
            <p:spPr>
              <a:xfrm>
                <a:off x="202318" y="3440795"/>
                <a:ext cx="7984149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Q1, Q2 </a:t>
                </a:r>
                <a:r>
                  <a:rPr lang="ko-KR" altLang="en-US" dirty="0"/>
                  <a:t>이용하여 </a:t>
                </a:r>
                <a:r>
                  <a:rPr lang="en-US" altLang="ko-KR" dirty="0"/>
                  <a:t>tune</a:t>
                </a:r>
                <a:r>
                  <a:rPr lang="ko-KR" altLang="en-US" dirty="0"/>
                  <a:t>에 따른 </a:t>
                </a:r>
                <a:r>
                  <a:rPr lang="en-US" altLang="ko-KR" dirty="0"/>
                  <a:t>DA scan </a:t>
                </a:r>
                <a:r>
                  <a:rPr lang="ko-KR" altLang="en-US" dirty="0"/>
                  <a:t>진행</a:t>
                </a:r>
                <a:r>
                  <a:rPr lang="en-US" altLang="ko-KR" dirty="0"/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Hor.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Tune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18.025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~18.475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Ver. Tune : 4.025 ~ 4.475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ko-KR" altLang="en-US" dirty="0"/>
                  <a:t>이미 </a:t>
                </a:r>
                <a:r>
                  <a:rPr lang="en-US" altLang="ko-KR" dirty="0"/>
                  <a:t>Dynamic </a:t>
                </a:r>
                <a:r>
                  <a:rPr lang="en-US" altLang="ko-KR" dirty="0" err="1"/>
                  <a:t>apertur</a:t>
                </a:r>
                <a:r>
                  <a:rPr lang="ko-KR" altLang="en-US" dirty="0"/>
                  <a:t>는 충분히 큰 지점에 위치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 err="1"/>
                  <a:t>scanrange</a:t>
                </a:r>
                <a:r>
                  <a:rPr lang="en-US" altLang="ko-KR" dirty="0"/>
                  <a:t> : 2 cell</a:t>
                </a:r>
              </a:p>
              <a:p>
                <a:r>
                  <a:rPr lang="en-US" altLang="ko-KR" dirty="0" err="1"/>
                  <a:t>Emitx</a:t>
                </a:r>
                <a:r>
                  <a:rPr lang="en-US" altLang="ko-KR" dirty="0"/>
                  <a:t> : 5.32e-8</a:t>
                </a:r>
              </a:p>
              <a:p>
                <a:r>
                  <a:rPr lang="en-US" altLang="ko-KR" dirty="0" err="1"/>
                  <a:t>Emity</a:t>
                </a:r>
                <a:r>
                  <a:rPr lang="en-US" altLang="ko-KR" dirty="0"/>
                  <a:t> : 5.32e-10</a:t>
                </a:r>
              </a:p>
              <a:p>
                <a:r>
                  <a:rPr lang="en-US" altLang="ko-KR" dirty="0"/>
                  <a:t>Bunch current : 100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Lifetime (</a:t>
                </a:r>
                <a:r>
                  <a:rPr lang="en-US" altLang="ko-KR" dirty="0" err="1"/>
                  <a:t>hrs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27.7862 </a:t>
                </a:r>
                <a:r>
                  <a:rPr lang="en-US" altLang="ko-KR" dirty="0" err="1"/>
                  <a:t>hr</a:t>
                </a:r>
                <a:endParaRPr lang="en-US" altLang="ko-KR" dirty="0"/>
              </a:p>
              <a:p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8" y="3440795"/>
                <a:ext cx="7984149" cy="4247317"/>
              </a:xfrm>
              <a:prstGeom prst="rect">
                <a:avLst/>
              </a:prstGeom>
              <a:blipFill>
                <a:blip r:embed="rId2"/>
                <a:stretch>
                  <a:fillRect l="-611" t="-7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4A6B79E0-27E8-4186-A3EE-3FEA04784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20" y="87816"/>
            <a:ext cx="4169785" cy="328133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818B93B-CC22-4CF8-A239-5CC615956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271" y="80508"/>
            <a:ext cx="4324493" cy="3272923"/>
          </a:xfrm>
          <a:prstGeom prst="rect">
            <a:avLst/>
          </a:prstGeom>
        </p:spPr>
      </p:pic>
      <p:sp>
        <p:nvSpPr>
          <p:cNvPr id="2" name="별: 꼭짓점 5개 1">
            <a:extLst>
              <a:ext uri="{FF2B5EF4-FFF2-40B4-BE49-F238E27FC236}">
                <a16:creationId xmlns:a16="http://schemas.microsoft.com/office/drawing/2014/main" id="{9B8D210C-BCE9-4EC7-A9AA-7B212F76A9BC}"/>
              </a:ext>
            </a:extLst>
          </p:cNvPr>
          <p:cNvSpPr/>
          <p:nvPr/>
        </p:nvSpPr>
        <p:spPr>
          <a:xfrm>
            <a:off x="3540720" y="393333"/>
            <a:ext cx="165005" cy="16500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별: 꼭짓점 5개 12">
            <a:extLst>
              <a:ext uri="{FF2B5EF4-FFF2-40B4-BE49-F238E27FC236}">
                <a16:creationId xmlns:a16="http://schemas.microsoft.com/office/drawing/2014/main" id="{EA693A95-4555-4059-9276-F03AFD600400}"/>
              </a:ext>
            </a:extLst>
          </p:cNvPr>
          <p:cNvSpPr/>
          <p:nvPr/>
        </p:nvSpPr>
        <p:spPr>
          <a:xfrm>
            <a:off x="8650130" y="393333"/>
            <a:ext cx="165005" cy="16500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01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/>
              <p:nvPr/>
            </p:nvSpPr>
            <p:spPr>
              <a:xfrm>
                <a:off x="202318" y="3144195"/>
                <a:ext cx="798414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S1, S2 </a:t>
                </a:r>
                <a:r>
                  <a:rPr lang="ko-KR" altLang="en-US" dirty="0"/>
                  <a:t>이용하여 </a:t>
                </a:r>
                <a:r>
                  <a:rPr lang="en-US" altLang="ko-KR" dirty="0"/>
                  <a:t>chromaticity </a:t>
                </a:r>
                <a:r>
                  <a:rPr lang="ko-KR" altLang="en-US" dirty="0"/>
                  <a:t>에 따른 </a:t>
                </a:r>
                <a:r>
                  <a:rPr lang="en-US" altLang="ko-KR" dirty="0"/>
                  <a:t>lifetime scan </a:t>
                </a:r>
                <a:r>
                  <a:rPr lang="ko-KR" altLang="en-US" dirty="0"/>
                  <a:t>진행</a:t>
                </a:r>
                <a:r>
                  <a:rPr lang="en-US" altLang="ko-KR" dirty="0"/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Hor.</a:t>
                </a:r>
                <a:r>
                  <a:rPr lang="ko-KR" altLang="en-US" dirty="0"/>
                  <a:t> </a:t>
                </a:r>
                <a:r>
                  <a:rPr lang="en-US" altLang="ko-KR" dirty="0" err="1"/>
                  <a:t>chrom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0~10 / 0~15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Ver. </a:t>
                </a:r>
                <a:r>
                  <a:rPr lang="en-US" altLang="ko-KR" dirty="0" err="1"/>
                  <a:t>chrom</a:t>
                </a:r>
                <a:r>
                  <a:rPr lang="en-US" altLang="ko-KR" dirty="0"/>
                  <a:t> : 0~10 / 0~15</a:t>
                </a:r>
              </a:p>
              <a:p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ko-KR" altLang="en-US" dirty="0"/>
                  <a:t>이미 </a:t>
                </a:r>
                <a:r>
                  <a:rPr lang="en-US" altLang="ko-KR" dirty="0"/>
                  <a:t>Dynamic aperture</a:t>
                </a:r>
                <a:r>
                  <a:rPr lang="ko-KR" altLang="en-US" dirty="0"/>
                  <a:t>는 충분히 큰 지점에 위치</a:t>
                </a: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MA</a:t>
                </a:r>
                <a:r>
                  <a:rPr lang="ko-KR" altLang="en-US" dirty="0"/>
                  <a:t>를 키우기 위해 </a:t>
                </a:r>
                <a:r>
                  <a:rPr lang="en-US" altLang="ko-KR" dirty="0"/>
                  <a:t>chromaticity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[6,2] -&gt; [12,1] </a:t>
                </a:r>
                <a:r>
                  <a:rPr lang="ko-KR" altLang="en-US" dirty="0"/>
                  <a:t>로 이동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 err="1"/>
                  <a:t>scanrange</a:t>
                </a:r>
                <a:r>
                  <a:rPr lang="en-US" altLang="ko-KR" dirty="0"/>
                  <a:t> : 2 cell</a:t>
                </a:r>
              </a:p>
              <a:p>
                <a:r>
                  <a:rPr lang="en-US" altLang="ko-KR" dirty="0" err="1"/>
                  <a:t>Emitx</a:t>
                </a:r>
                <a:r>
                  <a:rPr lang="en-US" altLang="ko-KR" dirty="0"/>
                  <a:t> : 5.32e-8</a:t>
                </a:r>
              </a:p>
              <a:p>
                <a:r>
                  <a:rPr lang="en-US" altLang="ko-KR" dirty="0" err="1"/>
                  <a:t>Emity</a:t>
                </a:r>
                <a:r>
                  <a:rPr lang="en-US" altLang="ko-KR" dirty="0"/>
                  <a:t> : 5.32e-10</a:t>
                </a:r>
              </a:p>
              <a:p>
                <a:r>
                  <a:rPr lang="en-US" altLang="ko-KR" dirty="0"/>
                  <a:t>Bunch current : 100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Lifetime (</a:t>
                </a:r>
                <a:r>
                  <a:rPr lang="en-US" altLang="ko-KR" dirty="0" err="1"/>
                  <a:t>hrs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27.7862 -&gt; 184.58</a:t>
                </a:r>
              </a:p>
              <a:p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8" y="3144195"/>
                <a:ext cx="7984149" cy="4524315"/>
              </a:xfrm>
              <a:prstGeom prst="rect">
                <a:avLst/>
              </a:prstGeom>
              <a:blipFill>
                <a:blip r:embed="rId2"/>
                <a:stretch>
                  <a:fillRect l="-611" t="-8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0C6E0B11-26EB-4A7A-AEFF-3B6C3A2E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" y="254382"/>
            <a:ext cx="3719555" cy="278279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4F2441B-5972-4888-9B4F-68D16FD43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574" y="254382"/>
            <a:ext cx="3570006" cy="2850848"/>
          </a:xfrm>
          <a:prstGeom prst="rect">
            <a:avLst/>
          </a:prstGeom>
        </p:spPr>
      </p:pic>
      <p:sp>
        <p:nvSpPr>
          <p:cNvPr id="14" name="별: 꼭짓점 5개 13">
            <a:extLst>
              <a:ext uri="{FF2B5EF4-FFF2-40B4-BE49-F238E27FC236}">
                <a16:creationId xmlns:a16="http://schemas.microsoft.com/office/drawing/2014/main" id="{DFEB06C9-C8FC-42C1-9D01-2BE9C99DD6DF}"/>
              </a:ext>
            </a:extLst>
          </p:cNvPr>
          <p:cNvSpPr/>
          <p:nvPr/>
        </p:nvSpPr>
        <p:spPr>
          <a:xfrm>
            <a:off x="2028022" y="2113715"/>
            <a:ext cx="165005" cy="16500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별: 꼭짓점 5개 14">
            <a:extLst>
              <a:ext uri="{FF2B5EF4-FFF2-40B4-BE49-F238E27FC236}">
                <a16:creationId xmlns:a16="http://schemas.microsoft.com/office/drawing/2014/main" id="{70D78B0F-3DD5-4FFA-867A-432FB58C7ECE}"/>
              </a:ext>
            </a:extLst>
          </p:cNvPr>
          <p:cNvSpPr/>
          <p:nvPr/>
        </p:nvSpPr>
        <p:spPr>
          <a:xfrm>
            <a:off x="5300615" y="2356864"/>
            <a:ext cx="153048" cy="15606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8681133E-04F5-4CDB-92E4-D4C2EBB06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30009"/>
              </p:ext>
            </p:extLst>
          </p:nvPr>
        </p:nvGraphicFramePr>
        <p:xfrm>
          <a:off x="7455519" y="3440795"/>
          <a:ext cx="4534163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15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841900304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1476289190"/>
                    </a:ext>
                  </a:extLst>
                </a:gridCol>
              </a:tblGrid>
              <a:tr h="269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Magnet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Original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Modified K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-1.7008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-1.1709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변동없음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2.3633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2.4921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2.0142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Q4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-1.9618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0.0905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16.5069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-27.8180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-30.1235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-19.6343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/>
                        <a:t>변동없음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S4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26.5200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431DD31D-0D01-4122-97ED-6F231FB95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17" y="131368"/>
            <a:ext cx="4010141" cy="302881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99E696A-8A4D-441E-AE61-E024CDB05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7837" y="115477"/>
            <a:ext cx="4479161" cy="32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4BB88D-4B82-43DC-86E4-16EA788150E4}"/>
              </a:ext>
            </a:extLst>
          </p:cNvPr>
          <p:cNvSpPr txBox="1"/>
          <p:nvPr/>
        </p:nvSpPr>
        <p:spPr>
          <a:xfrm>
            <a:off x="203168" y="3135352"/>
            <a:ext cx="45748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Dipole</a:t>
            </a:r>
            <a:r>
              <a:rPr lang="ko-KR" altLang="en-US" sz="1600" dirty="0"/>
              <a:t>에서 </a:t>
            </a:r>
            <a:r>
              <a:rPr lang="en-US" altLang="ko-KR" sz="1600" dirty="0"/>
              <a:t>dispersion &lt;0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DA</a:t>
            </a:r>
            <a:r>
              <a:rPr lang="ko-KR" altLang="en-US" sz="1600" dirty="0"/>
              <a:t> </a:t>
            </a:r>
            <a:r>
              <a:rPr lang="en-US" altLang="ko-KR" sz="1600" dirty="0"/>
              <a:t>x</a:t>
            </a:r>
            <a:r>
              <a:rPr lang="ko-KR" altLang="en-US" sz="1600" dirty="0"/>
              <a:t> 방향  </a:t>
            </a:r>
            <a:r>
              <a:rPr lang="en-US" altLang="ko-KR" sz="1600" dirty="0"/>
              <a:t>acceptance -15.17mm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MCF : 4.5845e-7 (</a:t>
            </a:r>
            <a:r>
              <a:rPr lang="ko-KR" altLang="en-US" sz="1600" dirty="0"/>
              <a:t>원래 값 대비 </a:t>
            </a:r>
            <a:r>
              <a:rPr lang="en-US" altLang="ko-KR" sz="1600" dirty="0"/>
              <a:t>1/2800 </a:t>
            </a:r>
            <a:r>
              <a:rPr lang="ko-KR" altLang="en-US" sz="1600" dirty="0"/>
              <a:t>수준</a:t>
            </a:r>
            <a:r>
              <a:rPr lang="en-US" altLang="ko-KR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Tune (H/V) : 18.6993 / 4.1869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Chromaticity (H/V) : 3.0014 / 1.3007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MA</a:t>
            </a:r>
            <a:r>
              <a:rPr lang="ko-KR" altLang="en-US" sz="1600" dirty="0"/>
              <a:t> 가 너무 작아서 </a:t>
            </a:r>
            <a:r>
              <a:rPr lang="en-US" altLang="ko-KR" sz="1600" dirty="0"/>
              <a:t>lifetime</a:t>
            </a:r>
            <a:r>
              <a:rPr lang="ko-KR" altLang="en-US" sz="1600" dirty="0"/>
              <a:t>이 매우 작음 </a:t>
            </a: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LT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dirty="0"/>
              <a:t>3.7681</a:t>
            </a:r>
            <a:r>
              <a:rPr lang="ko-KR" altLang="en-US" dirty="0"/>
              <a:t>분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61C5DA43-F7B3-4A75-AA17-CE5E34947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4016"/>
              </p:ext>
            </p:extLst>
          </p:nvPr>
        </p:nvGraphicFramePr>
        <p:xfrm>
          <a:off x="8445259" y="3360578"/>
          <a:ext cx="365760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677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368725">
                  <a:extLst>
                    <a:ext uri="{9D8B030D-6E8A-4147-A177-3AD203B41FA5}">
                      <a16:colId xmlns:a16="http://schemas.microsoft.com/office/drawing/2014/main" val="3662357789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</a:tblGrid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Magnet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Original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New K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-1.7008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2.3633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2.0142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-1.9618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11.8065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-28.0293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-19.0692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F416740E-0173-4AD2-8461-A7D85615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7" y="297360"/>
            <a:ext cx="3550824" cy="26461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D63F161-86DB-4BDC-B0E0-429C70E58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085" y="220064"/>
            <a:ext cx="4081468" cy="280076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2E8F7B1-E8D5-4285-B66A-3FAB21DFD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072" y="3491595"/>
            <a:ext cx="3298376" cy="30298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D894DF0-2CCA-4343-BA72-02AAFBFF2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08" y="105546"/>
            <a:ext cx="3996687" cy="30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D6F97F-6F1B-46F4-8816-C8B809860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349" y="0"/>
            <a:ext cx="5850643" cy="414452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8F2F822-0C7D-4820-9F7B-F311575C1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48" y="62047"/>
            <a:ext cx="5418399" cy="4082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66B8DD-3923-409D-96F1-51FF9D3C853C}"/>
              </a:ext>
            </a:extLst>
          </p:cNvPr>
          <p:cNvSpPr txBox="1"/>
          <p:nvPr/>
        </p:nvSpPr>
        <p:spPr>
          <a:xfrm>
            <a:off x="223548" y="4417482"/>
            <a:ext cx="7436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S1, S2 </a:t>
            </a:r>
            <a:r>
              <a:rPr lang="ko-KR" altLang="en-US" dirty="0"/>
              <a:t>이용하여 </a:t>
            </a:r>
            <a:r>
              <a:rPr lang="en-US" altLang="ko-KR" dirty="0"/>
              <a:t>chromaticity </a:t>
            </a:r>
            <a:r>
              <a:rPr lang="ko-KR" altLang="en-US" dirty="0"/>
              <a:t>에 따른 </a:t>
            </a:r>
            <a:r>
              <a:rPr lang="en-US" altLang="ko-KR" dirty="0"/>
              <a:t>lifetime scan </a:t>
            </a:r>
            <a:r>
              <a:rPr lang="ko-KR" altLang="en-US" dirty="0"/>
              <a:t>진행</a:t>
            </a:r>
            <a:r>
              <a:rPr lang="en-US" altLang="ko-KR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Hor.</a:t>
            </a:r>
            <a:r>
              <a:rPr lang="ko-KR" altLang="en-US" dirty="0"/>
              <a:t> </a:t>
            </a:r>
            <a:r>
              <a:rPr lang="en-US" altLang="ko-KR" dirty="0" err="1"/>
              <a:t>chrom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0~10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Ver. </a:t>
            </a:r>
            <a:r>
              <a:rPr lang="en-US" altLang="ko-KR" dirty="0" err="1"/>
              <a:t>chrom</a:t>
            </a:r>
            <a:r>
              <a:rPr lang="en-US" altLang="ko-KR" dirty="0"/>
              <a:t> : 0~10 </a:t>
            </a:r>
          </a:p>
          <a:p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Dynamic aperture</a:t>
            </a:r>
            <a:r>
              <a:rPr lang="ko-KR" altLang="en-US" dirty="0"/>
              <a:t>는 충분히 큰 지점에 위치함</a:t>
            </a:r>
            <a:r>
              <a:rPr lang="en-US" altLang="ko-K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MA</a:t>
            </a:r>
            <a:r>
              <a:rPr lang="ko-KR" altLang="en-US" dirty="0"/>
              <a:t>는 </a:t>
            </a:r>
            <a:r>
              <a:rPr lang="en-US" altLang="ko-KR" dirty="0"/>
              <a:t>chromaticity</a:t>
            </a:r>
            <a:r>
              <a:rPr lang="ko-KR" altLang="en-US" dirty="0"/>
              <a:t>를 바꿔도 큰 이득을 보지 못함</a:t>
            </a:r>
            <a:r>
              <a:rPr lang="en-US" altLang="ko-K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16" name="별: 꼭짓점 5개 15">
            <a:extLst>
              <a:ext uri="{FF2B5EF4-FFF2-40B4-BE49-F238E27FC236}">
                <a16:creationId xmlns:a16="http://schemas.microsoft.com/office/drawing/2014/main" id="{950885D0-AB63-4A71-A96D-DF768584292C}"/>
              </a:ext>
            </a:extLst>
          </p:cNvPr>
          <p:cNvSpPr/>
          <p:nvPr/>
        </p:nvSpPr>
        <p:spPr>
          <a:xfrm>
            <a:off x="1916120" y="3161823"/>
            <a:ext cx="165005" cy="16500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별: 꼭짓점 5개 16">
            <a:extLst>
              <a:ext uri="{FF2B5EF4-FFF2-40B4-BE49-F238E27FC236}">
                <a16:creationId xmlns:a16="http://schemas.microsoft.com/office/drawing/2014/main" id="{F7E2DBA8-94EA-429C-8826-19DDD08E9E79}"/>
              </a:ext>
            </a:extLst>
          </p:cNvPr>
          <p:cNvSpPr/>
          <p:nvPr/>
        </p:nvSpPr>
        <p:spPr>
          <a:xfrm>
            <a:off x="7975745" y="3197118"/>
            <a:ext cx="165005" cy="16500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41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81E15E16-74C4-4C0F-B5C7-7807701459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2505456"/>
                  </p:ext>
                </p:extLst>
              </p:nvPr>
            </p:nvGraphicFramePr>
            <p:xfrm>
              <a:off x="734683" y="1604513"/>
              <a:ext cx="10722634" cy="4192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8365">
                      <a:extLst>
                        <a:ext uri="{9D8B030D-6E8A-4147-A177-3AD203B41FA5}">
                          <a16:colId xmlns:a16="http://schemas.microsoft.com/office/drawing/2014/main" val="3102801095"/>
                        </a:ext>
                      </a:extLst>
                    </a:gridCol>
                    <a:gridCol w="2671275">
                      <a:extLst>
                        <a:ext uri="{9D8B030D-6E8A-4147-A177-3AD203B41FA5}">
                          <a16:colId xmlns:a16="http://schemas.microsoft.com/office/drawing/2014/main" val="3321064618"/>
                        </a:ext>
                      </a:extLst>
                    </a:gridCol>
                    <a:gridCol w="2356497">
                      <a:extLst>
                        <a:ext uri="{9D8B030D-6E8A-4147-A177-3AD203B41FA5}">
                          <a16:colId xmlns:a16="http://schemas.microsoft.com/office/drawing/2014/main" val="891926484"/>
                        </a:ext>
                      </a:extLst>
                    </a:gridCol>
                    <a:gridCol w="2356497">
                      <a:extLst>
                        <a:ext uri="{9D8B030D-6E8A-4147-A177-3AD203B41FA5}">
                          <a16:colId xmlns:a16="http://schemas.microsoft.com/office/drawing/2014/main" val="285155938"/>
                        </a:ext>
                      </a:extLst>
                    </a:gridCol>
                  </a:tblGrid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solidFill>
                                <a:schemeClr val="bg1"/>
                              </a:solidFill>
                            </a:rPr>
                            <a:t>Parameters</a:t>
                          </a:r>
                          <a:endParaRPr lang="ko-KR" alt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Original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Low-alpha mode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/>
                            <a:t>SSMB PLS-II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50690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Nat. emittance @ 3 GeV 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5.82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53.40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38.53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330249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Tune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15.2801, 9.1798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18.3607 , 4.4400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18.6993, 4.1869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40333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Momentum</a:t>
                          </a:r>
                          <a:r>
                            <a:rPr lang="ko-KR" alt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compaction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1.3e-3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4.0e-5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4.6e-7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427276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</a:rPr>
                            <a:t>Jx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1.3119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1.0098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1.0002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4041432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Chromaticity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0.0892, 0.0560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12, 1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3, 1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90336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Energy spread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1.1e-3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9.82e-4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9.80e-4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9384072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Bunch length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6.3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0.19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132721"/>
                      </a:ext>
                    </a:extLst>
                  </a:tr>
                  <a:tr h="72285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DA aperture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973.26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, -41.31 mm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527.9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, -15.17 mm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401.04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, -14.38 mm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4772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81E15E16-74C4-4C0F-B5C7-7807701459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2505456"/>
                  </p:ext>
                </p:extLst>
              </p:nvPr>
            </p:nvGraphicFramePr>
            <p:xfrm>
              <a:off x="734683" y="1604513"/>
              <a:ext cx="10722634" cy="4192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8365">
                      <a:extLst>
                        <a:ext uri="{9D8B030D-6E8A-4147-A177-3AD203B41FA5}">
                          <a16:colId xmlns:a16="http://schemas.microsoft.com/office/drawing/2014/main" val="3102801095"/>
                        </a:ext>
                      </a:extLst>
                    </a:gridCol>
                    <a:gridCol w="2671275">
                      <a:extLst>
                        <a:ext uri="{9D8B030D-6E8A-4147-A177-3AD203B41FA5}">
                          <a16:colId xmlns:a16="http://schemas.microsoft.com/office/drawing/2014/main" val="3321064618"/>
                        </a:ext>
                      </a:extLst>
                    </a:gridCol>
                    <a:gridCol w="2356497">
                      <a:extLst>
                        <a:ext uri="{9D8B030D-6E8A-4147-A177-3AD203B41FA5}">
                          <a16:colId xmlns:a16="http://schemas.microsoft.com/office/drawing/2014/main" val="891926484"/>
                        </a:ext>
                      </a:extLst>
                    </a:gridCol>
                    <a:gridCol w="2356497">
                      <a:extLst>
                        <a:ext uri="{9D8B030D-6E8A-4147-A177-3AD203B41FA5}">
                          <a16:colId xmlns:a16="http://schemas.microsoft.com/office/drawing/2014/main" val="285155938"/>
                        </a:ext>
                      </a:extLst>
                    </a:gridCol>
                  </a:tblGrid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solidFill>
                                <a:schemeClr val="bg1"/>
                              </a:solidFill>
                            </a:rPr>
                            <a:t>Parameters</a:t>
                          </a:r>
                          <a:endParaRPr lang="ko-KR" alt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Original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Low-alpha mode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/>
                            <a:t>SSMB PLS-II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50690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Nat. emittance @ 3 GeV 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5.82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53.40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38.53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330249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Tune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15.2801, 9.1798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18.3607 , 4.4400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18.6993, 4.1869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40333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Momentum</a:t>
                          </a:r>
                          <a:r>
                            <a:rPr lang="ko-KR" alt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compaction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1.3e-3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4.0e-5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4.6e-7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427276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</a:rPr>
                            <a:t>Jx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1.3119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1.0098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1.0002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4041432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Chromaticity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0.0892, 0.0560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12, 1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3, 1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90336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Energy spread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1.1e-3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9.82e-4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9.80e-4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9384072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Bunch length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6.3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0.19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132721"/>
                      </a:ext>
                    </a:extLst>
                  </a:tr>
                  <a:tr h="72285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DA aperture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5342" t="-478151" r="-177169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039" t="-478151" r="-100517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039" t="-478151" r="-517" b="-25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4772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83114E2-9290-4624-B019-164427EA043D}"/>
              </a:ext>
            </a:extLst>
          </p:cNvPr>
          <p:cNvSpPr txBox="1"/>
          <p:nvPr/>
        </p:nvSpPr>
        <p:spPr>
          <a:xfrm>
            <a:off x="3702170" y="830219"/>
            <a:ext cx="478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PLS-II storage ring parameter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2321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68F7738-257C-4B76-AC89-F629ED05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860" y="125963"/>
            <a:ext cx="5107752" cy="384842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149B762-A58C-45CC-ADBD-F5DCC5CF0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3" y="125963"/>
            <a:ext cx="4888301" cy="38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1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7778C93-04A1-4784-8C79-25E73B58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7" y="1207703"/>
            <a:ext cx="3968676" cy="314864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5ADD46E-F8C3-4659-BD86-BDB8F2B0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94" y="1147319"/>
            <a:ext cx="3968676" cy="326940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864CDB9-0DAC-46D7-BF3B-B70352881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031" y="1086937"/>
            <a:ext cx="3961969" cy="32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1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593AE9-8400-4235-B5B9-BC846196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44860" cy="526211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Low-alpha</a:t>
            </a:r>
            <a:r>
              <a:rPr lang="ko-KR" altLang="en-US" sz="2800" dirty="0"/>
              <a:t>용 </a:t>
            </a:r>
            <a:r>
              <a:rPr lang="en-US" altLang="ko-KR" sz="2800" dirty="0"/>
              <a:t>4e-5</a:t>
            </a:r>
            <a:endParaRPr lang="ko-KR" altLang="en-US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09B9DB-D5A5-42BF-8B1C-C3C6248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16" y="703783"/>
            <a:ext cx="3397223" cy="254163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9360B3F-A521-4E5E-AC85-997F6820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5" y="3729800"/>
            <a:ext cx="3518474" cy="27687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33DD77D-7064-4EAD-B68E-6DB4764E7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336" y="703783"/>
            <a:ext cx="3566997" cy="284844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259476-CE85-4454-BAEF-DB3441CF3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336" y="3841659"/>
            <a:ext cx="3629328" cy="2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FAF4BF2-34D9-4837-A3FB-9513C6EECED6}"/>
              </a:ext>
            </a:extLst>
          </p:cNvPr>
          <p:cNvSpPr txBox="1"/>
          <p:nvPr/>
        </p:nvSpPr>
        <p:spPr>
          <a:xfrm>
            <a:off x="80568" y="118281"/>
            <a:ext cx="643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Low alpha lattice? </a:t>
            </a:r>
            <a:endParaRPr lang="ko-KR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EB0FD9-4E33-44BD-AB5D-0DEAE63426A2}"/>
                  </a:ext>
                </a:extLst>
              </p:cNvPr>
              <p:cNvSpPr txBox="1"/>
              <p:nvPr/>
            </p:nvSpPr>
            <p:spPr>
              <a:xfrm>
                <a:off x="162019" y="797510"/>
                <a:ext cx="11327251" cy="660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altLang="ko-KR" sz="1600" dirty="0">
                    <a:latin typeface="+mj-lt"/>
                  </a:rPr>
                  <a:t>Low-momentum-compaction-factor (low-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+mj-lt"/>
                          </a:rPr>
                        </m:ctrlPr>
                      </m:sSubPr>
                      <m:e>
                        <m:r>
                          <a:rPr lang="en-US" altLang="ko-KR" sz="1600" b="0" i="1">
                            <a:latin typeface="+mj-lt"/>
                          </a:rPr>
                          <m:t>𝛼</m:t>
                        </m:r>
                      </m:e>
                      <m:sub>
                        <m:r>
                          <a:rPr lang="en-US" altLang="ko-KR" sz="1600" b="0" i="1">
                            <a:latin typeface="+mj-lt"/>
                          </a:rPr>
                          <m:t>𝑐</m:t>
                        </m:r>
                      </m:sub>
                    </m:sSub>
                    <m:r>
                      <a:rPr lang="en-US" altLang="ko-KR" sz="1600" b="0" i="1">
                        <a:latin typeface="+mj-lt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) optics are employed in synchrotron light sources to deliver sub-picosecond X-ray pulses and intense coherent THz radiation. The momentum compaction factor is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+mj-lt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+mj-lt"/>
                            </a:rPr>
                            <m:t>𝑐</m:t>
                          </m:r>
                        </m:sub>
                      </m:sSub>
                      <m:r>
                        <a:rPr lang="en-US" altLang="ko-KR" sz="1600" b="0" i="1" smtClean="0">
                          <a:latin typeface="+mj-lt"/>
                        </a:rPr>
                        <m:t> =</m:t>
                      </m:r>
                      <m:f>
                        <m:fPr>
                          <m:ctrlPr>
                            <a:rPr lang="en-US" altLang="ko-KR" sz="1600" i="1" smtClean="0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+mj-lt"/>
                            </a:rPr>
                            <m:t>𝐿</m:t>
                          </m:r>
                        </m:den>
                      </m:f>
                      <m:r>
                        <a:rPr lang="en-US" altLang="ko-KR" sz="1600" b="0" i="1" smtClean="0">
                          <a:latin typeface="+mj-lt"/>
                        </a:rPr>
                        <m:t>∫</m:t>
                      </m:r>
                      <m:f>
                        <m:fPr>
                          <m:ctrlPr>
                            <a:rPr lang="en-US" altLang="ko-KR" sz="1600" i="1" smtClean="0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+mj-lt"/>
                            </a:rPr>
                            <m:t>𝜂</m:t>
                          </m:r>
                          <m:r>
                            <a:rPr lang="en-US" altLang="ko-KR" sz="1600" b="0" i="1" smtClean="0">
                              <a:latin typeface="+mj-lt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+mj-lt"/>
                            </a:rPr>
                            <m:t>𝑠</m:t>
                          </m:r>
                          <m:r>
                            <a:rPr lang="en-US" altLang="ko-KR" sz="1600" b="0" i="1" smtClean="0">
                              <a:latin typeface="+mj-lt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+mj-lt"/>
                            </a:rPr>
                            <m:t>𝜌</m:t>
                          </m:r>
                          <m:r>
                            <a:rPr lang="en-US" altLang="ko-KR" sz="1600" b="0" i="1" smtClean="0">
                              <a:latin typeface="+mj-lt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+mj-lt"/>
                            </a:rPr>
                            <m:t>𝑠</m:t>
                          </m:r>
                          <m:r>
                            <a:rPr lang="en-US" altLang="ko-KR" sz="1600" b="0" i="1" smtClean="0">
                              <a:latin typeface="+mj-lt"/>
                            </a:rPr>
                            <m:t>)</m:t>
                          </m:r>
                        </m:den>
                      </m:f>
                      <m:r>
                        <a:rPr lang="en-US" altLang="ko-KR" sz="1600" b="0" i="1" smtClean="0">
                          <a:latin typeface="+mj-lt"/>
                        </a:rPr>
                        <m:t>𝑑𝑠</m:t>
                      </m:r>
                    </m:oMath>
                  </m:oMathPara>
                </a14:m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+mj-lt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+mj-lt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+mj-lt"/>
                        </a:rPr>
                        <m:t>=</m:t>
                      </m:r>
                      <m:f>
                        <m:fPr>
                          <m:ctrlPr>
                            <a:rPr lang="en-US" altLang="ko-KR" sz="1600" i="1" smtClean="0">
                              <a:latin typeface="+mj-lt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>
                                  <a:latin typeface="+mj-lt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600" b="0" i="1">
                                  <a:latin typeface="+mj-lt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i="1" smtClean="0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+mj-lt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+mj-lt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+mj-lt"/>
                            </a:rPr>
                            <m:t>2</m:t>
                          </m:r>
                          <m:r>
                            <a:rPr lang="en-US" altLang="ko-KR" sz="1600" b="0" i="1" smtClean="0">
                              <a:latin typeface="+mj-lt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i="1" smtClean="0"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+mj-lt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+mj-lt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altLang="ko-KR" sz="1600" dirty="0">
                    <a:latin typeface="+mj-lt"/>
                  </a:rPr>
                  <a:t>By adjusting quadrupoles to modify the dispersion, we can control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+mj-lt"/>
                          </a:rPr>
                        </m:ctrlPr>
                      </m:sSubPr>
                      <m:e>
                        <m:r>
                          <a:rPr lang="en-US" altLang="ko-KR" sz="1600" b="0" i="1">
                            <a:latin typeface="+mj-lt"/>
                          </a:rPr>
                          <m:t>𝛼</m:t>
                        </m:r>
                      </m:e>
                      <m:sub>
                        <m:r>
                          <a:rPr lang="en-US" altLang="ko-KR" sz="1600" b="0" i="1">
                            <a:latin typeface="+mj-lt"/>
                          </a:rPr>
                          <m:t>𝑐</m:t>
                        </m:r>
                      </m:sub>
                    </m:sSub>
                    <m:r>
                      <a:rPr lang="en-US" altLang="ko-KR" sz="1600" b="0" i="1">
                        <a:latin typeface="+mj-lt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.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altLang="ko-KR" sz="1600" dirty="0">
                    <a:latin typeface="+mj-lt"/>
                  </a:rPr>
                  <a:t>However, these optics changes also alter the dynamic aperture (DA) through their impact on beta function, dispersion, phase advances, and the resulting nonlinear driving terms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altLang="ko-KR" sz="1600" dirty="0">
                    <a:latin typeface="+mj-lt"/>
                  </a:rPr>
                  <a:t>Our objective is therefore to simultaneously optimize the momentum compaction factor (MCF,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​) and the dynamic aperture (DA).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marL="742950" lvl="1" indent="-285750" algn="just">
                  <a:buFont typeface="Wingdings" pitchFamily="2" charset="2"/>
                  <a:buChar char="§"/>
                </a:pPr>
                <a:endParaRPr lang="en-US" altLang="ko-KR" sz="1600" dirty="0">
                  <a:latin typeface="+mj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EB0FD9-4E33-44BD-AB5D-0DEAE6342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19" y="797510"/>
                <a:ext cx="11327251" cy="6607258"/>
              </a:xfrm>
              <a:prstGeom prst="rect">
                <a:avLst/>
              </a:prstGeom>
              <a:blipFill>
                <a:blip r:embed="rId2"/>
                <a:stretch>
                  <a:fillRect l="-215" t="-277" r="-2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021D0642-B7C7-4241-9D6A-EACE2D6346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9267658"/>
                  </p:ext>
                </p:extLst>
              </p:nvPr>
            </p:nvGraphicFramePr>
            <p:xfrm>
              <a:off x="7615450" y="1569493"/>
              <a:ext cx="4296770" cy="2691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8385">
                      <a:extLst>
                        <a:ext uri="{9D8B030D-6E8A-4147-A177-3AD203B41FA5}">
                          <a16:colId xmlns:a16="http://schemas.microsoft.com/office/drawing/2014/main" val="3888974439"/>
                        </a:ext>
                      </a:extLst>
                    </a:gridCol>
                    <a:gridCol w="2148385">
                      <a:extLst>
                        <a:ext uri="{9D8B030D-6E8A-4147-A177-3AD203B41FA5}">
                          <a16:colId xmlns:a16="http://schemas.microsoft.com/office/drawing/2014/main" val="4122872354"/>
                        </a:ext>
                      </a:extLst>
                    </a:gridCol>
                  </a:tblGrid>
                  <a:tr h="34467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Meaning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7893172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Momentum compaction factor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6226612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Circumference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4711916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Dispersion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6024633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Radius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5943554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Synchrotron frequency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4220398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Energy spread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2203866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Bunch length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28214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021D0642-B7C7-4241-9D6A-EACE2D6346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9267658"/>
                  </p:ext>
                </p:extLst>
              </p:nvPr>
            </p:nvGraphicFramePr>
            <p:xfrm>
              <a:off x="7615450" y="1569493"/>
              <a:ext cx="4296770" cy="2691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8385">
                      <a:extLst>
                        <a:ext uri="{9D8B030D-6E8A-4147-A177-3AD203B41FA5}">
                          <a16:colId xmlns:a16="http://schemas.microsoft.com/office/drawing/2014/main" val="3888974439"/>
                        </a:ext>
                      </a:extLst>
                    </a:gridCol>
                    <a:gridCol w="2148385">
                      <a:extLst>
                        <a:ext uri="{9D8B030D-6E8A-4147-A177-3AD203B41FA5}">
                          <a16:colId xmlns:a16="http://schemas.microsoft.com/office/drawing/2014/main" val="4122872354"/>
                        </a:ext>
                      </a:extLst>
                    </a:gridCol>
                  </a:tblGrid>
                  <a:tr h="34467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Meaning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789317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105455" r="-100567" b="-6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Momentum compaction factor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62266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205455" r="-100567" b="-5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Circumference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47119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305455" r="-100567" b="-4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Dispersion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60246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405455" r="-100567" b="-3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Radius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59435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496429" r="-1005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Synchrotron frequency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422039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607273" r="-100567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Energy spread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22038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707273" r="-10056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Bunch length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28214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736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E5CEDF0-B8CB-440B-8103-2DBB9515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25" y="86627"/>
            <a:ext cx="4733590" cy="359857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DB5F533-2A82-498D-AA00-A0D9A519FF8D}"/>
              </a:ext>
            </a:extLst>
          </p:cNvPr>
          <p:cNvSpPr/>
          <p:nvPr/>
        </p:nvSpPr>
        <p:spPr>
          <a:xfrm>
            <a:off x="7533782" y="1909143"/>
            <a:ext cx="1311215" cy="1416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DB19DCA-1781-48DC-AC7B-992F05198654}"/>
              </a:ext>
            </a:extLst>
          </p:cNvPr>
          <p:cNvCxnSpPr>
            <a:cxnSpLocks/>
          </p:cNvCxnSpPr>
          <p:nvPr/>
        </p:nvCxnSpPr>
        <p:spPr>
          <a:xfrm>
            <a:off x="8844997" y="1909143"/>
            <a:ext cx="2657392" cy="1930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48C9472-2170-42FB-8EBB-749C41EF4AA2}"/>
              </a:ext>
            </a:extLst>
          </p:cNvPr>
          <p:cNvCxnSpPr>
            <a:cxnSpLocks/>
          </p:cNvCxnSpPr>
          <p:nvPr/>
        </p:nvCxnSpPr>
        <p:spPr>
          <a:xfrm>
            <a:off x="7533782" y="3325380"/>
            <a:ext cx="420371" cy="3348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FFCA18-B4A7-47E4-B055-6687BDE73FD8}"/>
                  </a:ext>
                </a:extLst>
              </p:cNvPr>
              <p:cNvSpPr txBox="1"/>
              <p:nvPr/>
            </p:nvSpPr>
            <p:spPr>
              <a:xfrm>
                <a:off x="80568" y="524613"/>
                <a:ext cx="6431802" cy="329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The population size = 512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Used CPU number = 128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Total generations = 200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Number of variables = 8 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Number of objectives = 2 (-1*DA area, |alpha| )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Constraint :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&lt;20 , 0&lt;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&lt;20</m:t>
                    </m:r>
                  </m:oMath>
                </a14:m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endParaRPr lang="en-US" altLang="ko-KR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FFCA18-B4A7-47E4-B055-6687BDE73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" y="524613"/>
                <a:ext cx="6431802" cy="3293209"/>
              </a:xfrm>
              <a:prstGeom prst="rect">
                <a:avLst/>
              </a:prstGeom>
              <a:blipFill>
                <a:blip r:embed="rId4"/>
                <a:stretch>
                  <a:fillRect t="-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FAF4BF2-34D9-4837-A3FB-9513C6EECED6}"/>
              </a:ext>
            </a:extLst>
          </p:cNvPr>
          <p:cNvSpPr txBox="1"/>
          <p:nvPr/>
        </p:nvSpPr>
        <p:spPr>
          <a:xfrm>
            <a:off x="80568" y="118281"/>
            <a:ext cx="643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Lattice : PLS-II</a:t>
            </a:r>
            <a:r>
              <a:rPr lang="ko-KR" altLang="en-US" b="1" dirty="0"/>
              <a:t> </a:t>
            </a:r>
            <a:r>
              <a:rPr lang="en-US" altLang="ko-KR" b="1" dirty="0"/>
              <a:t>bare</a:t>
            </a:r>
            <a:r>
              <a:rPr lang="ko-KR" altLang="en-US" b="1" dirty="0"/>
              <a:t> </a:t>
            </a:r>
            <a:r>
              <a:rPr lang="en-US" altLang="ko-KR" b="1" dirty="0"/>
              <a:t>lattice</a:t>
            </a:r>
            <a:endParaRPr lang="ko-KR" altLang="en-US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69E3DC0-E893-42F1-882B-894D65D0C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153" y="3839400"/>
            <a:ext cx="3548236" cy="2834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3D77F6A-1398-4A9C-97A2-368248D27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54822"/>
            <a:ext cx="3725333" cy="272605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78598DC-2566-4A81-9283-81CAA890D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858" y="3902320"/>
            <a:ext cx="3554843" cy="2554096"/>
          </a:xfrm>
          <a:prstGeom prst="rect">
            <a:avLst/>
          </a:prstGeom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BCB97D30-F133-4C6D-9CBF-BF04630C17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61806" y="159587"/>
          <a:ext cx="3719921" cy="203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048">
                  <a:extLst>
                    <a:ext uri="{9D8B030D-6E8A-4147-A177-3AD203B41FA5}">
                      <a16:colId xmlns:a16="http://schemas.microsoft.com/office/drawing/2014/main" val="3283677129"/>
                    </a:ext>
                  </a:extLst>
                </a:gridCol>
                <a:gridCol w="1186540">
                  <a:extLst>
                    <a:ext uri="{9D8B030D-6E8A-4147-A177-3AD203B41FA5}">
                      <a16:colId xmlns:a16="http://schemas.microsoft.com/office/drawing/2014/main" val="2555127315"/>
                    </a:ext>
                  </a:extLst>
                </a:gridCol>
                <a:gridCol w="837353">
                  <a:extLst>
                    <a:ext uri="{9D8B030D-6E8A-4147-A177-3AD203B41FA5}">
                      <a16:colId xmlns:a16="http://schemas.microsoft.com/office/drawing/2014/main" val="3205894922"/>
                    </a:ext>
                  </a:extLst>
                </a:gridCol>
                <a:gridCol w="929980">
                  <a:extLst>
                    <a:ext uri="{9D8B030D-6E8A-4147-A177-3AD203B41FA5}">
                      <a16:colId xmlns:a16="http://schemas.microsoft.com/office/drawing/2014/main" val="2177028485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Storage ring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Circumference (m)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 Energy (GeV)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MCF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143510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Soleil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354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2.75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1.7e-5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58197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Diamond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561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-3e-6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348362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Bessy-II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240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1.7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3.5e-5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907671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SLS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288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2.4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5.3e-5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944068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SPEAR3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234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5.2e-5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46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0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E909D7-82A1-4002-AC57-2CFDB7B5B3A8}"/>
              </a:ext>
            </a:extLst>
          </p:cNvPr>
          <p:cNvSpPr txBox="1"/>
          <p:nvPr/>
        </p:nvSpPr>
        <p:spPr>
          <a:xfrm>
            <a:off x="415784" y="3969627"/>
            <a:ext cx="44598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Dipole</a:t>
            </a:r>
            <a:r>
              <a:rPr lang="ko-KR" altLang="en-US" sz="1600" dirty="0"/>
              <a:t>에서 </a:t>
            </a:r>
            <a:r>
              <a:rPr lang="en-US" altLang="ko-KR" sz="1600" dirty="0"/>
              <a:t>dispersion &lt;0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DA</a:t>
            </a:r>
            <a:r>
              <a:rPr lang="ko-KR" altLang="en-US" sz="1600" dirty="0"/>
              <a:t> </a:t>
            </a:r>
            <a:r>
              <a:rPr lang="en-US" altLang="ko-KR" sz="1600" dirty="0"/>
              <a:t>x</a:t>
            </a:r>
            <a:r>
              <a:rPr lang="ko-KR" altLang="en-US" sz="1600" dirty="0"/>
              <a:t> 방향  </a:t>
            </a:r>
            <a:r>
              <a:rPr lang="en-US" altLang="ko-KR" sz="1600" dirty="0"/>
              <a:t>acceptance -2.63mm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MCF : 6.3281e-5 (</a:t>
            </a:r>
            <a:r>
              <a:rPr lang="ko-KR" altLang="en-US" sz="1600" dirty="0"/>
              <a:t>원래 값 대비 </a:t>
            </a:r>
            <a:r>
              <a:rPr lang="en-US" altLang="ko-KR" sz="1600" dirty="0"/>
              <a:t>1/21 </a:t>
            </a:r>
            <a:r>
              <a:rPr lang="ko-KR" altLang="en-US" sz="1600" dirty="0"/>
              <a:t>수준</a:t>
            </a:r>
            <a:r>
              <a:rPr lang="en-US" altLang="ko-KR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Tune (H/V) : 20.6650 / 4.3935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Chromaticity (H/V) : 8.4203 / 2.0291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CCD97DD-76AF-4FED-9038-0B7BC57CCA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81690" y="3485072"/>
          <a:ext cx="3303918" cy="301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306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101306">
                  <a:extLst>
                    <a:ext uri="{9D8B030D-6E8A-4147-A177-3AD203B41FA5}">
                      <a16:colId xmlns:a16="http://schemas.microsoft.com/office/drawing/2014/main" val="841900304"/>
                    </a:ext>
                  </a:extLst>
                </a:gridCol>
                <a:gridCol w="1101306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</a:tblGrid>
              <a:tr h="269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Magnet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Original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Q1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-1.7008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-1.2653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Q2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2.3633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Q3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2.0142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Q4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-1.9618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-0.2384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-33.7142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-37.0680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35.0051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B2DFB3CD-91F6-430E-9B32-EB373579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0" y="129396"/>
            <a:ext cx="4639801" cy="350443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8A06E8-AADB-49B6-B5D4-638BF367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06" y="3526503"/>
            <a:ext cx="3369917" cy="312250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910B10E-58FA-4B38-B736-B84D1F108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484" y="225970"/>
            <a:ext cx="4498192" cy="31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1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FB3078-EC2C-434D-93E0-FB846A45BDF7}"/>
              </a:ext>
            </a:extLst>
          </p:cNvPr>
          <p:cNvSpPr txBox="1"/>
          <p:nvPr/>
        </p:nvSpPr>
        <p:spPr>
          <a:xfrm>
            <a:off x="219572" y="3689919"/>
            <a:ext cx="733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S1,S2</a:t>
            </a:r>
            <a:r>
              <a:rPr lang="ko-KR" altLang="en-US" dirty="0"/>
              <a:t> 이용하여 </a:t>
            </a:r>
            <a:r>
              <a:rPr lang="en-US" altLang="ko-KR" dirty="0"/>
              <a:t>chromaticity[H,V] [8.4203, 2.0291]</a:t>
            </a:r>
            <a:r>
              <a:rPr lang="ko-KR" altLang="en-US" dirty="0"/>
              <a:t>에서</a:t>
            </a:r>
            <a:r>
              <a:rPr lang="en-US" altLang="ko-KR" dirty="0"/>
              <a:t> [5,5] </a:t>
            </a:r>
            <a:r>
              <a:rPr lang="ko-KR" altLang="en-US" dirty="0"/>
              <a:t>으로 이동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X acceptance -2.63mm </a:t>
            </a:r>
            <a:r>
              <a:rPr lang="ko-KR" altLang="en-US" dirty="0"/>
              <a:t>에서 </a:t>
            </a:r>
            <a:r>
              <a:rPr lang="en-US" altLang="ko-KR" dirty="0"/>
              <a:t>-3.21mm</a:t>
            </a:r>
            <a:r>
              <a:rPr lang="ko-KR" altLang="en-US" dirty="0"/>
              <a:t>로 바뀜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E60E05B-9F3A-4E93-8AF3-1057FBF6E8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59037" y="3614161"/>
          <a:ext cx="4534163" cy="306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15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841900304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1476289190"/>
                    </a:ext>
                  </a:extLst>
                </a:gridCol>
              </a:tblGrid>
              <a:tr h="269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Magnet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Original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Modified K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-1.7008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-1.2653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변동없음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2.3633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2.4685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2.0142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1.9714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Q4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-1.9618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-0.2384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-33.7142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-31.6184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-37.0680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/>
                        <a:t>변동없음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S4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35.0051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3B252DD-784F-4D6A-95D1-1EE8E0A31410}"/>
              </a:ext>
            </a:extLst>
          </p:cNvPr>
          <p:cNvSpPr txBox="1"/>
          <p:nvPr/>
        </p:nvSpPr>
        <p:spPr>
          <a:xfrm>
            <a:off x="219572" y="4901545"/>
            <a:ext cx="810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scanrange</a:t>
            </a:r>
            <a:r>
              <a:rPr lang="en-US" altLang="ko-KR" dirty="0"/>
              <a:t> : 2 cell</a:t>
            </a:r>
          </a:p>
          <a:p>
            <a:r>
              <a:rPr lang="en-US" altLang="ko-KR" dirty="0" err="1"/>
              <a:t>Emitx</a:t>
            </a:r>
            <a:r>
              <a:rPr lang="en-US" altLang="ko-KR" dirty="0"/>
              <a:t> : 1.548e-08</a:t>
            </a:r>
          </a:p>
          <a:p>
            <a:r>
              <a:rPr lang="en-US" altLang="ko-KR" dirty="0" err="1"/>
              <a:t>Emity</a:t>
            </a:r>
            <a:r>
              <a:rPr lang="en-US" altLang="ko-KR" dirty="0"/>
              <a:t> : 1.548e-09 / 1.548e-10</a:t>
            </a:r>
          </a:p>
          <a:p>
            <a:r>
              <a:rPr lang="en-US" altLang="ko-KR" dirty="0"/>
              <a:t>Lifetime (</a:t>
            </a:r>
            <a:r>
              <a:rPr lang="en-US" altLang="ko-KR" dirty="0" err="1"/>
              <a:t>hrs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16.7115</a:t>
            </a:r>
            <a:r>
              <a:rPr lang="ko-KR" altLang="en-US" dirty="0"/>
              <a:t> </a:t>
            </a:r>
            <a:r>
              <a:rPr lang="en-US" altLang="ko-KR" dirty="0"/>
              <a:t>/</a:t>
            </a:r>
            <a:r>
              <a:rPr lang="ko-KR" altLang="en-US" dirty="0"/>
              <a:t> </a:t>
            </a:r>
            <a:r>
              <a:rPr lang="en-US" altLang="ko-KR" dirty="0"/>
              <a:t>5.2577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5CA75BB-14E1-450D-B0FF-69357541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089" y="302436"/>
            <a:ext cx="3998111" cy="276027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A01A211-8E02-4F3C-A070-5926A3E1F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0" y="292068"/>
            <a:ext cx="3896443" cy="295003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738DCCE-BE48-4BE8-A245-F35BAD6F2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912" y="144951"/>
            <a:ext cx="3896443" cy="31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9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/>
              <p:nvPr/>
            </p:nvSpPr>
            <p:spPr>
              <a:xfrm>
                <a:off x="153106" y="4468893"/>
                <a:ext cx="733946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Input the vacuum chamber[H, V] : [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ko-KR" dirty="0"/>
                  <a:t>25mm,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ko-KR" dirty="0"/>
                  <a:t>6mm]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X acceptance -2.78mm </a:t>
                </a:r>
                <a:r>
                  <a:rPr lang="ko-KR" altLang="en-US" dirty="0"/>
                  <a:t>에서 </a:t>
                </a:r>
                <a:r>
                  <a:rPr lang="en-US" altLang="ko-KR" dirty="0"/>
                  <a:t>-2.68mm</a:t>
                </a:r>
                <a:r>
                  <a:rPr lang="ko-KR" altLang="en-US" dirty="0"/>
                  <a:t>로 바뀜</a:t>
                </a: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6" y="4468893"/>
                <a:ext cx="7339465" cy="1477328"/>
              </a:xfrm>
              <a:prstGeom prst="rect">
                <a:avLst/>
              </a:prstGeom>
              <a:blipFill>
                <a:blip r:embed="rId2"/>
                <a:stretch>
                  <a:fillRect l="-498" t="-20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3B252DD-784F-4D6A-95D1-1EE8E0A31410}"/>
              </a:ext>
            </a:extLst>
          </p:cNvPr>
          <p:cNvSpPr txBox="1"/>
          <p:nvPr/>
        </p:nvSpPr>
        <p:spPr>
          <a:xfrm>
            <a:off x="443896" y="5461047"/>
            <a:ext cx="810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scanrange</a:t>
            </a:r>
            <a:r>
              <a:rPr lang="en-US" altLang="ko-KR" dirty="0"/>
              <a:t> : 2 cell</a:t>
            </a:r>
          </a:p>
          <a:p>
            <a:r>
              <a:rPr lang="en-US" altLang="ko-KR" dirty="0" err="1"/>
              <a:t>Emitx</a:t>
            </a:r>
            <a:r>
              <a:rPr lang="en-US" altLang="ko-KR" dirty="0"/>
              <a:t> : 1.548e-08</a:t>
            </a:r>
          </a:p>
          <a:p>
            <a:r>
              <a:rPr lang="en-US" altLang="ko-KR" dirty="0" err="1"/>
              <a:t>Emity</a:t>
            </a:r>
            <a:r>
              <a:rPr lang="en-US" altLang="ko-KR" dirty="0"/>
              <a:t> : 1.548e-09 / 1.548e-10</a:t>
            </a:r>
          </a:p>
          <a:p>
            <a:r>
              <a:rPr lang="en-US" altLang="ko-KR" dirty="0"/>
              <a:t>Lifetime (</a:t>
            </a:r>
            <a:r>
              <a:rPr lang="en-US" altLang="ko-KR" dirty="0" err="1"/>
              <a:t>hrs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13.3013</a:t>
            </a:r>
            <a:r>
              <a:rPr lang="ko-KR" altLang="en-US" dirty="0"/>
              <a:t> </a:t>
            </a:r>
            <a:r>
              <a:rPr lang="en-US" altLang="ko-KR" dirty="0"/>
              <a:t>/</a:t>
            </a:r>
            <a:r>
              <a:rPr lang="ko-KR" altLang="en-US" dirty="0"/>
              <a:t> </a:t>
            </a:r>
            <a:r>
              <a:rPr lang="en-US" altLang="ko-KR" dirty="0"/>
              <a:t>4.2690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96398AF-4F09-4A18-8979-382AF70EF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28" y="125356"/>
            <a:ext cx="5282640" cy="422854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D27B529-29E6-4C6A-B790-8C65C91E9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220" y="125356"/>
            <a:ext cx="5252520" cy="42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2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C8F2D1-C9F2-43EB-87A6-F1F61BCD4824}"/>
                  </a:ext>
                </a:extLst>
              </p:cNvPr>
              <p:cNvSpPr txBox="1"/>
              <p:nvPr/>
            </p:nvSpPr>
            <p:spPr>
              <a:xfrm>
                <a:off x="316535" y="3729526"/>
                <a:ext cx="7102181" cy="260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빔이 첫번째로 죽은 지점 </a:t>
                </a:r>
                <a:r>
                  <a:rPr lang="en-US" altLang="ko-KR" dirty="0"/>
                  <a:t>: -2.64mm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Hor. Tune = 20.759</a:t>
                </a:r>
              </a:p>
              <a:p>
                <a:r>
                  <a:rPr lang="en-US" altLang="ko-KR" dirty="0"/>
                  <a:t>Ver. Tune = 4.3561</a:t>
                </a:r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=12.0468</m:t>
                    </m:r>
                  </m:oMath>
                </a14:m>
                <a:r>
                  <a:rPr lang="ko-KR" altLang="en-US" dirty="0"/>
                  <a:t> </a:t>
                </a:r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Normal</a:t>
                </a:r>
                <a:r>
                  <a:rPr lang="ko-KR" altLang="en-US" dirty="0"/>
                  <a:t> </a:t>
                </a:r>
                <a:r>
                  <a:rPr lang="en-US" altLang="ko-KR" dirty="0" err="1"/>
                  <a:t>sextupole</a:t>
                </a:r>
                <a:r>
                  <a:rPr lang="ko-KR" altLang="en-US" dirty="0"/>
                  <a:t>에 의한 </a:t>
                </a:r>
                <a:r>
                  <a:rPr lang="en-US" altLang="ko-KR" dirty="0"/>
                  <a:t>3rd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order resonance </a:t>
                </a:r>
                <a:r>
                  <a:rPr lang="ko-KR" altLang="en-US" dirty="0"/>
                  <a:t>때문에 빔 손실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C8F2D1-C9F2-43EB-87A6-F1F61BCD4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5" y="3729526"/>
                <a:ext cx="7102181" cy="2607252"/>
              </a:xfrm>
              <a:prstGeom prst="rect">
                <a:avLst/>
              </a:prstGeom>
              <a:blipFill>
                <a:blip r:embed="rId2"/>
                <a:stretch>
                  <a:fillRect l="-773" t="-1405" b="-28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65B3C-BE6A-4676-A426-4AEB75D0B7F0}"/>
                  </a:ext>
                </a:extLst>
              </p:cNvPr>
              <p:cNvSpPr txBox="1"/>
              <p:nvPr/>
            </p:nvSpPr>
            <p:spPr>
              <a:xfrm>
                <a:off x="4940294" y="3741067"/>
                <a:ext cx="5454536" cy="206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𝑖𝑛𝑡𝑒𝑔𝑒𝑟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해당하는 </a:t>
                </a:r>
                <a:r>
                  <a:rPr lang="en-US" altLang="ko-KR" dirty="0"/>
                  <a:t>RDT : h10020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PLS-II : 418</a:t>
                </a:r>
              </a:p>
              <a:p>
                <a:r>
                  <a:rPr lang="en-US" altLang="ko-KR" dirty="0"/>
                  <a:t>PLS-II low-alpha : 3.6865e+03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65B3C-BE6A-4676-A426-4AEB75D0B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294" y="3741067"/>
                <a:ext cx="5454536" cy="2064796"/>
              </a:xfrm>
              <a:prstGeom prst="rect">
                <a:avLst/>
              </a:prstGeom>
              <a:blipFill>
                <a:blip r:embed="rId3"/>
                <a:stretch>
                  <a:fillRect l="-894" t="-14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11D2A839-5CA1-4D85-BEE0-06F09A906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69" y="145620"/>
            <a:ext cx="4771048" cy="346449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6DD298D-7344-4137-B8AA-6B161B7AD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32" y="74348"/>
            <a:ext cx="4771048" cy="33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2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C2AC253-9DC4-45E1-AA0C-C64EF906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659" y="231873"/>
            <a:ext cx="4143644" cy="3011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B3078-EC2C-434D-93E0-FB846A45BDF7}"/>
              </a:ext>
            </a:extLst>
          </p:cNvPr>
          <p:cNvSpPr txBox="1"/>
          <p:nvPr/>
        </p:nvSpPr>
        <p:spPr>
          <a:xfrm>
            <a:off x="202318" y="3440795"/>
            <a:ext cx="79841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Q1, Q2 </a:t>
            </a:r>
            <a:r>
              <a:rPr lang="ko-KR" altLang="en-US" dirty="0"/>
              <a:t>이용하여 </a:t>
            </a:r>
            <a:r>
              <a:rPr lang="en-US" altLang="ko-KR" dirty="0"/>
              <a:t>tune</a:t>
            </a:r>
            <a:r>
              <a:rPr lang="ko-KR" altLang="en-US" dirty="0"/>
              <a:t>에 따른 </a:t>
            </a:r>
            <a:r>
              <a:rPr lang="en-US" altLang="ko-KR" dirty="0"/>
              <a:t>DA scan </a:t>
            </a:r>
            <a:r>
              <a:rPr lang="ko-KR" altLang="en-US" dirty="0"/>
              <a:t>진행</a:t>
            </a:r>
            <a:r>
              <a:rPr lang="en-US" altLang="ko-KR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Hor.</a:t>
            </a:r>
            <a:r>
              <a:rPr lang="ko-KR" altLang="en-US" dirty="0"/>
              <a:t> </a:t>
            </a:r>
            <a:r>
              <a:rPr lang="en-US" altLang="ko-KR" dirty="0"/>
              <a:t>Tune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20.525</a:t>
            </a:r>
            <a:r>
              <a:rPr lang="ko-KR" altLang="en-US" dirty="0"/>
              <a:t> </a:t>
            </a:r>
            <a:r>
              <a:rPr lang="en-US" altLang="ko-KR" dirty="0"/>
              <a:t>~20.975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Ver. Tune : 4.025 ~ 4.475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그러나 </a:t>
            </a:r>
            <a:r>
              <a:rPr lang="en-US" altLang="ko-KR" dirty="0"/>
              <a:t>tune</a:t>
            </a:r>
            <a:r>
              <a:rPr lang="ko-KR" altLang="en-US" dirty="0"/>
              <a:t>을 조정하는 과정에서 </a:t>
            </a:r>
            <a:r>
              <a:rPr lang="en-US" altLang="ko-KR" dirty="0"/>
              <a:t>Quad</a:t>
            </a:r>
            <a:r>
              <a:rPr lang="ko-KR" altLang="en-US" dirty="0"/>
              <a:t>세기가 변경되어서 </a:t>
            </a:r>
            <a:r>
              <a:rPr lang="en-US" altLang="ko-KR" dirty="0"/>
              <a:t>MCF</a:t>
            </a:r>
            <a:r>
              <a:rPr lang="ko-KR" altLang="en-US" dirty="0"/>
              <a:t>가 커짐 </a:t>
            </a:r>
            <a:r>
              <a:rPr lang="en-US" altLang="ko-KR" dirty="0"/>
              <a:t>: 6.3281e-5 -&gt; 7.2660e-5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Lifetime </a:t>
            </a:r>
            <a:r>
              <a:rPr lang="ko-KR" altLang="en-US" dirty="0"/>
              <a:t>소폭 증가 </a:t>
            </a:r>
            <a:r>
              <a:rPr lang="en-US" altLang="ko-KR" dirty="0"/>
              <a:t>: 4.2690 </a:t>
            </a:r>
            <a:r>
              <a:rPr lang="en-US" altLang="ko-KR" dirty="0" err="1"/>
              <a:t>hrs</a:t>
            </a:r>
            <a:r>
              <a:rPr lang="en-US" altLang="ko-KR" dirty="0"/>
              <a:t> -&gt; 5.3866 </a:t>
            </a:r>
            <a:r>
              <a:rPr lang="en-US" altLang="ko-KR" dirty="0" err="1"/>
              <a:t>hrs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E60E05B-9F3A-4E93-8AF3-1057FBF6E8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73437" y="3504568"/>
          <a:ext cx="3366932" cy="301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74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248779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  <a:gridCol w="1248779">
                  <a:extLst>
                    <a:ext uri="{9D8B030D-6E8A-4147-A177-3AD203B41FA5}">
                      <a16:colId xmlns:a16="http://schemas.microsoft.com/office/drawing/2014/main" val="1476289190"/>
                    </a:ext>
                  </a:extLst>
                </a:gridCol>
              </a:tblGrid>
              <a:tr h="269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Magnet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Original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Best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Q1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-1.2522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Q2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2.4575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Q3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1.9714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변동없음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Q4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-0.2384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22.9306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S2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-31.6184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-37.0680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S4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35.0051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sp>
        <p:nvSpPr>
          <p:cNvPr id="4" name="별: 꼭짓점 5개 3">
            <a:extLst>
              <a:ext uri="{FF2B5EF4-FFF2-40B4-BE49-F238E27FC236}">
                <a16:creationId xmlns:a16="http://schemas.microsoft.com/office/drawing/2014/main" id="{8A925BFC-3C52-495F-8674-8E2DEC79991C}"/>
              </a:ext>
            </a:extLst>
          </p:cNvPr>
          <p:cNvSpPr/>
          <p:nvPr/>
        </p:nvSpPr>
        <p:spPr>
          <a:xfrm>
            <a:off x="8395799" y="916468"/>
            <a:ext cx="155276" cy="155276"/>
          </a:xfrm>
          <a:prstGeom prst="star5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별: 꼭짓점 5개 11">
            <a:extLst>
              <a:ext uri="{FF2B5EF4-FFF2-40B4-BE49-F238E27FC236}">
                <a16:creationId xmlns:a16="http://schemas.microsoft.com/office/drawing/2014/main" id="{21225D9C-19BC-4121-9F0A-CBE556F03B36}"/>
              </a:ext>
            </a:extLst>
          </p:cNvPr>
          <p:cNvSpPr/>
          <p:nvPr/>
        </p:nvSpPr>
        <p:spPr>
          <a:xfrm>
            <a:off x="9265651" y="761192"/>
            <a:ext cx="155276" cy="155276"/>
          </a:xfrm>
          <a:prstGeom prst="star5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8F64823-31C7-49FB-A434-0A17844A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5" y="196283"/>
            <a:ext cx="3784010" cy="297179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BAF1603-F050-422E-9374-63C802F71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268" y="196283"/>
            <a:ext cx="3810545" cy="29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6B42203-3BEB-4EBC-9BEB-29575F7F4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820" y="184463"/>
            <a:ext cx="4671180" cy="3429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DB5F533-2A82-498D-AA00-A0D9A519FF8D}"/>
              </a:ext>
            </a:extLst>
          </p:cNvPr>
          <p:cNvSpPr/>
          <p:nvPr/>
        </p:nvSpPr>
        <p:spPr>
          <a:xfrm>
            <a:off x="10560289" y="2976956"/>
            <a:ext cx="1051599" cy="452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DB19DCA-1781-48DC-AC7B-992F05198654}"/>
              </a:ext>
            </a:extLst>
          </p:cNvPr>
          <p:cNvCxnSpPr>
            <a:cxnSpLocks/>
          </p:cNvCxnSpPr>
          <p:nvPr/>
        </p:nvCxnSpPr>
        <p:spPr>
          <a:xfrm>
            <a:off x="11611889" y="3429000"/>
            <a:ext cx="83970" cy="3345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48C9472-2170-42FB-8EBB-749C41EF4AA2}"/>
              </a:ext>
            </a:extLst>
          </p:cNvPr>
          <p:cNvCxnSpPr>
            <a:cxnSpLocks/>
          </p:cNvCxnSpPr>
          <p:nvPr/>
        </p:nvCxnSpPr>
        <p:spPr>
          <a:xfrm flipH="1">
            <a:off x="7797449" y="2976956"/>
            <a:ext cx="2762841" cy="786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FFCA18-B4A7-47E4-B055-6687BDE73FD8}"/>
                  </a:ext>
                </a:extLst>
              </p:cNvPr>
              <p:cNvSpPr txBox="1"/>
              <p:nvPr/>
            </p:nvSpPr>
            <p:spPr>
              <a:xfrm>
                <a:off x="80568" y="524613"/>
                <a:ext cx="6431802" cy="329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The population size = 512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Used CPU number = 128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Total generations = 200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Number of variables = 8 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Number of objectives = 2 (-1*DA area, |alpha| )</a:t>
                </a:r>
              </a:p>
              <a:p>
                <a:endParaRPr lang="en-US" altLang="ko-KR" sz="1600" strike="sngStrike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strike="sngStrike" dirty="0">
                    <a:solidFill>
                      <a:srgbClr val="FF0000"/>
                    </a:solidFill>
                  </a:rPr>
                  <a:t>Constraint : </a:t>
                </a:r>
                <a14:m>
                  <m:oMath xmlns:m="http://schemas.openxmlformats.org/officeDocument/2006/math">
                    <m:r>
                      <a:rPr lang="en-US" altLang="ko-KR" sz="16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6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&lt;20 , 0&lt;</m:t>
                    </m:r>
                    <m:sSub>
                      <m:sSubPr>
                        <m:ctrlP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6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&lt;20</m:t>
                    </m:r>
                  </m:oMath>
                </a14:m>
                <a:endParaRPr lang="en-US" altLang="ko-KR" sz="1600" strike="sngStrike" dirty="0">
                  <a:solidFill>
                    <a:srgbClr val="FF0000"/>
                  </a:solidFill>
                </a:endParaRP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endParaRPr lang="en-US" altLang="ko-KR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FFCA18-B4A7-47E4-B055-6687BDE73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" y="524613"/>
                <a:ext cx="6431802" cy="3293209"/>
              </a:xfrm>
              <a:prstGeom prst="rect">
                <a:avLst/>
              </a:prstGeom>
              <a:blipFill>
                <a:blip r:embed="rId4"/>
                <a:stretch>
                  <a:fillRect t="-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FAF4BF2-34D9-4837-A3FB-9513C6EECED6}"/>
              </a:ext>
            </a:extLst>
          </p:cNvPr>
          <p:cNvSpPr txBox="1"/>
          <p:nvPr/>
        </p:nvSpPr>
        <p:spPr>
          <a:xfrm>
            <a:off x="80568" y="118281"/>
            <a:ext cx="643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Lattice : PLS-II</a:t>
            </a:r>
            <a:r>
              <a:rPr lang="ko-KR" altLang="en-US" b="1" dirty="0"/>
              <a:t> </a:t>
            </a:r>
            <a:r>
              <a:rPr lang="en-US" altLang="ko-KR" b="1" dirty="0"/>
              <a:t>bare</a:t>
            </a:r>
            <a:r>
              <a:rPr lang="ko-KR" altLang="en-US" b="1" dirty="0"/>
              <a:t> </a:t>
            </a:r>
            <a:r>
              <a:rPr lang="en-US" altLang="ko-KR" b="1" dirty="0"/>
              <a:t>lattice</a:t>
            </a:r>
            <a:endParaRPr lang="ko-KR" altLang="en-US" b="1" dirty="0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BCB97D30-F133-4C6D-9CBF-BF04630C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01265"/>
              </p:ext>
            </p:extLst>
          </p:nvPr>
        </p:nvGraphicFramePr>
        <p:xfrm>
          <a:off x="3261806" y="159587"/>
          <a:ext cx="3719921" cy="203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048">
                  <a:extLst>
                    <a:ext uri="{9D8B030D-6E8A-4147-A177-3AD203B41FA5}">
                      <a16:colId xmlns:a16="http://schemas.microsoft.com/office/drawing/2014/main" val="3283677129"/>
                    </a:ext>
                  </a:extLst>
                </a:gridCol>
                <a:gridCol w="1186540">
                  <a:extLst>
                    <a:ext uri="{9D8B030D-6E8A-4147-A177-3AD203B41FA5}">
                      <a16:colId xmlns:a16="http://schemas.microsoft.com/office/drawing/2014/main" val="2555127315"/>
                    </a:ext>
                  </a:extLst>
                </a:gridCol>
                <a:gridCol w="837353">
                  <a:extLst>
                    <a:ext uri="{9D8B030D-6E8A-4147-A177-3AD203B41FA5}">
                      <a16:colId xmlns:a16="http://schemas.microsoft.com/office/drawing/2014/main" val="3205894922"/>
                    </a:ext>
                  </a:extLst>
                </a:gridCol>
                <a:gridCol w="929980">
                  <a:extLst>
                    <a:ext uri="{9D8B030D-6E8A-4147-A177-3AD203B41FA5}">
                      <a16:colId xmlns:a16="http://schemas.microsoft.com/office/drawing/2014/main" val="2177028485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Storage ring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Circumference (m)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 Energy (GeV)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MCF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143510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Soleil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354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2.75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1.7e-5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58197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Diamond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561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-3e-6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348362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Bessy-II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240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1.7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3.5e-5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907671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SLS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288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2.4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5.3e-5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944068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SPEAR3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234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5.2e-5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465730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95B05959-50D7-40F6-866E-E39FC2F48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980" y="3816340"/>
            <a:ext cx="3690048" cy="272605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F05FD00-8709-4540-BEC4-5552B4C03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363" y="3839399"/>
            <a:ext cx="3898410" cy="27260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B90D8A0-046E-4666-AA94-0743147BA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7449" y="3763506"/>
            <a:ext cx="3898410" cy="30119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41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12546</TotalTime>
  <Words>1113</Words>
  <Application>Microsoft Office PowerPoint</Application>
  <PresentationFormat>와이드스크린</PresentationFormat>
  <Paragraphs>420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맑은 고딕</vt:lpstr>
      <vt:lpstr>Arial</vt:lpstr>
      <vt:lpstr>Cambria Math</vt:lpstr>
      <vt:lpstr>Wingdings</vt:lpstr>
      <vt:lpstr>Office 테마</vt:lpstr>
      <vt:lpstr>PLS-II low-alpha mode lattice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Low-alpha용 4e-5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PLS-II low-alpha</dc:title>
  <dc:creator>김준하 Junha Kim</dc:creator>
  <cp:lastModifiedBy>김준하 Junha Kim</cp:lastModifiedBy>
  <cp:revision>91</cp:revision>
  <dcterms:created xsi:type="dcterms:W3CDTF">2025-09-04T01:00:24Z</dcterms:created>
  <dcterms:modified xsi:type="dcterms:W3CDTF">2025-10-16T07:36:56Z</dcterms:modified>
</cp:coreProperties>
</file>