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18" r:id="rId2"/>
    <p:sldId id="425" r:id="rId3"/>
    <p:sldId id="426" r:id="rId4"/>
    <p:sldId id="421" r:id="rId5"/>
    <p:sldId id="427" r:id="rId6"/>
    <p:sldId id="258" r:id="rId7"/>
    <p:sldId id="401" r:id="rId8"/>
    <p:sldId id="437" r:id="rId9"/>
    <p:sldId id="403" r:id="rId10"/>
    <p:sldId id="436" r:id="rId11"/>
    <p:sldId id="428" r:id="rId12"/>
    <p:sldId id="424" r:id="rId13"/>
    <p:sldId id="422" r:id="rId14"/>
    <p:sldId id="430" r:id="rId15"/>
    <p:sldId id="431" r:id="rId16"/>
    <p:sldId id="438" r:id="rId17"/>
    <p:sldId id="432" r:id="rId18"/>
    <p:sldId id="434" r:id="rId19"/>
    <p:sldId id="433" r:id="rId20"/>
    <p:sldId id="435" r:id="rId2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909"/>
    <a:srgbClr val="0101FF"/>
    <a:srgbClr val="FF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보통 스타일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0" autoAdjust="0"/>
    <p:restoredTop sz="95923" autoAdjust="0"/>
  </p:normalViewPr>
  <p:slideViewPr>
    <p:cSldViewPr snapToGrid="0">
      <p:cViewPr varScale="1">
        <p:scale>
          <a:sx n="94" d="100"/>
          <a:sy n="94" d="100"/>
        </p:scale>
        <p:origin x="96" y="774"/>
      </p:cViewPr>
      <p:guideLst/>
    </p:cSldViewPr>
  </p:slideViewPr>
  <p:outlineViewPr>
    <p:cViewPr>
      <p:scale>
        <a:sx n="33" d="100"/>
        <a:sy n="33" d="100"/>
      </p:scale>
      <p:origin x="0" y="-87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4A307-B3FF-461D-A3A3-49D40E18509A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387C5-5796-4EBC-8572-7F61620D0E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2288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f2b426de1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f2b426de1c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g2f2b426de1c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1921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f2b426de1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f2b426de1c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g2f2b426de1c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565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f2b426de1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f2b426de1c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g2f2b426de1c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898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f2b426de1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f2b426de1c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g2f2b426de1c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1855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758BAF8-0F14-4786-9D3E-A0A8FBE2B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4C847C7-CEC9-4C80-8493-24B1D9250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9C0EDAA-054E-43CC-9938-A3E2BEC93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D5DCB8-9F52-402A-A960-4288C0FA8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0A0BDCE-02AA-4E5D-AB41-50AE85F94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5361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4B64F9-EFDA-45BA-A3A5-D27557F69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BFBAAE1-4225-492D-A1C3-2AD0DAF80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19F962F-0366-4CC6-BBD7-6C8394D6D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389C82B-AD23-4674-BD90-0910470F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62327C7-6CB4-4EC2-A169-66D129FB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7773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1911123-25EB-446A-B78D-35C73A74D0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6D921FB-78E0-4DCC-A782-5D6311EF2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9D5C694-AB53-40A8-8B23-D3707623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FB3F8DA-C7F7-4FF8-8E76-450F2CD0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BFE62F7-DD07-452A-A339-2AB8FB216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0776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B36AAD-B8CB-4CF7-BB97-5A4A74C5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53400" cy="496095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BC2A9F5-371C-4FAE-A1B2-B0E837935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232" y="697832"/>
            <a:ext cx="11309684" cy="5479131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19EDCFE-8193-4A88-9D8A-F706560E1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B0E4631-4F3C-4C42-AFCA-3C4FB33F4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B69D88E-501D-4DA6-AE63-D4FB8E5C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3019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F53345-AA8F-4D84-AF0C-849F1A516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FED948F-7283-4E58-A112-8716A9905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718394D-162A-41CF-AF38-D6ADAF1A5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4E86733-096F-41BC-86BC-37DB30FF9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1AC9FB1-CE5D-46BA-BF3D-B81B9367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6101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2BB6DED-6B0B-4511-B6BA-E40976BB2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A7F10BF-C71C-447F-9692-C46CF44B8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AF6803D-00DF-4175-83A1-5E0086A77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8496D69-6AEC-41AB-B84C-1803D0641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CDBE19E-1D77-43B0-BAF5-CED2C6F61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7C2F443-D90B-4485-A157-05B5A84F7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8982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17EB85-7397-4ED1-A8E0-025D3E7C5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AD281B0-3897-4F1C-B0C5-EAA7DDF78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6F9D03D-C6EE-4C6D-A329-5B308C851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94FD188-18CA-4837-8A88-CDBF8AAA88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53965EF-7671-457F-A41B-887A57BA12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C21B7871-80D9-464B-90CD-B85BE5F9D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933FE31-BB32-4F45-A9FA-B26CCDBD8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945E7FF-D786-40D9-9808-1E57E12F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454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ECDBB2-CF81-4A31-B516-253CF72F5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B40D4A5-4789-4659-A8D3-3F2C4409B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5122E40-BCBE-4162-BC3B-236199356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4BF35A5-4CAB-4C17-9C63-84B76E59D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532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EB0C1D9-826A-431D-8821-26F7EE1B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A77C5CA2-C4DA-428C-B447-F2F49927F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B4B0E45-833B-4F4F-B423-12ADC233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904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2441A10-EAC0-4D19-ACA7-F0BD464D4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BA8256F-5F51-43E1-BA75-80225669B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FBD186B-D0F3-47A7-A97C-6F7F621F0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0735993-6089-4B4F-8736-E67DDED2D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8727295-E901-4038-BC71-865EAFD1E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818263D-EAFB-4A06-A9D5-F5221BF8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7403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8CFCB14-3CA6-4413-9F47-08F0FD08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6ED5C9A-3065-44D6-91E3-A287A42CF0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281C95F-19E9-41FD-809B-FE69151FF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2313F34-EB15-4784-9DEA-2CCABF499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2E919EB-B0BB-4114-A764-35096AD89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0C088A3-91C3-4DA5-9DBC-94A7E02C5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4910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D872633-93C4-4624-993B-0326C3E9B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20C6091-BD62-41B4-A328-FBE296CC1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E9CBA88-1A04-4B9D-A9CC-D6983E6555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9F528-DFBB-4D6D-AE3A-CAE3025126DE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2E12BCB-3F83-4A29-AAC1-861F4F684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C413725-ABE1-4E66-A7BC-7644ED5A3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269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2F06C1-E735-414B-8405-4905C2D96F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WBPM Test Results and Paper Work Status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49925B1-2026-4D0E-A8C4-2C8AF78984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2025. 10. 17.</a:t>
            </a:r>
          </a:p>
          <a:p>
            <a:r>
              <a:rPr lang="ko-KR" altLang="en-US" dirty="0"/>
              <a:t>송우진</a:t>
            </a:r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4937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f2b426de1c_0_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/>
            <a:r>
              <a:rPr lang="en-US" altLang="ko-KR" sz="3200" b="1" dirty="0"/>
              <a:t>Beam Position Measurement</a:t>
            </a:r>
            <a:endParaRPr sz="3200" b="1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CE1ED6C-1E75-4EB9-8B75-7A8546B4C3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5434" y="0"/>
            <a:ext cx="3046566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600173D-CED4-48AA-88FC-ABDE76A3C6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073" y="577232"/>
            <a:ext cx="4133087" cy="309981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6E0C49E-82FC-4486-B744-52FE16F86E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273" y="577232"/>
            <a:ext cx="4133087" cy="309981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9AFD498-7E32-46F0-8F54-095E6545BF8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33" y="3677048"/>
            <a:ext cx="4133087" cy="309981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A2FF196-DABF-45AC-B366-E90A42CF789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950" y="3677048"/>
            <a:ext cx="4133087" cy="309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00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43055D4-73AB-45B9-99F2-43209222B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WBPM Test Result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EF8D3F3-0D00-4019-8E8A-B1C3B74DF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01" y="919901"/>
            <a:ext cx="12005797" cy="5479131"/>
          </a:xfrm>
        </p:spPr>
        <p:txBody>
          <a:bodyPr>
            <a:normAutofit/>
          </a:bodyPr>
          <a:lstStyle/>
          <a:p>
            <a:pPr lvl="0" indent="-188595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The WBPM test was carried out at PLS-II BL6C.</a:t>
            </a:r>
          </a:p>
          <a:p>
            <a:pPr lvl="0" indent="-188595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The PSF is predicted to be 120 </a:t>
            </a:r>
            <a:r>
              <a:rPr lang="en-US" altLang="ko-KR" sz="2400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or less during beam profile measurement</a:t>
            </a:r>
          </a:p>
          <a:p>
            <a:pPr lvl="0" indent="-188595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The position measurement resolution is 29 </a:t>
            </a:r>
            <a:r>
              <a:rPr lang="en-US" altLang="ko-KR" sz="2400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based on an exposure time of 0.3 </a:t>
            </a:r>
            <a:r>
              <a:rPr lang="en-US" altLang="ko-KR" sz="2400" dirty="0" err="1">
                <a:latin typeface="Arial" panose="020B0604020202020204" pitchFamily="34" charset="0"/>
                <a:cs typeface="Arial" panose="020B0604020202020204" pitchFamily="34" charset="0"/>
              </a:rPr>
              <a:t>ms.</a:t>
            </a:r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42BAAFD-95FF-4360-8E91-1D60C3553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96594"/>
            <a:ext cx="5366636" cy="402497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6AE7220-2857-4E3B-AD45-4B4F36D1A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86" y="2596594"/>
            <a:ext cx="5366636" cy="40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16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4354974-F4DE-4EB3-8553-77BFFC291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Paper Preparation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4BB206-97E8-4176-B998-2E85C8F729D9}"/>
              </a:ext>
            </a:extLst>
          </p:cNvPr>
          <p:cNvSpPr txBox="1"/>
          <p:nvPr/>
        </p:nvSpPr>
        <p:spPr>
          <a:xfrm>
            <a:off x="409667" y="923108"/>
            <a:ext cx="104867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/>
              <a:t>Dissertation</a:t>
            </a:r>
            <a:r>
              <a:rPr lang="en-US" altLang="ko-KR" sz="2000" dirty="0"/>
              <a:t>: Entire content written</a:t>
            </a:r>
          </a:p>
          <a:p>
            <a:r>
              <a:rPr lang="en-US" altLang="ko-KR" sz="2000" dirty="0"/>
              <a:t> - Excluded: Beam size measurement experiment</a:t>
            </a:r>
          </a:p>
          <a:p>
            <a:r>
              <a:rPr lang="en-US" altLang="ko-KR" sz="2000" dirty="0"/>
              <a:t> - Included: </a:t>
            </a:r>
            <a:r>
              <a:rPr lang="en-US" altLang="ko-KR" sz="2000" b="1" dirty="0"/>
              <a:t>Magnification</a:t>
            </a:r>
            <a:r>
              <a:rPr lang="en-US" altLang="ko-KR" sz="2000" dirty="0"/>
              <a:t> defocusing field design, experiment, and correction method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0EAC4C-06B7-4D77-BAD5-6E4927290C89}"/>
              </a:ext>
            </a:extLst>
          </p:cNvPr>
          <p:cNvSpPr txBox="1"/>
          <p:nvPr/>
        </p:nvSpPr>
        <p:spPr>
          <a:xfrm>
            <a:off x="409666" y="2361978"/>
            <a:ext cx="90793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/>
              <a:t>IBIC proceeding</a:t>
            </a:r>
            <a:r>
              <a:rPr lang="en-US" altLang="ko-KR" sz="2000" dirty="0"/>
              <a:t>: Beam size measurement experiment</a:t>
            </a:r>
          </a:p>
          <a:p>
            <a:r>
              <a:rPr lang="en-US" altLang="ko-KR" sz="2000" dirty="0"/>
              <a:t> - Excluded: Design, Result analysis, Magnification</a:t>
            </a:r>
          </a:p>
          <a:p>
            <a:r>
              <a:rPr lang="en-US" altLang="ko-KR" sz="2000" dirty="0"/>
              <a:t> - Included : Photo of the whole equipment, </a:t>
            </a:r>
            <a:r>
              <a:rPr lang="en-US" altLang="ko-KR" sz="2000" b="1" dirty="0"/>
              <a:t>WBPM measurement images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63504-FD9A-4CCC-90A7-216D635EA7F2}"/>
              </a:ext>
            </a:extLst>
          </p:cNvPr>
          <p:cNvSpPr txBox="1"/>
          <p:nvPr/>
        </p:nvSpPr>
        <p:spPr>
          <a:xfrm>
            <a:off x="409666" y="3800848"/>
            <a:ext cx="79887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rgbClr val="FF0000"/>
                </a:solidFill>
              </a:rPr>
              <a:t>Journal</a:t>
            </a:r>
            <a:r>
              <a:rPr lang="en-US" altLang="ko-KR" sz="2000" b="1" dirty="0"/>
              <a:t>: Resolution calculation and verification (Experimentally)</a:t>
            </a:r>
          </a:p>
          <a:p>
            <a:r>
              <a:rPr lang="en-US" altLang="ko-KR" sz="2000" dirty="0"/>
              <a:t> - Excluded: Magnification,</a:t>
            </a:r>
            <a:r>
              <a:rPr lang="ko-KR" altLang="en-US" sz="2000" dirty="0"/>
              <a:t> </a:t>
            </a:r>
            <a:r>
              <a:rPr lang="en-US" altLang="ko-KR" sz="2000" dirty="0"/>
              <a:t>Design detail</a:t>
            </a:r>
          </a:p>
          <a:p>
            <a:r>
              <a:rPr lang="en-US" altLang="ko-KR" sz="2000" dirty="0"/>
              <a:t> - Included: </a:t>
            </a:r>
            <a:r>
              <a:rPr lang="en-US" altLang="ko-KR" sz="2000" b="1" dirty="0"/>
              <a:t>Resolution</a:t>
            </a:r>
            <a:r>
              <a:rPr lang="en-US" altLang="ko-KR" sz="2000" dirty="0"/>
              <a:t>, result analysis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55314E-0213-46EA-B47A-A1DD861A1830}"/>
              </a:ext>
            </a:extLst>
          </p:cNvPr>
          <p:cNvSpPr txBox="1"/>
          <p:nvPr/>
        </p:nvSpPr>
        <p:spPr>
          <a:xfrm>
            <a:off x="409666" y="5239718"/>
            <a:ext cx="75504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/>
              <a:t>Internal report (Planned)</a:t>
            </a:r>
            <a:r>
              <a:rPr lang="en-US" altLang="ko-KR" sz="2000" dirty="0"/>
              <a:t>: Technical design, operation method</a:t>
            </a:r>
          </a:p>
          <a:p>
            <a:r>
              <a:rPr lang="en-US" altLang="ko-KR" sz="2000" dirty="0"/>
              <a:t> - Excluded: Theory</a:t>
            </a:r>
            <a:r>
              <a:rPr lang="ko-KR" altLang="en-US" sz="2000" dirty="0"/>
              <a:t> </a:t>
            </a:r>
            <a:r>
              <a:rPr lang="en-US" altLang="ko-KR" sz="2000" dirty="0"/>
              <a:t>(Resolution, Principle detail, …)</a:t>
            </a:r>
          </a:p>
          <a:p>
            <a:r>
              <a:rPr lang="en-US" altLang="ko-KR" sz="2000" dirty="0"/>
              <a:t> - Included: </a:t>
            </a:r>
            <a:r>
              <a:rPr lang="en-US" altLang="ko-KR" sz="2000" b="1" dirty="0"/>
              <a:t>Fabrication process</a:t>
            </a:r>
            <a:r>
              <a:rPr lang="en-US" altLang="ko-KR" sz="2000" dirty="0"/>
              <a:t>, PLS-II experiment details</a:t>
            </a:r>
          </a:p>
        </p:txBody>
      </p:sp>
    </p:spTree>
    <p:extLst>
      <p:ext uri="{BB962C8B-B14F-4D97-AF65-F5344CB8AC3E}">
        <p14:creationId xmlns:p14="http://schemas.microsoft.com/office/powerpoint/2010/main" val="3054046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4354974-F4DE-4EB3-8553-77BFFC291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Paper Preparation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2EF7FB5-A726-4012-B5B2-EFAB05E13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810" y="697832"/>
            <a:ext cx="5363157" cy="5479131"/>
          </a:xfrm>
        </p:spPr>
        <p:txBody>
          <a:bodyPr>
            <a:normAutofit/>
          </a:bodyPr>
          <a:lstStyle/>
          <a:p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Principle and configuration</a:t>
            </a:r>
          </a:p>
          <a:p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Monitor resolution</a:t>
            </a:r>
          </a:p>
          <a:p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Experimental set-up</a:t>
            </a:r>
          </a:p>
          <a:p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</a:p>
          <a:p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ko-K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BCD616A6-5CD2-4EE4-A6B0-556BBC5704AD}"/>
              </a:ext>
            </a:extLst>
          </p:cNvPr>
          <p:cNvSpPr txBox="1">
            <a:spLocks/>
          </p:cNvSpPr>
          <p:nvPr/>
        </p:nvSpPr>
        <p:spPr>
          <a:xfrm>
            <a:off x="3891280" y="697832"/>
            <a:ext cx="7831489" cy="5885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400" dirty="0"/>
              <a:t>Logical Structure</a:t>
            </a:r>
          </a:p>
          <a:p>
            <a:endParaRPr lang="en-US" altLang="ko-KR" sz="2400" dirty="0"/>
          </a:p>
          <a:p>
            <a:r>
              <a:rPr lang="en-US" altLang="ko-KR" sz="2400" dirty="0"/>
              <a:t>Necessity: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ko-KR" sz="2000" dirty="0"/>
              <a:t>DLSR </a:t>
            </a:r>
            <a:r>
              <a:rPr lang="en-US" altLang="ko-KR" sz="2000" dirty="0">
                <a:sym typeface="Wingdings" panose="05000000000000000000" pitchFamily="2" charset="2"/>
              </a:rPr>
              <a:t> </a:t>
            </a:r>
            <a:r>
              <a:rPr lang="el-GR" altLang="ko-KR" sz="2000" dirty="0">
                <a:sym typeface="Wingdings" panose="05000000000000000000" pitchFamily="2" charset="2"/>
              </a:rPr>
              <a:t>ε↓</a:t>
            </a:r>
            <a:r>
              <a:rPr lang="en-US" altLang="ko-KR" sz="2000" dirty="0">
                <a:sym typeface="Wingdings" panose="05000000000000000000" pitchFamily="2" charset="2"/>
              </a:rPr>
              <a:t> </a:t>
            </a:r>
            <a:br>
              <a:rPr lang="en-US" altLang="ko-KR" sz="2000" dirty="0">
                <a:sym typeface="Wingdings" panose="05000000000000000000" pitchFamily="2" charset="2"/>
              </a:rPr>
            </a:br>
            <a:r>
              <a:rPr lang="en-US" altLang="ko-KR" sz="2000" dirty="0">
                <a:sym typeface="Wingdings" panose="05000000000000000000" pitchFamily="2" charset="2"/>
              </a:rPr>
              <a:t> Requires high position measurement accuracy.</a:t>
            </a:r>
            <a:br>
              <a:rPr lang="en-US" altLang="ko-KR" sz="2000" dirty="0">
                <a:sym typeface="Wingdings" panose="05000000000000000000" pitchFamily="2" charset="2"/>
              </a:rPr>
            </a:br>
            <a:r>
              <a:rPr lang="en-US" altLang="ko-KR" sz="2000" dirty="0">
                <a:sym typeface="Wingdings" panose="05000000000000000000" pitchFamily="2" charset="2"/>
              </a:rPr>
              <a:t> Conventional devices cannot withstand power density.</a:t>
            </a:r>
            <a:br>
              <a:rPr lang="en-US" altLang="ko-KR" sz="2000" dirty="0">
                <a:sym typeface="Wingdings" panose="05000000000000000000" pitchFamily="2" charset="2"/>
              </a:rPr>
            </a:br>
            <a:r>
              <a:rPr lang="en-US" altLang="ko-KR" sz="2000" dirty="0">
                <a:sym typeface="Wingdings" panose="05000000000000000000" pitchFamily="2" charset="2"/>
              </a:rPr>
              <a:t> Non-destructive measurement via IPM method.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ko-KR" sz="2000" dirty="0">
                <a:sym typeface="Wingdings" panose="05000000000000000000" pitchFamily="2" charset="2"/>
              </a:rPr>
              <a:t>Central cone at 10 </a:t>
            </a:r>
            <a:r>
              <a:rPr lang="en-US" altLang="ko-KR" sz="2000" dirty="0" err="1">
                <a:sym typeface="Wingdings" panose="05000000000000000000" pitchFamily="2" charset="2"/>
              </a:rPr>
              <a:t>urad</a:t>
            </a:r>
            <a:r>
              <a:rPr lang="en-US" altLang="ko-KR" sz="2000" dirty="0">
                <a:sym typeface="Wingdings" panose="05000000000000000000" pitchFamily="2" charset="2"/>
              </a:rPr>
              <a:t> level used in undulator beamline.</a:t>
            </a:r>
            <a:br>
              <a:rPr lang="en-US" altLang="ko-KR" sz="2000" dirty="0">
                <a:sym typeface="Wingdings" panose="05000000000000000000" pitchFamily="2" charset="2"/>
              </a:rPr>
            </a:br>
            <a:r>
              <a:rPr lang="en-US" altLang="ko-KR" sz="2000" dirty="0">
                <a:sym typeface="Wingdings" panose="05000000000000000000" pitchFamily="2" charset="2"/>
              </a:rPr>
              <a:t> Requires profile measurement to identify the central cone.</a:t>
            </a:r>
            <a:br>
              <a:rPr lang="en-US" altLang="ko-KR" sz="2000" dirty="0">
                <a:sym typeface="Wingdings" panose="05000000000000000000" pitchFamily="2" charset="2"/>
              </a:rPr>
            </a:br>
            <a:r>
              <a:rPr lang="en-US" altLang="ko-KR" sz="2000" dirty="0">
                <a:sym typeface="Wingdings" panose="05000000000000000000" pitchFamily="2" charset="2"/>
              </a:rPr>
              <a:t> Requires precise electric field design (resolution).</a:t>
            </a:r>
            <a:endParaRPr lang="en-US" altLang="ko-KR" sz="2000" dirty="0"/>
          </a:p>
          <a:p>
            <a:endParaRPr lang="en-US" altLang="ko-KR" sz="2400" dirty="0"/>
          </a:p>
          <a:p>
            <a:r>
              <a:rPr lang="en-US" altLang="ko-KR" sz="2400" dirty="0"/>
              <a:t>Features: </a:t>
            </a:r>
          </a:p>
          <a:p>
            <a:pPr marL="0" indent="0">
              <a:buNone/>
            </a:pPr>
            <a:r>
              <a:rPr lang="en-US" altLang="ko-KR" sz="2000" dirty="0"/>
              <a:t>1. Resolution determining factor (PSF) analysis via particle tracking simulation.</a:t>
            </a:r>
          </a:p>
          <a:p>
            <a:pPr marL="0" indent="0">
              <a:buNone/>
            </a:pPr>
            <a:r>
              <a:rPr lang="en-US" altLang="ko-KR" sz="2000" dirty="0"/>
              <a:t>2. Verified at PLS-II beamline.</a:t>
            </a:r>
          </a:p>
          <a:p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61431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직사각형 180">
            <a:extLst>
              <a:ext uri="{FF2B5EF4-FFF2-40B4-BE49-F238E27FC236}">
                <a16:creationId xmlns:a16="http://schemas.microsoft.com/office/drawing/2014/main" id="{6B145052-533C-4B12-93AE-05D2826FF439}"/>
              </a:ext>
            </a:extLst>
          </p:cNvPr>
          <p:cNvSpPr/>
          <p:nvPr/>
        </p:nvSpPr>
        <p:spPr>
          <a:xfrm>
            <a:off x="6230983" y="3766358"/>
            <a:ext cx="4020668" cy="252704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A4354974-F4DE-4EB3-8553-77BFFC291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Paper Preparation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2EF7FB5-A726-4012-B5B2-EFAB05E13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810" y="697832"/>
            <a:ext cx="5363157" cy="5479131"/>
          </a:xfrm>
        </p:spPr>
        <p:txBody>
          <a:bodyPr>
            <a:normAutofit/>
          </a:bodyPr>
          <a:lstStyle/>
          <a:p>
            <a:r>
              <a:rPr lang="en-US" altLang="ko-KR" sz="2000" dirty="0"/>
              <a:t>Introduction</a:t>
            </a:r>
          </a:p>
          <a:p>
            <a:r>
              <a:rPr lang="en-US" altLang="ko-KR" sz="2000" b="1" dirty="0"/>
              <a:t>Principle and configuration</a:t>
            </a:r>
          </a:p>
          <a:p>
            <a:r>
              <a:rPr lang="en-US" altLang="ko-KR" sz="2000" dirty="0"/>
              <a:t>Monitor resolution</a:t>
            </a:r>
          </a:p>
          <a:p>
            <a:r>
              <a:rPr lang="en-US" altLang="ko-KR" sz="2000" dirty="0"/>
              <a:t>Experimental set-up</a:t>
            </a:r>
          </a:p>
          <a:p>
            <a:r>
              <a:rPr lang="en-US" altLang="ko-KR" sz="2000" dirty="0"/>
              <a:t>Measurement</a:t>
            </a:r>
          </a:p>
          <a:p>
            <a:r>
              <a:rPr lang="en-US" altLang="ko-KR" sz="2000" dirty="0"/>
              <a:t>Conclusions</a:t>
            </a:r>
            <a:endParaRPr lang="ko-KR" altLang="en-US" sz="2000" dirty="0"/>
          </a:p>
        </p:txBody>
      </p: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51F3D0B8-9D93-453F-B731-CB1FE7423FE6}"/>
              </a:ext>
            </a:extLst>
          </p:cNvPr>
          <p:cNvGrpSpPr/>
          <p:nvPr/>
        </p:nvGrpSpPr>
        <p:grpSpPr>
          <a:xfrm>
            <a:off x="5279502" y="564810"/>
            <a:ext cx="5526657" cy="3359017"/>
            <a:chOff x="6220128" y="1647841"/>
            <a:chExt cx="5526657" cy="3359017"/>
          </a:xfrm>
        </p:grpSpPr>
        <p:sp>
          <p:nvSpPr>
            <p:cNvPr id="5" name="자유형: 도형 4">
              <a:extLst>
                <a:ext uri="{FF2B5EF4-FFF2-40B4-BE49-F238E27FC236}">
                  <a16:creationId xmlns:a16="http://schemas.microsoft.com/office/drawing/2014/main" id="{C8A221E9-5DB3-46B1-925B-8EA46AE91342}"/>
                </a:ext>
              </a:extLst>
            </p:cNvPr>
            <p:cNvSpPr/>
            <p:nvPr/>
          </p:nvSpPr>
          <p:spPr>
            <a:xfrm>
              <a:off x="9336291" y="3844200"/>
              <a:ext cx="113601" cy="298450"/>
            </a:xfrm>
            <a:custGeom>
              <a:avLst/>
              <a:gdLst>
                <a:gd name="connsiteX0" fmla="*/ 133350 w 133350"/>
                <a:gd name="connsiteY0" fmla="*/ 0 h 298450"/>
                <a:gd name="connsiteX1" fmla="*/ 53975 w 133350"/>
                <a:gd name="connsiteY1" fmla="*/ 98425 h 298450"/>
                <a:gd name="connsiteX2" fmla="*/ 0 w 133350"/>
                <a:gd name="connsiteY2" fmla="*/ 29845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298450">
                  <a:moveTo>
                    <a:pt x="133350" y="0"/>
                  </a:moveTo>
                  <a:cubicBezTo>
                    <a:pt x="104775" y="24341"/>
                    <a:pt x="76200" y="48683"/>
                    <a:pt x="53975" y="98425"/>
                  </a:cubicBezTo>
                  <a:cubicBezTo>
                    <a:pt x="31750" y="148167"/>
                    <a:pt x="15875" y="223308"/>
                    <a:pt x="0" y="298450"/>
                  </a:cubicBezTo>
                </a:path>
              </a:pathLst>
            </a:custGeom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FC901874-DB3E-480D-8C61-AF2E562456BA}"/>
                </a:ext>
              </a:extLst>
            </p:cNvPr>
            <p:cNvSpPr/>
            <p:nvPr/>
          </p:nvSpPr>
          <p:spPr>
            <a:xfrm>
              <a:off x="8062481" y="4446768"/>
              <a:ext cx="206292" cy="298450"/>
            </a:xfrm>
            <a:custGeom>
              <a:avLst/>
              <a:gdLst>
                <a:gd name="connsiteX0" fmla="*/ 133350 w 133350"/>
                <a:gd name="connsiteY0" fmla="*/ 0 h 298450"/>
                <a:gd name="connsiteX1" fmla="*/ 53975 w 133350"/>
                <a:gd name="connsiteY1" fmla="*/ 98425 h 298450"/>
                <a:gd name="connsiteX2" fmla="*/ 0 w 133350"/>
                <a:gd name="connsiteY2" fmla="*/ 29845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298450">
                  <a:moveTo>
                    <a:pt x="133350" y="0"/>
                  </a:moveTo>
                  <a:cubicBezTo>
                    <a:pt x="104775" y="24341"/>
                    <a:pt x="76200" y="48683"/>
                    <a:pt x="53975" y="98425"/>
                  </a:cubicBezTo>
                  <a:cubicBezTo>
                    <a:pt x="31750" y="148167"/>
                    <a:pt x="15875" y="223308"/>
                    <a:pt x="0" y="298450"/>
                  </a:cubicBezTo>
                </a:path>
              </a:pathLst>
            </a:custGeom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6177445A-E85C-4C69-9B32-7D53A051EA66}"/>
                </a:ext>
              </a:extLst>
            </p:cNvPr>
            <p:cNvSpPr/>
            <p:nvPr/>
          </p:nvSpPr>
          <p:spPr>
            <a:xfrm>
              <a:off x="8261351" y="2740835"/>
              <a:ext cx="1333144" cy="1196411"/>
            </a:xfrm>
            <a:prstGeom prst="ellipse">
              <a:avLst/>
            </a:prstGeom>
            <a:gradFill flip="none" rotWithShape="1">
              <a:gsLst>
                <a:gs pos="0">
                  <a:srgbClr val="FFFF00"/>
                </a:gs>
                <a:gs pos="42000">
                  <a:srgbClr val="FFFFB3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직선 화살표 연결선 7">
              <a:extLst>
                <a:ext uri="{FF2B5EF4-FFF2-40B4-BE49-F238E27FC236}">
                  <a16:creationId xmlns:a16="http://schemas.microsoft.com/office/drawing/2014/main" id="{62325E30-56BC-42BE-B439-281218551C96}"/>
                </a:ext>
              </a:extLst>
            </p:cNvPr>
            <p:cNvCxnSpPr>
              <a:cxnSpLocks/>
            </p:cNvCxnSpPr>
            <p:nvPr/>
          </p:nvCxnSpPr>
          <p:spPr>
            <a:xfrm>
              <a:off x="9289339" y="1852234"/>
              <a:ext cx="0" cy="2957398"/>
            </a:xfrm>
            <a:prstGeom prst="straightConnector1">
              <a:avLst/>
            </a:prstGeom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" name="직선 화살표 연결선 8">
              <a:extLst>
                <a:ext uri="{FF2B5EF4-FFF2-40B4-BE49-F238E27FC236}">
                  <a16:creationId xmlns:a16="http://schemas.microsoft.com/office/drawing/2014/main" id="{794D9B4B-3460-4682-B324-6AC39DFA4675}"/>
                </a:ext>
              </a:extLst>
            </p:cNvPr>
            <p:cNvCxnSpPr>
              <a:cxnSpLocks/>
            </p:cNvCxnSpPr>
            <p:nvPr/>
          </p:nvCxnSpPr>
          <p:spPr>
            <a:xfrm>
              <a:off x="9642298" y="1852234"/>
              <a:ext cx="0" cy="2957398"/>
            </a:xfrm>
            <a:prstGeom prst="straightConnector1">
              <a:avLst/>
            </a:prstGeom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" name="직선 화살표 연결선 9">
              <a:extLst>
                <a:ext uri="{FF2B5EF4-FFF2-40B4-BE49-F238E27FC236}">
                  <a16:creationId xmlns:a16="http://schemas.microsoft.com/office/drawing/2014/main" id="{85EBF3F6-A369-4414-A0E3-0E802A67DD50}"/>
                </a:ext>
              </a:extLst>
            </p:cNvPr>
            <p:cNvCxnSpPr>
              <a:cxnSpLocks/>
            </p:cNvCxnSpPr>
            <p:nvPr/>
          </p:nvCxnSpPr>
          <p:spPr>
            <a:xfrm>
              <a:off x="8582648" y="1852234"/>
              <a:ext cx="0" cy="2957398"/>
            </a:xfrm>
            <a:prstGeom prst="straightConnector1">
              <a:avLst/>
            </a:prstGeom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" name="직선 화살표 연결선 10">
              <a:extLst>
                <a:ext uri="{FF2B5EF4-FFF2-40B4-BE49-F238E27FC236}">
                  <a16:creationId xmlns:a16="http://schemas.microsoft.com/office/drawing/2014/main" id="{9A6A019E-079F-4EC0-8E65-2242E596CBAC}"/>
                </a:ext>
              </a:extLst>
            </p:cNvPr>
            <p:cNvCxnSpPr>
              <a:cxnSpLocks/>
            </p:cNvCxnSpPr>
            <p:nvPr/>
          </p:nvCxnSpPr>
          <p:spPr>
            <a:xfrm>
              <a:off x="8216901" y="1852234"/>
              <a:ext cx="0" cy="2957398"/>
            </a:xfrm>
            <a:prstGeom prst="straightConnector1">
              <a:avLst/>
            </a:prstGeom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" name="직선 화살표 연결선 11">
              <a:extLst>
                <a:ext uri="{FF2B5EF4-FFF2-40B4-BE49-F238E27FC236}">
                  <a16:creationId xmlns:a16="http://schemas.microsoft.com/office/drawing/2014/main" id="{4D029182-A540-4BDE-BD9D-04D6E897977E}"/>
                </a:ext>
              </a:extLst>
            </p:cNvPr>
            <p:cNvCxnSpPr>
              <a:cxnSpLocks/>
            </p:cNvCxnSpPr>
            <p:nvPr/>
          </p:nvCxnSpPr>
          <p:spPr>
            <a:xfrm>
              <a:off x="8927923" y="1852234"/>
              <a:ext cx="0" cy="2957398"/>
            </a:xfrm>
            <a:prstGeom prst="straightConnector1">
              <a:avLst/>
            </a:prstGeom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F27330F0-77EE-42E9-90DC-C3A49B6AE615}"/>
                </a:ext>
              </a:extLst>
            </p:cNvPr>
            <p:cNvSpPr/>
            <p:nvPr/>
          </p:nvSpPr>
          <p:spPr>
            <a:xfrm>
              <a:off x="6894728" y="1647841"/>
              <a:ext cx="4066391" cy="11833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6A748F07-AEB8-4523-9895-A40DED7AB0D3}"/>
                </a:ext>
              </a:extLst>
            </p:cNvPr>
            <p:cNvSpPr/>
            <p:nvPr/>
          </p:nvSpPr>
          <p:spPr>
            <a:xfrm>
              <a:off x="10052178" y="3357350"/>
              <a:ext cx="908941" cy="11833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B3B78A2B-AB98-41C2-9E8C-69B239207820}"/>
                </a:ext>
              </a:extLst>
            </p:cNvPr>
            <p:cNvSpPr/>
            <p:nvPr/>
          </p:nvSpPr>
          <p:spPr>
            <a:xfrm>
              <a:off x="10052178" y="4075461"/>
              <a:ext cx="908941" cy="11833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70D710FA-F3C4-42B0-A69A-EC1CEF89B104}"/>
                </a:ext>
              </a:extLst>
            </p:cNvPr>
            <p:cNvSpPr/>
            <p:nvPr/>
          </p:nvSpPr>
          <p:spPr>
            <a:xfrm>
              <a:off x="6894728" y="3357350"/>
              <a:ext cx="908941" cy="11833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67D06CE8-4C13-4C5C-801F-EC9B2CAF090E}"/>
                </a:ext>
              </a:extLst>
            </p:cNvPr>
            <p:cNvSpPr/>
            <p:nvPr/>
          </p:nvSpPr>
          <p:spPr>
            <a:xfrm>
              <a:off x="6894728" y="4075461"/>
              <a:ext cx="908941" cy="11833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A6AFF1CD-4959-4878-8B2A-61AC08F7D34A}"/>
                </a:ext>
              </a:extLst>
            </p:cNvPr>
            <p:cNvSpPr/>
            <p:nvPr/>
          </p:nvSpPr>
          <p:spPr>
            <a:xfrm>
              <a:off x="9379049" y="3657039"/>
              <a:ext cx="215446" cy="228600"/>
            </a:xfrm>
            <a:prstGeom prst="ellipse">
              <a:avLst/>
            </a:prstGeom>
            <a:solidFill>
              <a:srgbClr val="0101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ko-KR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6B38DE3B-8B3E-419C-BB4C-FD23878A6FF1}"/>
                </a:ext>
              </a:extLst>
            </p:cNvPr>
            <p:cNvSpPr/>
            <p:nvPr/>
          </p:nvSpPr>
          <p:spPr>
            <a:xfrm>
              <a:off x="9073893" y="3357350"/>
              <a:ext cx="215446" cy="228600"/>
            </a:xfrm>
            <a:prstGeom prst="ellipse">
              <a:avLst/>
            </a:prstGeom>
            <a:solidFill>
              <a:srgbClr val="0101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ko-KR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6351AEDC-1563-4045-8D77-8DF2045408AB}"/>
                </a:ext>
              </a:extLst>
            </p:cNvPr>
            <p:cNvSpPr/>
            <p:nvPr/>
          </p:nvSpPr>
          <p:spPr>
            <a:xfrm>
              <a:off x="8344453" y="3088098"/>
              <a:ext cx="215446" cy="228600"/>
            </a:xfrm>
            <a:prstGeom prst="ellipse">
              <a:avLst/>
            </a:prstGeom>
            <a:solidFill>
              <a:srgbClr val="0101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ko-KR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8C4A93F5-DD94-4531-BE42-D263138FB9B0}"/>
                </a:ext>
              </a:extLst>
            </p:cNvPr>
            <p:cNvSpPr/>
            <p:nvPr/>
          </p:nvSpPr>
          <p:spPr>
            <a:xfrm>
              <a:off x="8591950" y="3965195"/>
              <a:ext cx="215446" cy="228600"/>
            </a:xfrm>
            <a:prstGeom prst="ellipse">
              <a:avLst/>
            </a:prstGeom>
            <a:solidFill>
              <a:srgbClr val="0101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ko-KR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7F7C2109-6B69-4A95-9B2A-C0BFB7CBB198}"/>
                </a:ext>
              </a:extLst>
            </p:cNvPr>
            <p:cNvSpPr/>
            <p:nvPr/>
          </p:nvSpPr>
          <p:spPr>
            <a:xfrm>
              <a:off x="9048451" y="4057981"/>
              <a:ext cx="215446" cy="228600"/>
            </a:xfrm>
            <a:prstGeom prst="ellipse">
              <a:avLst/>
            </a:prstGeom>
            <a:solidFill>
              <a:srgbClr val="0101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ko-KR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503555EA-BBF0-4AC9-AC69-5E05C4043391}"/>
                </a:ext>
              </a:extLst>
            </p:cNvPr>
            <p:cNvSpPr/>
            <p:nvPr/>
          </p:nvSpPr>
          <p:spPr>
            <a:xfrm>
              <a:off x="9187380" y="2542419"/>
              <a:ext cx="215446" cy="228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ko-KR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168CDE37-0BC6-4339-AD5F-0A2ED2A526E9}"/>
                </a:ext>
              </a:extLst>
            </p:cNvPr>
            <p:cNvSpPr/>
            <p:nvPr/>
          </p:nvSpPr>
          <p:spPr>
            <a:xfrm>
              <a:off x="8807396" y="2312362"/>
              <a:ext cx="215446" cy="228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ko-KR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4BFA81C1-FF23-4E2A-8890-D506414CA48E}"/>
                </a:ext>
              </a:extLst>
            </p:cNvPr>
            <p:cNvSpPr/>
            <p:nvPr/>
          </p:nvSpPr>
          <p:spPr>
            <a:xfrm>
              <a:off x="8844474" y="2930913"/>
              <a:ext cx="215446" cy="228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ko-KR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D0021620-97ED-41C5-8CCE-3C80863CC90B}"/>
                </a:ext>
              </a:extLst>
            </p:cNvPr>
            <p:cNvSpPr/>
            <p:nvPr/>
          </p:nvSpPr>
          <p:spPr>
            <a:xfrm>
              <a:off x="8268603" y="2227879"/>
              <a:ext cx="215446" cy="228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ko-KR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558505EA-04B2-4D68-964B-DD556A6CD0EB}"/>
                </a:ext>
              </a:extLst>
            </p:cNvPr>
            <p:cNvSpPr/>
            <p:nvPr/>
          </p:nvSpPr>
          <p:spPr>
            <a:xfrm>
              <a:off x="9163603" y="1884801"/>
              <a:ext cx="215446" cy="228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ko-KR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D5805508-18BD-41CF-AE51-3247046165D8}"/>
                </a:ext>
              </a:extLst>
            </p:cNvPr>
            <p:cNvSpPr/>
            <p:nvPr/>
          </p:nvSpPr>
          <p:spPr>
            <a:xfrm>
              <a:off x="8591950" y="1955488"/>
              <a:ext cx="215446" cy="228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ko-KR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64626F0-61DE-4896-AB1A-44797F99EC20}"/>
                </a:ext>
              </a:extLst>
            </p:cNvPr>
            <p:cNvSpPr txBox="1"/>
            <p:nvPr/>
          </p:nvSpPr>
          <p:spPr>
            <a:xfrm>
              <a:off x="10086554" y="2402343"/>
              <a:ext cx="15295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>
                  <a:latin typeface="Arial" panose="020B0604020202020204" pitchFamily="34" charset="0"/>
                  <a:cs typeface="Arial" panose="020B0604020202020204" pitchFamily="34" charset="0"/>
                </a:rPr>
                <a:t>Extraction field</a:t>
              </a:r>
              <a:endParaRPr lang="ko-KR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AFB7353-BED3-40D0-BAFC-B10B5F1AAD1E}"/>
                </a:ext>
              </a:extLst>
            </p:cNvPr>
            <p:cNvSpPr txBox="1"/>
            <p:nvPr/>
          </p:nvSpPr>
          <p:spPr>
            <a:xfrm>
              <a:off x="6220128" y="1855273"/>
              <a:ext cx="18469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>
                  <a:latin typeface="Arial" panose="020B0604020202020204" pitchFamily="34" charset="0"/>
                  <a:cs typeface="Arial" panose="020B0604020202020204" pitchFamily="34" charset="0"/>
                </a:rPr>
                <a:t>Repeller electrode</a:t>
              </a:r>
              <a:endParaRPr lang="ko-KR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75C07C9-CA8F-4BB4-B1A9-36FEAC2CBF44}"/>
                </a:ext>
              </a:extLst>
            </p:cNvPr>
            <p:cNvSpPr txBox="1"/>
            <p:nvPr/>
          </p:nvSpPr>
          <p:spPr>
            <a:xfrm>
              <a:off x="9955910" y="3514914"/>
              <a:ext cx="17908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>
                  <a:latin typeface="Arial" panose="020B0604020202020204" pitchFamily="34" charset="0"/>
                  <a:cs typeface="Arial" panose="020B0604020202020204" pitchFamily="34" charset="0"/>
                </a:rPr>
                <a:t>Guiding electrode</a:t>
              </a:r>
              <a:endParaRPr lang="ko-KR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A9CDEBD-DAB5-4335-AEC8-2DD0CD7F0B27}"/>
                </a:ext>
              </a:extLst>
            </p:cNvPr>
            <p:cNvSpPr txBox="1"/>
            <p:nvPr/>
          </p:nvSpPr>
          <p:spPr>
            <a:xfrm>
              <a:off x="6535272" y="2392954"/>
              <a:ext cx="1620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Photo-electrons</a:t>
              </a:r>
              <a:endParaRPr lang="ko-KR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4A36FB0-44ED-4F1C-94B0-044DE79C9D48}"/>
                </a:ext>
              </a:extLst>
            </p:cNvPr>
            <p:cNvSpPr txBox="1"/>
            <p:nvPr/>
          </p:nvSpPr>
          <p:spPr>
            <a:xfrm>
              <a:off x="6925686" y="2930635"/>
              <a:ext cx="11641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>
                  <a:solidFill>
                    <a:srgbClr val="0101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Photo-ions</a:t>
              </a:r>
              <a:endParaRPr lang="ko-KR" altLang="en-US" sz="1600" dirty="0">
                <a:solidFill>
                  <a:srgbClr val="0101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2195EDC-9927-4E5E-95E7-339129C0C835}"/>
                </a:ext>
              </a:extLst>
            </p:cNvPr>
            <p:cNvSpPr txBox="1"/>
            <p:nvPr/>
          </p:nvSpPr>
          <p:spPr>
            <a:xfrm>
              <a:off x="10569024" y="4668304"/>
              <a:ext cx="95891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600" dirty="0">
                  <a:latin typeface="Arial" panose="020B0604020202020204" pitchFamily="34" charset="0"/>
                  <a:cs typeface="Arial" panose="020B0604020202020204" pitchFamily="34" charset="0"/>
                </a:rPr>
                <a:t>Readout</a:t>
              </a:r>
              <a:endParaRPr lang="ko-KR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타원 35">
              <a:extLst>
                <a:ext uri="{FF2B5EF4-FFF2-40B4-BE49-F238E27FC236}">
                  <a16:creationId xmlns:a16="http://schemas.microsoft.com/office/drawing/2014/main" id="{739A458E-5745-470C-ABD9-BFD88DA30A2B}"/>
                </a:ext>
              </a:extLst>
            </p:cNvPr>
            <p:cNvSpPr/>
            <p:nvPr/>
          </p:nvSpPr>
          <p:spPr>
            <a:xfrm>
              <a:off x="8171092" y="4324251"/>
              <a:ext cx="215446" cy="228600"/>
            </a:xfrm>
            <a:prstGeom prst="ellipse">
              <a:avLst/>
            </a:prstGeom>
            <a:solidFill>
              <a:srgbClr val="0101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ko-KR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id="{A6F6D63B-C8A3-42C0-ADF0-FF2F75FC8B10}"/>
                </a:ext>
              </a:extLst>
            </p:cNvPr>
            <p:cNvSpPr/>
            <p:nvPr/>
          </p:nvSpPr>
          <p:spPr>
            <a:xfrm>
              <a:off x="8315500" y="3302000"/>
              <a:ext cx="79199" cy="298450"/>
            </a:xfrm>
            <a:custGeom>
              <a:avLst/>
              <a:gdLst>
                <a:gd name="connsiteX0" fmla="*/ 133350 w 133350"/>
                <a:gd name="connsiteY0" fmla="*/ 0 h 298450"/>
                <a:gd name="connsiteX1" fmla="*/ 53975 w 133350"/>
                <a:gd name="connsiteY1" fmla="*/ 98425 h 298450"/>
                <a:gd name="connsiteX2" fmla="*/ 0 w 133350"/>
                <a:gd name="connsiteY2" fmla="*/ 29845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298450">
                  <a:moveTo>
                    <a:pt x="133350" y="0"/>
                  </a:moveTo>
                  <a:cubicBezTo>
                    <a:pt x="104775" y="24341"/>
                    <a:pt x="76200" y="48683"/>
                    <a:pt x="53975" y="98425"/>
                  </a:cubicBezTo>
                  <a:cubicBezTo>
                    <a:pt x="31750" y="148167"/>
                    <a:pt x="15875" y="223308"/>
                    <a:pt x="0" y="298450"/>
                  </a:cubicBezTo>
                </a:path>
              </a:pathLst>
            </a:custGeom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86CAFD30-4956-4E21-A848-FCCB500B7910}"/>
                </a:ext>
              </a:extLst>
            </p:cNvPr>
            <p:cNvSpPr/>
            <p:nvPr/>
          </p:nvSpPr>
          <p:spPr>
            <a:xfrm flipH="1">
              <a:off x="8733569" y="4185781"/>
              <a:ext cx="162954" cy="298450"/>
            </a:xfrm>
            <a:custGeom>
              <a:avLst/>
              <a:gdLst>
                <a:gd name="connsiteX0" fmla="*/ 133350 w 133350"/>
                <a:gd name="connsiteY0" fmla="*/ 0 h 298450"/>
                <a:gd name="connsiteX1" fmla="*/ 53975 w 133350"/>
                <a:gd name="connsiteY1" fmla="*/ 98425 h 298450"/>
                <a:gd name="connsiteX2" fmla="*/ 0 w 133350"/>
                <a:gd name="connsiteY2" fmla="*/ 29845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298450">
                  <a:moveTo>
                    <a:pt x="133350" y="0"/>
                  </a:moveTo>
                  <a:cubicBezTo>
                    <a:pt x="104775" y="24341"/>
                    <a:pt x="76200" y="48683"/>
                    <a:pt x="53975" y="98425"/>
                  </a:cubicBezTo>
                  <a:cubicBezTo>
                    <a:pt x="31750" y="148167"/>
                    <a:pt x="15875" y="223308"/>
                    <a:pt x="0" y="298450"/>
                  </a:cubicBezTo>
                </a:path>
              </a:pathLst>
            </a:custGeom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37EE057F-DA56-42AA-9B3F-5B9C4AA4F156}"/>
                </a:ext>
              </a:extLst>
            </p:cNvPr>
            <p:cNvSpPr/>
            <p:nvPr/>
          </p:nvSpPr>
          <p:spPr>
            <a:xfrm flipH="1">
              <a:off x="9191173" y="4293224"/>
              <a:ext cx="45719" cy="298450"/>
            </a:xfrm>
            <a:custGeom>
              <a:avLst/>
              <a:gdLst>
                <a:gd name="connsiteX0" fmla="*/ 133350 w 133350"/>
                <a:gd name="connsiteY0" fmla="*/ 0 h 298450"/>
                <a:gd name="connsiteX1" fmla="*/ 53975 w 133350"/>
                <a:gd name="connsiteY1" fmla="*/ 98425 h 298450"/>
                <a:gd name="connsiteX2" fmla="*/ 0 w 133350"/>
                <a:gd name="connsiteY2" fmla="*/ 29845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298450">
                  <a:moveTo>
                    <a:pt x="133350" y="0"/>
                  </a:moveTo>
                  <a:cubicBezTo>
                    <a:pt x="104775" y="24341"/>
                    <a:pt x="76200" y="48683"/>
                    <a:pt x="53975" y="98425"/>
                  </a:cubicBezTo>
                  <a:cubicBezTo>
                    <a:pt x="31750" y="148167"/>
                    <a:pt x="15875" y="223308"/>
                    <a:pt x="0" y="298450"/>
                  </a:cubicBezTo>
                </a:path>
              </a:pathLst>
            </a:custGeom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75CB89F8-9DD5-400D-8E29-C07F43E996FC}"/>
                </a:ext>
              </a:extLst>
            </p:cNvPr>
            <p:cNvSpPr/>
            <p:nvPr/>
          </p:nvSpPr>
          <p:spPr>
            <a:xfrm flipH="1">
              <a:off x="9182233" y="3572992"/>
              <a:ext cx="45719" cy="298450"/>
            </a:xfrm>
            <a:custGeom>
              <a:avLst/>
              <a:gdLst>
                <a:gd name="connsiteX0" fmla="*/ 133350 w 133350"/>
                <a:gd name="connsiteY0" fmla="*/ 0 h 298450"/>
                <a:gd name="connsiteX1" fmla="*/ 53975 w 133350"/>
                <a:gd name="connsiteY1" fmla="*/ 98425 h 298450"/>
                <a:gd name="connsiteX2" fmla="*/ 0 w 133350"/>
                <a:gd name="connsiteY2" fmla="*/ 29845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298450">
                  <a:moveTo>
                    <a:pt x="133350" y="0"/>
                  </a:moveTo>
                  <a:cubicBezTo>
                    <a:pt x="104775" y="24341"/>
                    <a:pt x="76200" y="48683"/>
                    <a:pt x="53975" y="98425"/>
                  </a:cubicBezTo>
                  <a:cubicBezTo>
                    <a:pt x="31750" y="148167"/>
                    <a:pt x="15875" y="223308"/>
                    <a:pt x="0" y="298450"/>
                  </a:cubicBezTo>
                </a:path>
              </a:pathLst>
            </a:custGeom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C8F65F00-4B8E-4430-B321-C2D013C548EB}"/>
                </a:ext>
              </a:extLst>
            </p:cNvPr>
            <p:cNvSpPr/>
            <p:nvPr/>
          </p:nvSpPr>
          <p:spPr>
            <a:xfrm rot="10800000" flipH="1">
              <a:off x="8236445" y="1884800"/>
              <a:ext cx="114005" cy="354280"/>
            </a:xfrm>
            <a:custGeom>
              <a:avLst/>
              <a:gdLst>
                <a:gd name="connsiteX0" fmla="*/ 133350 w 133350"/>
                <a:gd name="connsiteY0" fmla="*/ 0 h 298450"/>
                <a:gd name="connsiteX1" fmla="*/ 53975 w 133350"/>
                <a:gd name="connsiteY1" fmla="*/ 98425 h 298450"/>
                <a:gd name="connsiteX2" fmla="*/ 0 w 133350"/>
                <a:gd name="connsiteY2" fmla="*/ 29845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298450">
                  <a:moveTo>
                    <a:pt x="133350" y="0"/>
                  </a:moveTo>
                  <a:cubicBezTo>
                    <a:pt x="104775" y="24341"/>
                    <a:pt x="76200" y="48683"/>
                    <a:pt x="53975" y="98425"/>
                  </a:cubicBezTo>
                  <a:cubicBezTo>
                    <a:pt x="31750" y="148167"/>
                    <a:pt x="15875" y="223308"/>
                    <a:pt x="0" y="298450"/>
                  </a:cubicBezTo>
                </a:path>
              </a:pathLst>
            </a:custGeom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AA7EABC6-1042-4B95-AB44-FA83AC21DCD1}"/>
                </a:ext>
              </a:extLst>
            </p:cNvPr>
            <p:cNvSpPr/>
            <p:nvPr/>
          </p:nvSpPr>
          <p:spPr>
            <a:xfrm rot="10800000" flipH="1">
              <a:off x="9170955" y="1771292"/>
              <a:ext cx="58416" cy="238300"/>
            </a:xfrm>
            <a:custGeom>
              <a:avLst/>
              <a:gdLst>
                <a:gd name="connsiteX0" fmla="*/ 133350 w 133350"/>
                <a:gd name="connsiteY0" fmla="*/ 0 h 298450"/>
                <a:gd name="connsiteX1" fmla="*/ 53975 w 133350"/>
                <a:gd name="connsiteY1" fmla="*/ 98425 h 298450"/>
                <a:gd name="connsiteX2" fmla="*/ 0 w 133350"/>
                <a:gd name="connsiteY2" fmla="*/ 29845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298450">
                  <a:moveTo>
                    <a:pt x="133350" y="0"/>
                  </a:moveTo>
                  <a:cubicBezTo>
                    <a:pt x="104775" y="24341"/>
                    <a:pt x="76200" y="48683"/>
                    <a:pt x="53975" y="98425"/>
                  </a:cubicBezTo>
                  <a:cubicBezTo>
                    <a:pt x="31750" y="148167"/>
                    <a:pt x="15875" y="223308"/>
                    <a:pt x="0" y="298450"/>
                  </a:cubicBezTo>
                </a:path>
              </a:pathLst>
            </a:custGeom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자유형: 도형 42">
              <a:extLst>
                <a:ext uri="{FF2B5EF4-FFF2-40B4-BE49-F238E27FC236}">
                  <a16:creationId xmlns:a16="http://schemas.microsoft.com/office/drawing/2014/main" id="{2E9CCEE8-42B1-4641-9A21-D64FDD4BC669}"/>
                </a:ext>
              </a:extLst>
            </p:cNvPr>
            <p:cNvSpPr/>
            <p:nvPr/>
          </p:nvSpPr>
          <p:spPr>
            <a:xfrm rot="10800000" flipH="1">
              <a:off x="8870179" y="2046865"/>
              <a:ext cx="114005" cy="354280"/>
            </a:xfrm>
            <a:custGeom>
              <a:avLst/>
              <a:gdLst>
                <a:gd name="connsiteX0" fmla="*/ 133350 w 133350"/>
                <a:gd name="connsiteY0" fmla="*/ 0 h 298450"/>
                <a:gd name="connsiteX1" fmla="*/ 53975 w 133350"/>
                <a:gd name="connsiteY1" fmla="*/ 98425 h 298450"/>
                <a:gd name="connsiteX2" fmla="*/ 0 w 133350"/>
                <a:gd name="connsiteY2" fmla="*/ 29845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298450">
                  <a:moveTo>
                    <a:pt x="133350" y="0"/>
                  </a:moveTo>
                  <a:cubicBezTo>
                    <a:pt x="104775" y="24341"/>
                    <a:pt x="76200" y="48683"/>
                    <a:pt x="53975" y="98425"/>
                  </a:cubicBezTo>
                  <a:cubicBezTo>
                    <a:pt x="31750" y="148167"/>
                    <a:pt x="15875" y="223308"/>
                    <a:pt x="0" y="298450"/>
                  </a:cubicBezTo>
                </a:path>
              </a:pathLst>
            </a:custGeom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자유형: 도형 43">
              <a:extLst>
                <a:ext uri="{FF2B5EF4-FFF2-40B4-BE49-F238E27FC236}">
                  <a16:creationId xmlns:a16="http://schemas.microsoft.com/office/drawing/2014/main" id="{39D8FE68-69F2-4A3D-BD4E-2ED652555F1C}"/>
                </a:ext>
              </a:extLst>
            </p:cNvPr>
            <p:cNvSpPr/>
            <p:nvPr/>
          </p:nvSpPr>
          <p:spPr>
            <a:xfrm rot="10800000">
              <a:off x="8678948" y="1794124"/>
              <a:ext cx="82128" cy="261578"/>
            </a:xfrm>
            <a:custGeom>
              <a:avLst/>
              <a:gdLst>
                <a:gd name="connsiteX0" fmla="*/ 133350 w 133350"/>
                <a:gd name="connsiteY0" fmla="*/ 0 h 298450"/>
                <a:gd name="connsiteX1" fmla="*/ 53975 w 133350"/>
                <a:gd name="connsiteY1" fmla="*/ 98425 h 298450"/>
                <a:gd name="connsiteX2" fmla="*/ 0 w 133350"/>
                <a:gd name="connsiteY2" fmla="*/ 29845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298450">
                  <a:moveTo>
                    <a:pt x="133350" y="0"/>
                  </a:moveTo>
                  <a:cubicBezTo>
                    <a:pt x="104775" y="24341"/>
                    <a:pt x="76200" y="48683"/>
                    <a:pt x="53975" y="98425"/>
                  </a:cubicBezTo>
                  <a:cubicBezTo>
                    <a:pt x="31750" y="148167"/>
                    <a:pt x="15875" y="223308"/>
                    <a:pt x="0" y="298450"/>
                  </a:cubicBezTo>
                </a:path>
              </a:pathLst>
            </a:custGeom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자유형: 도형 44">
              <a:extLst>
                <a:ext uri="{FF2B5EF4-FFF2-40B4-BE49-F238E27FC236}">
                  <a16:creationId xmlns:a16="http://schemas.microsoft.com/office/drawing/2014/main" id="{243462B5-8677-4806-A891-3810533C6659}"/>
                </a:ext>
              </a:extLst>
            </p:cNvPr>
            <p:cNvSpPr/>
            <p:nvPr/>
          </p:nvSpPr>
          <p:spPr>
            <a:xfrm rot="10800000">
              <a:off x="9324291" y="2227682"/>
              <a:ext cx="150639" cy="324733"/>
            </a:xfrm>
            <a:custGeom>
              <a:avLst/>
              <a:gdLst>
                <a:gd name="connsiteX0" fmla="*/ 133350 w 133350"/>
                <a:gd name="connsiteY0" fmla="*/ 0 h 298450"/>
                <a:gd name="connsiteX1" fmla="*/ 53975 w 133350"/>
                <a:gd name="connsiteY1" fmla="*/ 98425 h 298450"/>
                <a:gd name="connsiteX2" fmla="*/ 0 w 133350"/>
                <a:gd name="connsiteY2" fmla="*/ 29845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298450">
                  <a:moveTo>
                    <a:pt x="133350" y="0"/>
                  </a:moveTo>
                  <a:cubicBezTo>
                    <a:pt x="104775" y="24341"/>
                    <a:pt x="76200" y="48683"/>
                    <a:pt x="53975" y="98425"/>
                  </a:cubicBezTo>
                  <a:cubicBezTo>
                    <a:pt x="31750" y="148167"/>
                    <a:pt x="15875" y="223308"/>
                    <a:pt x="0" y="298450"/>
                  </a:cubicBezTo>
                </a:path>
              </a:pathLst>
            </a:custGeom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자유형: 도형 45">
              <a:extLst>
                <a:ext uri="{FF2B5EF4-FFF2-40B4-BE49-F238E27FC236}">
                  <a16:creationId xmlns:a16="http://schemas.microsoft.com/office/drawing/2014/main" id="{DBF9B556-09FC-426A-8314-3DF2DF950839}"/>
                </a:ext>
              </a:extLst>
            </p:cNvPr>
            <p:cNvSpPr/>
            <p:nvPr/>
          </p:nvSpPr>
          <p:spPr>
            <a:xfrm rot="10800000">
              <a:off x="8960629" y="2552415"/>
              <a:ext cx="169287" cy="384833"/>
            </a:xfrm>
            <a:custGeom>
              <a:avLst/>
              <a:gdLst>
                <a:gd name="connsiteX0" fmla="*/ 133350 w 133350"/>
                <a:gd name="connsiteY0" fmla="*/ 0 h 298450"/>
                <a:gd name="connsiteX1" fmla="*/ 53975 w 133350"/>
                <a:gd name="connsiteY1" fmla="*/ 98425 h 298450"/>
                <a:gd name="connsiteX2" fmla="*/ 0 w 133350"/>
                <a:gd name="connsiteY2" fmla="*/ 29845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298450">
                  <a:moveTo>
                    <a:pt x="133350" y="0"/>
                  </a:moveTo>
                  <a:cubicBezTo>
                    <a:pt x="104775" y="24341"/>
                    <a:pt x="76200" y="48683"/>
                    <a:pt x="53975" y="98425"/>
                  </a:cubicBezTo>
                  <a:cubicBezTo>
                    <a:pt x="31750" y="148167"/>
                    <a:pt x="15875" y="223308"/>
                    <a:pt x="0" y="298450"/>
                  </a:cubicBezTo>
                </a:path>
              </a:pathLst>
            </a:custGeom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6018CBD-BB44-41C8-8EB1-97769666486D}"/>
                </a:ext>
              </a:extLst>
            </p:cNvPr>
            <p:cNvSpPr txBox="1"/>
            <p:nvPr/>
          </p:nvSpPr>
          <p:spPr>
            <a:xfrm>
              <a:off x="9645443" y="2920255"/>
              <a:ext cx="7200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>
                  <a:solidFill>
                    <a:srgbClr val="A4A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  <a:endParaRPr lang="ko-KR" altLang="en-US" sz="1600" dirty="0">
                <a:solidFill>
                  <a:srgbClr val="A4A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4F3973A6-6131-4098-BE8A-6EFF7F9CB214}"/>
              </a:ext>
            </a:extLst>
          </p:cNvPr>
          <p:cNvSpPr/>
          <p:nvPr/>
        </p:nvSpPr>
        <p:spPr>
          <a:xfrm>
            <a:off x="2940687" y="4022962"/>
            <a:ext cx="40663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Microchannel plate (MCP)</a:t>
            </a: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252406E9-5412-44C1-A3C1-EDBD627520B6}"/>
              </a:ext>
            </a:extLst>
          </p:cNvPr>
          <p:cNvSpPr/>
          <p:nvPr/>
        </p:nvSpPr>
        <p:spPr>
          <a:xfrm>
            <a:off x="4599863" y="4540543"/>
            <a:ext cx="20202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Phosphor screen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A27F5A9-AA3B-4CFD-AD7F-3854C79C989C}"/>
              </a:ext>
            </a:extLst>
          </p:cNvPr>
          <p:cNvSpPr txBox="1"/>
          <p:nvPr/>
        </p:nvSpPr>
        <p:spPr>
          <a:xfrm>
            <a:off x="8543820" y="5768152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45583F48-7AA6-4FAE-A5BA-A7CD6734DBD6}"/>
              </a:ext>
            </a:extLst>
          </p:cNvPr>
          <p:cNvSpPr/>
          <p:nvPr/>
        </p:nvSpPr>
        <p:spPr>
          <a:xfrm>
            <a:off x="6537427" y="3951038"/>
            <a:ext cx="2695666" cy="22646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평행 사변형 66">
            <a:extLst>
              <a:ext uri="{FF2B5EF4-FFF2-40B4-BE49-F238E27FC236}">
                <a16:creationId xmlns:a16="http://schemas.microsoft.com/office/drawing/2014/main" id="{8F5EAF88-F185-43B0-B76A-DAD4DA2F85B5}"/>
              </a:ext>
            </a:extLst>
          </p:cNvPr>
          <p:cNvSpPr/>
          <p:nvPr/>
        </p:nvSpPr>
        <p:spPr>
          <a:xfrm>
            <a:off x="6759782" y="3951038"/>
            <a:ext cx="212677" cy="226924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평행 사변형 67">
            <a:extLst>
              <a:ext uri="{FF2B5EF4-FFF2-40B4-BE49-F238E27FC236}">
                <a16:creationId xmlns:a16="http://schemas.microsoft.com/office/drawing/2014/main" id="{18A45E8E-424A-4328-BF91-21F96E8A2EF5}"/>
              </a:ext>
            </a:extLst>
          </p:cNvPr>
          <p:cNvSpPr/>
          <p:nvPr/>
        </p:nvSpPr>
        <p:spPr>
          <a:xfrm>
            <a:off x="6991611" y="3951038"/>
            <a:ext cx="212677" cy="226924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평행 사변형 68">
            <a:extLst>
              <a:ext uri="{FF2B5EF4-FFF2-40B4-BE49-F238E27FC236}">
                <a16:creationId xmlns:a16="http://schemas.microsoft.com/office/drawing/2014/main" id="{B1FAB8D9-6097-4AA2-8840-73BB0E51EAAF}"/>
              </a:ext>
            </a:extLst>
          </p:cNvPr>
          <p:cNvSpPr/>
          <p:nvPr/>
        </p:nvSpPr>
        <p:spPr>
          <a:xfrm>
            <a:off x="7219056" y="3951038"/>
            <a:ext cx="212677" cy="226924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평행 사변형 69">
            <a:extLst>
              <a:ext uri="{FF2B5EF4-FFF2-40B4-BE49-F238E27FC236}">
                <a16:creationId xmlns:a16="http://schemas.microsoft.com/office/drawing/2014/main" id="{316D523D-4B05-40AA-8B65-8E4D74C2A521}"/>
              </a:ext>
            </a:extLst>
          </p:cNvPr>
          <p:cNvSpPr/>
          <p:nvPr/>
        </p:nvSpPr>
        <p:spPr>
          <a:xfrm>
            <a:off x="7450884" y="3951038"/>
            <a:ext cx="212677" cy="226924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1" name="평행 사변형 70">
            <a:extLst>
              <a:ext uri="{FF2B5EF4-FFF2-40B4-BE49-F238E27FC236}">
                <a16:creationId xmlns:a16="http://schemas.microsoft.com/office/drawing/2014/main" id="{36E9E091-24B2-4D3C-AA41-C950EF81E0C6}"/>
              </a:ext>
            </a:extLst>
          </p:cNvPr>
          <p:cNvSpPr/>
          <p:nvPr/>
        </p:nvSpPr>
        <p:spPr>
          <a:xfrm>
            <a:off x="7678119" y="3951038"/>
            <a:ext cx="212677" cy="226924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평행 사변형 71">
            <a:extLst>
              <a:ext uri="{FF2B5EF4-FFF2-40B4-BE49-F238E27FC236}">
                <a16:creationId xmlns:a16="http://schemas.microsoft.com/office/drawing/2014/main" id="{D210B9DD-CB89-4F0F-8596-D33286B74F60}"/>
              </a:ext>
            </a:extLst>
          </p:cNvPr>
          <p:cNvSpPr/>
          <p:nvPr/>
        </p:nvSpPr>
        <p:spPr>
          <a:xfrm>
            <a:off x="7909947" y="3951038"/>
            <a:ext cx="212677" cy="226924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평행 사변형 72">
            <a:extLst>
              <a:ext uri="{FF2B5EF4-FFF2-40B4-BE49-F238E27FC236}">
                <a16:creationId xmlns:a16="http://schemas.microsoft.com/office/drawing/2014/main" id="{028E4167-FC99-4E83-86D6-64A73525AD5F}"/>
              </a:ext>
            </a:extLst>
          </p:cNvPr>
          <p:cNvSpPr/>
          <p:nvPr/>
        </p:nvSpPr>
        <p:spPr>
          <a:xfrm>
            <a:off x="8137393" y="3951038"/>
            <a:ext cx="212677" cy="226924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평행 사변형 73">
            <a:extLst>
              <a:ext uri="{FF2B5EF4-FFF2-40B4-BE49-F238E27FC236}">
                <a16:creationId xmlns:a16="http://schemas.microsoft.com/office/drawing/2014/main" id="{9BADC846-8BE2-4942-B4C3-2CFFECB1A715}"/>
              </a:ext>
            </a:extLst>
          </p:cNvPr>
          <p:cNvSpPr/>
          <p:nvPr/>
        </p:nvSpPr>
        <p:spPr>
          <a:xfrm>
            <a:off x="8369221" y="3951038"/>
            <a:ext cx="212677" cy="226924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평행 사변형 74">
            <a:extLst>
              <a:ext uri="{FF2B5EF4-FFF2-40B4-BE49-F238E27FC236}">
                <a16:creationId xmlns:a16="http://schemas.microsoft.com/office/drawing/2014/main" id="{31E1B788-98F7-4D1A-8BF1-B502A7325BA8}"/>
              </a:ext>
            </a:extLst>
          </p:cNvPr>
          <p:cNvSpPr/>
          <p:nvPr/>
        </p:nvSpPr>
        <p:spPr>
          <a:xfrm>
            <a:off x="8588046" y="3951038"/>
            <a:ext cx="212677" cy="226924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평행 사변형 75">
            <a:extLst>
              <a:ext uri="{FF2B5EF4-FFF2-40B4-BE49-F238E27FC236}">
                <a16:creationId xmlns:a16="http://schemas.microsoft.com/office/drawing/2014/main" id="{4C782688-8E37-4135-9230-40D33A7E0064}"/>
              </a:ext>
            </a:extLst>
          </p:cNvPr>
          <p:cNvSpPr/>
          <p:nvPr/>
        </p:nvSpPr>
        <p:spPr>
          <a:xfrm>
            <a:off x="8819874" y="3951038"/>
            <a:ext cx="212677" cy="226924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FC40CF3F-756C-4557-B202-4A197148AB6F}"/>
              </a:ext>
            </a:extLst>
          </p:cNvPr>
          <p:cNvSpPr/>
          <p:nvPr/>
        </p:nvSpPr>
        <p:spPr>
          <a:xfrm flipH="1">
            <a:off x="6537427" y="4220684"/>
            <a:ext cx="2695666" cy="22646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평행 사변형 77">
            <a:extLst>
              <a:ext uri="{FF2B5EF4-FFF2-40B4-BE49-F238E27FC236}">
                <a16:creationId xmlns:a16="http://schemas.microsoft.com/office/drawing/2014/main" id="{3671A823-E3CE-4E29-A6AA-DB37A3416C4D}"/>
              </a:ext>
            </a:extLst>
          </p:cNvPr>
          <p:cNvSpPr/>
          <p:nvPr/>
        </p:nvSpPr>
        <p:spPr>
          <a:xfrm flipH="1">
            <a:off x="8822748" y="4220684"/>
            <a:ext cx="212677" cy="226924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평행 사변형 78">
            <a:extLst>
              <a:ext uri="{FF2B5EF4-FFF2-40B4-BE49-F238E27FC236}">
                <a16:creationId xmlns:a16="http://schemas.microsoft.com/office/drawing/2014/main" id="{442C4523-42B7-4FD2-8B08-0EC5599E904D}"/>
              </a:ext>
            </a:extLst>
          </p:cNvPr>
          <p:cNvSpPr/>
          <p:nvPr/>
        </p:nvSpPr>
        <p:spPr>
          <a:xfrm flipH="1">
            <a:off x="8590919" y="4220684"/>
            <a:ext cx="212677" cy="226924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평행 사변형 79">
            <a:extLst>
              <a:ext uri="{FF2B5EF4-FFF2-40B4-BE49-F238E27FC236}">
                <a16:creationId xmlns:a16="http://schemas.microsoft.com/office/drawing/2014/main" id="{04F96831-7BD6-4A22-B4D1-DB49226BAD34}"/>
              </a:ext>
            </a:extLst>
          </p:cNvPr>
          <p:cNvSpPr/>
          <p:nvPr/>
        </p:nvSpPr>
        <p:spPr>
          <a:xfrm flipH="1">
            <a:off x="8363474" y="4220684"/>
            <a:ext cx="212677" cy="226924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평행 사변형 80">
            <a:extLst>
              <a:ext uri="{FF2B5EF4-FFF2-40B4-BE49-F238E27FC236}">
                <a16:creationId xmlns:a16="http://schemas.microsoft.com/office/drawing/2014/main" id="{6FE97812-FD49-42D2-9720-D6EA68D2071D}"/>
              </a:ext>
            </a:extLst>
          </p:cNvPr>
          <p:cNvSpPr/>
          <p:nvPr/>
        </p:nvSpPr>
        <p:spPr>
          <a:xfrm flipH="1">
            <a:off x="8131646" y="4220684"/>
            <a:ext cx="212677" cy="226924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평행 사변형 81">
            <a:extLst>
              <a:ext uri="{FF2B5EF4-FFF2-40B4-BE49-F238E27FC236}">
                <a16:creationId xmlns:a16="http://schemas.microsoft.com/office/drawing/2014/main" id="{716BE213-411B-4BD0-B2E7-8B4EE1C07E02}"/>
              </a:ext>
            </a:extLst>
          </p:cNvPr>
          <p:cNvSpPr/>
          <p:nvPr/>
        </p:nvSpPr>
        <p:spPr>
          <a:xfrm flipH="1">
            <a:off x="7904411" y="4220684"/>
            <a:ext cx="212677" cy="226924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평행 사변형 82">
            <a:extLst>
              <a:ext uri="{FF2B5EF4-FFF2-40B4-BE49-F238E27FC236}">
                <a16:creationId xmlns:a16="http://schemas.microsoft.com/office/drawing/2014/main" id="{767BC462-0BE8-40AB-B478-552507B11C5B}"/>
              </a:ext>
            </a:extLst>
          </p:cNvPr>
          <p:cNvSpPr/>
          <p:nvPr/>
        </p:nvSpPr>
        <p:spPr>
          <a:xfrm flipH="1">
            <a:off x="7672583" y="4220684"/>
            <a:ext cx="212677" cy="226924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평행 사변형 83">
            <a:extLst>
              <a:ext uri="{FF2B5EF4-FFF2-40B4-BE49-F238E27FC236}">
                <a16:creationId xmlns:a16="http://schemas.microsoft.com/office/drawing/2014/main" id="{5BEF7B1C-D063-43C6-ACA5-4A7F575EEE4C}"/>
              </a:ext>
            </a:extLst>
          </p:cNvPr>
          <p:cNvSpPr/>
          <p:nvPr/>
        </p:nvSpPr>
        <p:spPr>
          <a:xfrm flipH="1">
            <a:off x="7445137" y="4220684"/>
            <a:ext cx="212677" cy="226924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평행 사변형 84">
            <a:extLst>
              <a:ext uri="{FF2B5EF4-FFF2-40B4-BE49-F238E27FC236}">
                <a16:creationId xmlns:a16="http://schemas.microsoft.com/office/drawing/2014/main" id="{2D3ADD9F-FF02-431A-A1FC-580FCAACD06D}"/>
              </a:ext>
            </a:extLst>
          </p:cNvPr>
          <p:cNvSpPr/>
          <p:nvPr/>
        </p:nvSpPr>
        <p:spPr>
          <a:xfrm flipH="1">
            <a:off x="7213309" y="4220684"/>
            <a:ext cx="212677" cy="226924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평행 사변형 85">
            <a:extLst>
              <a:ext uri="{FF2B5EF4-FFF2-40B4-BE49-F238E27FC236}">
                <a16:creationId xmlns:a16="http://schemas.microsoft.com/office/drawing/2014/main" id="{2E425F5C-D33B-470A-A465-4CB01ABD39F0}"/>
              </a:ext>
            </a:extLst>
          </p:cNvPr>
          <p:cNvSpPr/>
          <p:nvPr/>
        </p:nvSpPr>
        <p:spPr>
          <a:xfrm flipH="1">
            <a:off x="6994484" y="4220684"/>
            <a:ext cx="212677" cy="226924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평행 사변형 86">
            <a:extLst>
              <a:ext uri="{FF2B5EF4-FFF2-40B4-BE49-F238E27FC236}">
                <a16:creationId xmlns:a16="http://schemas.microsoft.com/office/drawing/2014/main" id="{96C627F3-9E1A-4AAA-98F6-0A88825BD844}"/>
              </a:ext>
            </a:extLst>
          </p:cNvPr>
          <p:cNvSpPr/>
          <p:nvPr/>
        </p:nvSpPr>
        <p:spPr>
          <a:xfrm flipH="1">
            <a:off x="6762656" y="4220684"/>
            <a:ext cx="212677" cy="226924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직사각형 87">
            <a:extLst>
              <a:ext uri="{FF2B5EF4-FFF2-40B4-BE49-F238E27FC236}">
                <a16:creationId xmlns:a16="http://schemas.microsoft.com/office/drawing/2014/main" id="{5E89A7D6-83EC-4386-A8D8-6871ED8DEA30}"/>
              </a:ext>
            </a:extLst>
          </p:cNvPr>
          <p:cNvSpPr/>
          <p:nvPr/>
        </p:nvSpPr>
        <p:spPr>
          <a:xfrm>
            <a:off x="6537427" y="4604004"/>
            <a:ext cx="2695666" cy="1800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7AF2BA0-92E2-423C-8767-B1A3613DFF10}"/>
              </a:ext>
            </a:extLst>
          </p:cNvPr>
          <p:cNvSpPr txBox="1"/>
          <p:nvPr/>
        </p:nvSpPr>
        <p:spPr>
          <a:xfrm>
            <a:off x="7541118" y="4763327"/>
            <a:ext cx="1214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Visible light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사다리꼴 89">
            <a:extLst>
              <a:ext uri="{FF2B5EF4-FFF2-40B4-BE49-F238E27FC236}">
                <a16:creationId xmlns:a16="http://schemas.microsoft.com/office/drawing/2014/main" id="{E0253361-06FF-4116-977E-C1E6EF2EBDE7}"/>
              </a:ext>
            </a:extLst>
          </p:cNvPr>
          <p:cNvSpPr/>
          <p:nvPr/>
        </p:nvSpPr>
        <p:spPr>
          <a:xfrm rot="10800000">
            <a:off x="7803526" y="5534705"/>
            <a:ext cx="434653" cy="236331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EC9A1385-0815-42E0-A124-12E6C675CDA0}"/>
              </a:ext>
            </a:extLst>
          </p:cNvPr>
          <p:cNvSpPr/>
          <p:nvPr/>
        </p:nvSpPr>
        <p:spPr>
          <a:xfrm>
            <a:off x="7664140" y="5770360"/>
            <a:ext cx="749795" cy="273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2" name="직선 화살표 연결선 91">
            <a:extLst>
              <a:ext uri="{FF2B5EF4-FFF2-40B4-BE49-F238E27FC236}">
                <a16:creationId xmlns:a16="http://schemas.microsoft.com/office/drawing/2014/main" id="{FE36E91B-D244-4D9C-8C7A-C164A3570B40}"/>
              </a:ext>
            </a:extLst>
          </p:cNvPr>
          <p:cNvCxnSpPr>
            <a:cxnSpLocks/>
          </p:cNvCxnSpPr>
          <p:nvPr/>
        </p:nvCxnSpPr>
        <p:spPr>
          <a:xfrm flipH="1">
            <a:off x="8385770" y="3922368"/>
            <a:ext cx="197407" cy="199321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3" name="직선 화살표 연결선 92">
            <a:extLst>
              <a:ext uri="{FF2B5EF4-FFF2-40B4-BE49-F238E27FC236}">
                <a16:creationId xmlns:a16="http://schemas.microsoft.com/office/drawing/2014/main" id="{FED931E8-3D17-4D46-9146-A4C0A434B7C4}"/>
              </a:ext>
            </a:extLst>
          </p:cNvPr>
          <p:cNvCxnSpPr>
            <a:cxnSpLocks/>
          </p:cNvCxnSpPr>
          <p:nvPr/>
        </p:nvCxnSpPr>
        <p:spPr>
          <a:xfrm>
            <a:off x="8385770" y="4121689"/>
            <a:ext cx="145224" cy="150515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4" name="직선 화살표 연결선 93">
            <a:extLst>
              <a:ext uri="{FF2B5EF4-FFF2-40B4-BE49-F238E27FC236}">
                <a16:creationId xmlns:a16="http://schemas.microsoft.com/office/drawing/2014/main" id="{4DC1570C-84BF-4144-8C0F-F89A5A2B71FA}"/>
              </a:ext>
            </a:extLst>
          </p:cNvPr>
          <p:cNvCxnSpPr>
            <a:cxnSpLocks/>
          </p:cNvCxnSpPr>
          <p:nvPr/>
        </p:nvCxnSpPr>
        <p:spPr>
          <a:xfrm>
            <a:off x="8385770" y="4121689"/>
            <a:ext cx="164457" cy="82251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5" name="직선 화살표 연결선 94">
            <a:extLst>
              <a:ext uri="{FF2B5EF4-FFF2-40B4-BE49-F238E27FC236}">
                <a16:creationId xmlns:a16="http://schemas.microsoft.com/office/drawing/2014/main" id="{DB68A295-5CD7-45ED-BDB0-3EFD479CEA5A}"/>
              </a:ext>
            </a:extLst>
          </p:cNvPr>
          <p:cNvCxnSpPr>
            <a:cxnSpLocks/>
          </p:cNvCxnSpPr>
          <p:nvPr/>
        </p:nvCxnSpPr>
        <p:spPr>
          <a:xfrm flipH="1">
            <a:off x="8380023" y="4269409"/>
            <a:ext cx="150971" cy="99399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4" name="직선 화살표 연결선 173">
            <a:extLst>
              <a:ext uri="{FF2B5EF4-FFF2-40B4-BE49-F238E27FC236}">
                <a16:creationId xmlns:a16="http://schemas.microsoft.com/office/drawing/2014/main" id="{6CA730C0-BB09-47E0-BF9F-C19F1A4E69A0}"/>
              </a:ext>
            </a:extLst>
          </p:cNvPr>
          <p:cNvCxnSpPr>
            <a:cxnSpLocks/>
            <a:endCxn id="80" idx="2"/>
          </p:cNvCxnSpPr>
          <p:nvPr/>
        </p:nvCxnSpPr>
        <p:spPr>
          <a:xfrm flipH="1">
            <a:off x="8390059" y="4244017"/>
            <a:ext cx="142003" cy="90129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5" name="타원 174">
            <a:extLst>
              <a:ext uri="{FF2B5EF4-FFF2-40B4-BE49-F238E27FC236}">
                <a16:creationId xmlns:a16="http://schemas.microsoft.com/office/drawing/2014/main" id="{D50C710B-5B3D-4295-80A2-A3DE8719CFA4}"/>
              </a:ext>
            </a:extLst>
          </p:cNvPr>
          <p:cNvSpPr/>
          <p:nvPr/>
        </p:nvSpPr>
        <p:spPr>
          <a:xfrm>
            <a:off x="8447759" y="4694451"/>
            <a:ext cx="192122" cy="6208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6" name="직선 화살표 연결선 175">
            <a:extLst>
              <a:ext uri="{FF2B5EF4-FFF2-40B4-BE49-F238E27FC236}">
                <a16:creationId xmlns:a16="http://schemas.microsoft.com/office/drawing/2014/main" id="{CA02C21A-84BC-4C0E-896B-04E2C280746C}"/>
              </a:ext>
            </a:extLst>
          </p:cNvPr>
          <p:cNvCxnSpPr>
            <a:cxnSpLocks/>
          </p:cNvCxnSpPr>
          <p:nvPr/>
        </p:nvCxnSpPr>
        <p:spPr>
          <a:xfrm>
            <a:off x="8380023" y="4368808"/>
            <a:ext cx="200860" cy="338734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7" name="직선 화살표 연결선 176">
            <a:extLst>
              <a:ext uri="{FF2B5EF4-FFF2-40B4-BE49-F238E27FC236}">
                <a16:creationId xmlns:a16="http://schemas.microsoft.com/office/drawing/2014/main" id="{8D708BBD-7953-415F-A30B-977329C2E095}"/>
              </a:ext>
            </a:extLst>
          </p:cNvPr>
          <p:cNvCxnSpPr>
            <a:cxnSpLocks/>
            <a:stCxn id="80" idx="2"/>
          </p:cNvCxnSpPr>
          <p:nvPr/>
        </p:nvCxnSpPr>
        <p:spPr>
          <a:xfrm>
            <a:off x="8390059" y="4334146"/>
            <a:ext cx="232730" cy="367864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8" name="직선 화살표 연결선 177">
            <a:extLst>
              <a:ext uri="{FF2B5EF4-FFF2-40B4-BE49-F238E27FC236}">
                <a16:creationId xmlns:a16="http://schemas.microsoft.com/office/drawing/2014/main" id="{BEEEB95A-1E6E-4B2E-8093-F03DC956CBC2}"/>
              </a:ext>
            </a:extLst>
          </p:cNvPr>
          <p:cNvCxnSpPr>
            <a:cxnSpLocks/>
            <a:stCxn id="80" idx="0"/>
          </p:cNvCxnSpPr>
          <p:nvPr/>
        </p:nvCxnSpPr>
        <p:spPr>
          <a:xfrm>
            <a:off x="8469812" y="4220684"/>
            <a:ext cx="14367" cy="481326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9" name="직선 연결선 178">
            <a:extLst>
              <a:ext uri="{FF2B5EF4-FFF2-40B4-BE49-F238E27FC236}">
                <a16:creationId xmlns:a16="http://schemas.microsoft.com/office/drawing/2014/main" id="{2DC790A0-BA70-429D-8AF2-61BCF983A2DA}"/>
              </a:ext>
            </a:extLst>
          </p:cNvPr>
          <p:cNvCxnSpPr>
            <a:cxnSpLocks/>
          </p:cNvCxnSpPr>
          <p:nvPr/>
        </p:nvCxnSpPr>
        <p:spPr>
          <a:xfrm flipH="1" flipV="1">
            <a:off x="6625962" y="4797497"/>
            <a:ext cx="1177565" cy="71136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직선 연결선 179">
            <a:extLst>
              <a:ext uri="{FF2B5EF4-FFF2-40B4-BE49-F238E27FC236}">
                <a16:creationId xmlns:a16="http://schemas.microsoft.com/office/drawing/2014/main" id="{F1B346C6-4173-4104-A3B5-7795469E087E}"/>
              </a:ext>
            </a:extLst>
          </p:cNvPr>
          <p:cNvCxnSpPr>
            <a:cxnSpLocks/>
          </p:cNvCxnSpPr>
          <p:nvPr/>
        </p:nvCxnSpPr>
        <p:spPr>
          <a:xfrm flipV="1">
            <a:off x="8250686" y="4797497"/>
            <a:ext cx="903670" cy="71136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603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4354974-F4DE-4EB3-8553-77BFFC291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Paper Preparation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2EF7FB5-A726-4012-B5B2-EFAB05E13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810" y="697832"/>
            <a:ext cx="5363157" cy="5479131"/>
          </a:xfrm>
        </p:spPr>
        <p:txBody>
          <a:bodyPr>
            <a:normAutofit/>
          </a:bodyPr>
          <a:lstStyle/>
          <a:p>
            <a:r>
              <a:rPr lang="en-US" altLang="ko-KR" sz="2000" dirty="0"/>
              <a:t>Introduction</a:t>
            </a:r>
          </a:p>
          <a:p>
            <a:r>
              <a:rPr lang="en-US" altLang="ko-KR" sz="2000" dirty="0"/>
              <a:t>Principle and configuration</a:t>
            </a:r>
          </a:p>
          <a:p>
            <a:r>
              <a:rPr lang="en-US" altLang="ko-KR" sz="2000" b="1" dirty="0">
                <a:solidFill>
                  <a:srgbClr val="FF0000"/>
                </a:solidFill>
              </a:rPr>
              <a:t>Monitor resolution</a:t>
            </a:r>
          </a:p>
          <a:p>
            <a:r>
              <a:rPr lang="en-US" altLang="ko-KR" sz="2000" dirty="0"/>
              <a:t>Experimental set-up</a:t>
            </a:r>
          </a:p>
          <a:p>
            <a:r>
              <a:rPr lang="en-US" altLang="ko-KR" sz="2000" dirty="0"/>
              <a:t>Measurement</a:t>
            </a:r>
          </a:p>
          <a:p>
            <a:r>
              <a:rPr lang="en-US" altLang="ko-KR" sz="2000" dirty="0"/>
              <a:t>Conclusions</a:t>
            </a:r>
            <a:endParaRPr lang="ko-KR" altLang="en-US" sz="20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6F1EC60-F7B7-4EF3-8F8C-E4F85C765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653" y="2374708"/>
            <a:ext cx="6353537" cy="437889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581AB34-A029-49C3-88ED-24577CCB7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747" y="2336381"/>
            <a:ext cx="2464443" cy="375346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4477E67-0C90-46FD-A989-6D9D3847DC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4" r="12234" b="3275"/>
          <a:stretch/>
        </p:blipFill>
        <p:spPr>
          <a:xfrm>
            <a:off x="5697496" y="0"/>
            <a:ext cx="2671549" cy="240955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9088AE6-EA8F-4A07-9903-EEB1090226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6575" y="0"/>
            <a:ext cx="3212737" cy="240955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855D5D1-17D7-42BB-ACFC-159B323025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79" y="3705229"/>
            <a:ext cx="5212532" cy="28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39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4354974-F4DE-4EB3-8553-77BFFC291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Paper Preparation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2EF7FB5-A726-4012-B5B2-EFAB05E13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810" y="697832"/>
            <a:ext cx="5363157" cy="5479131"/>
          </a:xfrm>
        </p:spPr>
        <p:txBody>
          <a:bodyPr>
            <a:normAutofit/>
          </a:bodyPr>
          <a:lstStyle/>
          <a:p>
            <a:r>
              <a:rPr lang="en-US" altLang="ko-KR" sz="2000" dirty="0"/>
              <a:t>Introduction</a:t>
            </a:r>
          </a:p>
          <a:p>
            <a:r>
              <a:rPr lang="en-US" altLang="ko-KR" sz="2000" dirty="0"/>
              <a:t>Principle and configuration</a:t>
            </a:r>
          </a:p>
          <a:p>
            <a:r>
              <a:rPr lang="en-US" altLang="ko-KR" sz="2000" b="1" dirty="0">
                <a:solidFill>
                  <a:srgbClr val="FF0000"/>
                </a:solidFill>
              </a:rPr>
              <a:t>Monitor resolution</a:t>
            </a:r>
          </a:p>
          <a:p>
            <a:r>
              <a:rPr lang="en-US" altLang="ko-KR" sz="2000" dirty="0"/>
              <a:t>Experimental set-up</a:t>
            </a:r>
          </a:p>
          <a:p>
            <a:r>
              <a:rPr lang="en-US" altLang="ko-KR" sz="2000" dirty="0"/>
              <a:t>Measurement</a:t>
            </a:r>
          </a:p>
          <a:p>
            <a:r>
              <a:rPr lang="en-US" altLang="ko-KR" sz="2000" dirty="0"/>
              <a:t>Conclusions</a:t>
            </a:r>
            <a:endParaRPr lang="ko-KR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표 3">
                <a:extLst>
                  <a:ext uri="{FF2B5EF4-FFF2-40B4-BE49-F238E27FC236}">
                    <a16:creationId xmlns:a16="http://schemas.microsoft.com/office/drawing/2014/main" id="{773F6245-852E-4428-A1DC-DF4DB1F4D9A0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901703" y="3141368"/>
              <a:ext cx="10388594" cy="3524033"/>
            </p:xfrm>
            <a:graphic>
              <a:graphicData uri="http://schemas.openxmlformats.org/drawingml/2006/table">
                <a:tbl>
                  <a:tblPr firstRow="1" lastRow="1" bandRow="1">
                    <a:tableStyleId>{7E9639D4-E3E2-4D34-9284-5A2195B3D0D7}</a:tableStyleId>
                  </a:tblPr>
                  <a:tblGrid>
                    <a:gridCol w="1783479">
                      <a:extLst>
                        <a:ext uri="{9D8B030D-6E8A-4147-A177-3AD203B41FA5}">
                          <a16:colId xmlns:a16="http://schemas.microsoft.com/office/drawing/2014/main" val="2811034258"/>
                        </a:ext>
                      </a:extLst>
                    </a:gridCol>
                    <a:gridCol w="2132692">
                      <a:extLst>
                        <a:ext uri="{9D8B030D-6E8A-4147-A177-3AD203B41FA5}">
                          <a16:colId xmlns:a16="http://schemas.microsoft.com/office/drawing/2014/main" val="276779389"/>
                        </a:ext>
                      </a:extLst>
                    </a:gridCol>
                    <a:gridCol w="2173127">
                      <a:extLst>
                        <a:ext uri="{9D8B030D-6E8A-4147-A177-3AD203B41FA5}">
                          <a16:colId xmlns:a16="http://schemas.microsoft.com/office/drawing/2014/main" val="3711071066"/>
                        </a:ext>
                      </a:extLst>
                    </a:gridCol>
                    <a:gridCol w="2149648">
                      <a:extLst>
                        <a:ext uri="{9D8B030D-6E8A-4147-A177-3AD203B41FA5}">
                          <a16:colId xmlns:a16="http://schemas.microsoft.com/office/drawing/2014/main" val="356333370"/>
                        </a:ext>
                      </a:extLst>
                    </a:gridCol>
                    <a:gridCol w="2149648">
                      <a:extLst>
                        <a:ext uri="{9D8B030D-6E8A-4147-A177-3AD203B41FA5}">
                          <a16:colId xmlns:a16="http://schemas.microsoft.com/office/drawing/2014/main" val="549645242"/>
                        </a:ext>
                      </a:extLst>
                    </a:gridCol>
                  </a:tblGrid>
                  <a:tr h="270818">
                    <a:tc row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Factors</a:t>
                          </a:r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Sources</a:t>
                          </a:r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Quantity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1" i="1" smtClean="0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altLang="ko-KR" sz="1400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ko-K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30261379"/>
                      </a:ext>
                    </a:extLst>
                  </a:tr>
                  <a:tr h="270818">
                    <a:tc v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PAL-XFEL SX</a:t>
                          </a:r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Korea-4GSR IVU</a:t>
                          </a:r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PLS-II BL6C</a:t>
                          </a:r>
                          <a:endParaRPr lang="ko-KR" altLang="en-US" sz="14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53771727"/>
                      </a:ext>
                    </a:extLst>
                  </a:tr>
                  <a:tr h="270818">
                    <a:tc row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Field quality</a:t>
                          </a:r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Non-linearity</a:t>
                          </a:r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Under 4 </a:t>
                          </a:r>
                          <a:r>
                            <a:rPr lang="el-GR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μ</a:t>
                          </a:r>
                          <a:r>
                            <a:rPr lang="en-US" altLang="ko-K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</a:t>
                          </a:r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212478735"/>
                      </a:ext>
                    </a:extLst>
                  </a:tr>
                  <a:tr h="270818">
                    <a:tc vMerge="1">
                      <a:txBody>
                        <a:bodyPr/>
                        <a:lstStyle/>
                        <a:p>
                          <a:pPr latinLnBrk="1"/>
                          <a:endParaRPr lang="ko-KR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Defocusing field</a:t>
                          </a:r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latinLnBrk="1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ko-KR" sz="1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𝑡𝑜𝑡</m:t>
                                  </m:r>
                                </m:sub>
                              </m:s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×</m:t>
                              </m:r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𝑀</m:t>
                              </m:r>
                            </m:oMath>
                          </a14:m>
                          <a:r>
                            <a:rPr lang="ko-KR" altLang="en-US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ko-K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(Magnification)</a:t>
                          </a:r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None</a:t>
                          </a:r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27171579"/>
                      </a:ext>
                    </a:extLst>
                  </a:tr>
                  <a:tr h="460391">
                    <a:tc rowSpan="3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Transverse spread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Thermal energy</a:t>
                          </a:r>
                          <a:endParaRPr lang="ko-KR" altLang="en-US" sz="1400" b="1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Kr, 70 – 120 </a:t>
                          </a:r>
                          <a:r>
                            <a:rPr lang="el-GR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μ</a:t>
                          </a:r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</a:t>
                          </a:r>
                        </a:p>
                        <a:p>
                          <a:pPr algn="ctr" latinLnBrk="1"/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(Dep.</a:t>
                          </a:r>
                          <a:r>
                            <a:rPr lang="ko-KR" altLang="en-US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on</a:t>
                          </a:r>
                          <a:r>
                            <a:rPr lang="ko-KR" altLang="en-US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beam</a:t>
                          </a:r>
                          <a:r>
                            <a:rPr lang="ko-KR" altLang="en-US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E)</a:t>
                          </a:r>
                          <a:endParaRPr lang="ko-KR" altLang="en-US" sz="14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Xe</a:t>
                          </a:r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55 </a:t>
                          </a:r>
                          <a:r>
                            <a:rPr lang="el-GR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μ</a:t>
                          </a:r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 (IVU20)</a:t>
                          </a:r>
                          <a:endParaRPr lang="ko-KR" altLang="en-US" sz="14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dirty="0" err="1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Xe</a:t>
                          </a:r>
                          <a:r>
                            <a:rPr lang="en-US" altLang="ko-KR" sz="1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51 </a:t>
                          </a:r>
                          <a:r>
                            <a:rPr lang="el-GR" altLang="ko-KR" sz="1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μ</a:t>
                          </a:r>
                          <a:r>
                            <a:rPr lang="en-US" altLang="ko-KR" sz="1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 (MPW)</a:t>
                          </a:r>
                          <a:endParaRPr lang="ko-KR" altLang="en-US" sz="1400" b="1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442082523"/>
                      </a:ext>
                    </a:extLst>
                  </a:tr>
                  <a:tr h="270818">
                    <a:tc v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Momentum transfer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Under 0.1%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 sz="1400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2717281530"/>
                      </a:ext>
                    </a:extLst>
                  </a:tr>
                  <a:tr h="270818">
                    <a:tc vMerge="1">
                      <a:txBody>
                        <a:bodyPr/>
                        <a:lstStyle/>
                        <a:p>
                          <a:pPr latinLnBrk="1"/>
                          <a:endParaRPr lang="ko-KR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Space charge effect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None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06486306"/>
                      </a:ext>
                    </a:extLst>
                  </a:tr>
                  <a:tr h="346683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Readout device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MCP resolution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80 (~ 100) </a:t>
                          </a:r>
                          <a:r>
                            <a:rPr lang="el-GR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μ</a:t>
                          </a:r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90611910"/>
                      </a:ext>
                    </a:extLst>
                  </a:tr>
                  <a:tr h="270818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Data processing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Calibration method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None (single axis)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 </a:t>
                          </a:r>
                          <a:r>
                            <a:rPr lang="el-GR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μ</a:t>
                          </a:r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 (±3 mm)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None (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𝑀</m:t>
                              </m:r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=1</m:t>
                              </m:r>
                            </m:oMath>
                          </a14:m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61493591"/>
                      </a:ext>
                    </a:extLst>
                  </a:tr>
                  <a:tr h="466992">
                    <a:tc grid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Point Spread Function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altLang="ko-KR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𝒕𝒐𝒕</m:t>
                                  </m:r>
                                </m:sub>
                              </m:sSub>
                              <m:r>
                                <a:rPr lang="en-US" altLang="ko-KR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altLang="ko-KR" sz="14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altLang="ko-KR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altLang="ko-KR" sz="14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altLang="ko-KR" sz="14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en-US" altLang="ko-KR" sz="1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ko-KR" sz="1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𝝈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altLang="ko-KR" sz="1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bSup>
                                    </m:e>
                                  </m:nary>
                                </m:e>
                              </m:rad>
                              <m:r>
                                <a:rPr lang="en-US" altLang="ko-KR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ko-KR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oMath>
                          </a14:m>
                          <a:r>
                            <a:rPr lang="ko-KR" altLang="en-US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 – 145 </a:t>
                          </a:r>
                          <a:r>
                            <a:rPr lang="el-GR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μ</a:t>
                          </a:r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97.68 </a:t>
                          </a:r>
                          <a:r>
                            <a:rPr lang="el-GR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μ</a:t>
                          </a:r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altLang="ko-KR" sz="14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94.96 </a:t>
                          </a:r>
                          <a:r>
                            <a:rPr lang="el-GR" altLang="ko-KR" sz="1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μ</a:t>
                          </a:r>
                          <a:r>
                            <a:rPr lang="en-US" altLang="ko-KR" sz="1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6074607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표 3">
                <a:extLst>
                  <a:ext uri="{FF2B5EF4-FFF2-40B4-BE49-F238E27FC236}">
                    <a16:creationId xmlns:a16="http://schemas.microsoft.com/office/drawing/2014/main" id="{773F6245-852E-4428-A1DC-DF4DB1F4D9A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3334588"/>
                  </p:ext>
                </p:extLst>
              </p:nvPr>
            </p:nvGraphicFramePr>
            <p:xfrm>
              <a:off x="901703" y="3141368"/>
              <a:ext cx="10388594" cy="3524033"/>
            </p:xfrm>
            <a:graphic>
              <a:graphicData uri="http://schemas.openxmlformats.org/drawingml/2006/table">
                <a:tbl>
                  <a:tblPr firstRow="1" lastRow="1" bandRow="1">
                    <a:tableStyleId>{7E9639D4-E3E2-4D34-9284-5A2195B3D0D7}</a:tableStyleId>
                  </a:tblPr>
                  <a:tblGrid>
                    <a:gridCol w="1783479">
                      <a:extLst>
                        <a:ext uri="{9D8B030D-6E8A-4147-A177-3AD203B41FA5}">
                          <a16:colId xmlns:a16="http://schemas.microsoft.com/office/drawing/2014/main" val="2811034258"/>
                        </a:ext>
                      </a:extLst>
                    </a:gridCol>
                    <a:gridCol w="2132692">
                      <a:extLst>
                        <a:ext uri="{9D8B030D-6E8A-4147-A177-3AD203B41FA5}">
                          <a16:colId xmlns:a16="http://schemas.microsoft.com/office/drawing/2014/main" val="276779389"/>
                        </a:ext>
                      </a:extLst>
                    </a:gridCol>
                    <a:gridCol w="2173127">
                      <a:extLst>
                        <a:ext uri="{9D8B030D-6E8A-4147-A177-3AD203B41FA5}">
                          <a16:colId xmlns:a16="http://schemas.microsoft.com/office/drawing/2014/main" val="3711071066"/>
                        </a:ext>
                      </a:extLst>
                    </a:gridCol>
                    <a:gridCol w="2149648">
                      <a:extLst>
                        <a:ext uri="{9D8B030D-6E8A-4147-A177-3AD203B41FA5}">
                          <a16:colId xmlns:a16="http://schemas.microsoft.com/office/drawing/2014/main" val="356333370"/>
                        </a:ext>
                      </a:extLst>
                    </a:gridCol>
                    <a:gridCol w="2149648">
                      <a:extLst>
                        <a:ext uri="{9D8B030D-6E8A-4147-A177-3AD203B41FA5}">
                          <a16:colId xmlns:a16="http://schemas.microsoft.com/office/drawing/2014/main" val="549645242"/>
                        </a:ext>
                      </a:extLst>
                    </a:gridCol>
                  </a:tblGrid>
                  <a:tr h="304800">
                    <a:tc row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Factors</a:t>
                          </a:r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Sources</a:t>
                          </a:r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0489" t="-2000" r="-94" b="-119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30261379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PAL-XFEL SX</a:t>
                          </a:r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Korea-4GSR IVU</a:t>
                          </a:r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PLS-II BL6C</a:t>
                          </a:r>
                          <a:endParaRPr lang="ko-KR" altLang="en-US" sz="14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53771727"/>
                      </a:ext>
                    </a:extLst>
                  </a:tr>
                  <a:tr h="304800">
                    <a:tc rowSpan="2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Field quality</a:t>
                          </a:r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Non-linearity</a:t>
                          </a:r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Under 4 </a:t>
                          </a:r>
                          <a:r>
                            <a:rPr lang="el-GR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μ</a:t>
                          </a:r>
                          <a:r>
                            <a:rPr lang="en-US" altLang="ko-K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</a:t>
                          </a:r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212478735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pPr latinLnBrk="1"/>
                          <a:endParaRPr lang="ko-KR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Defocusing field</a:t>
                          </a:r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90563" t="-302000" r="-49859" b="-89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None</a:t>
                          </a:r>
                          <a:endParaRPr lang="ko-KR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27171579"/>
                      </a:ext>
                    </a:extLst>
                  </a:tr>
                  <a:tr h="518160">
                    <a:tc rowSpan="3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Transverse spread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Thermal energy</a:t>
                          </a:r>
                          <a:endParaRPr lang="ko-KR" altLang="en-US" sz="1400" b="1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Kr, 70 – 120 </a:t>
                          </a:r>
                          <a:r>
                            <a:rPr lang="el-GR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μ</a:t>
                          </a:r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</a:t>
                          </a:r>
                        </a:p>
                        <a:p>
                          <a:pPr algn="ctr" latinLnBrk="1"/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(Dep.</a:t>
                          </a:r>
                          <a:r>
                            <a:rPr lang="ko-KR" altLang="en-US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on</a:t>
                          </a:r>
                          <a:r>
                            <a:rPr lang="ko-KR" altLang="en-US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beam</a:t>
                          </a:r>
                          <a:r>
                            <a:rPr lang="ko-KR" altLang="en-US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E)</a:t>
                          </a:r>
                          <a:endParaRPr lang="ko-KR" altLang="en-US" sz="14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Xe</a:t>
                          </a:r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55 </a:t>
                          </a:r>
                          <a:r>
                            <a:rPr lang="el-GR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μ</a:t>
                          </a:r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 (IVU20)</a:t>
                          </a:r>
                          <a:endParaRPr lang="ko-KR" altLang="en-US" sz="14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dirty="0" err="1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Xe</a:t>
                          </a:r>
                          <a:r>
                            <a:rPr lang="en-US" altLang="ko-KR" sz="1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51 </a:t>
                          </a:r>
                          <a:r>
                            <a:rPr lang="el-GR" altLang="ko-KR" sz="1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μ</a:t>
                          </a:r>
                          <a:r>
                            <a:rPr lang="en-US" altLang="ko-KR" sz="1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 (MPW)</a:t>
                          </a:r>
                          <a:endParaRPr lang="ko-KR" altLang="en-US" sz="1400" b="1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442082523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Momentum transfer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Under 0.1%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 sz="1400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2717281530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pPr latinLnBrk="1"/>
                          <a:endParaRPr lang="ko-KR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Space charge effect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None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06486306"/>
                      </a:ext>
                    </a:extLst>
                  </a:tr>
                  <a:tr h="346683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Readout device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MCP resolution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80 (~ 100) </a:t>
                          </a:r>
                          <a:r>
                            <a:rPr lang="el-GR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μ</a:t>
                          </a:r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latinLnBrk="1"/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9061191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Data processing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Calibration method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None (single axis)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 </a:t>
                          </a:r>
                          <a:r>
                            <a:rPr lang="el-GR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μ</a:t>
                          </a:r>
                          <a:r>
                            <a:rPr lang="en-US" altLang="ko-KR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 (±3 mm)</a:t>
                          </a:r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83286" t="-888000" r="-283" b="-30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61493591"/>
                      </a:ext>
                    </a:extLst>
                  </a:tr>
                  <a:tr h="525590">
                    <a:tc gridSpan="2"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t="-574419" r="-165474" b="-7674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 – 145 </a:t>
                          </a:r>
                          <a:r>
                            <a:rPr lang="el-GR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μ</a:t>
                          </a:r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97.68 </a:t>
                          </a:r>
                          <a:r>
                            <a:rPr lang="el-GR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μ</a:t>
                          </a:r>
                          <a:r>
                            <a:rPr lang="en-US" altLang="ko-KR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altLang="ko-KR" sz="14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94.96 </a:t>
                          </a:r>
                          <a:r>
                            <a:rPr lang="el-GR" altLang="ko-KR" sz="1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μ</a:t>
                          </a:r>
                          <a:r>
                            <a:rPr lang="en-US" altLang="ko-KR" sz="14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60746071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그림 5">
            <a:extLst>
              <a:ext uri="{FF2B5EF4-FFF2-40B4-BE49-F238E27FC236}">
                <a16:creationId xmlns:a16="http://schemas.microsoft.com/office/drawing/2014/main" id="{D6F38D63-56F5-4503-98D2-CA477E304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496" y="79983"/>
            <a:ext cx="4009766" cy="300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23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4354974-F4DE-4EB3-8553-77BFFC291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Paper Preparation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2EF7FB5-A726-4012-B5B2-EFAB05E13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810" y="697832"/>
            <a:ext cx="5363157" cy="5479131"/>
          </a:xfrm>
        </p:spPr>
        <p:txBody>
          <a:bodyPr>
            <a:normAutofit/>
          </a:bodyPr>
          <a:lstStyle/>
          <a:p>
            <a:r>
              <a:rPr lang="en-US" altLang="ko-KR" sz="2000" dirty="0"/>
              <a:t>Introduction</a:t>
            </a:r>
          </a:p>
          <a:p>
            <a:r>
              <a:rPr lang="en-US" altLang="ko-KR" sz="2000" dirty="0"/>
              <a:t>Principle and configuration</a:t>
            </a:r>
          </a:p>
          <a:p>
            <a:r>
              <a:rPr lang="en-US" altLang="ko-KR" sz="2000" dirty="0"/>
              <a:t>Monitor resolution</a:t>
            </a:r>
          </a:p>
          <a:p>
            <a:r>
              <a:rPr lang="en-US" altLang="ko-KR" sz="2000" b="1" dirty="0"/>
              <a:t>Experimental set-up</a:t>
            </a:r>
          </a:p>
          <a:p>
            <a:pPr lvl="1"/>
            <a:r>
              <a:rPr lang="en-US" altLang="ko-KR" sz="1600" b="1" dirty="0"/>
              <a:t>Schematic diagram</a:t>
            </a:r>
          </a:p>
          <a:p>
            <a:pPr lvl="1"/>
            <a:r>
              <a:rPr lang="en-US" altLang="ko-KR" sz="1600" dirty="0"/>
              <a:t>PLS-II BL6C, Xenon gas injection</a:t>
            </a:r>
          </a:p>
          <a:p>
            <a:r>
              <a:rPr lang="en-US" altLang="ko-KR" sz="2000" dirty="0"/>
              <a:t>Measurement</a:t>
            </a:r>
          </a:p>
          <a:p>
            <a:r>
              <a:rPr lang="en-US" altLang="ko-KR" sz="2000" dirty="0"/>
              <a:t>Conclusions</a:t>
            </a:r>
            <a:endParaRPr lang="ko-KR" altLang="en-US" sz="2000" dirty="0"/>
          </a:p>
          <a:p>
            <a:endParaRPr lang="ko-KR" altLang="en-US" sz="2000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A9CA590A-4A25-40F0-901A-87279228A7A2}"/>
              </a:ext>
            </a:extLst>
          </p:cNvPr>
          <p:cNvGrpSpPr/>
          <p:nvPr/>
        </p:nvGrpSpPr>
        <p:grpSpPr>
          <a:xfrm>
            <a:off x="896100" y="3622671"/>
            <a:ext cx="10589268" cy="2861580"/>
            <a:chOff x="739346" y="3429000"/>
            <a:chExt cx="10589268" cy="2861580"/>
          </a:xfrm>
        </p:grpSpPr>
        <p:pic>
          <p:nvPicPr>
            <p:cNvPr id="7" name="Google Shape;101;p5" descr="https://lh7-rt.googleusercontent.com/slidesz/AGV_vUdho9xivvX8gAC1ox1lgi_ZNzr0jUIluvktC6u-pAj-0grh3JmrmfPCz9RDexrVyVkWaLn4PPj0mfR_m1omOrSnNgtOKjkgTo4qBo0jKkCm_2TPrqcPZDDTlkMF7a7e2v0KQJx2iRkjKGsTi53LOlGozSsQuG4dDItqI0mNEbJ0EVrGTQndmWA=s2048?key=Q00wD0IHFz6edQrwyOz6fQ">
              <a:extLst>
                <a:ext uri="{FF2B5EF4-FFF2-40B4-BE49-F238E27FC236}">
                  <a16:creationId xmlns:a16="http://schemas.microsoft.com/office/drawing/2014/main" id="{3285E16D-F481-4D1A-8217-584D2A29EEB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179470" y="4473136"/>
              <a:ext cx="1962116" cy="17118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03;p5">
              <a:extLst>
                <a:ext uri="{FF2B5EF4-FFF2-40B4-BE49-F238E27FC236}">
                  <a16:creationId xmlns:a16="http://schemas.microsoft.com/office/drawing/2014/main" id="{949C4335-5B24-43AD-9497-9AC0E3E707E5}"/>
                </a:ext>
              </a:extLst>
            </p:cNvPr>
            <p:cNvSpPr/>
            <p:nvPr/>
          </p:nvSpPr>
          <p:spPr>
            <a:xfrm>
              <a:off x="2033902" y="5340830"/>
              <a:ext cx="132503" cy="297435"/>
            </a:xfrm>
            <a:prstGeom prst="cube">
              <a:avLst>
                <a:gd name="adj" fmla="val 68182"/>
              </a:avLst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9" name="Google Shape;104;p5">
              <a:extLst>
                <a:ext uri="{FF2B5EF4-FFF2-40B4-BE49-F238E27FC236}">
                  <a16:creationId xmlns:a16="http://schemas.microsoft.com/office/drawing/2014/main" id="{533F290C-E6B8-403F-82FE-0A80EC925BFD}"/>
                </a:ext>
              </a:extLst>
            </p:cNvPr>
            <p:cNvSpPr/>
            <p:nvPr/>
          </p:nvSpPr>
          <p:spPr>
            <a:xfrm>
              <a:off x="2159781" y="5120986"/>
              <a:ext cx="132503" cy="297435"/>
            </a:xfrm>
            <a:prstGeom prst="cube">
              <a:avLst>
                <a:gd name="adj" fmla="val 68182"/>
              </a:avLst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0" name="Google Shape;105;p5">
              <a:extLst>
                <a:ext uri="{FF2B5EF4-FFF2-40B4-BE49-F238E27FC236}">
                  <a16:creationId xmlns:a16="http://schemas.microsoft.com/office/drawing/2014/main" id="{80DCE1E4-6504-4824-A88D-D9217925BA55}"/>
                </a:ext>
              </a:extLst>
            </p:cNvPr>
            <p:cNvSpPr/>
            <p:nvPr/>
          </p:nvSpPr>
          <p:spPr>
            <a:xfrm>
              <a:off x="5920597" y="5251878"/>
              <a:ext cx="132503" cy="297435"/>
            </a:xfrm>
            <a:prstGeom prst="cube">
              <a:avLst>
                <a:gd name="adj" fmla="val 68182"/>
              </a:avLst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1" name="Google Shape;106;p5">
              <a:extLst>
                <a:ext uri="{FF2B5EF4-FFF2-40B4-BE49-F238E27FC236}">
                  <a16:creationId xmlns:a16="http://schemas.microsoft.com/office/drawing/2014/main" id="{38B31632-0C11-4E93-B7C7-DA44CD679AAC}"/>
                </a:ext>
              </a:extLst>
            </p:cNvPr>
            <p:cNvSpPr/>
            <p:nvPr/>
          </p:nvSpPr>
          <p:spPr>
            <a:xfrm>
              <a:off x="6046475" y="5032035"/>
              <a:ext cx="132503" cy="297435"/>
            </a:xfrm>
            <a:prstGeom prst="cube">
              <a:avLst>
                <a:gd name="adj" fmla="val 68182"/>
              </a:avLst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2" name="Google Shape;107;p5">
              <a:extLst>
                <a:ext uri="{FF2B5EF4-FFF2-40B4-BE49-F238E27FC236}">
                  <a16:creationId xmlns:a16="http://schemas.microsoft.com/office/drawing/2014/main" id="{DDB58359-0C31-42F6-90E6-FA00D012DDAE}"/>
                </a:ext>
              </a:extLst>
            </p:cNvPr>
            <p:cNvSpPr/>
            <p:nvPr/>
          </p:nvSpPr>
          <p:spPr>
            <a:xfrm rot="16200000" flipH="1">
              <a:off x="10760967" y="4781124"/>
              <a:ext cx="121237" cy="517591"/>
            </a:xfrm>
            <a:prstGeom prst="trapezoid">
              <a:avLst>
                <a:gd name="adj" fmla="val 26669"/>
              </a:avLst>
            </a:prstGeom>
            <a:solidFill>
              <a:srgbClr val="FFFF00">
                <a:alpha val="51764"/>
              </a:srgbClr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3" name="Google Shape;108;p5">
              <a:extLst>
                <a:ext uri="{FF2B5EF4-FFF2-40B4-BE49-F238E27FC236}">
                  <a16:creationId xmlns:a16="http://schemas.microsoft.com/office/drawing/2014/main" id="{A31C582E-6A00-4BB5-86FC-591A29B34207}"/>
                </a:ext>
              </a:extLst>
            </p:cNvPr>
            <p:cNvSpPr/>
            <p:nvPr/>
          </p:nvSpPr>
          <p:spPr>
            <a:xfrm rot="10800000" flipH="1">
              <a:off x="10645393" y="4482770"/>
              <a:ext cx="496888" cy="666806"/>
            </a:xfrm>
            <a:prstGeom prst="trapezoid">
              <a:avLst>
                <a:gd name="adj" fmla="val 42372"/>
              </a:avLst>
            </a:prstGeom>
            <a:solidFill>
              <a:srgbClr val="FFFF00">
                <a:alpha val="51764"/>
              </a:srgbClr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4" name="Google Shape;109;p5">
              <a:extLst>
                <a:ext uri="{FF2B5EF4-FFF2-40B4-BE49-F238E27FC236}">
                  <a16:creationId xmlns:a16="http://schemas.microsoft.com/office/drawing/2014/main" id="{E33C92B8-B413-4D5C-B525-C151E8B1420B}"/>
                </a:ext>
              </a:extLst>
            </p:cNvPr>
            <p:cNvSpPr/>
            <p:nvPr/>
          </p:nvSpPr>
          <p:spPr>
            <a:xfrm rot="10800000" flipH="1">
              <a:off x="10645393" y="3755346"/>
              <a:ext cx="517591" cy="666806"/>
            </a:xfrm>
            <a:prstGeom prst="flowChartManualOperation">
              <a:avLst/>
            </a:prstGeom>
            <a:solidFill>
              <a:srgbClr val="FFFF00">
                <a:alpha val="51764"/>
              </a:srgbClr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5" name="Google Shape;110;p5">
              <a:extLst>
                <a:ext uri="{FF2B5EF4-FFF2-40B4-BE49-F238E27FC236}">
                  <a16:creationId xmlns:a16="http://schemas.microsoft.com/office/drawing/2014/main" id="{36A5D367-0C57-4E22-81FE-0A69913DFBFD}"/>
                </a:ext>
              </a:extLst>
            </p:cNvPr>
            <p:cNvSpPr/>
            <p:nvPr/>
          </p:nvSpPr>
          <p:spPr>
            <a:xfrm rot="21060000">
              <a:off x="2403520" y="5351639"/>
              <a:ext cx="621109" cy="121237"/>
            </a:xfrm>
            <a:prstGeom prst="cube">
              <a:avLst>
                <a:gd name="adj" fmla="val 54279"/>
              </a:avLst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cxnSp>
          <p:nvCxnSpPr>
            <p:cNvPr id="17" name="Google Shape;112;p5">
              <a:extLst>
                <a:ext uri="{FF2B5EF4-FFF2-40B4-BE49-F238E27FC236}">
                  <a16:creationId xmlns:a16="http://schemas.microsoft.com/office/drawing/2014/main" id="{C7A0D135-9D50-4E2C-8312-9754743EE2D8}"/>
                </a:ext>
              </a:extLst>
            </p:cNvPr>
            <p:cNvCxnSpPr/>
            <p:nvPr/>
          </p:nvCxnSpPr>
          <p:spPr>
            <a:xfrm>
              <a:off x="1401863" y="4381739"/>
              <a:ext cx="8454137" cy="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18" name="Google Shape;113;p5">
              <a:extLst>
                <a:ext uri="{FF2B5EF4-FFF2-40B4-BE49-F238E27FC236}">
                  <a16:creationId xmlns:a16="http://schemas.microsoft.com/office/drawing/2014/main" id="{7014102D-7A37-487D-BFA7-C38282A3A7D5}"/>
                </a:ext>
              </a:extLst>
            </p:cNvPr>
            <p:cNvSpPr txBox="1"/>
            <p:nvPr/>
          </p:nvSpPr>
          <p:spPr>
            <a:xfrm>
              <a:off x="5601290" y="4137524"/>
              <a:ext cx="542136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36m</a:t>
              </a:r>
              <a:endParaRPr sz="14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grpSp>
          <p:nvGrpSpPr>
            <p:cNvPr id="19" name="Google Shape;114;p5">
              <a:extLst>
                <a:ext uri="{FF2B5EF4-FFF2-40B4-BE49-F238E27FC236}">
                  <a16:creationId xmlns:a16="http://schemas.microsoft.com/office/drawing/2014/main" id="{A631846B-09E5-443E-9A51-ADC63B5066AF}"/>
                </a:ext>
              </a:extLst>
            </p:cNvPr>
            <p:cNvGrpSpPr/>
            <p:nvPr/>
          </p:nvGrpSpPr>
          <p:grpSpPr>
            <a:xfrm>
              <a:off x="739346" y="5392052"/>
              <a:ext cx="724628" cy="151547"/>
              <a:chOff x="0" y="2520000"/>
              <a:chExt cx="2520000" cy="540000"/>
            </a:xfrm>
          </p:grpSpPr>
          <p:sp>
            <p:nvSpPr>
              <p:cNvPr id="68" name="Google Shape;115;p5">
                <a:extLst>
                  <a:ext uri="{FF2B5EF4-FFF2-40B4-BE49-F238E27FC236}">
                    <a16:creationId xmlns:a16="http://schemas.microsoft.com/office/drawing/2014/main" id="{B530DAE3-D45A-4F05-83F1-9516E168BDDC}"/>
                  </a:ext>
                </a:extLst>
              </p:cNvPr>
              <p:cNvSpPr/>
              <p:nvPr/>
            </p:nvSpPr>
            <p:spPr>
              <a:xfrm>
                <a:off x="0" y="2520000"/>
                <a:ext cx="540000" cy="540000"/>
              </a:xfrm>
              <a:prstGeom prst="cube">
                <a:avLst>
                  <a:gd name="adj" fmla="val 25000"/>
                </a:avLst>
              </a:prstGeom>
              <a:solidFill>
                <a:srgbClr val="FF6600"/>
              </a:solidFill>
              <a:ln w="127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  <p:sp>
            <p:nvSpPr>
              <p:cNvPr id="69" name="Google Shape;116;p5">
                <a:extLst>
                  <a:ext uri="{FF2B5EF4-FFF2-40B4-BE49-F238E27FC236}">
                    <a16:creationId xmlns:a16="http://schemas.microsoft.com/office/drawing/2014/main" id="{1FE011A5-F0D9-4F0F-89A7-B759C381363B}"/>
                  </a:ext>
                </a:extLst>
              </p:cNvPr>
              <p:cNvSpPr/>
              <p:nvPr/>
            </p:nvSpPr>
            <p:spPr>
              <a:xfrm>
                <a:off x="396000" y="2520000"/>
                <a:ext cx="540000" cy="540000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  <p:sp>
            <p:nvSpPr>
              <p:cNvPr id="70" name="Google Shape;117;p5">
                <a:extLst>
                  <a:ext uri="{FF2B5EF4-FFF2-40B4-BE49-F238E27FC236}">
                    <a16:creationId xmlns:a16="http://schemas.microsoft.com/office/drawing/2014/main" id="{1D86A595-6295-4F37-8ABA-78D82123797F}"/>
                  </a:ext>
                </a:extLst>
              </p:cNvPr>
              <p:cNvSpPr/>
              <p:nvPr/>
            </p:nvSpPr>
            <p:spPr>
              <a:xfrm>
                <a:off x="792000" y="2520000"/>
                <a:ext cx="540000" cy="540000"/>
              </a:xfrm>
              <a:prstGeom prst="cube">
                <a:avLst>
                  <a:gd name="adj" fmla="val 25000"/>
                </a:avLst>
              </a:prstGeom>
              <a:solidFill>
                <a:srgbClr val="FF6600"/>
              </a:solidFill>
              <a:ln w="127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  <p:sp>
            <p:nvSpPr>
              <p:cNvPr id="71" name="Google Shape;118;p5">
                <a:extLst>
                  <a:ext uri="{FF2B5EF4-FFF2-40B4-BE49-F238E27FC236}">
                    <a16:creationId xmlns:a16="http://schemas.microsoft.com/office/drawing/2014/main" id="{1F3C2748-462D-4C80-ABA2-D142E7907A40}"/>
                  </a:ext>
                </a:extLst>
              </p:cNvPr>
              <p:cNvSpPr/>
              <p:nvPr/>
            </p:nvSpPr>
            <p:spPr>
              <a:xfrm>
                <a:off x="1188000" y="2520000"/>
                <a:ext cx="540000" cy="540000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  <p:sp>
            <p:nvSpPr>
              <p:cNvPr id="72" name="Google Shape;119;p5">
                <a:extLst>
                  <a:ext uri="{FF2B5EF4-FFF2-40B4-BE49-F238E27FC236}">
                    <a16:creationId xmlns:a16="http://schemas.microsoft.com/office/drawing/2014/main" id="{B2E62CC9-8282-49F3-8D18-F3A138BFAA66}"/>
                  </a:ext>
                </a:extLst>
              </p:cNvPr>
              <p:cNvSpPr/>
              <p:nvPr/>
            </p:nvSpPr>
            <p:spPr>
              <a:xfrm>
                <a:off x="1584000" y="2520000"/>
                <a:ext cx="540000" cy="540000"/>
              </a:xfrm>
              <a:prstGeom prst="cube">
                <a:avLst>
                  <a:gd name="adj" fmla="val 25000"/>
                </a:avLst>
              </a:prstGeom>
              <a:solidFill>
                <a:srgbClr val="FF6600"/>
              </a:solidFill>
              <a:ln w="127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  <p:sp>
            <p:nvSpPr>
              <p:cNvPr id="73" name="Google Shape;120;p5">
                <a:extLst>
                  <a:ext uri="{FF2B5EF4-FFF2-40B4-BE49-F238E27FC236}">
                    <a16:creationId xmlns:a16="http://schemas.microsoft.com/office/drawing/2014/main" id="{7B7023D4-68B1-4C0C-9BEA-54256E13FF9C}"/>
                  </a:ext>
                </a:extLst>
              </p:cNvPr>
              <p:cNvSpPr/>
              <p:nvPr/>
            </p:nvSpPr>
            <p:spPr>
              <a:xfrm>
                <a:off x="1980000" y="2520000"/>
                <a:ext cx="540000" cy="540000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</p:grpSp>
        <p:sp>
          <p:nvSpPr>
            <p:cNvPr id="20" name="Google Shape;121;p5">
              <a:extLst>
                <a:ext uri="{FF2B5EF4-FFF2-40B4-BE49-F238E27FC236}">
                  <a16:creationId xmlns:a16="http://schemas.microsoft.com/office/drawing/2014/main" id="{CE58824A-A6DA-438C-9909-97AC6AF6FA76}"/>
                </a:ext>
              </a:extLst>
            </p:cNvPr>
            <p:cNvSpPr/>
            <p:nvPr/>
          </p:nvSpPr>
          <p:spPr>
            <a:xfrm>
              <a:off x="739346" y="5291020"/>
              <a:ext cx="2008254" cy="121237"/>
            </a:xfrm>
            <a:prstGeom prst="cube">
              <a:avLst>
                <a:gd name="adj" fmla="val 54279"/>
              </a:avLst>
            </a:prstGeom>
            <a:solidFill>
              <a:srgbClr val="FE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grpSp>
          <p:nvGrpSpPr>
            <p:cNvPr id="21" name="Google Shape;122;p5">
              <a:extLst>
                <a:ext uri="{FF2B5EF4-FFF2-40B4-BE49-F238E27FC236}">
                  <a16:creationId xmlns:a16="http://schemas.microsoft.com/office/drawing/2014/main" id="{183C4DED-C991-40CE-A550-CE619F6CBBC2}"/>
                </a:ext>
              </a:extLst>
            </p:cNvPr>
            <p:cNvGrpSpPr/>
            <p:nvPr/>
          </p:nvGrpSpPr>
          <p:grpSpPr>
            <a:xfrm>
              <a:off x="739346" y="5169783"/>
              <a:ext cx="724628" cy="151547"/>
              <a:chOff x="0" y="1800000"/>
              <a:chExt cx="2520000" cy="540000"/>
            </a:xfrm>
          </p:grpSpPr>
          <p:sp>
            <p:nvSpPr>
              <p:cNvPr id="62" name="Google Shape;123;p5">
                <a:extLst>
                  <a:ext uri="{FF2B5EF4-FFF2-40B4-BE49-F238E27FC236}">
                    <a16:creationId xmlns:a16="http://schemas.microsoft.com/office/drawing/2014/main" id="{AF7A9A69-39D1-421A-96E1-062ADE728075}"/>
                  </a:ext>
                </a:extLst>
              </p:cNvPr>
              <p:cNvSpPr/>
              <p:nvPr/>
            </p:nvSpPr>
            <p:spPr>
              <a:xfrm>
                <a:off x="0" y="1800000"/>
                <a:ext cx="540000" cy="540000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  <p:sp>
            <p:nvSpPr>
              <p:cNvPr id="63" name="Google Shape;124;p5">
                <a:extLst>
                  <a:ext uri="{FF2B5EF4-FFF2-40B4-BE49-F238E27FC236}">
                    <a16:creationId xmlns:a16="http://schemas.microsoft.com/office/drawing/2014/main" id="{DB4D7CDC-AD5B-48D6-8D18-D18664BBA679}"/>
                  </a:ext>
                </a:extLst>
              </p:cNvPr>
              <p:cNvSpPr/>
              <p:nvPr/>
            </p:nvSpPr>
            <p:spPr>
              <a:xfrm>
                <a:off x="396000" y="1800000"/>
                <a:ext cx="540000" cy="540000"/>
              </a:xfrm>
              <a:prstGeom prst="cube">
                <a:avLst>
                  <a:gd name="adj" fmla="val 25000"/>
                </a:avLst>
              </a:prstGeom>
              <a:solidFill>
                <a:srgbClr val="FF6600"/>
              </a:solidFill>
              <a:ln w="127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  <p:sp>
            <p:nvSpPr>
              <p:cNvPr id="64" name="Google Shape;125;p5">
                <a:extLst>
                  <a:ext uri="{FF2B5EF4-FFF2-40B4-BE49-F238E27FC236}">
                    <a16:creationId xmlns:a16="http://schemas.microsoft.com/office/drawing/2014/main" id="{BF1DADD0-C2B8-43CB-B407-805F476B65B7}"/>
                  </a:ext>
                </a:extLst>
              </p:cNvPr>
              <p:cNvSpPr/>
              <p:nvPr/>
            </p:nvSpPr>
            <p:spPr>
              <a:xfrm>
                <a:off x="792000" y="1800000"/>
                <a:ext cx="540000" cy="540000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  <p:sp>
            <p:nvSpPr>
              <p:cNvPr id="65" name="Google Shape;126;p5">
                <a:extLst>
                  <a:ext uri="{FF2B5EF4-FFF2-40B4-BE49-F238E27FC236}">
                    <a16:creationId xmlns:a16="http://schemas.microsoft.com/office/drawing/2014/main" id="{375520E1-A231-46D4-904D-DE39E7E7EA6E}"/>
                  </a:ext>
                </a:extLst>
              </p:cNvPr>
              <p:cNvSpPr/>
              <p:nvPr/>
            </p:nvSpPr>
            <p:spPr>
              <a:xfrm>
                <a:off x="1188000" y="1800000"/>
                <a:ext cx="540000" cy="540000"/>
              </a:xfrm>
              <a:prstGeom prst="cube">
                <a:avLst>
                  <a:gd name="adj" fmla="val 25000"/>
                </a:avLst>
              </a:prstGeom>
              <a:solidFill>
                <a:srgbClr val="FF6600"/>
              </a:solidFill>
              <a:ln w="127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  <p:sp>
            <p:nvSpPr>
              <p:cNvPr id="66" name="Google Shape;127;p5">
                <a:extLst>
                  <a:ext uri="{FF2B5EF4-FFF2-40B4-BE49-F238E27FC236}">
                    <a16:creationId xmlns:a16="http://schemas.microsoft.com/office/drawing/2014/main" id="{97D9E1C9-D197-47E3-A00A-2086ED1D399A}"/>
                  </a:ext>
                </a:extLst>
              </p:cNvPr>
              <p:cNvSpPr/>
              <p:nvPr/>
            </p:nvSpPr>
            <p:spPr>
              <a:xfrm>
                <a:off x="1584000" y="1800000"/>
                <a:ext cx="540000" cy="540000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  <p:sp>
            <p:nvSpPr>
              <p:cNvPr id="67" name="Google Shape;128;p5">
                <a:extLst>
                  <a:ext uri="{FF2B5EF4-FFF2-40B4-BE49-F238E27FC236}">
                    <a16:creationId xmlns:a16="http://schemas.microsoft.com/office/drawing/2014/main" id="{7622EDFE-D98C-4862-BE10-7DF7F2973BD4}"/>
                  </a:ext>
                </a:extLst>
              </p:cNvPr>
              <p:cNvSpPr/>
              <p:nvPr/>
            </p:nvSpPr>
            <p:spPr>
              <a:xfrm>
                <a:off x="1980000" y="1800000"/>
                <a:ext cx="540000" cy="540000"/>
              </a:xfrm>
              <a:prstGeom prst="cube">
                <a:avLst>
                  <a:gd name="adj" fmla="val 25000"/>
                </a:avLst>
              </a:prstGeom>
              <a:solidFill>
                <a:srgbClr val="FF6600"/>
              </a:solidFill>
              <a:ln w="127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</p:grpSp>
        <p:sp>
          <p:nvSpPr>
            <p:cNvPr id="22" name="Google Shape;129;p5">
              <a:extLst>
                <a:ext uri="{FF2B5EF4-FFF2-40B4-BE49-F238E27FC236}">
                  <a16:creationId xmlns:a16="http://schemas.microsoft.com/office/drawing/2014/main" id="{98385F50-E63A-41D8-B4B6-3FC9594A1609}"/>
                </a:ext>
              </a:extLst>
            </p:cNvPr>
            <p:cNvSpPr/>
            <p:nvPr/>
          </p:nvSpPr>
          <p:spPr>
            <a:xfrm rot="21180000">
              <a:off x="3637856" y="5422411"/>
              <a:ext cx="621109" cy="121237"/>
            </a:xfrm>
            <a:prstGeom prst="cube">
              <a:avLst>
                <a:gd name="adj" fmla="val 54279"/>
              </a:avLst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3" name="Google Shape;130;p5">
              <a:extLst>
                <a:ext uri="{FF2B5EF4-FFF2-40B4-BE49-F238E27FC236}">
                  <a16:creationId xmlns:a16="http://schemas.microsoft.com/office/drawing/2014/main" id="{12ED654A-2189-4170-AE3F-20AF2BFC1E66}"/>
                </a:ext>
              </a:extLst>
            </p:cNvPr>
            <p:cNvSpPr/>
            <p:nvPr/>
          </p:nvSpPr>
          <p:spPr>
            <a:xfrm rot="21180000">
              <a:off x="3969115" y="4785864"/>
              <a:ext cx="703924" cy="121237"/>
            </a:xfrm>
            <a:prstGeom prst="cube">
              <a:avLst>
                <a:gd name="adj" fmla="val 54279"/>
              </a:avLst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4" name="Google Shape;131;p5">
              <a:extLst>
                <a:ext uri="{FF2B5EF4-FFF2-40B4-BE49-F238E27FC236}">
                  <a16:creationId xmlns:a16="http://schemas.microsoft.com/office/drawing/2014/main" id="{3730E995-90A4-48C9-8B1E-3C87571FDB74}"/>
                </a:ext>
              </a:extLst>
            </p:cNvPr>
            <p:cNvSpPr/>
            <p:nvPr/>
          </p:nvSpPr>
          <p:spPr>
            <a:xfrm rot="21180000">
              <a:off x="4673039" y="5422411"/>
              <a:ext cx="621109" cy="121237"/>
            </a:xfrm>
            <a:prstGeom prst="cube">
              <a:avLst>
                <a:gd name="adj" fmla="val 54279"/>
              </a:avLst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5" name="Google Shape;132;p5">
              <a:extLst>
                <a:ext uri="{FF2B5EF4-FFF2-40B4-BE49-F238E27FC236}">
                  <a16:creationId xmlns:a16="http://schemas.microsoft.com/office/drawing/2014/main" id="{BB202A50-AD19-4C6D-8E89-470366B493CB}"/>
                </a:ext>
              </a:extLst>
            </p:cNvPr>
            <p:cNvSpPr/>
            <p:nvPr/>
          </p:nvSpPr>
          <p:spPr>
            <a:xfrm rot="21180000">
              <a:off x="5004297" y="4785864"/>
              <a:ext cx="703924" cy="121237"/>
            </a:xfrm>
            <a:prstGeom prst="cube">
              <a:avLst>
                <a:gd name="adj" fmla="val 54279"/>
              </a:avLst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6" name="Google Shape;133;p5">
              <a:extLst>
                <a:ext uri="{FF2B5EF4-FFF2-40B4-BE49-F238E27FC236}">
                  <a16:creationId xmlns:a16="http://schemas.microsoft.com/office/drawing/2014/main" id="{397E79E1-DBBF-4C8B-86C9-E268BEDB4CE3}"/>
                </a:ext>
              </a:extLst>
            </p:cNvPr>
            <p:cNvSpPr/>
            <p:nvPr/>
          </p:nvSpPr>
          <p:spPr>
            <a:xfrm>
              <a:off x="9415422" y="5175799"/>
              <a:ext cx="858925" cy="516504"/>
            </a:xfrm>
            <a:prstGeom prst="can">
              <a:avLst>
                <a:gd name="adj" fmla="val 50000"/>
              </a:avLst>
            </a:prstGeom>
            <a:solidFill>
              <a:srgbClr val="A5A5A5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34;p5">
              <a:extLst>
                <a:ext uri="{FF2B5EF4-FFF2-40B4-BE49-F238E27FC236}">
                  <a16:creationId xmlns:a16="http://schemas.microsoft.com/office/drawing/2014/main" id="{2E77335B-318E-48E7-ADA7-EF4ADDDFFB87}"/>
                </a:ext>
              </a:extLst>
            </p:cNvPr>
            <p:cNvSpPr/>
            <p:nvPr/>
          </p:nvSpPr>
          <p:spPr>
            <a:xfrm>
              <a:off x="9484982" y="5046172"/>
              <a:ext cx="742037" cy="527202"/>
            </a:xfrm>
            <a:prstGeom prst="cube">
              <a:avLst>
                <a:gd name="adj" fmla="val 86444"/>
              </a:avLst>
            </a:prstGeom>
            <a:solidFill>
              <a:srgbClr val="D8D8D8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35;p5">
              <a:extLst>
                <a:ext uri="{FF2B5EF4-FFF2-40B4-BE49-F238E27FC236}">
                  <a16:creationId xmlns:a16="http://schemas.microsoft.com/office/drawing/2014/main" id="{E118CFFA-A50A-491B-AA4E-9EB4F49A17E6}"/>
                </a:ext>
              </a:extLst>
            </p:cNvPr>
            <p:cNvSpPr/>
            <p:nvPr/>
          </p:nvSpPr>
          <p:spPr>
            <a:xfrm>
              <a:off x="9360045" y="5175799"/>
              <a:ext cx="969678" cy="192766"/>
            </a:xfrm>
            <a:prstGeom prst="cube">
              <a:avLst>
                <a:gd name="adj" fmla="val 64246"/>
              </a:avLst>
            </a:prstGeom>
            <a:solidFill>
              <a:srgbClr val="D8D8D8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136;p5">
              <a:extLst>
                <a:ext uri="{FF2B5EF4-FFF2-40B4-BE49-F238E27FC236}">
                  <a16:creationId xmlns:a16="http://schemas.microsoft.com/office/drawing/2014/main" id="{C3DB8CBC-64C3-46A9-8BB5-FAF615DAE1A5}"/>
                </a:ext>
              </a:extLst>
            </p:cNvPr>
            <p:cNvSpPr/>
            <p:nvPr/>
          </p:nvSpPr>
          <p:spPr>
            <a:xfrm>
              <a:off x="9476997" y="5205262"/>
              <a:ext cx="724628" cy="80825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00B0F0">
                <a:alpha val="69803"/>
              </a:srgbClr>
            </a:solidFill>
            <a:ln w="12700" cap="flat" cmpd="sng">
              <a:solidFill>
                <a:srgbClr val="1F38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37;p5">
              <a:extLst>
                <a:ext uri="{FF2B5EF4-FFF2-40B4-BE49-F238E27FC236}">
                  <a16:creationId xmlns:a16="http://schemas.microsoft.com/office/drawing/2014/main" id="{01445E00-335A-41C8-ADF8-30FA1A34A949}"/>
                </a:ext>
              </a:extLst>
            </p:cNvPr>
            <p:cNvSpPr/>
            <p:nvPr/>
          </p:nvSpPr>
          <p:spPr>
            <a:xfrm rot="18900000">
              <a:off x="9537907" y="5227967"/>
              <a:ext cx="621109" cy="80825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00B0F0">
                <a:alpha val="69803"/>
              </a:srgbClr>
            </a:solidFill>
            <a:ln w="12700" cap="flat" cmpd="sng">
              <a:solidFill>
                <a:srgbClr val="1F38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138;p5">
              <a:extLst>
                <a:ext uri="{FF2B5EF4-FFF2-40B4-BE49-F238E27FC236}">
                  <a16:creationId xmlns:a16="http://schemas.microsoft.com/office/drawing/2014/main" id="{06BB7CB7-C9F7-4917-876F-D182A22D710B}"/>
                </a:ext>
              </a:extLst>
            </p:cNvPr>
            <p:cNvSpPr/>
            <p:nvPr/>
          </p:nvSpPr>
          <p:spPr>
            <a:xfrm>
              <a:off x="10666096" y="3694727"/>
              <a:ext cx="496888" cy="404125"/>
            </a:xfrm>
            <a:prstGeom prst="can">
              <a:avLst>
                <a:gd name="adj" fmla="val 50000"/>
              </a:avLst>
            </a:prstGeom>
            <a:solidFill>
              <a:srgbClr val="A5A5A5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39;p5">
              <a:extLst>
                <a:ext uri="{FF2B5EF4-FFF2-40B4-BE49-F238E27FC236}">
                  <a16:creationId xmlns:a16="http://schemas.microsoft.com/office/drawing/2014/main" id="{85698BA7-AC3D-44ED-9D51-26C586ECE1E9}"/>
                </a:ext>
              </a:extLst>
            </p:cNvPr>
            <p:cNvSpPr/>
            <p:nvPr/>
          </p:nvSpPr>
          <p:spPr>
            <a:xfrm>
              <a:off x="10550831" y="3429000"/>
              <a:ext cx="743724" cy="489447"/>
            </a:xfrm>
            <a:prstGeom prst="cube">
              <a:avLst>
                <a:gd name="adj" fmla="val 37118"/>
              </a:avLst>
            </a:prstGeom>
            <a:solidFill>
              <a:srgbClr val="7F7F7F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40;p5">
              <a:extLst>
                <a:ext uri="{FF2B5EF4-FFF2-40B4-BE49-F238E27FC236}">
                  <a16:creationId xmlns:a16="http://schemas.microsoft.com/office/drawing/2014/main" id="{485501F2-BCC2-4960-B9EB-5EC8BC5E5115}"/>
                </a:ext>
              </a:extLst>
            </p:cNvPr>
            <p:cNvSpPr/>
            <p:nvPr/>
          </p:nvSpPr>
          <p:spPr>
            <a:xfrm rot="21480000">
              <a:off x="2662346" y="5170411"/>
              <a:ext cx="7776000" cy="121237"/>
            </a:xfrm>
            <a:prstGeom prst="cube">
              <a:avLst>
                <a:gd name="adj" fmla="val 54279"/>
              </a:avLst>
            </a:prstGeom>
            <a:solidFill>
              <a:srgbClr val="FEE599">
                <a:alpha val="8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4" name="Google Shape;141;p5">
              <a:extLst>
                <a:ext uri="{FF2B5EF4-FFF2-40B4-BE49-F238E27FC236}">
                  <a16:creationId xmlns:a16="http://schemas.microsoft.com/office/drawing/2014/main" id="{D9E77512-F705-4A10-BB19-5663BF78805B}"/>
                </a:ext>
              </a:extLst>
            </p:cNvPr>
            <p:cNvSpPr/>
            <p:nvPr/>
          </p:nvSpPr>
          <p:spPr>
            <a:xfrm>
              <a:off x="9818608" y="5156546"/>
              <a:ext cx="41407" cy="40412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42;p5">
              <a:extLst>
                <a:ext uri="{FF2B5EF4-FFF2-40B4-BE49-F238E27FC236}">
                  <a16:creationId xmlns:a16="http://schemas.microsoft.com/office/drawing/2014/main" id="{795B663F-8401-4679-9DFA-226ABE91357B}"/>
                </a:ext>
              </a:extLst>
            </p:cNvPr>
            <p:cNvSpPr/>
            <p:nvPr/>
          </p:nvSpPr>
          <p:spPr>
            <a:xfrm>
              <a:off x="10376245" y="4745452"/>
              <a:ext cx="289460" cy="606187"/>
            </a:xfrm>
            <a:prstGeom prst="cube">
              <a:avLst>
                <a:gd name="adj" fmla="val 84468"/>
              </a:avLst>
            </a:prstGeom>
            <a:solidFill>
              <a:srgbClr val="A8D08C">
                <a:alpha val="69803"/>
              </a:srgbClr>
            </a:solidFill>
            <a:ln w="12700" cap="flat" cmpd="sng">
              <a:solidFill>
                <a:srgbClr val="38562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grpSp>
          <p:nvGrpSpPr>
            <p:cNvPr id="36" name="Google Shape;143;p5">
              <a:extLst>
                <a:ext uri="{FF2B5EF4-FFF2-40B4-BE49-F238E27FC236}">
                  <a16:creationId xmlns:a16="http://schemas.microsoft.com/office/drawing/2014/main" id="{652146A1-B383-4F6B-B894-9C3CCB91E777}"/>
                </a:ext>
              </a:extLst>
            </p:cNvPr>
            <p:cNvGrpSpPr/>
            <p:nvPr/>
          </p:nvGrpSpPr>
          <p:grpSpPr>
            <a:xfrm rot="-5400000">
              <a:off x="10793303" y="4028285"/>
              <a:ext cx="242475" cy="828146"/>
              <a:chOff x="2520000" y="2016000"/>
              <a:chExt cx="486000" cy="864000"/>
            </a:xfrm>
          </p:grpSpPr>
          <p:cxnSp>
            <p:nvCxnSpPr>
              <p:cNvPr id="57" name="Google Shape;144;p5">
                <a:extLst>
                  <a:ext uri="{FF2B5EF4-FFF2-40B4-BE49-F238E27FC236}">
                    <a16:creationId xmlns:a16="http://schemas.microsoft.com/office/drawing/2014/main" id="{0DEE95D6-ED61-4B18-9EC7-16BB06DB943A}"/>
                  </a:ext>
                </a:extLst>
              </p:cNvPr>
              <p:cNvCxnSpPr/>
              <p:nvPr/>
            </p:nvCxnSpPr>
            <p:spPr>
              <a:xfrm>
                <a:off x="2700000" y="2880000"/>
                <a:ext cx="1080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" name="Google Shape;145;p5">
                <a:extLst>
                  <a:ext uri="{FF2B5EF4-FFF2-40B4-BE49-F238E27FC236}">
                    <a16:creationId xmlns:a16="http://schemas.microsoft.com/office/drawing/2014/main" id="{7FC3F830-FC5E-4CE8-A4B5-2203D9F83963}"/>
                  </a:ext>
                </a:extLst>
              </p:cNvPr>
              <p:cNvCxnSpPr/>
              <p:nvPr/>
            </p:nvCxnSpPr>
            <p:spPr>
              <a:xfrm>
                <a:off x="2700000" y="2016000"/>
                <a:ext cx="1080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59" name="Google Shape;146;p5">
                <a:extLst>
                  <a:ext uri="{FF2B5EF4-FFF2-40B4-BE49-F238E27FC236}">
                    <a16:creationId xmlns:a16="http://schemas.microsoft.com/office/drawing/2014/main" id="{442E620B-DEB0-40BF-B291-654A7EAD897E}"/>
                  </a:ext>
                </a:extLst>
              </p:cNvPr>
              <p:cNvSpPr/>
              <p:nvPr/>
            </p:nvSpPr>
            <p:spPr>
              <a:xfrm>
                <a:off x="2664000" y="2016000"/>
                <a:ext cx="144000" cy="864000"/>
              </a:xfrm>
              <a:prstGeom prst="rect">
                <a:avLst/>
              </a:prstGeom>
              <a:solidFill>
                <a:srgbClr val="8DA9DB">
                  <a:alpha val="54901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  <p:sp>
            <p:nvSpPr>
              <p:cNvPr id="60" name="Google Shape;147;p5">
                <a:extLst>
                  <a:ext uri="{FF2B5EF4-FFF2-40B4-BE49-F238E27FC236}">
                    <a16:creationId xmlns:a16="http://schemas.microsoft.com/office/drawing/2014/main" id="{9EA488D7-B711-4BBE-9D83-D209402A627F}"/>
                  </a:ext>
                </a:extLst>
              </p:cNvPr>
              <p:cNvSpPr/>
              <p:nvPr/>
            </p:nvSpPr>
            <p:spPr>
              <a:xfrm>
                <a:off x="2520000" y="2016000"/>
                <a:ext cx="360000" cy="864000"/>
              </a:xfrm>
              <a:prstGeom prst="ellipse">
                <a:avLst/>
              </a:prstGeom>
              <a:solidFill>
                <a:srgbClr val="8DA9DB">
                  <a:alpha val="49803"/>
                </a:srgbClr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  <p:sp>
            <p:nvSpPr>
              <p:cNvPr id="61" name="Google Shape;148;p5">
                <a:extLst>
                  <a:ext uri="{FF2B5EF4-FFF2-40B4-BE49-F238E27FC236}">
                    <a16:creationId xmlns:a16="http://schemas.microsoft.com/office/drawing/2014/main" id="{1300E5F5-E85A-4FA5-9B7E-EE09F2708CEB}"/>
                  </a:ext>
                </a:extLst>
              </p:cNvPr>
              <p:cNvSpPr/>
              <p:nvPr/>
            </p:nvSpPr>
            <p:spPr>
              <a:xfrm>
                <a:off x="2646000" y="2016000"/>
                <a:ext cx="360000" cy="864000"/>
              </a:xfrm>
              <a:prstGeom prst="ellipse">
                <a:avLst/>
              </a:prstGeom>
              <a:solidFill>
                <a:srgbClr val="8DA9DB">
                  <a:alpha val="49803"/>
                </a:srgbClr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</p:grpSp>
        <p:sp>
          <p:nvSpPr>
            <p:cNvPr id="37" name="Google Shape;149;p5">
              <a:extLst>
                <a:ext uri="{FF2B5EF4-FFF2-40B4-BE49-F238E27FC236}">
                  <a16:creationId xmlns:a16="http://schemas.microsoft.com/office/drawing/2014/main" id="{24E512D3-2143-4D38-906C-6141235AE55D}"/>
                </a:ext>
              </a:extLst>
            </p:cNvPr>
            <p:cNvSpPr/>
            <p:nvPr/>
          </p:nvSpPr>
          <p:spPr>
            <a:xfrm rot="16200000" flipH="1">
              <a:off x="10688292" y="4840419"/>
              <a:ext cx="121237" cy="517591"/>
            </a:xfrm>
            <a:prstGeom prst="trapezoid">
              <a:avLst>
                <a:gd name="adj" fmla="val 26669"/>
              </a:avLst>
            </a:prstGeom>
            <a:solidFill>
              <a:srgbClr val="FFFF00">
                <a:alpha val="51764"/>
              </a:srgbClr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8" name="Google Shape;150;p5">
              <a:extLst>
                <a:ext uri="{FF2B5EF4-FFF2-40B4-BE49-F238E27FC236}">
                  <a16:creationId xmlns:a16="http://schemas.microsoft.com/office/drawing/2014/main" id="{DAC81D96-3894-4870-9896-4E2E16240B52}"/>
                </a:ext>
              </a:extLst>
            </p:cNvPr>
            <p:cNvSpPr/>
            <p:nvPr/>
          </p:nvSpPr>
          <p:spPr>
            <a:xfrm rot="16200000" flipH="1">
              <a:off x="10838689" y="4884912"/>
              <a:ext cx="565775" cy="165147"/>
            </a:xfrm>
            <a:prstGeom prst="parallelogram">
              <a:avLst>
                <a:gd name="adj" fmla="val 100560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9" name="Google Shape;151;p5">
              <a:extLst>
                <a:ext uri="{FF2B5EF4-FFF2-40B4-BE49-F238E27FC236}">
                  <a16:creationId xmlns:a16="http://schemas.microsoft.com/office/drawing/2014/main" id="{6AE608DA-C500-4525-9F88-1F747C8AD108}"/>
                </a:ext>
              </a:extLst>
            </p:cNvPr>
            <p:cNvSpPr/>
            <p:nvPr/>
          </p:nvSpPr>
          <p:spPr>
            <a:xfrm rot="16200000">
              <a:off x="10629663" y="4841509"/>
              <a:ext cx="404125" cy="414073"/>
            </a:xfrm>
            <a:prstGeom prst="rtTriangle">
              <a:avLst/>
            </a:prstGeom>
            <a:solidFill>
              <a:srgbClr val="BBD6EE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43" name="Google Shape;155;p5">
              <a:extLst>
                <a:ext uri="{FF2B5EF4-FFF2-40B4-BE49-F238E27FC236}">
                  <a16:creationId xmlns:a16="http://schemas.microsoft.com/office/drawing/2014/main" id="{BE57F075-FCB6-40BF-AA2B-8ACD6AB67CC5}"/>
                </a:ext>
              </a:extLst>
            </p:cNvPr>
            <p:cNvSpPr/>
            <p:nvPr/>
          </p:nvSpPr>
          <p:spPr>
            <a:xfrm rot="20700000">
              <a:off x="2892007" y="4846411"/>
              <a:ext cx="703924" cy="121237"/>
            </a:xfrm>
            <a:prstGeom prst="cube">
              <a:avLst>
                <a:gd name="adj" fmla="val 54279"/>
              </a:avLst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cxnSp>
          <p:nvCxnSpPr>
            <p:cNvPr id="44" name="Google Shape;156;p5">
              <a:extLst>
                <a:ext uri="{FF2B5EF4-FFF2-40B4-BE49-F238E27FC236}">
                  <a16:creationId xmlns:a16="http://schemas.microsoft.com/office/drawing/2014/main" id="{8547D635-5778-4683-8140-625C1E46F1F4}"/>
                </a:ext>
              </a:extLst>
            </p:cNvPr>
            <p:cNvCxnSpPr/>
            <p:nvPr/>
          </p:nvCxnSpPr>
          <p:spPr>
            <a:xfrm>
              <a:off x="9839573" y="4579070"/>
              <a:ext cx="0" cy="1192169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47" name="Google Shape;159;p5">
              <a:extLst>
                <a:ext uri="{FF2B5EF4-FFF2-40B4-BE49-F238E27FC236}">
                  <a16:creationId xmlns:a16="http://schemas.microsoft.com/office/drawing/2014/main" id="{2E6A77B5-D10B-4513-A53D-66218164A53A}"/>
                </a:ext>
              </a:extLst>
            </p:cNvPr>
            <p:cNvSpPr/>
            <p:nvPr/>
          </p:nvSpPr>
          <p:spPr>
            <a:xfrm>
              <a:off x="2033902" y="5043856"/>
              <a:ext cx="132503" cy="297435"/>
            </a:xfrm>
            <a:prstGeom prst="cube">
              <a:avLst>
                <a:gd name="adj" fmla="val 68182"/>
              </a:avLst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48" name="Google Shape;160;p5">
              <a:extLst>
                <a:ext uri="{FF2B5EF4-FFF2-40B4-BE49-F238E27FC236}">
                  <a16:creationId xmlns:a16="http://schemas.microsoft.com/office/drawing/2014/main" id="{98242E77-3290-4376-AD25-1746526053A1}"/>
                </a:ext>
              </a:extLst>
            </p:cNvPr>
            <p:cNvSpPr/>
            <p:nvPr/>
          </p:nvSpPr>
          <p:spPr>
            <a:xfrm>
              <a:off x="1980901" y="5289102"/>
              <a:ext cx="132503" cy="297435"/>
            </a:xfrm>
            <a:prstGeom prst="cube">
              <a:avLst>
                <a:gd name="adj" fmla="val 68182"/>
              </a:avLst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49" name="Google Shape;161;p5">
              <a:extLst>
                <a:ext uri="{FF2B5EF4-FFF2-40B4-BE49-F238E27FC236}">
                  <a16:creationId xmlns:a16="http://schemas.microsoft.com/office/drawing/2014/main" id="{5ACCFEC3-279E-4AB0-9CEE-4E2EF45936C1}"/>
                </a:ext>
              </a:extLst>
            </p:cNvPr>
            <p:cNvSpPr txBox="1"/>
            <p:nvPr/>
          </p:nvSpPr>
          <p:spPr>
            <a:xfrm>
              <a:off x="5840910" y="4483391"/>
              <a:ext cx="372218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Slit</a:t>
              </a:r>
              <a:endParaRPr sz="105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50" name="Google Shape;162;p5">
              <a:extLst>
                <a:ext uri="{FF2B5EF4-FFF2-40B4-BE49-F238E27FC236}">
                  <a16:creationId xmlns:a16="http://schemas.microsoft.com/office/drawing/2014/main" id="{35892651-6C3F-4214-B231-595264CADCE1}"/>
                </a:ext>
              </a:extLst>
            </p:cNvPr>
            <p:cNvSpPr/>
            <p:nvPr/>
          </p:nvSpPr>
          <p:spPr>
            <a:xfrm>
              <a:off x="5920597" y="4954905"/>
              <a:ext cx="132503" cy="297435"/>
            </a:xfrm>
            <a:prstGeom prst="cube">
              <a:avLst>
                <a:gd name="adj" fmla="val 68182"/>
              </a:avLst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51" name="Google Shape;163;p5">
              <a:extLst>
                <a:ext uri="{FF2B5EF4-FFF2-40B4-BE49-F238E27FC236}">
                  <a16:creationId xmlns:a16="http://schemas.microsoft.com/office/drawing/2014/main" id="{E6623391-7420-4141-A744-1D50071BB4A9}"/>
                </a:ext>
              </a:extLst>
            </p:cNvPr>
            <p:cNvSpPr/>
            <p:nvPr/>
          </p:nvSpPr>
          <p:spPr>
            <a:xfrm>
              <a:off x="5867595" y="5200151"/>
              <a:ext cx="132503" cy="297435"/>
            </a:xfrm>
            <a:prstGeom prst="cube">
              <a:avLst>
                <a:gd name="adj" fmla="val 68182"/>
              </a:avLst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52" name="Google Shape;164;p5">
              <a:extLst>
                <a:ext uri="{FF2B5EF4-FFF2-40B4-BE49-F238E27FC236}">
                  <a16:creationId xmlns:a16="http://schemas.microsoft.com/office/drawing/2014/main" id="{5E1146F4-1771-4EF4-ABD7-741C076365EE}"/>
                </a:ext>
              </a:extLst>
            </p:cNvPr>
            <p:cNvSpPr txBox="1"/>
            <p:nvPr/>
          </p:nvSpPr>
          <p:spPr>
            <a:xfrm>
              <a:off x="1835903" y="4762196"/>
              <a:ext cx="495649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dirty="0">
                  <a:solidFill>
                    <a:schemeClr val="dk1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LMM</a:t>
              </a:r>
              <a:endParaRPr sz="105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53" name="원통형 52">
              <a:extLst>
                <a:ext uri="{FF2B5EF4-FFF2-40B4-BE49-F238E27FC236}">
                  <a16:creationId xmlns:a16="http://schemas.microsoft.com/office/drawing/2014/main" id="{53C52CC7-D90A-4730-A6CA-9A85CB784005}"/>
                </a:ext>
              </a:extLst>
            </p:cNvPr>
            <p:cNvSpPr/>
            <p:nvPr/>
          </p:nvSpPr>
          <p:spPr>
            <a:xfrm rot="16200000">
              <a:off x="1385202" y="5264079"/>
              <a:ext cx="626969" cy="178310"/>
            </a:xfrm>
            <a:prstGeom prst="can">
              <a:avLst>
                <a:gd name="adj" fmla="val 50000"/>
              </a:avLst>
            </a:prstGeom>
            <a:solidFill>
              <a:srgbClr val="92D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Google Shape;164;p5">
              <a:extLst>
                <a:ext uri="{FF2B5EF4-FFF2-40B4-BE49-F238E27FC236}">
                  <a16:creationId xmlns:a16="http://schemas.microsoft.com/office/drawing/2014/main" id="{7A172EED-29BF-4710-BEC9-6EBF0E00B198}"/>
                </a:ext>
              </a:extLst>
            </p:cNvPr>
            <p:cNvSpPr txBox="1"/>
            <p:nvPr/>
          </p:nvSpPr>
          <p:spPr>
            <a:xfrm>
              <a:off x="1172809" y="5767400"/>
              <a:ext cx="1041083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rgbClr val="FF0000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Diamond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ko-KR" sz="1400" b="1" dirty="0">
                  <a:solidFill>
                    <a:srgbClr val="FF0000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1.4 mm</a:t>
              </a:r>
              <a:endParaRPr sz="1400" b="1" dirty="0">
                <a:solidFill>
                  <a:srgbClr val="FF0000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55" name="Google Shape;164;p5">
              <a:extLst>
                <a:ext uri="{FF2B5EF4-FFF2-40B4-BE49-F238E27FC236}">
                  <a16:creationId xmlns:a16="http://schemas.microsoft.com/office/drawing/2014/main" id="{C34D9412-6AC0-43EC-8021-35B0A199F756}"/>
                </a:ext>
              </a:extLst>
            </p:cNvPr>
            <p:cNvSpPr txBox="1"/>
            <p:nvPr/>
          </p:nvSpPr>
          <p:spPr>
            <a:xfrm>
              <a:off x="6158560" y="5636347"/>
              <a:ext cx="125557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rgbClr val="FF0000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Al window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ko-KR" sz="1400" b="1" dirty="0">
                  <a:solidFill>
                    <a:srgbClr val="FF0000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0.1 mm</a:t>
              </a:r>
              <a:endParaRPr sz="1400" b="1" dirty="0">
                <a:solidFill>
                  <a:srgbClr val="FF0000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56" name="원통형 55">
              <a:extLst>
                <a:ext uri="{FF2B5EF4-FFF2-40B4-BE49-F238E27FC236}">
                  <a16:creationId xmlns:a16="http://schemas.microsoft.com/office/drawing/2014/main" id="{BEC5730E-00FF-4974-967D-D08FF8F1F017}"/>
                </a:ext>
              </a:extLst>
            </p:cNvPr>
            <p:cNvSpPr/>
            <p:nvPr/>
          </p:nvSpPr>
          <p:spPr>
            <a:xfrm rot="16200000">
              <a:off x="6752335" y="5183529"/>
              <a:ext cx="862495" cy="88318"/>
            </a:xfrm>
            <a:prstGeom prst="can">
              <a:avLst>
                <a:gd name="adj" fmla="val 50000"/>
              </a:avLst>
            </a:prstGeom>
            <a:solidFill>
              <a:schemeClr val="bg1">
                <a:lumMod val="50000"/>
                <a:alpha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7A7C7BC1-5209-4718-9150-AF4885825BC8}"/>
              </a:ext>
            </a:extLst>
          </p:cNvPr>
          <p:cNvGrpSpPr/>
          <p:nvPr/>
        </p:nvGrpSpPr>
        <p:grpSpPr>
          <a:xfrm rot="10800000">
            <a:off x="4494330" y="380354"/>
            <a:ext cx="3053337" cy="3487040"/>
            <a:chOff x="7246933" y="898496"/>
            <a:chExt cx="4725190" cy="5396367"/>
          </a:xfrm>
        </p:grpSpPr>
        <p:pic>
          <p:nvPicPr>
            <p:cNvPr id="75" name="그림 74">
              <a:extLst>
                <a:ext uri="{FF2B5EF4-FFF2-40B4-BE49-F238E27FC236}">
                  <a16:creationId xmlns:a16="http://schemas.microsoft.com/office/drawing/2014/main" id="{097A6E58-1C37-42D3-9858-955808AD1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63891" y="2900556"/>
              <a:ext cx="4708232" cy="3394307"/>
            </a:xfrm>
            <a:prstGeom prst="rect">
              <a:avLst/>
            </a:prstGeom>
          </p:spPr>
        </p:pic>
        <p:pic>
          <p:nvPicPr>
            <p:cNvPr id="76" name="그림 75">
              <a:extLst>
                <a:ext uri="{FF2B5EF4-FFF2-40B4-BE49-F238E27FC236}">
                  <a16:creationId xmlns:a16="http://schemas.microsoft.com/office/drawing/2014/main" id="{016AF442-DC89-4393-9A89-307C18B46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7246933" y="898496"/>
              <a:ext cx="4647449" cy="2248068"/>
            </a:xfrm>
            <a:prstGeom prst="rect">
              <a:avLst/>
            </a:prstGeom>
          </p:spPr>
        </p:pic>
      </p:grpSp>
      <p:pic>
        <p:nvPicPr>
          <p:cNvPr id="78" name="그림 77">
            <a:extLst>
              <a:ext uri="{FF2B5EF4-FFF2-40B4-BE49-F238E27FC236}">
                <a16:creationId xmlns:a16="http://schemas.microsoft.com/office/drawing/2014/main" id="{760F0EB3-F31A-46BD-B4B9-1CD8FB6678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r="44952"/>
          <a:stretch/>
        </p:blipFill>
        <p:spPr>
          <a:xfrm rot="5400000">
            <a:off x="8532210" y="85127"/>
            <a:ext cx="2449669" cy="395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41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4354974-F4DE-4EB3-8553-77BFFC291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Paper Preparation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2EF7FB5-A726-4012-B5B2-EFAB05E13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810" y="697832"/>
            <a:ext cx="5363157" cy="5479131"/>
          </a:xfrm>
        </p:spPr>
        <p:txBody>
          <a:bodyPr>
            <a:normAutofit/>
          </a:bodyPr>
          <a:lstStyle/>
          <a:p>
            <a:r>
              <a:rPr lang="en-US" altLang="ko-KR" sz="2000" dirty="0"/>
              <a:t>Introduction</a:t>
            </a:r>
          </a:p>
          <a:p>
            <a:r>
              <a:rPr lang="en-US" altLang="ko-KR" sz="2000" dirty="0"/>
              <a:t>Principle and configuration</a:t>
            </a:r>
          </a:p>
          <a:p>
            <a:r>
              <a:rPr lang="en-US" altLang="ko-KR" sz="2000" dirty="0"/>
              <a:t>Monitor resolution</a:t>
            </a:r>
          </a:p>
          <a:p>
            <a:r>
              <a:rPr lang="en-US" altLang="ko-KR" sz="2000" b="1" dirty="0"/>
              <a:t>Experimental set-up</a:t>
            </a:r>
          </a:p>
          <a:p>
            <a:pPr lvl="1"/>
            <a:r>
              <a:rPr lang="en-US" altLang="ko-KR" sz="1600" dirty="0"/>
              <a:t>Schematic diagram</a:t>
            </a:r>
          </a:p>
          <a:p>
            <a:pPr lvl="1"/>
            <a:r>
              <a:rPr lang="en-US" altLang="ko-KR" sz="1600" b="1" dirty="0"/>
              <a:t>PLS-II BL6C, Xenon gas injection</a:t>
            </a:r>
            <a:endParaRPr lang="ko-KR" altLang="en-US" sz="1600" b="1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3038AF2-B313-4822-8537-8EB57F240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457200"/>
            <a:ext cx="5943600" cy="5943600"/>
          </a:xfrm>
          <a:prstGeom prst="rect">
            <a:avLst/>
          </a:prstGeom>
        </p:spPr>
      </p:pic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827F58D1-1498-4EAB-8F84-5A54905B667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3731" y="3146501"/>
          <a:ext cx="6124669" cy="35966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27018">
                  <a:extLst>
                    <a:ext uri="{9D8B030D-6E8A-4147-A177-3AD203B41FA5}">
                      <a16:colId xmlns:a16="http://schemas.microsoft.com/office/drawing/2014/main" val="3398131780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65141224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469066182"/>
                    </a:ext>
                  </a:extLst>
                </a:gridCol>
                <a:gridCol w="1568701">
                  <a:extLst>
                    <a:ext uri="{9D8B030D-6E8A-4147-A177-3AD203B41FA5}">
                      <a16:colId xmlns:a16="http://schemas.microsoft.com/office/drawing/2014/main" val="3206592855"/>
                    </a:ext>
                  </a:extLst>
                </a:gridCol>
              </a:tblGrid>
              <a:tr h="53889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Photon beam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Beamline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/>
                        <a:t>Event number (</a:t>
                      </a:r>
                      <a:r>
                        <a:rPr lang="en-US" altLang="ko-KR" sz="1600" dirty="0" err="1"/>
                        <a:t>Xe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Event number (Residual gas)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5051316"/>
                  </a:ext>
                </a:extLst>
              </a:tr>
              <a:tr h="311990">
                <a:tc rowSpan="3"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White beam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>
                          <a:solidFill>
                            <a:srgbClr val="FF0000"/>
                          </a:solidFill>
                        </a:rPr>
                        <a:t>4GSR IVU20</a:t>
                      </a:r>
                      <a:endParaRPr lang="ko-KR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>
                          <a:solidFill>
                            <a:srgbClr val="FF0000"/>
                          </a:solidFill>
                        </a:rPr>
                        <a:t>7.91e+9</a:t>
                      </a:r>
                      <a:endParaRPr lang="ko-KR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1" dirty="0">
                          <a:solidFill>
                            <a:srgbClr val="FF0000"/>
                          </a:solidFill>
                        </a:rPr>
                        <a:t>1.76e+8</a:t>
                      </a:r>
                      <a:endParaRPr lang="ko-KR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1509751"/>
                  </a:ext>
                </a:extLst>
              </a:tr>
              <a:tr h="3119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>
                          <a:solidFill>
                            <a:srgbClr val="0000FF"/>
                          </a:solidFill>
                        </a:rPr>
                        <a:t>PLS-II IVU20</a:t>
                      </a:r>
                      <a:endParaRPr lang="ko-KR" alt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3.00e+9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9.25e+7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5347482"/>
                  </a:ext>
                </a:extLst>
              </a:tr>
              <a:tr h="31199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>
                          <a:solidFill>
                            <a:srgbClr val="007F00"/>
                          </a:solidFill>
                        </a:rPr>
                        <a:t>PLS-II MPW14</a:t>
                      </a:r>
                      <a:endParaRPr lang="ko-KR" altLang="en-US" sz="1600" dirty="0">
                        <a:solidFill>
                          <a:srgbClr val="007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1" dirty="0">
                          <a:solidFill>
                            <a:srgbClr val="007F00"/>
                          </a:solidFill>
                        </a:rPr>
                        <a:t>2.44e+7</a:t>
                      </a:r>
                      <a:endParaRPr lang="ko-KR" altLang="en-US" sz="1600" b="1" dirty="0">
                        <a:solidFill>
                          <a:srgbClr val="007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1" dirty="0">
                          <a:solidFill>
                            <a:srgbClr val="007F00"/>
                          </a:solidFill>
                        </a:rPr>
                        <a:t>7.94e+4</a:t>
                      </a:r>
                      <a:endParaRPr lang="ko-KR" altLang="en-US" sz="1600" b="1" dirty="0">
                        <a:solidFill>
                          <a:srgbClr val="007F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7007754"/>
                  </a:ext>
                </a:extLst>
              </a:tr>
              <a:tr h="311990">
                <a:tc rowSpan="3"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10 keV beam (0.1% </a:t>
                      </a:r>
                      <a:r>
                        <a:rPr lang="en-US" altLang="ko-KR" sz="1600" dirty="0" err="1"/>
                        <a:t>bW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 anchor="ctr"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4GSR IVU20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2.50e+6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8.19e+3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0421356"/>
                  </a:ext>
                </a:extLst>
              </a:tr>
              <a:tr h="3119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PLS-II IVU20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1.85e+5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6.07e+2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5555184"/>
                  </a:ext>
                </a:extLst>
              </a:tr>
              <a:tr h="31199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PLS-II MPW14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7.76e+4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2.55e+2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1619444"/>
                  </a:ext>
                </a:extLst>
              </a:tr>
              <a:tr h="311990">
                <a:tc rowSpan="3"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30 keV beam (0.1% </a:t>
                      </a:r>
                      <a:r>
                        <a:rPr lang="en-US" altLang="ko-KR" sz="1600" dirty="0" err="1"/>
                        <a:t>bW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4GSR IVU20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2.59e+4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5.24e+1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065492"/>
                  </a:ext>
                </a:extLst>
              </a:tr>
              <a:tr h="3119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PLS-II IVU20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5.09e+2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1.03e+0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8128054"/>
                  </a:ext>
                </a:extLst>
              </a:tr>
              <a:tr h="31199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PLS-II MPW14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3.75e+3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7.60e+0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0324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718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4354974-F4DE-4EB3-8553-77BFFC291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Paper Preparation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2EF7FB5-A726-4012-B5B2-EFAB05E13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810" y="697832"/>
            <a:ext cx="5363157" cy="5479131"/>
          </a:xfrm>
        </p:spPr>
        <p:txBody>
          <a:bodyPr>
            <a:normAutofit/>
          </a:bodyPr>
          <a:lstStyle/>
          <a:p>
            <a:r>
              <a:rPr lang="en-US" altLang="ko-KR" sz="2000" dirty="0"/>
              <a:t>Introduction</a:t>
            </a:r>
          </a:p>
          <a:p>
            <a:r>
              <a:rPr lang="en-US" altLang="ko-KR" sz="2000" dirty="0"/>
              <a:t>Principle and configuration</a:t>
            </a:r>
          </a:p>
          <a:p>
            <a:r>
              <a:rPr lang="en-US" altLang="ko-KR" sz="2000" dirty="0"/>
              <a:t>Monitor resolution</a:t>
            </a:r>
          </a:p>
          <a:p>
            <a:r>
              <a:rPr lang="en-US" altLang="ko-KR" sz="2000" dirty="0"/>
              <a:t>Experimental set-up</a:t>
            </a:r>
          </a:p>
          <a:p>
            <a:r>
              <a:rPr lang="en-US" altLang="ko-KR" sz="2000" b="1" dirty="0"/>
              <a:t>Measurement</a:t>
            </a:r>
          </a:p>
          <a:p>
            <a:r>
              <a:rPr lang="en-US" altLang="ko-KR" sz="2000" dirty="0"/>
              <a:t>Conclusions</a:t>
            </a:r>
            <a:endParaRPr lang="ko-KR" altLang="en-US" sz="20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D2E0FCD-5030-42C8-819F-173D4D163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779" y="3069771"/>
            <a:ext cx="4735735" cy="355180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8C6BB7D-9F1B-4183-9BCE-5ADE60AD2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577" y="3069771"/>
            <a:ext cx="4735735" cy="355180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8FC5560-3982-4E43-B924-90472E7AD6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905" y="121429"/>
            <a:ext cx="7597285" cy="284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6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F6C992-6CCB-491D-8C84-86AC7E4F7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Introduction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7D14C32-C8BC-40A8-850D-FFAB71826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indent="-188595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Experimental Objective</a:t>
            </a:r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194309">
              <a:lnSpc>
                <a:spcPct val="115000"/>
              </a:lnSpc>
              <a:buSzPct val="100000"/>
              <a:buChar char="○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To test the performance of the WBPM developed for measuring the white-beam profile at the 4GSR beamline.</a:t>
            </a:r>
          </a:p>
          <a:p>
            <a:pPr lvl="1" indent="-194309">
              <a:lnSpc>
                <a:spcPct val="115000"/>
              </a:lnSpc>
              <a:buSzPct val="100000"/>
              <a:buChar char="○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To evaluate the WBPM performance in measuring the beam profile under different gas environments and with varying beam positions and sizes.</a:t>
            </a:r>
            <a:endParaRPr lang="ko-K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-188595">
              <a:lnSpc>
                <a:spcPct val="115000"/>
              </a:lnSpc>
              <a:buSzPct val="100000"/>
              <a:buChar char="●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Experimental Details</a:t>
            </a:r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202882">
              <a:lnSpc>
                <a:spcPct val="115000"/>
              </a:lnSpc>
              <a:buSzPct val="75000"/>
              <a:buChar char="○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Measurement of beam profiles under different gas environments.</a:t>
            </a:r>
            <a:endParaRPr lang="ko-K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202882">
              <a:lnSpc>
                <a:spcPct val="115000"/>
              </a:lnSpc>
              <a:buSzPct val="90000"/>
              <a:buFont typeface="Arial"/>
              <a:buChar char="■"/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Residual gas, Xenon gas (@ 1 X 1 mm pink beam)</a:t>
            </a:r>
          </a:p>
          <a:p>
            <a:pPr lvl="1" indent="-202882">
              <a:lnSpc>
                <a:spcPct val="115000"/>
              </a:lnSpc>
              <a:buSzPct val="75000"/>
              <a:buChar char="○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Performance test according to beam size changes</a:t>
            </a:r>
          </a:p>
          <a:p>
            <a:pPr lvl="2" indent="-202882">
              <a:lnSpc>
                <a:spcPct val="115000"/>
              </a:lnSpc>
              <a:buSzPct val="90000"/>
              <a:buFont typeface="Arial"/>
              <a:buChar char="■"/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1.2 x </a:t>
            </a:r>
            <a:r>
              <a:rPr lang="en-US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1.0 mm 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-&gt; 1.0 x </a:t>
            </a:r>
            <a:r>
              <a:rPr lang="en-US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0.5 mm 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-&gt; 0.9 x </a:t>
            </a:r>
            <a:r>
              <a:rPr lang="en-US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0.2 mm 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(@ center)</a:t>
            </a:r>
          </a:p>
          <a:p>
            <a:pPr lvl="1" indent="-202882">
              <a:lnSpc>
                <a:spcPct val="115000"/>
              </a:lnSpc>
              <a:buSzPct val="75000"/>
              <a:buChar char="○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Performance test according to beam displacement</a:t>
            </a:r>
          </a:p>
          <a:p>
            <a:pPr lvl="2" indent="-202882">
              <a:lnSpc>
                <a:spcPct val="115000"/>
              </a:lnSpc>
              <a:buSzPct val="90000"/>
              <a:buChar char="■"/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7 steps, beam size 1 x 1 mm</a:t>
            </a:r>
          </a:p>
        </p:txBody>
      </p:sp>
    </p:spTree>
    <p:extLst>
      <p:ext uri="{BB962C8B-B14F-4D97-AF65-F5344CB8AC3E}">
        <p14:creationId xmlns:p14="http://schemas.microsoft.com/office/powerpoint/2010/main" val="1553155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8BE6731-DA61-4C6C-A6ED-E01D66BEF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Summary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4FBD606-136A-46D1-B415-1EBD39A03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Analysis of PLS-II BL6C experimental results completed and results sharing meeting concluded.</a:t>
            </a:r>
          </a:p>
          <a:p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After completing the logical structure and outline of the paper, currently drafting the content.</a:t>
            </a:r>
          </a:p>
          <a:p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Still considering whether to include the PSF measurement experiment conducted at XFEL.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D1C8048-9B56-4BBA-BDA8-10B6D8BAF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06" y="3143376"/>
            <a:ext cx="4858428" cy="36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90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9962C6-1677-4DA0-8717-764821413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Schematic Diagram</a:t>
            </a:r>
            <a:endParaRPr lang="ko-KR" altLang="en-US" dirty="0"/>
          </a:p>
        </p:txBody>
      </p: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83F4212F-4A91-4F44-A3AD-B4108A3575ED}"/>
              </a:ext>
            </a:extLst>
          </p:cNvPr>
          <p:cNvGrpSpPr/>
          <p:nvPr/>
        </p:nvGrpSpPr>
        <p:grpSpPr>
          <a:xfrm>
            <a:off x="739346" y="2591631"/>
            <a:ext cx="11363381" cy="4249824"/>
            <a:chOff x="739346" y="2591631"/>
            <a:chExt cx="11363381" cy="4249824"/>
          </a:xfrm>
        </p:grpSpPr>
        <p:pic>
          <p:nvPicPr>
            <p:cNvPr id="5" name="Google Shape;101;p5" descr="https://lh7-rt.googleusercontent.com/slidesz/AGV_vUdho9xivvX8gAC1ox1lgi_ZNzr0jUIluvktC6u-pAj-0grh3JmrmfPCz9RDexrVyVkWaLn4PPj0mfR_m1omOrSnNgtOKjkgTo4qBo0jKkCm_2TPrqcPZDDTlkMF7a7e2v0KQJx2iRkjKGsTi53LOlGozSsQuG4dDItqI0mNEbJ0EVrGTQndmWA=s2048?key=Q00wD0IHFz6edQrwyOz6fQ">
              <a:extLst>
                <a:ext uri="{FF2B5EF4-FFF2-40B4-BE49-F238E27FC236}">
                  <a16:creationId xmlns:a16="http://schemas.microsoft.com/office/drawing/2014/main" id="{31EA2FC4-8182-4573-AFFF-E315FDF0BB8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179470" y="4473136"/>
              <a:ext cx="1962116" cy="17118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103;p5">
              <a:extLst>
                <a:ext uri="{FF2B5EF4-FFF2-40B4-BE49-F238E27FC236}">
                  <a16:creationId xmlns:a16="http://schemas.microsoft.com/office/drawing/2014/main" id="{C7C08977-062A-4D98-BC78-8DFCAC63DD5F}"/>
                </a:ext>
              </a:extLst>
            </p:cNvPr>
            <p:cNvSpPr/>
            <p:nvPr/>
          </p:nvSpPr>
          <p:spPr>
            <a:xfrm>
              <a:off x="2033902" y="5340830"/>
              <a:ext cx="132503" cy="297435"/>
            </a:xfrm>
            <a:prstGeom prst="cube">
              <a:avLst>
                <a:gd name="adj" fmla="val 68182"/>
              </a:avLst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7" name="Google Shape;104;p5">
              <a:extLst>
                <a:ext uri="{FF2B5EF4-FFF2-40B4-BE49-F238E27FC236}">
                  <a16:creationId xmlns:a16="http://schemas.microsoft.com/office/drawing/2014/main" id="{7F1D4FAD-709D-4BF0-93A4-FB0F450E3451}"/>
                </a:ext>
              </a:extLst>
            </p:cNvPr>
            <p:cNvSpPr/>
            <p:nvPr/>
          </p:nvSpPr>
          <p:spPr>
            <a:xfrm>
              <a:off x="2159781" y="5120986"/>
              <a:ext cx="132503" cy="297435"/>
            </a:xfrm>
            <a:prstGeom prst="cube">
              <a:avLst>
                <a:gd name="adj" fmla="val 68182"/>
              </a:avLst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8" name="Google Shape;105;p5">
              <a:extLst>
                <a:ext uri="{FF2B5EF4-FFF2-40B4-BE49-F238E27FC236}">
                  <a16:creationId xmlns:a16="http://schemas.microsoft.com/office/drawing/2014/main" id="{705F83C8-1491-4EDE-933E-A6DD5C0EE681}"/>
                </a:ext>
              </a:extLst>
            </p:cNvPr>
            <p:cNvSpPr/>
            <p:nvPr/>
          </p:nvSpPr>
          <p:spPr>
            <a:xfrm>
              <a:off x="5920597" y="5251878"/>
              <a:ext cx="132503" cy="297435"/>
            </a:xfrm>
            <a:prstGeom prst="cube">
              <a:avLst>
                <a:gd name="adj" fmla="val 68182"/>
              </a:avLst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9" name="Google Shape;106;p5">
              <a:extLst>
                <a:ext uri="{FF2B5EF4-FFF2-40B4-BE49-F238E27FC236}">
                  <a16:creationId xmlns:a16="http://schemas.microsoft.com/office/drawing/2014/main" id="{741C7B84-2FC5-4E0A-B48D-A2EA3B416F3D}"/>
                </a:ext>
              </a:extLst>
            </p:cNvPr>
            <p:cNvSpPr/>
            <p:nvPr/>
          </p:nvSpPr>
          <p:spPr>
            <a:xfrm>
              <a:off x="6046475" y="5032035"/>
              <a:ext cx="132503" cy="297435"/>
            </a:xfrm>
            <a:prstGeom prst="cube">
              <a:avLst>
                <a:gd name="adj" fmla="val 68182"/>
              </a:avLst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0" name="Google Shape;107;p5">
              <a:extLst>
                <a:ext uri="{FF2B5EF4-FFF2-40B4-BE49-F238E27FC236}">
                  <a16:creationId xmlns:a16="http://schemas.microsoft.com/office/drawing/2014/main" id="{F9BFE421-E0FE-451B-970A-D35D2006E760}"/>
                </a:ext>
              </a:extLst>
            </p:cNvPr>
            <p:cNvSpPr/>
            <p:nvPr/>
          </p:nvSpPr>
          <p:spPr>
            <a:xfrm rot="16200000" flipH="1">
              <a:off x="10760967" y="4781124"/>
              <a:ext cx="121237" cy="517591"/>
            </a:xfrm>
            <a:prstGeom prst="trapezoid">
              <a:avLst>
                <a:gd name="adj" fmla="val 26669"/>
              </a:avLst>
            </a:prstGeom>
            <a:solidFill>
              <a:srgbClr val="FFFF00">
                <a:alpha val="51764"/>
              </a:srgbClr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1" name="Google Shape;108;p5">
              <a:extLst>
                <a:ext uri="{FF2B5EF4-FFF2-40B4-BE49-F238E27FC236}">
                  <a16:creationId xmlns:a16="http://schemas.microsoft.com/office/drawing/2014/main" id="{FEC1BCF5-984F-4FEA-841C-F0E6790D3821}"/>
                </a:ext>
              </a:extLst>
            </p:cNvPr>
            <p:cNvSpPr/>
            <p:nvPr/>
          </p:nvSpPr>
          <p:spPr>
            <a:xfrm rot="10800000" flipH="1">
              <a:off x="10645393" y="4482770"/>
              <a:ext cx="496888" cy="666806"/>
            </a:xfrm>
            <a:prstGeom prst="trapezoid">
              <a:avLst>
                <a:gd name="adj" fmla="val 42372"/>
              </a:avLst>
            </a:prstGeom>
            <a:solidFill>
              <a:srgbClr val="FFFF00">
                <a:alpha val="51764"/>
              </a:srgbClr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2" name="Google Shape;109;p5">
              <a:extLst>
                <a:ext uri="{FF2B5EF4-FFF2-40B4-BE49-F238E27FC236}">
                  <a16:creationId xmlns:a16="http://schemas.microsoft.com/office/drawing/2014/main" id="{D2C21561-E6BF-436B-8E44-E8D9A110D727}"/>
                </a:ext>
              </a:extLst>
            </p:cNvPr>
            <p:cNvSpPr/>
            <p:nvPr/>
          </p:nvSpPr>
          <p:spPr>
            <a:xfrm rot="10800000" flipH="1">
              <a:off x="10645393" y="3755346"/>
              <a:ext cx="517591" cy="666806"/>
            </a:xfrm>
            <a:prstGeom prst="flowChartManualOperation">
              <a:avLst/>
            </a:prstGeom>
            <a:solidFill>
              <a:srgbClr val="FFFF00">
                <a:alpha val="51764"/>
              </a:srgbClr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3" name="Google Shape;110;p5">
              <a:extLst>
                <a:ext uri="{FF2B5EF4-FFF2-40B4-BE49-F238E27FC236}">
                  <a16:creationId xmlns:a16="http://schemas.microsoft.com/office/drawing/2014/main" id="{2ED0866A-EF8B-40BB-8A1C-7B0146125A7A}"/>
                </a:ext>
              </a:extLst>
            </p:cNvPr>
            <p:cNvSpPr/>
            <p:nvPr/>
          </p:nvSpPr>
          <p:spPr>
            <a:xfrm rot="21060000">
              <a:off x="2403520" y="5351639"/>
              <a:ext cx="621109" cy="121237"/>
            </a:xfrm>
            <a:prstGeom prst="cube">
              <a:avLst>
                <a:gd name="adj" fmla="val 54279"/>
              </a:avLst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4" name="Google Shape;111;p5">
              <a:extLst>
                <a:ext uri="{FF2B5EF4-FFF2-40B4-BE49-F238E27FC236}">
                  <a16:creationId xmlns:a16="http://schemas.microsoft.com/office/drawing/2014/main" id="{B8F08D30-73A1-4B28-9D56-64DC0A5B7567}"/>
                </a:ext>
              </a:extLst>
            </p:cNvPr>
            <p:cNvSpPr txBox="1"/>
            <p:nvPr/>
          </p:nvSpPr>
          <p:spPr>
            <a:xfrm>
              <a:off x="739346" y="5733459"/>
              <a:ext cx="1518364" cy="1084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Multi-Pole Wigger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Arial"/>
                <a:buChar char="-"/>
              </a:pPr>
              <a:r>
                <a:rPr lang="en-US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</a:t>
              </a:r>
              <a:r>
                <a:rPr lang="en-US" sz="1050" baseline="-25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r>
                <a:rPr lang="en-US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= 12 keV</a:t>
              </a:r>
              <a:endParaRPr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Arial"/>
                <a:buChar char="-"/>
              </a:pPr>
              <a:r>
                <a:rPr lang="en-US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Normal source size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: 500 um x 30um</a:t>
              </a:r>
              <a:endParaRPr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Arial"/>
                <a:buChar char="-"/>
              </a:pPr>
              <a:r>
                <a:rPr lang="en-US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Total power : 10kW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" name="Google Shape;112;p5">
              <a:extLst>
                <a:ext uri="{FF2B5EF4-FFF2-40B4-BE49-F238E27FC236}">
                  <a16:creationId xmlns:a16="http://schemas.microsoft.com/office/drawing/2014/main" id="{CF269CB5-945E-49D0-8924-E55F9C4EADA4}"/>
                </a:ext>
              </a:extLst>
            </p:cNvPr>
            <p:cNvCxnSpPr/>
            <p:nvPr/>
          </p:nvCxnSpPr>
          <p:spPr>
            <a:xfrm>
              <a:off x="1401863" y="4381739"/>
              <a:ext cx="8454137" cy="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16" name="Google Shape;113;p5">
              <a:extLst>
                <a:ext uri="{FF2B5EF4-FFF2-40B4-BE49-F238E27FC236}">
                  <a16:creationId xmlns:a16="http://schemas.microsoft.com/office/drawing/2014/main" id="{3DEACB60-F9EE-4472-8652-C31F6B107997}"/>
                </a:ext>
              </a:extLst>
            </p:cNvPr>
            <p:cNvSpPr txBox="1"/>
            <p:nvPr/>
          </p:nvSpPr>
          <p:spPr>
            <a:xfrm>
              <a:off x="5601290" y="4137524"/>
              <a:ext cx="542136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36m</a:t>
              </a:r>
              <a:endParaRPr sz="14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grpSp>
          <p:nvGrpSpPr>
            <p:cNvPr id="17" name="Google Shape;114;p5">
              <a:extLst>
                <a:ext uri="{FF2B5EF4-FFF2-40B4-BE49-F238E27FC236}">
                  <a16:creationId xmlns:a16="http://schemas.microsoft.com/office/drawing/2014/main" id="{D6B2E4E3-C9C0-4EDE-90AB-A5073E518733}"/>
                </a:ext>
              </a:extLst>
            </p:cNvPr>
            <p:cNvGrpSpPr/>
            <p:nvPr/>
          </p:nvGrpSpPr>
          <p:grpSpPr>
            <a:xfrm>
              <a:off x="739346" y="5392052"/>
              <a:ext cx="724628" cy="151547"/>
              <a:chOff x="0" y="2520000"/>
              <a:chExt cx="2520000" cy="540000"/>
            </a:xfrm>
          </p:grpSpPr>
          <p:sp>
            <p:nvSpPr>
              <p:cNvPr id="18" name="Google Shape;115;p5">
                <a:extLst>
                  <a:ext uri="{FF2B5EF4-FFF2-40B4-BE49-F238E27FC236}">
                    <a16:creationId xmlns:a16="http://schemas.microsoft.com/office/drawing/2014/main" id="{56C105D1-2912-4F30-8DBE-094B8E9B4F3C}"/>
                  </a:ext>
                </a:extLst>
              </p:cNvPr>
              <p:cNvSpPr/>
              <p:nvPr/>
            </p:nvSpPr>
            <p:spPr>
              <a:xfrm>
                <a:off x="0" y="2520000"/>
                <a:ext cx="540000" cy="540000"/>
              </a:xfrm>
              <a:prstGeom prst="cube">
                <a:avLst>
                  <a:gd name="adj" fmla="val 25000"/>
                </a:avLst>
              </a:prstGeom>
              <a:solidFill>
                <a:srgbClr val="FF6600"/>
              </a:solidFill>
              <a:ln w="127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  <p:sp>
            <p:nvSpPr>
              <p:cNvPr id="19" name="Google Shape;116;p5">
                <a:extLst>
                  <a:ext uri="{FF2B5EF4-FFF2-40B4-BE49-F238E27FC236}">
                    <a16:creationId xmlns:a16="http://schemas.microsoft.com/office/drawing/2014/main" id="{6B906CC0-D8F7-401D-803E-DCBBCA5641F2}"/>
                  </a:ext>
                </a:extLst>
              </p:cNvPr>
              <p:cNvSpPr/>
              <p:nvPr/>
            </p:nvSpPr>
            <p:spPr>
              <a:xfrm>
                <a:off x="396000" y="2520000"/>
                <a:ext cx="540000" cy="540000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  <p:sp>
            <p:nvSpPr>
              <p:cNvPr id="20" name="Google Shape;117;p5">
                <a:extLst>
                  <a:ext uri="{FF2B5EF4-FFF2-40B4-BE49-F238E27FC236}">
                    <a16:creationId xmlns:a16="http://schemas.microsoft.com/office/drawing/2014/main" id="{38E3DDAE-6A26-4D5D-BF42-1E3974BC026B}"/>
                  </a:ext>
                </a:extLst>
              </p:cNvPr>
              <p:cNvSpPr/>
              <p:nvPr/>
            </p:nvSpPr>
            <p:spPr>
              <a:xfrm>
                <a:off x="792000" y="2520000"/>
                <a:ext cx="540000" cy="540000"/>
              </a:xfrm>
              <a:prstGeom prst="cube">
                <a:avLst>
                  <a:gd name="adj" fmla="val 25000"/>
                </a:avLst>
              </a:prstGeom>
              <a:solidFill>
                <a:srgbClr val="FF6600"/>
              </a:solidFill>
              <a:ln w="127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  <p:sp>
            <p:nvSpPr>
              <p:cNvPr id="21" name="Google Shape;118;p5">
                <a:extLst>
                  <a:ext uri="{FF2B5EF4-FFF2-40B4-BE49-F238E27FC236}">
                    <a16:creationId xmlns:a16="http://schemas.microsoft.com/office/drawing/2014/main" id="{378F5153-593A-4BAD-8045-884CE1B89675}"/>
                  </a:ext>
                </a:extLst>
              </p:cNvPr>
              <p:cNvSpPr/>
              <p:nvPr/>
            </p:nvSpPr>
            <p:spPr>
              <a:xfrm>
                <a:off x="1188000" y="2520000"/>
                <a:ext cx="540000" cy="540000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  <p:sp>
            <p:nvSpPr>
              <p:cNvPr id="22" name="Google Shape;119;p5">
                <a:extLst>
                  <a:ext uri="{FF2B5EF4-FFF2-40B4-BE49-F238E27FC236}">
                    <a16:creationId xmlns:a16="http://schemas.microsoft.com/office/drawing/2014/main" id="{8D44D150-1912-4A37-89ED-035D6BC9CDFB}"/>
                  </a:ext>
                </a:extLst>
              </p:cNvPr>
              <p:cNvSpPr/>
              <p:nvPr/>
            </p:nvSpPr>
            <p:spPr>
              <a:xfrm>
                <a:off x="1584000" y="2520000"/>
                <a:ext cx="540000" cy="540000"/>
              </a:xfrm>
              <a:prstGeom prst="cube">
                <a:avLst>
                  <a:gd name="adj" fmla="val 25000"/>
                </a:avLst>
              </a:prstGeom>
              <a:solidFill>
                <a:srgbClr val="FF6600"/>
              </a:solidFill>
              <a:ln w="127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  <p:sp>
            <p:nvSpPr>
              <p:cNvPr id="23" name="Google Shape;120;p5">
                <a:extLst>
                  <a:ext uri="{FF2B5EF4-FFF2-40B4-BE49-F238E27FC236}">
                    <a16:creationId xmlns:a16="http://schemas.microsoft.com/office/drawing/2014/main" id="{3EA38880-70C6-4DE8-A24E-DF2F1C952B75}"/>
                  </a:ext>
                </a:extLst>
              </p:cNvPr>
              <p:cNvSpPr/>
              <p:nvPr/>
            </p:nvSpPr>
            <p:spPr>
              <a:xfrm>
                <a:off x="1980000" y="2520000"/>
                <a:ext cx="540000" cy="540000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</p:grpSp>
        <p:sp>
          <p:nvSpPr>
            <p:cNvPr id="24" name="Google Shape;121;p5">
              <a:extLst>
                <a:ext uri="{FF2B5EF4-FFF2-40B4-BE49-F238E27FC236}">
                  <a16:creationId xmlns:a16="http://schemas.microsoft.com/office/drawing/2014/main" id="{B520B5BD-221E-477E-9AB3-B0F00761EA64}"/>
                </a:ext>
              </a:extLst>
            </p:cNvPr>
            <p:cNvSpPr/>
            <p:nvPr/>
          </p:nvSpPr>
          <p:spPr>
            <a:xfrm>
              <a:off x="739346" y="5291020"/>
              <a:ext cx="2008254" cy="121237"/>
            </a:xfrm>
            <a:prstGeom prst="cube">
              <a:avLst>
                <a:gd name="adj" fmla="val 54279"/>
              </a:avLst>
            </a:prstGeom>
            <a:solidFill>
              <a:srgbClr val="FE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grpSp>
          <p:nvGrpSpPr>
            <p:cNvPr id="25" name="Google Shape;122;p5">
              <a:extLst>
                <a:ext uri="{FF2B5EF4-FFF2-40B4-BE49-F238E27FC236}">
                  <a16:creationId xmlns:a16="http://schemas.microsoft.com/office/drawing/2014/main" id="{0E2959E2-4B1A-4EAF-947E-247622AE4B41}"/>
                </a:ext>
              </a:extLst>
            </p:cNvPr>
            <p:cNvGrpSpPr/>
            <p:nvPr/>
          </p:nvGrpSpPr>
          <p:grpSpPr>
            <a:xfrm>
              <a:off x="739346" y="5169783"/>
              <a:ext cx="724628" cy="151547"/>
              <a:chOff x="0" y="1800000"/>
              <a:chExt cx="2520000" cy="540000"/>
            </a:xfrm>
          </p:grpSpPr>
          <p:sp>
            <p:nvSpPr>
              <p:cNvPr id="26" name="Google Shape;123;p5">
                <a:extLst>
                  <a:ext uri="{FF2B5EF4-FFF2-40B4-BE49-F238E27FC236}">
                    <a16:creationId xmlns:a16="http://schemas.microsoft.com/office/drawing/2014/main" id="{6528DAD7-2249-4D8D-9212-A2ADE02BB789}"/>
                  </a:ext>
                </a:extLst>
              </p:cNvPr>
              <p:cNvSpPr/>
              <p:nvPr/>
            </p:nvSpPr>
            <p:spPr>
              <a:xfrm>
                <a:off x="0" y="1800000"/>
                <a:ext cx="540000" cy="540000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  <p:sp>
            <p:nvSpPr>
              <p:cNvPr id="27" name="Google Shape;124;p5">
                <a:extLst>
                  <a:ext uri="{FF2B5EF4-FFF2-40B4-BE49-F238E27FC236}">
                    <a16:creationId xmlns:a16="http://schemas.microsoft.com/office/drawing/2014/main" id="{67633825-F1C3-4FC9-BAE4-48A0A1E70522}"/>
                  </a:ext>
                </a:extLst>
              </p:cNvPr>
              <p:cNvSpPr/>
              <p:nvPr/>
            </p:nvSpPr>
            <p:spPr>
              <a:xfrm>
                <a:off x="396000" y="1800000"/>
                <a:ext cx="540000" cy="540000"/>
              </a:xfrm>
              <a:prstGeom prst="cube">
                <a:avLst>
                  <a:gd name="adj" fmla="val 25000"/>
                </a:avLst>
              </a:prstGeom>
              <a:solidFill>
                <a:srgbClr val="FF6600"/>
              </a:solidFill>
              <a:ln w="127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  <p:sp>
            <p:nvSpPr>
              <p:cNvPr id="28" name="Google Shape;125;p5">
                <a:extLst>
                  <a:ext uri="{FF2B5EF4-FFF2-40B4-BE49-F238E27FC236}">
                    <a16:creationId xmlns:a16="http://schemas.microsoft.com/office/drawing/2014/main" id="{3E9DBC76-881A-4179-AABC-5F1C2725DB1C}"/>
                  </a:ext>
                </a:extLst>
              </p:cNvPr>
              <p:cNvSpPr/>
              <p:nvPr/>
            </p:nvSpPr>
            <p:spPr>
              <a:xfrm>
                <a:off x="792000" y="1800000"/>
                <a:ext cx="540000" cy="540000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  <p:sp>
            <p:nvSpPr>
              <p:cNvPr id="29" name="Google Shape;126;p5">
                <a:extLst>
                  <a:ext uri="{FF2B5EF4-FFF2-40B4-BE49-F238E27FC236}">
                    <a16:creationId xmlns:a16="http://schemas.microsoft.com/office/drawing/2014/main" id="{8EC167F8-C28D-4E8E-AE62-1570D2D0DDFF}"/>
                  </a:ext>
                </a:extLst>
              </p:cNvPr>
              <p:cNvSpPr/>
              <p:nvPr/>
            </p:nvSpPr>
            <p:spPr>
              <a:xfrm>
                <a:off x="1188000" y="1800000"/>
                <a:ext cx="540000" cy="540000"/>
              </a:xfrm>
              <a:prstGeom prst="cube">
                <a:avLst>
                  <a:gd name="adj" fmla="val 25000"/>
                </a:avLst>
              </a:prstGeom>
              <a:solidFill>
                <a:srgbClr val="FF6600"/>
              </a:solidFill>
              <a:ln w="127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  <p:sp>
            <p:nvSpPr>
              <p:cNvPr id="30" name="Google Shape;127;p5">
                <a:extLst>
                  <a:ext uri="{FF2B5EF4-FFF2-40B4-BE49-F238E27FC236}">
                    <a16:creationId xmlns:a16="http://schemas.microsoft.com/office/drawing/2014/main" id="{AA589A8B-1357-4137-B9D5-022B3AC02D37}"/>
                  </a:ext>
                </a:extLst>
              </p:cNvPr>
              <p:cNvSpPr/>
              <p:nvPr/>
            </p:nvSpPr>
            <p:spPr>
              <a:xfrm>
                <a:off x="1584000" y="1800000"/>
                <a:ext cx="540000" cy="540000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  <p:sp>
            <p:nvSpPr>
              <p:cNvPr id="31" name="Google Shape;128;p5">
                <a:extLst>
                  <a:ext uri="{FF2B5EF4-FFF2-40B4-BE49-F238E27FC236}">
                    <a16:creationId xmlns:a16="http://schemas.microsoft.com/office/drawing/2014/main" id="{C475F84D-DC39-4882-AF09-3016DE1BABC5}"/>
                  </a:ext>
                </a:extLst>
              </p:cNvPr>
              <p:cNvSpPr/>
              <p:nvPr/>
            </p:nvSpPr>
            <p:spPr>
              <a:xfrm>
                <a:off x="1980000" y="1800000"/>
                <a:ext cx="540000" cy="540000"/>
              </a:xfrm>
              <a:prstGeom prst="cube">
                <a:avLst>
                  <a:gd name="adj" fmla="val 25000"/>
                </a:avLst>
              </a:prstGeom>
              <a:solidFill>
                <a:srgbClr val="FF6600"/>
              </a:solidFill>
              <a:ln w="127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</p:grpSp>
        <p:sp>
          <p:nvSpPr>
            <p:cNvPr id="32" name="Google Shape;129;p5">
              <a:extLst>
                <a:ext uri="{FF2B5EF4-FFF2-40B4-BE49-F238E27FC236}">
                  <a16:creationId xmlns:a16="http://schemas.microsoft.com/office/drawing/2014/main" id="{650018AE-04B6-42ED-9A81-AFDE129E0D06}"/>
                </a:ext>
              </a:extLst>
            </p:cNvPr>
            <p:cNvSpPr/>
            <p:nvPr/>
          </p:nvSpPr>
          <p:spPr>
            <a:xfrm rot="21180000">
              <a:off x="3637856" y="5422411"/>
              <a:ext cx="621109" cy="121237"/>
            </a:xfrm>
            <a:prstGeom prst="cube">
              <a:avLst>
                <a:gd name="adj" fmla="val 54279"/>
              </a:avLst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3" name="Google Shape;130;p5">
              <a:extLst>
                <a:ext uri="{FF2B5EF4-FFF2-40B4-BE49-F238E27FC236}">
                  <a16:creationId xmlns:a16="http://schemas.microsoft.com/office/drawing/2014/main" id="{67AFCC10-29C9-49A2-9E50-6C2F7DF2AA1D}"/>
                </a:ext>
              </a:extLst>
            </p:cNvPr>
            <p:cNvSpPr/>
            <p:nvPr/>
          </p:nvSpPr>
          <p:spPr>
            <a:xfrm rot="21180000">
              <a:off x="3969115" y="4785864"/>
              <a:ext cx="703924" cy="121237"/>
            </a:xfrm>
            <a:prstGeom prst="cube">
              <a:avLst>
                <a:gd name="adj" fmla="val 54279"/>
              </a:avLst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4" name="Google Shape;131;p5">
              <a:extLst>
                <a:ext uri="{FF2B5EF4-FFF2-40B4-BE49-F238E27FC236}">
                  <a16:creationId xmlns:a16="http://schemas.microsoft.com/office/drawing/2014/main" id="{9B2B4E00-D3D3-4E04-880E-0D74BEC3F9EF}"/>
                </a:ext>
              </a:extLst>
            </p:cNvPr>
            <p:cNvSpPr/>
            <p:nvPr/>
          </p:nvSpPr>
          <p:spPr>
            <a:xfrm rot="21180000">
              <a:off x="4673039" y="5422411"/>
              <a:ext cx="621109" cy="121237"/>
            </a:xfrm>
            <a:prstGeom prst="cube">
              <a:avLst>
                <a:gd name="adj" fmla="val 54279"/>
              </a:avLst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5" name="Google Shape;132;p5">
              <a:extLst>
                <a:ext uri="{FF2B5EF4-FFF2-40B4-BE49-F238E27FC236}">
                  <a16:creationId xmlns:a16="http://schemas.microsoft.com/office/drawing/2014/main" id="{68AE299D-C74E-4C44-8188-6D3199A4140C}"/>
                </a:ext>
              </a:extLst>
            </p:cNvPr>
            <p:cNvSpPr/>
            <p:nvPr/>
          </p:nvSpPr>
          <p:spPr>
            <a:xfrm rot="21180000">
              <a:off x="5004297" y="4785864"/>
              <a:ext cx="703924" cy="121237"/>
            </a:xfrm>
            <a:prstGeom prst="cube">
              <a:avLst>
                <a:gd name="adj" fmla="val 54279"/>
              </a:avLst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6" name="Google Shape;133;p5">
              <a:extLst>
                <a:ext uri="{FF2B5EF4-FFF2-40B4-BE49-F238E27FC236}">
                  <a16:creationId xmlns:a16="http://schemas.microsoft.com/office/drawing/2014/main" id="{EA404AEC-E949-4CDE-8A3B-EEDA0A00A2F3}"/>
                </a:ext>
              </a:extLst>
            </p:cNvPr>
            <p:cNvSpPr/>
            <p:nvPr/>
          </p:nvSpPr>
          <p:spPr>
            <a:xfrm>
              <a:off x="9415422" y="5175799"/>
              <a:ext cx="858925" cy="516504"/>
            </a:xfrm>
            <a:prstGeom prst="can">
              <a:avLst>
                <a:gd name="adj" fmla="val 50000"/>
              </a:avLst>
            </a:prstGeom>
            <a:solidFill>
              <a:srgbClr val="A5A5A5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34;p5">
              <a:extLst>
                <a:ext uri="{FF2B5EF4-FFF2-40B4-BE49-F238E27FC236}">
                  <a16:creationId xmlns:a16="http://schemas.microsoft.com/office/drawing/2014/main" id="{45B227C5-0056-48D2-BC49-CE352B3ED659}"/>
                </a:ext>
              </a:extLst>
            </p:cNvPr>
            <p:cNvSpPr/>
            <p:nvPr/>
          </p:nvSpPr>
          <p:spPr>
            <a:xfrm>
              <a:off x="9484982" y="5046172"/>
              <a:ext cx="742037" cy="527202"/>
            </a:xfrm>
            <a:prstGeom prst="cube">
              <a:avLst>
                <a:gd name="adj" fmla="val 86444"/>
              </a:avLst>
            </a:prstGeom>
            <a:solidFill>
              <a:srgbClr val="D8D8D8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35;p5">
              <a:extLst>
                <a:ext uri="{FF2B5EF4-FFF2-40B4-BE49-F238E27FC236}">
                  <a16:creationId xmlns:a16="http://schemas.microsoft.com/office/drawing/2014/main" id="{FB170924-6966-435C-81E8-4ADE8806EF03}"/>
                </a:ext>
              </a:extLst>
            </p:cNvPr>
            <p:cNvSpPr/>
            <p:nvPr/>
          </p:nvSpPr>
          <p:spPr>
            <a:xfrm>
              <a:off x="9360045" y="5175799"/>
              <a:ext cx="969678" cy="192766"/>
            </a:xfrm>
            <a:prstGeom prst="cube">
              <a:avLst>
                <a:gd name="adj" fmla="val 64246"/>
              </a:avLst>
            </a:prstGeom>
            <a:solidFill>
              <a:srgbClr val="D8D8D8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36;p5">
              <a:extLst>
                <a:ext uri="{FF2B5EF4-FFF2-40B4-BE49-F238E27FC236}">
                  <a16:creationId xmlns:a16="http://schemas.microsoft.com/office/drawing/2014/main" id="{11EEF4C8-173F-4089-B5F1-463220A3D3F1}"/>
                </a:ext>
              </a:extLst>
            </p:cNvPr>
            <p:cNvSpPr/>
            <p:nvPr/>
          </p:nvSpPr>
          <p:spPr>
            <a:xfrm>
              <a:off x="9476997" y="5205262"/>
              <a:ext cx="724628" cy="80825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00B0F0">
                <a:alpha val="69803"/>
              </a:srgbClr>
            </a:solidFill>
            <a:ln w="12700" cap="flat" cmpd="sng">
              <a:solidFill>
                <a:srgbClr val="1F38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37;p5">
              <a:extLst>
                <a:ext uri="{FF2B5EF4-FFF2-40B4-BE49-F238E27FC236}">
                  <a16:creationId xmlns:a16="http://schemas.microsoft.com/office/drawing/2014/main" id="{82AB2A9C-E5FC-408F-B06B-A7B6108840C6}"/>
                </a:ext>
              </a:extLst>
            </p:cNvPr>
            <p:cNvSpPr/>
            <p:nvPr/>
          </p:nvSpPr>
          <p:spPr>
            <a:xfrm rot="18900000">
              <a:off x="9537907" y="5227967"/>
              <a:ext cx="621109" cy="80825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00B0F0">
                <a:alpha val="69803"/>
              </a:srgbClr>
            </a:solidFill>
            <a:ln w="12700" cap="flat" cmpd="sng">
              <a:solidFill>
                <a:srgbClr val="1F38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38;p5">
              <a:extLst>
                <a:ext uri="{FF2B5EF4-FFF2-40B4-BE49-F238E27FC236}">
                  <a16:creationId xmlns:a16="http://schemas.microsoft.com/office/drawing/2014/main" id="{0687D577-B31D-46D9-8AAB-28E2A5544E2D}"/>
                </a:ext>
              </a:extLst>
            </p:cNvPr>
            <p:cNvSpPr/>
            <p:nvPr/>
          </p:nvSpPr>
          <p:spPr>
            <a:xfrm>
              <a:off x="10666096" y="3694727"/>
              <a:ext cx="496888" cy="404125"/>
            </a:xfrm>
            <a:prstGeom prst="can">
              <a:avLst>
                <a:gd name="adj" fmla="val 50000"/>
              </a:avLst>
            </a:prstGeom>
            <a:solidFill>
              <a:srgbClr val="A5A5A5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39;p5">
              <a:extLst>
                <a:ext uri="{FF2B5EF4-FFF2-40B4-BE49-F238E27FC236}">
                  <a16:creationId xmlns:a16="http://schemas.microsoft.com/office/drawing/2014/main" id="{0362872A-4A69-42DC-A4F9-43502D8968C1}"/>
                </a:ext>
              </a:extLst>
            </p:cNvPr>
            <p:cNvSpPr/>
            <p:nvPr/>
          </p:nvSpPr>
          <p:spPr>
            <a:xfrm>
              <a:off x="10550831" y="3429000"/>
              <a:ext cx="743724" cy="489447"/>
            </a:xfrm>
            <a:prstGeom prst="cube">
              <a:avLst>
                <a:gd name="adj" fmla="val 37118"/>
              </a:avLst>
            </a:prstGeom>
            <a:solidFill>
              <a:srgbClr val="7F7F7F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40;p5">
              <a:extLst>
                <a:ext uri="{FF2B5EF4-FFF2-40B4-BE49-F238E27FC236}">
                  <a16:creationId xmlns:a16="http://schemas.microsoft.com/office/drawing/2014/main" id="{18E56D88-C165-4859-AC12-448B00459A22}"/>
                </a:ext>
              </a:extLst>
            </p:cNvPr>
            <p:cNvSpPr/>
            <p:nvPr/>
          </p:nvSpPr>
          <p:spPr>
            <a:xfrm rot="21480000">
              <a:off x="2662346" y="5170411"/>
              <a:ext cx="7776000" cy="121237"/>
            </a:xfrm>
            <a:prstGeom prst="cube">
              <a:avLst>
                <a:gd name="adj" fmla="val 54279"/>
              </a:avLst>
            </a:prstGeom>
            <a:solidFill>
              <a:srgbClr val="FEE599">
                <a:alpha val="8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44" name="Google Shape;141;p5">
              <a:extLst>
                <a:ext uri="{FF2B5EF4-FFF2-40B4-BE49-F238E27FC236}">
                  <a16:creationId xmlns:a16="http://schemas.microsoft.com/office/drawing/2014/main" id="{E692B685-9141-42C7-A0E7-FA8E74C66F05}"/>
                </a:ext>
              </a:extLst>
            </p:cNvPr>
            <p:cNvSpPr/>
            <p:nvPr/>
          </p:nvSpPr>
          <p:spPr>
            <a:xfrm>
              <a:off x="9818608" y="5156546"/>
              <a:ext cx="41407" cy="40412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42;p5">
              <a:extLst>
                <a:ext uri="{FF2B5EF4-FFF2-40B4-BE49-F238E27FC236}">
                  <a16:creationId xmlns:a16="http://schemas.microsoft.com/office/drawing/2014/main" id="{44CABBA9-43FE-4098-B0FA-C9EDFDE48F96}"/>
                </a:ext>
              </a:extLst>
            </p:cNvPr>
            <p:cNvSpPr/>
            <p:nvPr/>
          </p:nvSpPr>
          <p:spPr>
            <a:xfrm>
              <a:off x="10376245" y="4745452"/>
              <a:ext cx="289460" cy="606187"/>
            </a:xfrm>
            <a:prstGeom prst="cube">
              <a:avLst>
                <a:gd name="adj" fmla="val 84468"/>
              </a:avLst>
            </a:prstGeom>
            <a:solidFill>
              <a:srgbClr val="A8D08C">
                <a:alpha val="69803"/>
              </a:srgbClr>
            </a:solidFill>
            <a:ln w="12700" cap="flat" cmpd="sng">
              <a:solidFill>
                <a:srgbClr val="38562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grpSp>
          <p:nvGrpSpPr>
            <p:cNvPr id="46" name="Google Shape;143;p5">
              <a:extLst>
                <a:ext uri="{FF2B5EF4-FFF2-40B4-BE49-F238E27FC236}">
                  <a16:creationId xmlns:a16="http://schemas.microsoft.com/office/drawing/2014/main" id="{FA6E9142-0A0C-4ED9-BCAB-828E92A71FF6}"/>
                </a:ext>
              </a:extLst>
            </p:cNvPr>
            <p:cNvGrpSpPr/>
            <p:nvPr/>
          </p:nvGrpSpPr>
          <p:grpSpPr>
            <a:xfrm rot="-5400000">
              <a:off x="10793303" y="4028285"/>
              <a:ext cx="242475" cy="828146"/>
              <a:chOff x="2520000" y="2016000"/>
              <a:chExt cx="486000" cy="864000"/>
            </a:xfrm>
          </p:grpSpPr>
          <p:cxnSp>
            <p:nvCxnSpPr>
              <p:cNvPr id="47" name="Google Shape;144;p5">
                <a:extLst>
                  <a:ext uri="{FF2B5EF4-FFF2-40B4-BE49-F238E27FC236}">
                    <a16:creationId xmlns:a16="http://schemas.microsoft.com/office/drawing/2014/main" id="{997822FE-C4F5-47EE-882E-7380C45CFD20}"/>
                  </a:ext>
                </a:extLst>
              </p:cNvPr>
              <p:cNvCxnSpPr/>
              <p:nvPr/>
            </p:nvCxnSpPr>
            <p:spPr>
              <a:xfrm>
                <a:off x="2700000" y="2880000"/>
                <a:ext cx="1080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" name="Google Shape;145;p5">
                <a:extLst>
                  <a:ext uri="{FF2B5EF4-FFF2-40B4-BE49-F238E27FC236}">
                    <a16:creationId xmlns:a16="http://schemas.microsoft.com/office/drawing/2014/main" id="{7B7B484A-5D94-4B72-85CE-8466675D8485}"/>
                  </a:ext>
                </a:extLst>
              </p:cNvPr>
              <p:cNvCxnSpPr/>
              <p:nvPr/>
            </p:nvCxnSpPr>
            <p:spPr>
              <a:xfrm>
                <a:off x="2700000" y="2016000"/>
                <a:ext cx="1080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49" name="Google Shape;146;p5">
                <a:extLst>
                  <a:ext uri="{FF2B5EF4-FFF2-40B4-BE49-F238E27FC236}">
                    <a16:creationId xmlns:a16="http://schemas.microsoft.com/office/drawing/2014/main" id="{055FF278-0A14-4E82-A987-CF81A823A963}"/>
                  </a:ext>
                </a:extLst>
              </p:cNvPr>
              <p:cNvSpPr/>
              <p:nvPr/>
            </p:nvSpPr>
            <p:spPr>
              <a:xfrm>
                <a:off x="2664000" y="2016000"/>
                <a:ext cx="144000" cy="864000"/>
              </a:xfrm>
              <a:prstGeom prst="rect">
                <a:avLst/>
              </a:prstGeom>
              <a:solidFill>
                <a:srgbClr val="8DA9DB">
                  <a:alpha val="54901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  <p:sp>
            <p:nvSpPr>
              <p:cNvPr id="50" name="Google Shape;147;p5">
                <a:extLst>
                  <a:ext uri="{FF2B5EF4-FFF2-40B4-BE49-F238E27FC236}">
                    <a16:creationId xmlns:a16="http://schemas.microsoft.com/office/drawing/2014/main" id="{2B942B16-B204-4557-8DA7-B2B8B9484724}"/>
                  </a:ext>
                </a:extLst>
              </p:cNvPr>
              <p:cNvSpPr/>
              <p:nvPr/>
            </p:nvSpPr>
            <p:spPr>
              <a:xfrm>
                <a:off x="2520000" y="2016000"/>
                <a:ext cx="360000" cy="864000"/>
              </a:xfrm>
              <a:prstGeom prst="ellipse">
                <a:avLst/>
              </a:prstGeom>
              <a:solidFill>
                <a:srgbClr val="8DA9DB">
                  <a:alpha val="49803"/>
                </a:srgbClr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  <p:sp>
            <p:nvSpPr>
              <p:cNvPr id="51" name="Google Shape;148;p5">
                <a:extLst>
                  <a:ext uri="{FF2B5EF4-FFF2-40B4-BE49-F238E27FC236}">
                    <a16:creationId xmlns:a16="http://schemas.microsoft.com/office/drawing/2014/main" id="{4324FF5D-F9B2-4439-88A3-E0BBAB333512}"/>
                  </a:ext>
                </a:extLst>
              </p:cNvPr>
              <p:cNvSpPr/>
              <p:nvPr/>
            </p:nvSpPr>
            <p:spPr>
              <a:xfrm>
                <a:off x="2646000" y="2016000"/>
                <a:ext cx="360000" cy="864000"/>
              </a:xfrm>
              <a:prstGeom prst="ellipse">
                <a:avLst/>
              </a:prstGeom>
              <a:solidFill>
                <a:srgbClr val="8DA9DB">
                  <a:alpha val="49803"/>
                </a:srgbClr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</p:grpSp>
        <p:sp>
          <p:nvSpPr>
            <p:cNvPr id="52" name="Google Shape;149;p5">
              <a:extLst>
                <a:ext uri="{FF2B5EF4-FFF2-40B4-BE49-F238E27FC236}">
                  <a16:creationId xmlns:a16="http://schemas.microsoft.com/office/drawing/2014/main" id="{3140B6E4-FBD3-4B75-B88D-7966A14B7BC6}"/>
                </a:ext>
              </a:extLst>
            </p:cNvPr>
            <p:cNvSpPr/>
            <p:nvPr/>
          </p:nvSpPr>
          <p:spPr>
            <a:xfrm rot="16200000" flipH="1">
              <a:off x="10688292" y="4840419"/>
              <a:ext cx="121237" cy="517591"/>
            </a:xfrm>
            <a:prstGeom prst="trapezoid">
              <a:avLst>
                <a:gd name="adj" fmla="val 26669"/>
              </a:avLst>
            </a:prstGeom>
            <a:solidFill>
              <a:srgbClr val="FFFF00">
                <a:alpha val="51764"/>
              </a:srgbClr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53" name="Google Shape;150;p5">
              <a:extLst>
                <a:ext uri="{FF2B5EF4-FFF2-40B4-BE49-F238E27FC236}">
                  <a16:creationId xmlns:a16="http://schemas.microsoft.com/office/drawing/2014/main" id="{1C3AD4A6-A2C5-4829-B65C-632B628223B2}"/>
                </a:ext>
              </a:extLst>
            </p:cNvPr>
            <p:cNvSpPr/>
            <p:nvPr/>
          </p:nvSpPr>
          <p:spPr>
            <a:xfrm rot="16200000" flipH="1">
              <a:off x="10838689" y="4884912"/>
              <a:ext cx="565775" cy="165147"/>
            </a:xfrm>
            <a:prstGeom prst="parallelogram">
              <a:avLst>
                <a:gd name="adj" fmla="val 100560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54" name="Google Shape;151;p5">
              <a:extLst>
                <a:ext uri="{FF2B5EF4-FFF2-40B4-BE49-F238E27FC236}">
                  <a16:creationId xmlns:a16="http://schemas.microsoft.com/office/drawing/2014/main" id="{0C540F62-2037-4BDD-AD5D-F01EF76C8096}"/>
                </a:ext>
              </a:extLst>
            </p:cNvPr>
            <p:cNvSpPr/>
            <p:nvPr/>
          </p:nvSpPr>
          <p:spPr>
            <a:xfrm rot="16200000">
              <a:off x="10629663" y="4841509"/>
              <a:ext cx="404125" cy="414073"/>
            </a:xfrm>
            <a:prstGeom prst="rtTriangle">
              <a:avLst/>
            </a:prstGeom>
            <a:solidFill>
              <a:srgbClr val="BBD6EE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55" name="Google Shape;152;p5">
              <a:extLst>
                <a:ext uri="{FF2B5EF4-FFF2-40B4-BE49-F238E27FC236}">
                  <a16:creationId xmlns:a16="http://schemas.microsoft.com/office/drawing/2014/main" id="{983CBA03-1F76-4F3D-93CA-503E4326A463}"/>
                </a:ext>
              </a:extLst>
            </p:cNvPr>
            <p:cNvSpPr txBox="1"/>
            <p:nvPr/>
          </p:nvSpPr>
          <p:spPr>
            <a:xfrm>
              <a:off x="2287944" y="5733459"/>
              <a:ext cx="136768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Double Multilayer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Monochromator</a:t>
              </a:r>
              <a:endParaRPr dirty="0"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Arial"/>
                <a:buChar char="-"/>
              </a:pPr>
              <a:r>
                <a:rPr lang="en-US" sz="105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Ru/C,    4.0 nm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: 10 – 20 keV</a:t>
              </a:r>
              <a:endParaRPr dirty="0"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Arial"/>
                <a:buChar char="-"/>
              </a:pPr>
              <a:r>
                <a:rPr lang="en-US" sz="105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W/B4C, 2.6 nm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: 20 – 55 keV</a:t>
              </a:r>
              <a:endParaRPr sz="10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53;p5">
              <a:extLst>
                <a:ext uri="{FF2B5EF4-FFF2-40B4-BE49-F238E27FC236}">
                  <a16:creationId xmlns:a16="http://schemas.microsoft.com/office/drawing/2014/main" id="{9B377D78-21E9-4272-A5BE-AA10C8111061}"/>
                </a:ext>
              </a:extLst>
            </p:cNvPr>
            <p:cNvSpPr txBox="1"/>
            <p:nvPr/>
          </p:nvSpPr>
          <p:spPr>
            <a:xfrm>
              <a:off x="3705675" y="5733459"/>
              <a:ext cx="1125629" cy="6001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DCM 1</a:t>
              </a:r>
              <a:endParaRPr dirty="0"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Arial"/>
                <a:buChar char="-"/>
              </a:pPr>
              <a:r>
                <a:rPr lang="en-US" sz="105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Si (220)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: 30 – 50 keV</a:t>
              </a:r>
              <a:endParaRPr dirty="0"/>
            </a:p>
          </p:txBody>
        </p:sp>
        <p:sp>
          <p:nvSpPr>
            <p:cNvPr id="57" name="Google Shape;154;p5">
              <a:extLst>
                <a:ext uri="{FF2B5EF4-FFF2-40B4-BE49-F238E27FC236}">
                  <a16:creationId xmlns:a16="http://schemas.microsoft.com/office/drawing/2014/main" id="{9E77E7AE-5E4F-4667-A967-DE1D5B566C86}"/>
                </a:ext>
              </a:extLst>
            </p:cNvPr>
            <p:cNvSpPr txBox="1"/>
            <p:nvPr/>
          </p:nvSpPr>
          <p:spPr>
            <a:xfrm>
              <a:off x="4850355" y="5733459"/>
              <a:ext cx="1125629" cy="6001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DCM 2</a:t>
              </a:r>
              <a:endParaRPr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Arial"/>
                <a:buChar char="-"/>
              </a:pPr>
              <a:r>
                <a:rPr lang="en-US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Si (111)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: 12 – 33 keV</a:t>
              </a:r>
              <a:endParaRPr/>
            </a:p>
          </p:txBody>
        </p:sp>
        <p:sp>
          <p:nvSpPr>
            <p:cNvPr id="58" name="Google Shape;155;p5">
              <a:extLst>
                <a:ext uri="{FF2B5EF4-FFF2-40B4-BE49-F238E27FC236}">
                  <a16:creationId xmlns:a16="http://schemas.microsoft.com/office/drawing/2014/main" id="{C5536F43-8EA9-4B09-887F-346733217658}"/>
                </a:ext>
              </a:extLst>
            </p:cNvPr>
            <p:cNvSpPr/>
            <p:nvPr/>
          </p:nvSpPr>
          <p:spPr>
            <a:xfrm rot="20700000">
              <a:off x="2892007" y="4846411"/>
              <a:ext cx="703924" cy="121237"/>
            </a:xfrm>
            <a:prstGeom prst="cube">
              <a:avLst>
                <a:gd name="adj" fmla="val 54279"/>
              </a:avLst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cxnSp>
          <p:nvCxnSpPr>
            <p:cNvPr id="59" name="Google Shape;156;p5">
              <a:extLst>
                <a:ext uri="{FF2B5EF4-FFF2-40B4-BE49-F238E27FC236}">
                  <a16:creationId xmlns:a16="http://schemas.microsoft.com/office/drawing/2014/main" id="{F97EA2AF-D10E-466F-8F2A-2E499AEEE171}"/>
                </a:ext>
              </a:extLst>
            </p:cNvPr>
            <p:cNvCxnSpPr/>
            <p:nvPr/>
          </p:nvCxnSpPr>
          <p:spPr>
            <a:xfrm>
              <a:off x="9839573" y="4579070"/>
              <a:ext cx="0" cy="1192169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60" name="Google Shape;157;p5">
              <a:extLst>
                <a:ext uri="{FF2B5EF4-FFF2-40B4-BE49-F238E27FC236}">
                  <a16:creationId xmlns:a16="http://schemas.microsoft.com/office/drawing/2014/main" id="{E1B24986-A1DD-4CCD-B8C4-5CAF7E5F205F}"/>
                </a:ext>
              </a:extLst>
            </p:cNvPr>
            <p:cNvSpPr txBox="1"/>
            <p:nvPr/>
          </p:nvSpPr>
          <p:spPr>
            <a:xfrm>
              <a:off x="9254717" y="5733459"/>
              <a:ext cx="1866217" cy="438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Sample stage</a:t>
              </a:r>
              <a:endParaRPr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Arial"/>
                <a:buChar char="-"/>
              </a:pPr>
              <a:r>
                <a:rPr lang="en-US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Air bearing rotation stage</a:t>
              </a:r>
              <a:endParaRPr/>
            </a:p>
          </p:txBody>
        </p:sp>
        <p:sp>
          <p:nvSpPr>
            <p:cNvPr id="61" name="Google Shape;158;p5">
              <a:extLst>
                <a:ext uri="{FF2B5EF4-FFF2-40B4-BE49-F238E27FC236}">
                  <a16:creationId xmlns:a16="http://schemas.microsoft.com/office/drawing/2014/main" id="{AAA0F8EF-EE07-4F7C-99C9-586144B0A054}"/>
                </a:ext>
              </a:extLst>
            </p:cNvPr>
            <p:cNvSpPr txBox="1"/>
            <p:nvPr/>
          </p:nvSpPr>
          <p:spPr>
            <a:xfrm>
              <a:off x="10223240" y="2591631"/>
              <a:ext cx="1879487" cy="7617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sCMOS</a:t>
              </a: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Camera</a:t>
              </a:r>
              <a:endParaRPr dirty="0"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Arial"/>
                <a:buChar char="-"/>
              </a:pPr>
              <a:r>
                <a:rPr lang="en-US" sz="105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Pco.Edge</a:t>
              </a:r>
              <a:r>
                <a:rPr lang="en-US" sz="105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5.5</a:t>
              </a:r>
              <a:endParaRPr dirty="0"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Arial"/>
                <a:buChar char="-"/>
              </a:pPr>
              <a:r>
                <a:rPr lang="en-US" sz="105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Hamamatsu Fusion</a:t>
              </a:r>
              <a:endParaRPr dirty="0"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Arial"/>
                <a:buChar char="-"/>
              </a:pPr>
              <a:r>
                <a:rPr lang="en-US" sz="1050" dirty="0">
                  <a:solidFill>
                    <a:schemeClr val="dk1"/>
                  </a:solidFill>
                </a:rPr>
                <a:t>2x </a:t>
              </a:r>
              <a:r>
                <a:rPr lang="en-US" sz="1050" b="1" dirty="0">
                  <a:solidFill>
                    <a:schemeClr val="dk1"/>
                  </a:solidFill>
                </a:rPr>
                <a:t>,</a:t>
              </a:r>
              <a:r>
                <a:rPr lang="en-US" sz="1050" dirty="0">
                  <a:solidFill>
                    <a:schemeClr val="dk1"/>
                  </a:solidFill>
                </a:rPr>
                <a:t>4x, </a:t>
              </a:r>
              <a:r>
                <a:rPr lang="en-US" sz="1050" b="1" dirty="0">
                  <a:solidFill>
                    <a:schemeClr val="dk1"/>
                  </a:solidFill>
                </a:rPr>
                <a:t>5x</a:t>
              </a:r>
              <a:r>
                <a:rPr lang="en-US" sz="105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10x, 20x, 40x</a:t>
              </a:r>
              <a:endParaRPr dirty="0"/>
            </a:p>
          </p:txBody>
        </p:sp>
        <p:sp>
          <p:nvSpPr>
            <p:cNvPr id="62" name="Google Shape;159;p5">
              <a:extLst>
                <a:ext uri="{FF2B5EF4-FFF2-40B4-BE49-F238E27FC236}">
                  <a16:creationId xmlns:a16="http://schemas.microsoft.com/office/drawing/2014/main" id="{2B76F527-0D7D-4072-8D8B-8DE69AD9EE30}"/>
                </a:ext>
              </a:extLst>
            </p:cNvPr>
            <p:cNvSpPr/>
            <p:nvPr/>
          </p:nvSpPr>
          <p:spPr>
            <a:xfrm>
              <a:off x="2033902" y="5043856"/>
              <a:ext cx="132503" cy="297435"/>
            </a:xfrm>
            <a:prstGeom prst="cube">
              <a:avLst>
                <a:gd name="adj" fmla="val 68182"/>
              </a:avLst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63" name="Google Shape;160;p5">
              <a:extLst>
                <a:ext uri="{FF2B5EF4-FFF2-40B4-BE49-F238E27FC236}">
                  <a16:creationId xmlns:a16="http://schemas.microsoft.com/office/drawing/2014/main" id="{C51A380F-CA51-4B22-B779-E8370848FAD1}"/>
                </a:ext>
              </a:extLst>
            </p:cNvPr>
            <p:cNvSpPr/>
            <p:nvPr/>
          </p:nvSpPr>
          <p:spPr>
            <a:xfrm>
              <a:off x="1980901" y="5289102"/>
              <a:ext cx="132503" cy="297435"/>
            </a:xfrm>
            <a:prstGeom prst="cube">
              <a:avLst>
                <a:gd name="adj" fmla="val 68182"/>
              </a:avLst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64" name="Google Shape;161;p5">
              <a:extLst>
                <a:ext uri="{FF2B5EF4-FFF2-40B4-BE49-F238E27FC236}">
                  <a16:creationId xmlns:a16="http://schemas.microsoft.com/office/drawing/2014/main" id="{E832BFFB-CABD-4B71-B7BD-FDDD6481FB47}"/>
                </a:ext>
              </a:extLst>
            </p:cNvPr>
            <p:cNvSpPr txBox="1"/>
            <p:nvPr/>
          </p:nvSpPr>
          <p:spPr>
            <a:xfrm>
              <a:off x="5840910" y="4483391"/>
              <a:ext cx="372218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Slit</a:t>
              </a:r>
              <a:endParaRPr sz="105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65" name="Google Shape;162;p5">
              <a:extLst>
                <a:ext uri="{FF2B5EF4-FFF2-40B4-BE49-F238E27FC236}">
                  <a16:creationId xmlns:a16="http://schemas.microsoft.com/office/drawing/2014/main" id="{DCD56EE0-991B-49F4-AB23-731FAD8F28D9}"/>
                </a:ext>
              </a:extLst>
            </p:cNvPr>
            <p:cNvSpPr/>
            <p:nvPr/>
          </p:nvSpPr>
          <p:spPr>
            <a:xfrm>
              <a:off x="5920597" y="4954905"/>
              <a:ext cx="132503" cy="297435"/>
            </a:xfrm>
            <a:prstGeom prst="cube">
              <a:avLst>
                <a:gd name="adj" fmla="val 68182"/>
              </a:avLst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66" name="Google Shape;163;p5">
              <a:extLst>
                <a:ext uri="{FF2B5EF4-FFF2-40B4-BE49-F238E27FC236}">
                  <a16:creationId xmlns:a16="http://schemas.microsoft.com/office/drawing/2014/main" id="{8B48CB08-9C15-4973-8FFE-C1246143D39E}"/>
                </a:ext>
              </a:extLst>
            </p:cNvPr>
            <p:cNvSpPr/>
            <p:nvPr/>
          </p:nvSpPr>
          <p:spPr>
            <a:xfrm>
              <a:off x="5867595" y="5200151"/>
              <a:ext cx="132503" cy="297435"/>
            </a:xfrm>
            <a:prstGeom prst="cube">
              <a:avLst>
                <a:gd name="adj" fmla="val 68182"/>
              </a:avLst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67" name="Google Shape;164;p5">
              <a:extLst>
                <a:ext uri="{FF2B5EF4-FFF2-40B4-BE49-F238E27FC236}">
                  <a16:creationId xmlns:a16="http://schemas.microsoft.com/office/drawing/2014/main" id="{42D5089F-479D-4B80-BE14-048EEEC09A6F}"/>
                </a:ext>
              </a:extLst>
            </p:cNvPr>
            <p:cNvSpPr txBox="1"/>
            <p:nvPr/>
          </p:nvSpPr>
          <p:spPr>
            <a:xfrm>
              <a:off x="1835903" y="4762196"/>
              <a:ext cx="495649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dirty="0">
                  <a:solidFill>
                    <a:schemeClr val="dk1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LMM</a:t>
              </a:r>
              <a:endParaRPr sz="105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68" name="원통형 67">
              <a:extLst>
                <a:ext uri="{FF2B5EF4-FFF2-40B4-BE49-F238E27FC236}">
                  <a16:creationId xmlns:a16="http://schemas.microsoft.com/office/drawing/2014/main" id="{DE156071-3D3A-425E-86F6-4B7FEAD9423A}"/>
                </a:ext>
              </a:extLst>
            </p:cNvPr>
            <p:cNvSpPr/>
            <p:nvPr/>
          </p:nvSpPr>
          <p:spPr>
            <a:xfrm rot="16200000">
              <a:off x="1385202" y="5264079"/>
              <a:ext cx="626969" cy="178310"/>
            </a:xfrm>
            <a:prstGeom prst="can">
              <a:avLst>
                <a:gd name="adj" fmla="val 50000"/>
              </a:avLst>
            </a:prstGeom>
            <a:solidFill>
              <a:srgbClr val="92D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" name="Google Shape;164;p5">
              <a:extLst>
                <a:ext uri="{FF2B5EF4-FFF2-40B4-BE49-F238E27FC236}">
                  <a16:creationId xmlns:a16="http://schemas.microsoft.com/office/drawing/2014/main" id="{B5CC374E-F251-4811-8761-73816E0C2FA4}"/>
                </a:ext>
              </a:extLst>
            </p:cNvPr>
            <p:cNvSpPr txBox="1"/>
            <p:nvPr/>
          </p:nvSpPr>
          <p:spPr>
            <a:xfrm>
              <a:off x="1217587" y="4630554"/>
              <a:ext cx="804754" cy="4154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dirty="0">
                  <a:solidFill>
                    <a:schemeClr val="dk1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Diamond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ko-KR" sz="1050" dirty="0">
                  <a:solidFill>
                    <a:schemeClr val="dk1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1.4 mm</a:t>
              </a:r>
              <a:endParaRPr sz="105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70" name="Google Shape;164;p5">
              <a:extLst>
                <a:ext uri="{FF2B5EF4-FFF2-40B4-BE49-F238E27FC236}">
                  <a16:creationId xmlns:a16="http://schemas.microsoft.com/office/drawing/2014/main" id="{CA2FBD38-F70A-43E2-A137-1C9BA85AE9F4}"/>
                </a:ext>
              </a:extLst>
            </p:cNvPr>
            <p:cNvSpPr txBox="1"/>
            <p:nvPr/>
          </p:nvSpPr>
          <p:spPr>
            <a:xfrm>
              <a:off x="6420355" y="4508665"/>
              <a:ext cx="970558" cy="4154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dirty="0">
                  <a:solidFill>
                    <a:schemeClr val="dk1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Al window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ko-KR" sz="1050" dirty="0">
                  <a:solidFill>
                    <a:schemeClr val="dk1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0.1 mm</a:t>
              </a:r>
              <a:endParaRPr sz="105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71" name="원통형 70">
              <a:extLst>
                <a:ext uri="{FF2B5EF4-FFF2-40B4-BE49-F238E27FC236}">
                  <a16:creationId xmlns:a16="http://schemas.microsoft.com/office/drawing/2014/main" id="{FA329F72-7D9D-4298-9FF3-2B08CCE674CA}"/>
                </a:ext>
              </a:extLst>
            </p:cNvPr>
            <p:cNvSpPr/>
            <p:nvPr/>
          </p:nvSpPr>
          <p:spPr>
            <a:xfrm rot="16200000">
              <a:off x="6752335" y="5183529"/>
              <a:ext cx="862495" cy="88318"/>
            </a:xfrm>
            <a:prstGeom prst="can">
              <a:avLst>
                <a:gd name="adj" fmla="val 50000"/>
              </a:avLst>
            </a:prstGeom>
            <a:solidFill>
              <a:schemeClr val="bg1">
                <a:lumMod val="50000"/>
                <a:alpha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3" name="그룹 112">
            <a:extLst>
              <a:ext uri="{FF2B5EF4-FFF2-40B4-BE49-F238E27FC236}">
                <a16:creationId xmlns:a16="http://schemas.microsoft.com/office/drawing/2014/main" id="{6BE6A864-3FB2-4B01-8924-870C979E6D05}"/>
              </a:ext>
            </a:extLst>
          </p:cNvPr>
          <p:cNvGrpSpPr/>
          <p:nvPr/>
        </p:nvGrpSpPr>
        <p:grpSpPr>
          <a:xfrm>
            <a:off x="1122363" y="1219263"/>
            <a:ext cx="7246313" cy="2797998"/>
            <a:chOff x="907087" y="1023008"/>
            <a:chExt cx="6413703" cy="2797998"/>
          </a:xfrm>
        </p:grpSpPr>
        <p:grpSp>
          <p:nvGrpSpPr>
            <p:cNvPr id="73" name="그룹 72">
              <a:extLst>
                <a:ext uri="{FF2B5EF4-FFF2-40B4-BE49-F238E27FC236}">
                  <a16:creationId xmlns:a16="http://schemas.microsoft.com/office/drawing/2014/main" id="{7A852E31-4E84-4D08-BA03-7AFB4B77FAC6}"/>
                </a:ext>
              </a:extLst>
            </p:cNvPr>
            <p:cNvGrpSpPr/>
            <p:nvPr/>
          </p:nvGrpSpPr>
          <p:grpSpPr>
            <a:xfrm>
              <a:off x="6433028" y="1628622"/>
              <a:ext cx="887762" cy="396000"/>
              <a:chOff x="5977308" y="3623625"/>
              <a:chExt cx="887762" cy="396000"/>
            </a:xfrm>
          </p:grpSpPr>
          <p:grpSp>
            <p:nvGrpSpPr>
              <p:cNvPr id="74" name="그룹 73">
                <a:extLst>
                  <a:ext uri="{FF2B5EF4-FFF2-40B4-BE49-F238E27FC236}">
                    <a16:creationId xmlns:a16="http://schemas.microsoft.com/office/drawing/2014/main" id="{F4B77CD7-BF81-4BA7-837A-B2DC5D83AC7B}"/>
                  </a:ext>
                </a:extLst>
              </p:cNvPr>
              <p:cNvGrpSpPr/>
              <p:nvPr/>
            </p:nvGrpSpPr>
            <p:grpSpPr>
              <a:xfrm rot="20700000">
                <a:off x="5977308" y="3639441"/>
                <a:ext cx="756000" cy="360000"/>
                <a:chOff x="5508000" y="3240000"/>
                <a:chExt cx="756000" cy="360000"/>
              </a:xfrm>
            </p:grpSpPr>
            <p:sp>
              <p:nvSpPr>
                <p:cNvPr id="77" name="직사각형 76">
                  <a:extLst>
                    <a:ext uri="{FF2B5EF4-FFF2-40B4-BE49-F238E27FC236}">
                      <a16:creationId xmlns:a16="http://schemas.microsoft.com/office/drawing/2014/main" id="{19D092C9-FD87-4F1C-AAFD-DA7C016DE111}"/>
                    </a:ext>
                  </a:extLst>
                </p:cNvPr>
                <p:cNvSpPr/>
                <p:nvPr/>
              </p:nvSpPr>
              <p:spPr>
                <a:xfrm>
                  <a:off x="5760000" y="3240000"/>
                  <a:ext cx="504000" cy="72000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" name="직사각형 77">
                  <a:extLst>
                    <a:ext uri="{FF2B5EF4-FFF2-40B4-BE49-F238E27FC236}">
                      <a16:creationId xmlns:a16="http://schemas.microsoft.com/office/drawing/2014/main" id="{74E6F888-C9F2-4401-A6C6-2DB544A0C194}"/>
                    </a:ext>
                  </a:extLst>
                </p:cNvPr>
                <p:cNvSpPr/>
                <p:nvPr/>
              </p:nvSpPr>
              <p:spPr>
                <a:xfrm>
                  <a:off x="5508000" y="3528000"/>
                  <a:ext cx="504000" cy="72000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75" name="직선 연결선 74">
                <a:extLst>
                  <a:ext uri="{FF2B5EF4-FFF2-40B4-BE49-F238E27FC236}">
                    <a16:creationId xmlns:a16="http://schemas.microsoft.com/office/drawing/2014/main" id="{D2F56C66-CF66-471D-A242-01D33BFC03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5308" y="3675441"/>
                <a:ext cx="41976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직선 연결선 75">
                <a:extLst>
                  <a:ext uri="{FF2B5EF4-FFF2-40B4-BE49-F238E27FC236}">
                    <a16:creationId xmlns:a16="http://schemas.microsoft.com/office/drawing/2014/main" id="{DCA0F72F-CC4E-406A-B4C3-58111EF9B0E3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0">
                <a:off x="6157308" y="3821625"/>
                <a:ext cx="3960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직사각형 78">
              <a:extLst>
                <a:ext uri="{FF2B5EF4-FFF2-40B4-BE49-F238E27FC236}">
                  <a16:creationId xmlns:a16="http://schemas.microsoft.com/office/drawing/2014/main" id="{184CF8FA-E438-49C5-A708-0F4A20631A91}"/>
                </a:ext>
              </a:extLst>
            </p:cNvPr>
            <p:cNvSpPr/>
            <p:nvPr/>
          </p:nvSpPr>
          <p:spPr>
            <a:xfrm>
              <a:off x="978296" y="2713010"/>
              <a:ext cx="145088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IVU24</a:t>
              </a:r>
            </a:p>
            <a:p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2.4 x 2.4 </a:t>
              </a:r>
              <a:r>
                <a:rPr lang="en-US" altLang="ko-KR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mrad</a:t>
              </a:r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 (H x V)</a:t>
              </a:r>
            </a:p>
            <a:p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Sigma (H) : 12.9 </a:t>
              </a:r>
              <a:r>
                <a:rPr lang="en-US" altLang="ko-KR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urad</a:t>
              </a:r>
              <a:endParaRPr lang="en-US" altLang="ko-KR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Power=17.94 kW</a:t>
              </a:r>
            </a:p>
          </p:txBody>
        </p:sp>
        <p:pic>
          <p:nvPicPr>
            <p:cNvPr id="80" name="Google Shape;455;p20">
              <a:extLst>
                <a:ext uri="{FF2B5EF4-FFF2-40B4-BE49-F238E27FC236}">
                  <a16:creationId xmlns:a16="http://schemas.microsoft.com/office/drawing/2014/main" id="{EF89968B-D6F9-497C-BC05-59D9A03B52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r="39749"/>
            <a:stretch/>
          </p:blipFill>
          <p:spPr>
            <a:xfrm>
              <a:off x="1074760" y="1752440"/>
              <a:ext cx="581064" cy="428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직사각형 80">
              <a:extLst>
                <a:ext uri="{FF2B5EF4-FFF2-40B4-BE49-F238E27FC236}">
                  <a16:creationId xmlns:a16="http://schemas.microsoft.com/office/drawing/2014/main" id="{32A18C23-B17A-4E1F-AFCD-48AA1841AED4}"/>
                </a:ext>
              </a:extLst>
            </p:cNvPr>
            <p:cNvSpPr/>
            <p:nvPr/>
          </p:nvSpPr>
          <p:spPr>
            <a:xfrm>
              <a:off x="1334433" y="1914438"/>
              <a:ext cx="1450882" cy="10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3D7740B2-F501-4963-88B8-80B1072F7B7A}"/>
                </a:ext>
              </a:extLst>
            </p:cNvPr>
            <p:cNvGrpSpPr/>
            <p:nvPr/>
          </p:nvGrpSpPr>
          <p:grpSpPr>
            <a:xfrm>
              <a:off x="4448481" y="1500438"/>
              <a:ext cx="216000" cy="936000"/>
              <a:chOff x="2304000" y="2880000"/>
              <a:chExt cx="216000" cy="1440000"/>
            </a:xfrm>
          </p:grpSpPr>
          <p:sp>
            <p:nvSpPr>
              <p:cNvPr id="83" name="직사각형 82">
                <a:extLst>
                  <a:ext uri="{FF2B5EF4-FFF2-40B4-BE49-F238E27FC236}">
                    <a16:creationId xmlns:a16="http://schemas.microsoft.com/office/drawing/2014/main" id="{EC34DBAE-8F3F-46E3-988D-2BAB25D1D869}"/>
                  </a:ext>
                </a:extLst>
              </p:cNvPr>
              <p:cNvSpPr/>
              <p:nvPr/>
            </p:nvSpPr>
            <p:spPr>
              <a:xfrm>
                <a:off x="2304000" y="2880000"/>
                <a:ext cx="216000" cy="648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직사각형 83">
                <a:extLst>
                  <a:ext uri="{FF2B5EF4-FFF2-40B4-BE49-F238E27FC236}">
                    <a16:creationId xmlns:a16="http://schemas.microsoft.com/office/drawing/2014/main" id="{F4D707D2-7B37-4E3F-AD8C-C7CF0050030F}"/>
                  </a:ext>
                </a:extLst>
              </p:cNvPr>
              <p:cNvSpPr/>
              <p:nvPr/>
            </p:nvSpPr>
            <p:spPr>
              <a:xfrm>
                <a:off x="2304000" y="3672000"/>
                <a:ext cx="216000" cy="648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85" name="직선 연결선 84">
              <a:extLst>
                <a:ext uri="{FF2B5EF4-FFF2-40B4-BE49-F238E27FC236}">
                  <a16:creationId xmlns:a16="http://schemas.microsoft.com/office/drawing/2014/main" id="{966C6DDC-EB40-4B6C-A966-5807FBB598AE}"/>
                </a:ext>
              </a:extLst>
            </p:cNvPr>
            <p:cNvCxnSpPr>
              <a:cxnSpLocks/>
            </p:cNvCxnSpPr>
            <p:nvPr/>
          </p:nvCxnSpPr>
          <p:spPr>
            <a:xfrm>
              <a:off x="1334433" y="1968438"/>
              <a:ext cx="539175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직사각형 85">
              <a:extLst>
                <a:ext uri="{FF2B5EF4-FFF2-40B4-BE49-F238E27FC236}">
                  <a16:creationId xmlns:a16="http://schemas.microsoft.com/office/drawing/2014/main" id="{73AB0F23-3B76-4BEF-84A7-98C9B446FE73}"/>
                </a:ext>
              </a:extLst>
            </p:cNvPr>
            <p:cNvSpPr/>
            <p:nvPr/>
          </p:nvSpPr>
          <p:spPr>
            <a:xfrm>
              <a:off x="6407486" y="1023008"/>
              <a:ext cx="73770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DCM</a:t>
              </a:r>
            </a:p>
          </p:txBody>
        </p:sp>
        <p:sp>
          <p:nvSpPr>
            <p:cNvPr id="87" name="직사각형 86">
              <a:extLst>
                <a:ext uri="{FF2B5EF4-FFF2-40B4-BE49-F238E27FC236}">
                  <a16:creationId xmlns:a16="http://schemas.microsoft.com/office/drawing/2014/main" id="{F616A636-A76E-49BF-A2C6-90B666075B3A}"/>
                </a:ext>
              </a:extLst>
            </p:cNvPr>
            <p:cNvSpPr/>
            <p:nvPr/>
          </p:nvSpPr>
          <p:spPr>
            <a:xfrm>
              <a:off x="5782777" y="1680438"/>
              <a:ext cx="504000" cy="57600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02447C9D-8980-4166-8167-2029DBC806D8}"/>
                </a:ext>
              </a:extLst>
            </p:cNvPr>
            <p:cNvSpPr/>
            <p:nvPr/>
          </p:nvSpPr>
          <p:spPr>
            <a:xfrm>
              <a:off x="5566778" y="1023008"/>
              <a:ext cx="942675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WBPM</a:t>
              </a:r>
            </a:p>
          </p:txBody>
        </p:sp>
        <p:sp>
          <p:nvSpPr>
            <p:cNvPr id="89" name="직사각형 88">
              <a:extLst>
                <a:ext uri="{FF2B5EF4-FFF2-40B4-BE49-F238E27FC236}">
                  <a16:creationId xmlns:a16="http://schemas.microsoft.com/office/drawing/2014/main" id="{AE1E5BF2-F8B3-4E63-A45C-1334A0FAB555}"/>
                </a:ext>
              </a:extLst>
            </p:cNvPr>
            <p:cNvSpPr/>
            <p:nvPr/>
          </p:nvSpPr>
          <p:spPr>
            <a:xfrm>
              <a:off x="1139272" y="2391587"/>
              <a:ext cx="475773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(0m)</a:t>
              </a:r>
            </a:p>
          </p:txBody>
        </p:sp>
        <p:sp>
          <p:nvSpPr>
            <p:cNvPr id="90" name="직사각형 89">
              <a:extLst>
                <a:ext uri="{FF2B5EF4-FFF2-40B4-BE49-F238E27FC236}">
                  <a16:creationId xmlns:a16="http://schemas.microsoft.com/office/drawing/2014/main" id="{4C70E4F5-6559-4EA6-9142-084F8501853F}"/>
                </a:ext>
              </a:extLst>
            </p:cNvPr>
            <p:cNvSpPr/>
            <p:nvPr/>
          </p:nvSpPr>
          <p:spPr>
            <a:xfrm>
              <a:off x="4083408" y="1023009"/>
              <a:ext cx="85469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Shielding</a:t>
              </a:r>
            </a:p>
            <a:p>
              <a:pPr algn="ctr"/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wall</a:t>
              </a:r>
            </a:p>
          </p:txBody>
        </p:sp>
        <p:sp>
          <p:nvSpPr>
            <p:cNvPr id="91" name="직사각형 90">
              <a:extLst>
                <a:ext uri="{FF2B5EF4-FFF2-40B4-BE49-F238E27FC236}">
                  <a16:creationId xmlns:a16="http://schemas.microsoft.com/office/drawing/2014/main" id="{23F6F9FE-968B-4F60-8819-42F0F460F8F6}"/>
                </a:ext>
              </a:extLst>
            </p:cNvPr>
            <p:cNvSpPr/>
            <p:nvPr/>
          </p:nvSpPr>
          <p:spPr>
            <a:xfrm>
              <a:off x="3536300" y="2391587"/>
              <a:ext cx="523413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(21m)</a:t>
              </a:r>
            </a:p>
          </p:txBody>
        </p:sp>
        <p:sp>
          <p:nvSpPr>
            <p:cNvPr id="92" name="직사각형 91">
              <a:extLst>
                <a:ext uri="{FF2B5EF4-FFF2-40B4-BE49-F238E27FC236}">
                  <a16:creationId xmlns:a16="http://schemas.microsoft.com/office/drawing/2014/main" id="{78080C8C-DFB4-4BEF-84FA-D1BA7420C1AE}"/>
                </a:ext>
              </a:extLst>
            </p:cNvPr>
            <p:cNvSpPr/>
            <p:nvPr/>
          </p:nvSpPr>
          <p:spPr>
            <a:xfrm>
              <a:off x="5351222" y="1635369"/>
              <a:ext cx="72000" cy="28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직사각형 92">
              <a:extLst>
                <a:ext uri="{FF2B5EF4-FFF2-40B4-BE49-F238E27FC236}">
                  <a16:creationId xmlns:a16="http://schemas.microsoft.com/office/drawing/2014/main" id="{D2CD1531-FF52-478E-8694-F4E04ED6ED81}"/>
                </a:ext>
              </a:extLst>
            </p:cNvPr>
            <p:cNvSpPr/>
            <p:nvPr/>
          </p:nvSpPr>
          <p:spPr>
            <a:xfrm>
              <a:off x="5351222" y="2013551"/>
              <a:ext cx="72000" cy="28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직사각형 93">
              <a:extLst>
                <a:ext uri="{FF2B5EF4-FFF2-40B4-BE49-F238E27FC236}">
                  <a16:creationId xmlns:a16="http://schemas.microsoft.com/office/drawing/2014/main" id="{40F59E4F-1CEA-4CE5-BEC9-64A521A637BF}"/>
                </a:ext>
              </a:extLst>
            </p:cNvPr>
            <p:cNvSpPr/>
            <p:nvPr/>
          </p:nvSpPr>
          <p:spPr>
            <a:xfrm>
              <a:off x="5120518" y="2391587"/>
              <a:ext cx="58240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(28m)</a:t>
              </a:r>
            </a:p>
          </p:txBody>
        </p:sp>
        <p:grpSp>
          <p:nvGrpSpPr>
            <p:cNvPr id="95" name="그룹 94">
              <a:extLst>
                <a:ext uri="{FF2B5EF4-FFF2-40B4-BE49-F238E27FC236}">
                  <a16:creationId xmlns:a16="http://schemas.microsoft.com/office/drawing/2014/main" id="{FAAB71BE-B572-43A6-8CF1-83182DC7F86B}"/>
                </a:ext>
              </a:extLst>
            </p:cNvPr>
            <p:cNvGrpSpPr/>
            <p:nvPr/>
          </p:nvGrpSpPr>
          <p:grpSpPr>
            <a:xfrm>
              <a:off x="2365348" y="1716437"/>
              <a:ext cx="435356" cy="504000"/>
              <a:chOff x="3366417" y="3711441"/>
              <a:chExt cx="288000" cy="504000"/>
            </a:xfrm>
          </p:grpSpPr>
          <p:sp>
            <p:nvSpPr>
              <p:cNvPr id="96" name="직각 삼각형 95">
                <a:extLst>
                  <a:ext uri="{FF2B5EF4-FFF2-40B4-BE49-F238E27FC236}">
                    <a16:creationId xmlns:a16="http://schemas.microsoft.com/office/drawing/2014/main" id="{94446198-F459-49FC-BEB6-7889AE665366}"/>
                  </a:ext>
                </a:extLst>
              </p:cNvPr>
              <p:cNvSpPr/>
              <p:nvPr/>
            </p:nvSpPr>
            <p:spPr>
              <a:xfrm rot="16200000">
                <a:off x="3402417" y="3963441"/>
                <a:ext cx="216000" cy="288000"/>
              </a:xfrm>
              <a:prstGeom prst="rtTriangle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직각 삼각형 96">
                <a:extLst>
                  <a:ext uri="{FF2B5EF4-FFF2-40B4-BE49-F238E27FC236}">
                    <a16:creationId xmlns:a16="http://schemas.microsoft.com/office/drawing/2014/main" id="{B3F2EF18-7CAA-4153-A634-790DE81A6AD6}"/>
                  </a:ext>
                </a:extLst>
              </p:cNvPr>
              <p:cNvSpPr/>
              <p:nvPr/>
            </p:nvSpPr>
            <p:spPr>
              <a:xfrm rot="5400000" flipV="1">
                <a:off x="3402417" y="3675441"/>
                <a:ext cx="216000" cy="288000"/>
              </a:xfrm>
              <a:prstGeom prst="rtTriangle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8" name="직사각형 97">
              <a:extLst>
                <a:ext uri="{FF2B5EF4-FFF2-40B4-BE49-F238E27FC236}">
                  <a16:creationId xmlns:a16="http://schemas.microsoft.com/office/drawing/2014/main" id="{9C718153-C53C-455B-90AF-15582C394E3A}"/>
                </a:ext>
              </a:extLst>
            </p:cNvPr>
            <p:cNvSpPr/>
            <p:nvPr/>
          </p:nvSpPr>
          <p:spPr>
            <a:xfrm>
              <a:off x="2785316" y="1932436"/>
              <a:ext cx="1137575" cy="6942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9" name="그룹 98">
              <a:extLst>
                <a:ext uri="{FF2B5EF4-FFF2-40B4-BE49-F238E27FC236}">
                  <a16:creationId xmlns:a16="http://schemas.microsoft.com/office/drawing/2014/main" id="{2ADF0990-A277-4E7A-B975-8384556C1543}"/>
                </a:ext>
              </a:extLst>
            </p:cNvPr>
            <p:cNvGrpSpPr/>
            <p:nvPr/>
          </p:nvGrpSpPr>
          <p:grpSpPr>
            <a:xfrm>
              <a:off x="3634890" y="1716438"/>
              <a:ext cx="288000" cy="504000"/>
              <a:chOff x="3366417" y="3711441"/>
              <a:chExt cx="288000" cy="504000"/>
            </a:xfrm>
          </p:grpSpPr>
          <p:sp>
            <p:nvSpPr>
              <p:cNvPr id="100" name="직각 삼각형 99">
                <a:extLst>
                  <a:ext uri="{FF2B5EF4-FFF2-40B4-BE49-F238E27FC236}">
                    <a16:creationId xmlns:a16="http://schemas.microsoft.com/office/drawing/2014/main" id="{ECE67590-C158-4FB6-8EB2-E8849F5CF432}"/>
                  </a:ext>
                </a:extLst>
              </p:cNvPr>
              <p:cNvSpPr/>
              <p:nvPr/>
            </p:nvSpPr>
            <p:spPr>
              <a:xfrm rot="16200000">
                <a:off x="3402417" y="3963441"/>
                <a:ext cx="216000" cy="288000"/>
              </a:xfrm>
              <a:prstGeom prst="rtTriangl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직각 삼각형 100">
                <a:extLst>
                  <a:ext uri="{FF2B5EF4-FFF2-40B4-BE49-F238E27FC236}">
                    <a16:creationId xmlns:a16="http://schemas.microsoft.com/office/drawing/2014/main" id="{D3788905-0636-4838-9CA7-1E34F0EE23D3}"/>
                  </a:ext>
                </a:extLst>
              </p:cNvPr>
              <p:cNvSpPr/>
              <p:nvPr/>
            </p:nvSpPr>
            <p:spPr>
              <a:xfrm rot="5400000" flipV="1">
                <a:off x="3402417" y="3675441"/>
                <a:ext cx="216000" cy="288000"/>
              </a:xfrm>
              <a:prstGeom prst="rtTriangl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2" name="직사각형 101">
              <a:extLst>
                <a:ext uri="{FF2B5EF4-FFF2-40B4-BE49-F238E27FC236}">
                  <a16:creationId xmlns:a16="http://schemas.microsoft.com/office/drawing/2014/main" id="{189C5BD7-2B1B-4923-8F0C-DD0BAAA5F10B}"/>
                </a:ext>
              </a:extLst>
            </p:cNvPr>
            <p:cNvSpPr/>
            <p:nvPr/>
          </p:nvSpPr>
          <p:spPr>
            <a:xfrm>
              <a:off x="2330335" y="2391587"/>
              <a:ext cx="523412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(14m)</a:t>
              </a:r>
            </a:p>
          </p:txBody>
        </p:sp>
        <p:sp>
          <p:nvSpPr>
            <p:cNvPr id="103" name="직사각형 102">
              <a:extLst>
                <a:ext uri="{FF2B5EF4-FFF2-40B4-BE49-F238E27FC236}">
                  <a16:creationId xmlns:a16="http://schemas.microsoft.com/office/drawing/2014/main" id="{7839E3A1-C53A-41F6-913C-78783C98A50E}"/>
                </a:ext>
              </a:extLst>
            </p:cNvPr>
            <p:cNvSpPr/>
            <p:nvPr/>
          </p:nvSpPr>
          <p:spPr>
            <a:xfrm>
              <a:off x="2384710" y="2727064"/>
              <a:ext cx="115455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Fixed Mask</a:t>
              </a:r>
            </a:p>
            <a:p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300 x 300 </a:t>
              </a:r>
              <a:r>
                <a:rPr lang="en-US" altLang="ko-KR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urad</a:t>
              </a:r>
              <a:endParaRPr lang="en-US" altLang="ko-KR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Power= 8.25 kW</a:t>
              </a:r>
            </a:p>
          </p:txBody>
        </p:sp>
        <p:sp>
          <p:nvSpPr>
            <p:cNvPr id="104" name="직사각형 103">
              <a:extLst>
                <a:ext uri="{FF2B5EF4-FFF2-40B4-BE49-F238E27FC236}">
                  <a16:creationId xmlns:a16="http://schemas.microsoft.com/office/drawing/2014/main" id="{98593502-231A-49DA-B494-49217248AA52}"/>
                </a:ext>
              </a:extLst>
            </p:cNvPr>
            <p:cNvSpPr/>
            <p:nvPr/>
          </p:nvSpPr>
          <p:spPr>
            <a:xfrm>
              <a:off x="3541323" y="2713010"/>
              <a:ext cx="115933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Movable Mask</a:t>
              </a:r>
            </a:p>
            <a:p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77 x 77 </a:t>
              </a:r>
              <a:r>
                <a:rPr lang="en-US" altLang="ko-KR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urad</a:t>
              </a:r>
              <a:endParaRPr lang="en-US" altLang="ko-KR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(1.6 x 1.6 mm)</a:t>
              </a:r>
            </a:p>
            <a:p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Power= 699 W</a:t>
              </a:r>
            </a:p>
          </p:txBody>
        </p:sp>
        <p:sp>
          <p:nvSpPr>
            <p:cNvPr id="105" name="직사각형 104">
              <a:extLst>
                <a:ext uri="{FF2B5EF4-FFF2-40B4-BE49-F238E27FC236}">
                  <a16:creationId xmlns:a16="http://schemas.microsoft.com/office/drawing/2014/main" id="{7FAC9BAF-CD34-4BFD-BCAC-113CE837D16B}"/>
                </a:ext>
              </a:extLst>
            </p:cNvPr>
            <p:cNvSpPr/>
            <p:nvPr/>
          </p:nvSpPr>
          <p:spPr>
            <a:xfrm>
              <a:off x="4998926" y="2713010"/>
              <a:ext cx="1166896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White beam Slit</a:t>
              </a:r>
            </a:p>
            <a:p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33 x 33 </a:t>
              </a:r>
              <a:r>
                <a:rPr lang="en-US" altLang="ko-KR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urad</a:t>
              </a:r>
              <a:endParaRPr lang="en-US" altLang="ko-KR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(1 x 1 mm)</a:t>
              </a:r>
            </a:p>
            <a:p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Power= 208 W</a:t>
              </a:r>
            </a:p>
          </p:txBody>
        </p:sp>
        <p:sp>
          <p:nvSpPr>
            <p:cNvPr id="106" name="직사각형 105">
              <a:extLst>
                <a:ext uri="{FF2B5EF4-FFF2-40B4-BE49-F238E27FC236}">
                  <a16:creationId xmlns:a16="http://schemas.microsoft.com/office/drawing/2014/main" id="{E1E56AA9-83A4-4CDD-89B3-72D234B90460}"/>
                </a:ext>
              </a:extLst>
            </p:cNvPr>
            <p:cNvSpPr/>
            <p:nvPr/>
          </p:nvSpPr>
          <p:spPr>
            <a:xfrm>
              <a:off x="4253327" y="2391587"/>
              <a:ext cx="65440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(24.5m)</a:t>
              </a:r>
            </a:p>
          </p:txBody>
        </p:sp>
        <p:sp>
          <p:nvSpPr>
            <p:cNvPr id="107" name="직사각형 106">
              <a:extLst>
                <a:ext uri="{FF2B5EF4-FFF2-40B4-BE49-F238E27FC236}">
                  <a16:creationId xmlns:a16="http://schemas.microsoft.com/office/drawing/2014/main" id="{967C01F9-DA28-460B-A14B-91DBAAA00459}"/>
                </a:ext>
              </a:extLst>
            </p:cNvPr>
            <p:cNvSpPr/>
            <p:nvPr/>
          </p:nvSpPr>
          <p:spPr>
            <a:xfrm>
              <a:off x="6490167" y="2391587"/>
              <a:ext cx="73770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(30m)</a:t>
              </a:r>
            </a:p>
          </p:txBody>
        </p:sp>
        <p:sp>
          <p:nvSpPr>
            <p:cNvPr id="108" name="직사각형 107">
              <a:extLst>
                <a:ext uri="{FF2B5EF4-FFF2-40B4-BE49-F238E27FC236}">
                  <a16:creationId xmlns:a16="http://schemas.microsoft.com/office/drawing/2014/main" id="{1A492FDA-8C27-4ADF-9FBC-BEDD1015BC63}"/>
                </a:ext>
              </a:extLst>
            </p:cNvPr>
            <p:cNvSpPr/>
            <p:nvPr/>
          </p:nvSpPr>
          <p:spPr>
            <a:xfrm>
              <a:off x="907087" y="1175408"/>
              <a:ext cx="85469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IVU24</a:t>
              </a:r>
            </a:p>
          </p:txBody>
        </p:sp>
        <p:sp>
          <p:nvSpPr>
            <p:cNvPr id="109" name="직사각형 108">
              <a:extLst>
                <a:ext uri="{FF2B5EF4-FFF2-40B4-BE49-F238E27FC236}">
                  <a16:creationId xmlns:a16="http://schemas.microsoft.com/office/drawing/2014/main" id="{15A0643A-1C47-4C89-8267-4353A8206B17}"/>
                </a:ext>
              </a:extLst>
            </p:cNvPr>
            <p:cNvSpPr/>
            <p:nvPr/>
          </p:nvSpPr>
          <p:spPr>
            <a:xfrm>
              <a:off x="4976664" y="1023009"/>
              <a:ext cx="85469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White beam Slit</a:t>
              </a:r>
            </a:p>
          </p:txBody>
        </p:sp>
        <p:sp>
          <p:nvSpPr>
            <p:cNvPr id="110" name="직사각형 109">
              <a:extLst>
                <a:ext uri="{FF2B5EF4-FFF2-40B4-BE49-F238E27FC236}">
                  <a16:creationId xmlns:a16="http://schemas.microsoft.com/office/drawing/2014/main" id="{252EA8B5-7C23-495E-B99B-E87D40A20B09}"/>
                </a:ext>
              </a:extLst>
            </p:cNvPr>
            <p:cNvSpPr/>
            <p:nvPr/>
          </p:nvSpPr>
          <p:spPr>
            <a:xfrm>
              <a:off x="2160928" y="1125764"/>
              <a:ext cx="85469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Fixed Mask</a:t>
              </a:r>
            </a:p>
          </p:txBody>
        </p:sp>
        <p:sp>
          <p:nvSpPr>
            <p:cNvPr id="111" name="직사각형 110">
              <a:extLst>
                <a:ext uri="{FF2B5EF4-FFF2-40B4-BE49-F238E27FC236}">
                  <a16:creationId xmlns:a16="http://schemas.microsoft.com/office/drawing/2014/main" id="{87C4C31C-899E-498A-ACEE-F05F93C8D065}"/>
                </a:ext>
              </a:extLst>
            </p:cNvPr>
            <p:cNvSpPr/>
            <p:nvPr/>
          </p:nvSpPr>
          <p:spPr>
            <a:xfrm>
              <a:off x="3366166" y="1083821"/>
              <a:ext cx="85469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Movable Mask</a:t>
              </a:r>
            </a:p>
          </p:txBody>
        </p:sp>
        <p:pic>
          <p:nvPicPr>
            <p:cNvPr id="112" name="Google Shape;455;p20">
              <a:extLst>
                <a:ext uri="{FF2B5EF4-FFF2-40B4-BE49-F238E27FC236}">
                  <a16:creationId xmlns:a16="http://schemas.microsoft.com/office/drawing/2014/main" id="{75D03661-1968-4680-B112-08C38B137C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t="60261" r="39749"/>
            <a:stretch/>
          </p:blipFill>
          <p:spPr>
            <a:xfrm flipH="1">
              <a:off x="1083177" y="1726588"/>
              <a:ext cx="581064" cy="1703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92747BAE-CE91-4938-9FA0-BA135D8EFE1E}"/>
              </a:ext>
            </a:extLst>
          </p:cNvPr>
          <p:cNvSpPr txBox="1"/>
          <p:nvPr/>
        </p:nvSpPr>
        <p:spPr>
          <a:xfrm>
            <a:off x="395416" y="778476"/>
            <a:ext cx="4424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b="1" dirty="0"/>
              <a:t>Application scenario at Korea-4GSR</a:t>
            </a:r>
            <a:endParaRPr lang="ko-KR" altLang="en-US" b="1" dirty="0"/>
          </a:p>
        </p:txBody>
      </p:sp>
      <p:sp>
        <p:nvSpPr>
          <p:cNvPr id="115" name="직사각형 114">
            <a:extLst>
              <a:ext uri="{FF2B5EF4-FFF2-40B4-BE49-F238E27FC236}">
                <a16:creationId xmlns:a16="http://schemas.microsoft.com/office/drawing/2014/main" id="{301571CE-4DD9-4CE1-BAF4-4E8F8F074111}"/>
              </a:ext>
            </a:extLst>
          </p:cNvPr>
          <p:cNvSpPr/>
          <p:nvPr/>
        </p:nvSpPr>
        <p:spPr>
          <a:xfrm>
            <a:off x="439002" y="3822939"/>
            <a:ext cx="8454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b="1" dirty="0"/>
              <a:t>PLS-II BL6C test - Pink beam (Total reflection beam by DMM 1</a:t>
            </a:r>
            <a:r>
              <a:rPr lang="en-US" altLang="ko-KR" b="1" baseline="30000" dirty="0"/>
              <a:t>st</a:t>
            </a:r>
            <a:r>
              <a:rPr lang="en-US" altLang="ko-KR" b="1" dirty="0"/>
              <a:t> crystal) 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4157170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A432B6-7ED3-4671-A0D3-55ED8DBC7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1</a:t>
            </a:r>
            <a:r>
              <a:rPr lang="en-US" altLang="ko-KR" baseline="30000" dirty="0"/>
              <a:t>st</a:t>
            </a:r>
            <a:r>
              <a:rPr lang="en-US" altLang="ko-KR" dirty="0"/>
              <a:t> Beam Image</a:t>
            </a:r>
            <a:endParaRPr lang="ko-KR" altLang="en-US" dirty="0"/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374B6CEE-55F8-4DEF-9BCB-CC1A39B18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232" y="697833"/>
            <a:ext cx="11309684" cy="671134"/>
          </a:xfrm>
        </p:spPr>
        <p:txBody>
          <a:bodyPr>
            <a:normAutofit/>
          </a:bodyPr>
          <a:lstStyle/>
          <a:p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Verification of availability in residual gas environments (Hard X-ray)</a:t>
            </a:r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s://lh7-rt.googleusercontent.com/docsz/AD_4nXez5iA6KRHaKUuFUXkUC3yfyiynjtVdrBeQY3hTPf_NufjVwAyIbQjsvaOVlW3yIHPsFI81dB7teVjRwAAP22_aUFeDnbKJwcG5R4e-1Iw1O87XJ7MOKX8WTdOrhVHePbNcBlIbFQ?key=inicA2sbpQSYhqXgxMk5AQ">
            <a:extLst>
              <a:ext uri="{FF2B5EF4-FFF2-40B4-BE49-F238E27FC236}">
                <a16:creationId xmlns:a16="http://schemas.microsoft.com/office/drawing/2014/main" id="{9A92EA90-B7C6-4990-90E3-5052B7C3ED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746"/>
          <a:stretch/>
        </p:blipFill>
        <p:spPr bwMode="auto">
          <a:xfrm>
            <a:off x="3113507" y="1493712"/>
            <a:ext cx="3484855" cy="238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lh7-rt.googleusercontent.com/docsz/AD_4nXe51ChQboR8hCbv0vY40JM2_t-DhIPkQm5zXYB2tFTrhUlF-xMcABGfmCDXr0ed3iqrBlBhpmKsN2CC9eHHcct3G0yZnwuYAKO4Tx1p7-Cp3wBOGONmvmKnWj6Yk0sU0my-Kt30xA?key=inicA2sbpQSYhqXgxMk5AQ">
            <a:extLst>
              <a:ext uri="{FF2B5EF4-FFF2-40B4-BE49-F238E27FC236}">
                <a16:creationId xmlns:a16="http://schemas.microsoft.com/office/drawing/2014/main" id="{110935C9-ECA1-4B45-82DC-E8E4E63BD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69" r="1" b="19498"/>
          <a:stretch/>
        </p:blipFill>
        <p:spPr bwMode="auto">
          <a:xfrm>
            <a:off x="7555152" y="1493712"/>
            <a:ext cx="3606079" cy="238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lh7-rt.googleusercontent.com/docsz/AD_4nXdBcSMVl3Qs6EFp-dWn3NpIIOUeF-ZMow8cnNTPoSjJzu-9_rqW7A8y6PMp1FdSfl6PnqRTMC3Ml-TCq6Dh_j7CNTJ3TyYXbAkBgnLFHEgZiyZLLTTXWQQN8sVIS5YdZNTnohV1SA?key=inicA2sbpQSYhqXgxMk5AQ">
            <a:extLst>
              <a:ext uri="{FF2B5EF4-FFF2-40B4-BE49-F238E27FC236}">
                <a16:creationId xmlns:a16="http://schemas.microsoft.com/office/drawing/2014/main" id="{85F34EE7-3354-4789-9642-56E4C8CE5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0" b="18157"/>
          <a:stretch/>
        </p:blipFill>
        <p:spPr bwMode="auto">
          <a:xfrm>
            <a:off x="3113506" y="3998578"/>
            <a:ext cx="3484855" cy="238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lh7-rt.googleusercontent.com/docsz/AD_4nXf5xaA6fqDxC_ue6CXCu8_a7HVDYT37UlKiU8SvaTOGjntY69Xwu-E_2VXQ36zEPz0_R2fyzMVMR601OBUye6X-6z0gDnIDljqK_B962Wys03TBRBw9Io1HpL7RxjC43N7DG1W5AA?key=inicA2sbpQSYhqXgxMk5AQ">
            <a:extLst>
              <a:ext uri="{FF2B5EF4-FFF2-40B4-BE49-F238E27FC236}">
                <a16:creationId xmlns:a16="http://schemas.microsoft.com/office/drawing/2014/main" id="{73A25DD5-049D-4617-8891-3D4331647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157"/>
          <a:stretch/>
        </p:blipFill>
        <p:spPr bwMode="auto">
          <a:xfrm>
            <a:off x="7605217" y="3998579"/>
            <a:ext cx="3556014" cy="238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E5538D13-A6DD-464B-8A77-AEACB10C67A7}"/>
              </a:ext>
            </a:extLst>
          </p:cNvPr>
          <p:cNvSpPr/>
          <p:nvPr/>
        </p:nvSpPr>
        <p:spPr>
          <a:xfrm>
            <a:off x="751815" y="1626234"/>
            <a:ext cx="19864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Residual gas</a:t>
            </a:r>
            <a:b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(middle</a:t>
            </a:r>
            <a:r>
              <a:rPr lang="ko-KR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-7</a:t>
            </a:r>
            <a:r>
              <a:rPr lang="ko-KR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torr)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856CBAC8-73EA-4859-B21A-603DF81AD77B}"/>
              </a:ext>
            </a:extLst>
          </p:cNvPr>
          <p:cNvSpPr/>
          <p:nvPr/>
        </p:nvSpPr>
        <p:spPr>
          <a:xfrm>
            <a:off x="751815" y="4089348"/>
            <a:ext cx="20505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Xenon injection</a:t>
            </a:r>
            <a:b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(middle -6 torr)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E68CD2-C87D-4C7D-AF47-54A95AC4C99F}"/>
              </a:ext>
            </a:extLst>
          </p:cNvPr>
          <p:cNvSpPr txBox="1"/>
          <p:nvPr/>
        </p:nvSpPr>
        <p:spPr>
          <a:xfrm>
            <a:off x="8644260" y="6415255"/>
            <a:ext cx="2516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Exposure time: 0.3 sec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46218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25F37E9-8E3C-454F-8D6F-7E4159DA0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Image Pre-processing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F137A72-C806-4D7B-802A-B805831B0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Screen:</a:t>
            </a:r>
            <a:r>
              <a:rPr lang="ko-K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Use the projection result without additional processing</a:t>
            </a:r>
          </a:p>
          <a:p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WBPM: Background image removal and image rotation</a:t>
            </a:r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D38423F-8B0B-4036-A68F-90B5A880E0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6930" y="2092852"/>
            <a:ext cx="4369210" cy="358801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818E836-AB67-4FB3-A953-694D0EF272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271" y="1665684"/>
            <a:ext cx="2877750" cy="272235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530D629-D5E6-41D3-BB18-1CE30A635A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8716" y="2135884"/>
            <a:ext cx="4369210" cy="42428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1A232B-619B-4BB7-99CE-3DFE2DE7FE08}"/>
              </a:ext>
            </a:extLst>
          </p:cNvPr>
          <p:cNvSpPr txBox="1"/>
          <p:nvPr/>
        </p:nvSpPr>
        <p:spPr>
          <a:xfrm>
            <a:off x="4103823" y="5853515"/>
            <a:ext cx="271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Absolute color-bar scale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F35CB8-6B03-4CA8-AC62-28F8ACF34D0D}"/>
              </a:ext>
            </a:extLst>
          </p:cNvPr>
          <p:cNvSpPr txBox="1"/>
          <p:nvPr/>
        </p:nvSpPr>
        <p:spPr>
          <a:xfrm>
            <a:off x="9580955" y="1665684"/>
            <a:ext cx="2465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Exposure time: 75 sec</a:t>
            </a:r>
            <a:endParaRPr lang="ko-KR" altLang="en-US" dirty="0"/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0F883482-BB2F-42BF-BB5F-5CE6BE9D6BD7}"/>
              </a:ext>
            </a:extLst>
          </p:cNvPr>
          <p:cNvCxnSpPr>
            <a:cxnSpLocks/>
          </p:cNvCxnSpPr>
          <p:nvPr/>
        </p:nvCxnSpPr>
        <p:spPr>
          <a:xfrm>
            <a:off x="5461533" y="1948692"/>
            <a:ext cx="1" cy="3818499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212D71CE-DCA2-4F79-A597-D9352944AC62}"/>
              </a:ext>
            </a:extLst>
          </p:cNvPr>
          <p:cNvCxnSpPr>
            <a:cxnSpLocks/>
          </p:cNvCxnSpPr>
          <p:nvPr/>
        </p:nvCxnSpPr>
        <p:spPr>
          <a:xfrm>
            <a:off x="9913321" y="2107842"/>
            <a:ext cx="1" cy="3818499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21E8B65D-AB14-4B59-B646-0D39EDD326CD}"/>
              </a:ext>
            </a:extLst>
          </p:cNvPr>
          <p:cNvCxnSpPr>
            <a:cxnSpLocks/>
          </p:cNvCxnSpPr>
          <p:nvPr/>
        </p:nvCxnSpPr>
        <p:spPr>
          <a:xfrm>
            <a:off x="7687427" y="1732903"/>
            <a:ext cx="0" cy="4964459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https://lh7-rt.googleusercontent.com/docsz/AD_4nXc8IBCm4z8_xyVx_fo2YT9RnRFZOZsPjduNAUEvQN0wcj4fgLo_wBEZfwbnhRqBC-9VLtxfHxvUSe3gtZaMnYdpsJqqNzOcEtuN6EjVJ5U6a5Dmaw6jQl7Uq3mrM7Bg4CI7eG_YfA?key=inicA2sbpQSYhqXgxMk5AQ">
            <a:extLst>
              <a:ext uri="{FF2B5EF4-FFF2-40B4-BE49-F238E27FC236}">
                <a16:creationId xmlns:a16="http://schemas.microsoft.com/office/drawing/2014/main" id="{ED7EC7AB-FF06-4BED-9CF8-5264BB8BC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9" t="16982" r="23458" b="15087"/>
          <a:stretch/>
        </p:blipFill>
        <p:spPr bwMode="auto">
          <a:xfrm>
            <a:off x="648198" y="4388034"/>
            <a:ext cx="2194641" cy="20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6EBDBDEE-D476-49A8-B254-5C2C80B1CB7F}"/>
              </a:ext>
            </a:extLst>
          </p:cNvPr>
          <p:cNvSpPr/>
          <p:nvPr/>
        </p:nvSpPr>
        <p:spPr>
          <a:xfrm>
            <a:off x="787563" y="6473934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</a:rPr>
              <a:t>X-ray burn paper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964810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8ED7681E-217C-41BC-BCFA-2CCFA7A96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" y="1271598"/>
            <a:ext cx="6515100" cy="4886325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09F76C55-DC88-41C8-A1DB-260AA9156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80192" cy="496095"/>
          </a:xfrm>
        </p:spPr>
        <p:txBody>
          <a:bodyPr/>
          <a:lstStyle/>
          <a:p>
            <a:r>
              <a:rPr lang="en-US" altLang="ko-KR" dirty="0"/>
              <a:t>Calculation of pix/mm using the active area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9EC658-A93B-4611-B723-A2F3ACE5A2D1}"/>
              </a:ext>
            </a:extLst>
          </p:cNvPr>
          <p:cNvSpPr txBox="1"/>
          <p:nvPr/>
        </p:nvSpPr>
        <p:spPr>
          <a:xfrm>
            <a:off x="5806440" y="980301"/>
            <a:ext cx="3818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Center:</a:t>
            </a:r>
            <a:r>
              <a:rPr lang="ko-KR" altLang="en-US" dirty="0"/>
              <a:t> </a:t>
            </a:r>
            <a:r>
              <a:rPr lang="en-US" altLang="ko-KR" dirty="0"/>
              <a:t>(397.0,</a:t>
            </a:r>
            <a:r>
              <a:rPr lang="ko-KR" altLang="en-US" dirty="0"/>
              <a:t> </a:t>
            </a:r>
            <a:r>
              <a:rPr lang="en-US" altLang="ko-KR" dirty="0"/>
              <a:t>293.5) pixel</a:t>
            </a:r>
          </a:p>
          <a:p>
            <a:r>
              <a:rPr lang="en-US" altLang="ko-KR" dirty="0"/>
              <a:t>Diameter: 692.356 pixels = 24 mm</a:t>
            </a:r>
          </a:p>
          <a:p>
            <a:r>
              <a:rPr lang="en-US" altLang="ko-KR" dirty="0"/>
              <a:t>pix./mm = 34.664 um/pix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25F18-58C2-4E11-BFD0-F9D40A813F17}"/>
              </a:ext>
            </a:extLst>
          </p:cNvPr>
          <p:cNvSpPr txBox="1"/>
          <p:nvPr/>
        </p:nvSpPr>
        <p:spPr>
          <a:xfrm>
            <a:off x="7362724" y="2081826"/>
            <a:ext cx="2130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Threshold=100000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DFCA1A5-5F71-4A49-AF4B-067BC5D72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440" y="2451158"/>
            <a:ext cx="5778818" cy="382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05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f2b426de1c_0_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/>
            <a:r>
              <a:rPr lang="en-US" sz="3200" dirty="0"/>
              <a:t>Beam Size Measurement</a:t>
            </a:r>
            <a:endParaRPr sz="3200" b="1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D1ACF922-7348-4F3B-8142-F9C7D99855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-16392"/>
            <a:ext cx="6096001" cy="685759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71A6DB92-E4A3-4926-B210-6FCCEAB05A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299"/>
          <a:stretch/>
        </p:blipFill>
        <p:spPr>
          <a:xfrm>
            <a:off x="1403976" y="496095"/>
            <a:ext cx="4092583" cy="3086292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3AD02539-1EF4-4997-AFA9-063A0C6FB1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299"/>
          <a:stretch/>
        </p:blipFill>
        <p:spPr>
          <a:xfrm>
            <a:off x="1515738" y="3677120"/>
            <a:ext cx="4092582" cy="308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00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>
            <a:extLst>
              <a:ext uri="{FF2B5EF4-FFF2-40B4-BE49-F238E27FC236}">
                <a16:creationId xmlns:a16="http://schemas.microsoft.com/office/drawing/2014/main" id="{0D1117F8-C071-4A71-AE14-0C05CE45C5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46"/>
          <a:stretch/>
        </p:blipFill>
        <p:spPr>
          <a:xfrm>
            <a:off x="6396910" y="4142667"/>
            <a:ext cx="2871022" cy="2216248"/>
          </a:xfrm>
          <a:prstGeom prst="rect">
            <a:avLst/>
          </a:prstGeom>
        </p:spPr>
      </p:pic>
      <p:sp>
        <p:nvSpPr>
          <p:cNvPr id="14" name="Google Shape;96;g2f2b426de1c_0_6">
            <a:extLst>
              <a:ext uri="{FF2B5EF4-FFF2-40B4-BE49-F238E27FC236}">
                <a16:creationId xmlns:a16="http://schemas.microsoft.com/office/drawing/2014/main" id="{ADAFC1E4-507C-4945-835F-A052F85FA1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7828" y="785447"/>
            <a:ext cx="11604171" cy="5570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88595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Beam</a:t>
            </a:r>
            <a:r>
              <a:rPr lang="ko-K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Size: 1.2 x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1.0 mm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, 1.0 x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0.5 mm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, 0.9 x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0.2 mm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194309">
              <a:lnSpc>
                <a:spcPct val="115000"/>
              </a:lnSpc>
              <a:buSzPct val="100000"/>
              <a:buChar char="○"/>
            </a:pPr>
            <a:endParaRPr lang="en-US" altLang="ko-K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Google Shape;95;g2f2b426de1c_0_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/>
            <a:r>
              <a:rPr lang="en-US" sz="3200" dirty="0"/>
              <a:t>Beam Size Measurement</a:t>
            </a:r>
            <a:endParaRPr sz="3200" b="1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8904548-A697-4EFF-872F-D7DB734B37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671"/>
          <a:stretch/>
        </p:blipFill>
        <p:spPr>
          <a:xfrm>
            <a:off x="446905" y="1723041"/>
            <a:ext cx="2914650" cy="21717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AC4366D7-D5B5-4675-A82A-70613B8C33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595"/>
          <a:stretch/>
        </p:blipFill>
        <p:spPr>
          <a:xfrm>
            <a:off x="3371123" y="1761141"/>
            <a:ext cx="2871020" cy="21336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E9CE7E3-7DE8-4AA6-9560-91AC78A14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8044" y="1761141"/>
            <a:ext cx="2924175" cy="21336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185A2ADD-98F1-4CDE-AB14-960C57898C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424"/>
          <a:stretch/>
        </p:blipFill>
        <p:spPr>
          <a:xfrm>
            <a:off x="446905" y="4189779"/>
            <a:ext cx="2871022" cy="217170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738FAB7A-0C07-42D9-A97D-B25A6B4139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595"/>
          <a:stretch/>
        </p:blipFill>
        <p:spPr>
          <a:xfrm>
            <a:off x="3371121" y="4222750"/>
            <a:ext cx="2871022" cy="2133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C267821-D8F1-4B30-BDE2-BC011090E850}"/>
              </a:ext>
            </a:extLst>
          </p:cNvPr>
          <p:cNvSpPr txBox="1"/>
          <p:nvPr/>
        </p:nvSpPr>
        <p:spPr>
          <a:xfrm rot="16200000">
            <a:off x="-427861" y="2591548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/>
              <a:t>Horizontal</a:t>
            </a:r>
            <a:endParaRPr lang="ko-KR" altLang="en-US" sz="2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AD76E6-7CAA-4BCB-B3FA-60B25473B677}"/>
              </a:ext>
            </a:extLst>
          </p:cNvPr>
          <p:cNvSpPr txBox="1"/>
          <p:nvPr/>
        </p:nvSpPr>
        <p:spPr>
          <a:xfrm rot="16200000">
            <a:off x="-307950" y="5131279"/>
            <a:ext cx="1109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/>
              <a:t>Vertical</a:t>
            </a:r>
            <a:endParaRPr lang="ko-KR" altLang="en-US" sz="2000" b="1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F4A57EAA-11A9-4252-BD4C-5C77022D2D00}"/>
              </a:ext>
            </a:extLst>
          </p:cNvPr>
          <p:cNvSpPr/>
          <p:nvPr/>
        </p:nvSpPr>
        <p:spPr>
          <a:xfrm>
            <a:off x="1551529" y="6432643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/>
              <a:t>1.2 x 1.0 mm</a:t>
            </a:r>
            <a:endParaRPr lang="ko-KR" altLang="en-US" sz="1800" b="1" dirty="0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5EC4E6DF-CA16-4243-95BF-B5FFCD5035F9}"/>
              </a:ext>
            </a:extLst>
          </p:cNvPr>
          <p:cNvSpPr/>
          <p:nvPr/>
        </p:nvSpPr>
        <p:spPr>
          <a:xfrm>
            <a:off x="4441351" y="6432643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/>
              <a:t>1.0 x 0.5 mm</a:t>
            </a:r>
            <a:endParaRPr lang="ko-KR" altLang="en-US" sz="1800" b="1" dirty="0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D339DA78-C6C4-47DC-A520-8998DC7DD55B}"/>
              </a:ext>
            </a:extLst>
          </p:cNvPr>
          <p:cNvSpPr/>
          <p:nvPr/>
        </p:nvSpPr>
        <p:spPr>
          <a:xfrm>
            <a:off x="7413282" y="6432643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/>
              <a:t>0.9 x 0.2 mm</a:t>
            </a:r>
            <a:endParaRPr lang="ko-KR" altLang="en-US" sz="1800" b="1" dirty="0"/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50851B64-0AD5-4F69-AF5A-6AD16163D0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5106" y="1667688"/>
            <a:ext cx="3094007" cy="2320505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E8E5A154-FAC5-4805-B31F-E102BF8D60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737" t="68858" r="6928" b="880"/>
          <a:stretch/>
        </p:blipFill>
        <p:spPr>
          <a:xfrm>
            <a:off x="9519124" y="4309084"/>
            <a:ext cx="2281070" cy="1925175"/>
          </a:xfrm>
          <a:prstGeom prst="rect">
            <a:avLst/>
          </a:prstGeom>
        </p:spPr>
      </p:pic>
      <p:sp>
        <p:nvSpPr>
          <p:cNvPr id="4" name="화살표: 오른쪽 3">
            <a:extLst>
              <a:ext uri="{FF2B5EF4-FFF2-40B4-BE49-F238E27FC236}">
                <a16:creationId xmlns:a16="http://schemas.microsoft.com/office/drawing/2014/main" id="{71C9BC18-111A-4505-8252-5E51A313EA50}"/>
              </a:ext>
            </a:extLst>
          </p:cNvPr>
          <p:cNvSpPr/>
          <p:nvPr/>
        </p:nvSpPr>
        <p:spPr>
          <a:xfrm>
            <a:off x="8259337" y="5129561"/>
            <a:ext cx="1204331" cy="37914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1243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96;g2f2b426de1c_0_6">
            <a:extLst>
              <a:ext uri="{FF2B5EF4-FFF2-40B4-BE49-F238E27FC236}">
                <a16:creationId xmlns:a16="http://schemas.microsoft.com/office/drawing/2014/main" id="{ADAFC1E4-507C-4945-835F-A052F85FA1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1001" y="643548"/>
            <a:ext cx="7315200" cy="5570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194309">
              <a:lnSpc>
                <a:spcPct val="115000"/>
              </a:lnSpc>
              <a:buSzPct val="100000"/>
              <a:buChar char="○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Position data was analyzed shot by shot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0.3 sec exposure time, total of 600 shots.</a:t>
            </a:r>
          </a:p>
          <a:p>
            <a:pPr indent="-194309">
              <a:lnSpc>
                <a:spcPct val="115000"/>
              </a:lnSpc>
              <a:buSzPct val="100000"/>
              <a:buChar char="○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position resolution: Deviation of the 600 image centers &amp; Fitting error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29.37 µm.</a:t>
            </a:r>
          </a:p>
          <a:p>
            <a:pPr indent="-194309">
              <a:lnSpc>
                <a:spcPct val="115000"/>
              </a:lnSpc>
              <a:buSzPct val="100000"/>
              <a:buChar char="○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center position was obtained using Gaussian fitting.</a:t>
            </a: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Google Shape;95;g2f2b426de1c_0_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/>
            <a:r>
              <a:rPr lang="en-US" altLang="ko-KR" sz="3200" b="1" dirty="0"/>
              <a:t>Beam Position Measurement</a:t>
            </a:r>
            <a:endParaRPr sz="3200" b="1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BD09C38-2E2B-478B-8D21-05F158A4F4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84" t="3296" r="12803" b="4069"/>
          <a:stretch/>
        </p:blipFill>
        <p:spPr>
          <a:xfrm>
            <a:off x="8153400" y="0"/>
            <a:ext cx="3759290" cy="333504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CE84E80-433B-4CD7-A45E-CA316C3D65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37" t="3950" r="6311" b="3413"/>
          <a:stretch/>
        </p:blipFill>
        <p:spPr>
          <a:xfrm>
            <a:off x="120515" y="3429000"/>
            <a:ext cx="3831068" cy="315172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75D93DA-07B3-46C3-B99C-273677107E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84" t="2946" r="12803" b="4419"/>
          <a:stretch/>
        </p:blipFill>
        <p:spPr>
          <a:xfrm>
            <a:off x="8153400" y="3429000"/>
            <a:ext cx="3759290" cy="333504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A95FE71-DC7C-4954-80CD-DBB1E4E5A8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37" t="3460" r="6311" b="3905"/>
          <a:stretch/>
        </p:blipFill>
        <p:spPr>
          <a:xfrm>
            <a:off x="4075640" y="3429000"/>
            <a:ext cx="3831068" cy="315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32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99606</TotalTime>
  <Words>1196</Words>
  <Application>Microsoft Office PowerPoint</Application>
  <PresentationFormat>와이드스크린</PresentationFormat>
  <Paragraphs>288</Paragraphs>
  <Slides>20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6" baseType="lpstr">
      <vt:lpstr>맑은 고딕</vt:lpstr>
      <vt:lpstr>맑은 고딕</vt:lpstr>
      <vt:lpstr>Arial</vt:lpstr>
      <vt:lpstr>Cambria Math</vt:lpstr>
      <vt:lpstr>Wingdings</vt:lpstr>
      <vt:lpstr>Office 테마</vt:lpstr>
      <vt:lpstr>WBPM Test Results and Paper Work Status</vt:lpstr>
      <vt:lpstr>Introduction</vt:lpstr>
      <vt:lpstr>Schematic Diagram</vt:lpstr>
      <vt:lpstr>1st Beam Image</vt:lpstr>
      <vt:lpstr>Image Pre-processing</vt:lpstr>
      <vt:lpstr>Calculation of pix/mm using the active area</vt:lpstr>
      <vt:lpstr>Beam Size Measurement</vt:lpstr>
      <vt:lpstr>Beam Size Measurement</vt:lpstr>
      <vt:lpstr>Beam Position Measurement</vt:lpstr>
      <vt:lpstr>Beam Position Measurement</vt:lpstr>
      <vt:lpstr>WBPM Test Result</vt:lpstr>
      <vt:lpstr>Paper Preparation</vt:lpstr>
      <vt:lpstr>Paper Preparation</vt:lpstr>
      <vt:lpstr>Paper Preparation</vt:lpstr>
      <vt:lpstr>Paper Preparation</vt:lpstr>
      <vt:lpstr>Paper Preparation</vt:lpstr>
      <vt:lpstr>Paper Preparation</vt:lpstr>
      <vt:lpstr>Paper Preparation</vt:lpstr>
      <vt:lpstr>Paper Preparation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송우진(첨단원자력공학부)</dc:creator>
  <cp:lastModifiedBy>송우진(첨단원자력공학부)</cp:lastModifiedBy>
  <cp:revision>757</cp:revision>
  <dcterms:created xsi:type="dcterms:W3CDTF">2024-05-07T14:33:29Z</dcterms:created>
  <dcterms:modified xsi:type="dcterms:W3CDTF">2025-10-17T04:14:07Z</dcterms:modified>
</cp:coreProperties>
</file>