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1" r:id="rId4"/>
    <p:sldId id="286" r:id="rId5"/>
    <p:sldId id="275" r:id="rId6"/>
    <p:sldId id="282" r:id="rId7"/>
    <p:sldId id="278" r:id="rId8"/>
    <p:sldId id="285" r:id="rId9"/>
    <p:sldId id="280" r:id="rId10"/>
    <p:sldId id="279" r:id="rId11"/>
    <p:sldId id="283" r:id="rId12"/>
    <p:sldId id="284" r:id="rId13"/>
    <p:sldId id="287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123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04EB4488-D627-6DF2-DA3C-4567847F6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F2DA92F-8B31-C280-7583-9AFD51AE8A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A3514-C1EA-4D64-8855-89ED14B60B90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4C47025-7598-27AB-0873-04B211675B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6EDB7DF-9BE2-FF92-5F74-600036D8BA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712B6-D04C-4C9A-8911-59FDBD811D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001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5ECC-B8B3-4E2A-87C6-0A82FCD3A4D6}" type="datetimeFigureOut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CE8D7-CE1C-4F9D-83F8-B24054DB44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650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113F4E-D503-9D69-F76E-4C1BF7E13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D61CF1F-9EA9-2512-FC8F-700878C74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4727BF-7476-EEDB-6DE0-F69DD916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F8181-6BFC-4580-98A5-5BE36DA77D7E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32E373-AD7B-B673-6FB3-586037EF2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78C4D0-A17B-F9DD-F322-6BD856E7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4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CF1687-337F-AF49-29AA-25B33493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5ECC5DA-785C-770B-CB1F-F5DD9BFE1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14C6AA-678C-573E-0075-BF67289F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5-BC51-4EFF-867A-A9319389D978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564E5FB-1110-A2DD-B89F-C36859E4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B2E9AA-CFAB-AA06-D589-AE06EA61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11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A89BE73-5144-73FC-A8F4-E9428621A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65AF8A4-8973-48D7-FBC0-5889FF9E8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CA737E-4F4E-58DB-ECEE-08232E95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8E6D-34F0-4ADB-8BB7-06F2AF3DEDC6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5B9023-F8C3-A05D-0FA8-A09CFF4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E29AE4-5321-5CF8-7DEA-2EC1222C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672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12D1F6-B5FA-C148-E619-D8A65181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482C9C-7F62-0154-CD04-72C8E1956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3ADC07-5479-A9CD-E975-E6BB6850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C522-3336-4664-966F-29475E4F1B71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3D2F11-3C07-6784-FE45-964ECBB4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C1A361-2189-5829-8E1D-F77F44F6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76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712A44-04D6-849E-9E57-CB18870B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6AB53F-B85C-441B-E6D3-CFF72666D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C80B39-1011-3019-EC7E-D618D524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F9B7-71BA-496C-ABA3-622C6D5940DB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48B55A-7AA6-0D32-8E7F-F9815D93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CE1499-DB92-99ED-69DF-D6A6D070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53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72A8E7-8612-50B9-342D-AE70F3BE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EF017B-5BFB-256B-8856-F404BE35B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313514F-13B9-D02F-4AFF-06CC18F07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AC363E9-C77A-EB57-FCCC-8D80A850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1D09-52CD-476B-8D6A-0F48965DC02A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A65244-71C6-451D-19AC-D8FB1606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0C7DE2D-FB2A-D4BB-633B-F028E132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62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331DDD-65DA-8685-5EF6-7A425C80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08AFAE-F9FA-C255-9071-A933B5BB3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799984-55F4-98D8-AE92-47A241F68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8769C6-2B19-AB3F-4F2D-C4FD30BD9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9016D7-0D59-F8C8-F369-1876E45E4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1B3F80C-3013-E85F-93DB-F22AFA6A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B7D2-03ED-4058-B00B-5B52F5B698F2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9AE11F4-0287-469B-1633-B378EBC3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D310696-F6DA-6D14-8BEE-2876516C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56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8D32BD-96B6-4D7C-BD10-AB5C74AD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3784CD5-E04A-A9D4-E52F-F8D73216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BD38-E6F6-467D-95D3-1FD218C80C9E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86D178B-5B9E-379F-19C7-EFCDF9E4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928324B-EDE4-4163-06A5-9BFE451D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515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9958B9B-AD86-09F5-2CBE-FFEFE314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9164-B260-46EF-89E2-7AC33C15FBE2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2626E71-6824-D830-0A1B-CA158036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374F66-8936-8DB2-17CC-F8C150CD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192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4C3D03-AC68-1AFC-DD16-2CC62D89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46DD54-4C71-5E0F-0DC1-A7A5D18CF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AEE400D-693C-D6EB-366F-88ADF89C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EE44918-CB2D-62B5-36B6-BF7FE87F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C6BA-AE8A-440F-966E-D082A97F8789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5CFC45-8D4A-7AFB-ACAA-6348509B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4ABEBD2-0E18-22E3-0130-74193DCB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25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5CC788-3382-BD9A-1115-33193D9F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FAC9674-A3D3-2CEA-4BE5-143858785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35EC23E-AE7E-E146-F454-9A97DEEF8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21D022-2349-A7F9-8586-B830B239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E952-00F1-46F6-A514-157A9E97037E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A573AF-14D3-913B-43F1-FC7801F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91A721B-5F5D-BECF-4A62-53236379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166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246DA95-5F54-4254-B0CD-CE6D390B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97D9BE-86B1-2F24-0229-9C3656238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DF11C2-5E82-5466-F482-2109E7035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4AED1-22F0-418D-A976-5321BF8BA4AA}" type="datetime1">
              <a:rPr lang="ko-KR" altLang="en-US" smtClean="0"/>
              <a:t>2025-09-22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581D3D-03DE-E160-89E9-556B410D9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7CA502-6C0A-2019-02C6-6A13AC326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E51814-AEC5-49BA-B4D8-34AFA480E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46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59A678-4BF9-9B2E-83AB-E35A76B06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/>
              <a:t>Development of Zynq SoC-Based EPICS IOC for KOMAC remote control System</a:t>
            </a:r>
            <a:endParaRPr lang="ko-KR" altLang="en-US" sz="36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17C253-124C-499B-9258-E5C34A53E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0039" y="4013776"/>
            <a:ext cx="1877961" cy="498014"/>
          </a:xfrm>
        </p:spPr>
        <p:txBody>
          <a:bodyPr/>
          <a:lstStyle/>
          <a:p>
            <a:r>
              <a:rPr lang="ko-KR" altLang="en-US" dirty="0"/>
              <a:t>류연찬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2E0A1F-7E91-F106-30F1-A1E5A428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BF7E8-94FA-8689-4DF6-CD2DB7A27E10}"/>
              </a:ext>
            </a:extLst>
          </p:cNvPr>
          <p:cNvSpPr txBox="1"/>
          <p:nvPr/>
        </p:nvSpPr>
        <p:spPr>
          <a:xfrm>
            <a:off x="157316" y="6385023"/>
            <a:ext cx="136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2025/09/26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2729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3BF48-CE83-80B4-1E5D-664B8CBF9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D7606 16비트 ADC 모듈 -8채널 (AD7606 16-bit ADC Module - 8 CH) - 가치창조기술">
            <a:extLst>
              <a:ext uri="{FF2B5EF4-FFF2-40B4-BE49-F238E27FC236}">
                <a16:creationId xmlns:a16="http://schemas.microsoft.com/office/drawing/2014/main" id="{BFF312FE-033A-17A3-4477-9A1B8A4A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21" y="4233862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2952883-3D63-1CD8-F080-ADF457D60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493" y="741791"/>
            <a:ext cx="5055306" cy="244505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57EEB3E-F398-E8E5-5D79-7A6154E0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DAQ</a:t>
            </a:r>
            <a:r>
              <a:rPr lang="ko-KR" altLang="en-US" sz="2400" dirty="0"/>
              <a:t> </a:t>
            </a:r>
            <a:r>
              <a:rPr lang="en-US" altLang="ko-KR" sz="2400" dirty="0"/>
              <a:t>Components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B8AD5FE-7EF6-853A-F9AE-DFAEEF817076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322BCA9-EAF7-33A6-5B60-AEB215FB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D134CA91-F76D-5C32-DF8C-D2841C741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7"/>
            <a:ext cx="10515600" cy="48075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Xilinx Zynq SoC (System on Chip)</a:t>
            </a:r>
            <a:endParaRPr lang="en-US" altLang="ko-KR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PS(Process System)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Linux OS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Build</a:t>
            </a:r>
            <a:r>
              <a:rPr lang="ko-KR" altLang="en-US" sz="1400" dirty="0"/>
              <a:t> </a:t>
            </a:r>
            <a:r>
              <a:rPr lang="en-US" altLang="ko-KR" sz="1400" dirty="0"/>
              <a:t>and</a:t>
            </a:r>
            <a:r>
              <a:rPr lang="ko-KR" altLang="en-US" sz="1400" dirty="0"/>
              <a:t> </a:t>
            </a:r>
            <a:r>
              <a:rPr lang="en-US" altLang="ko-KR" sz="1400" dirty="0"/>
              <a:t>run EPICS IOC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Communicates over Ethernet using Channel Access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PL(Programmable Logic)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Logic gate area (AND,</a:t>
            </a:r>
            <a:r>
              <a:rPr lang="ko-KR" altLang="en-US" sz="1400" dirty="0"/>
              <a:t> </a:t>
            </a:r>
            <a:r>
              <a:rPr lang="en-US" altLang="ko-KR" sz="1400" dirty="0"/>
              <a:t>OR,</a:t>
            </a:r>
            <a:r>
              <a:rPr lang="ko-KR" altLang="en-US" sz="1400" dirty="0"/>
              <a:t> </a:t>
            </a:r>
            <a:r>
              <a:rPr lang="en-US" altLang="ko-KR" sz="1400" dirty="0"/>
              <a:t>NOT)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Connects to the ADC and stores snapshot in BRAM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AXI4</a:t>
            </a:r>
            <a:r>
              <a:rPr lang="ko-KR" altLang="en-US" sz="1600" dirty="0"/>
              <a:t> </a:t>
            </a:r>
            <a:r>
              <a:rPr lang="en-US" altLang="ko-KR" sz="1600" dirty="0"/>
              <a:t>communication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Communication protocol between PL and PS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ko-KR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ADC(Analog to Digital Conver)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Converts the BCM current signal to samples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ko-KR" altLang="en-US" sz="1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EEBB363-5342-E66B-F23D-C7C7D3940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36" y="3992444"/>
            <a:ext cx="2043564" cy="2363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33A8B-E64B-5315-6F9D-596BFBF33A39}"/>
              </a:ext>
            </a:extLst>
          </p:cNvPr>
          <p:cNvSpPr txBox="1"/>
          <p:nvPr/>
        </p:nvSpPr>
        <p:spPr>
          <a:xfrm>
            <a:off x="7008492" y="6400412"/>
            <a:ext cx="14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Xilinx Zynq</a:t>
            </a:r>
            <a:endParaRPr lang="ko-KR" alt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8B61C0-B0A1-E1B2-A8EA-C1F01EE50B9A}"/>
              </a:ext>
            </a:extLst>
          </p:cNvPr>
          <p:cNvSpPr txBox="1"/>
          <p:nvPr/>
        </p:nvSpPr>
        <p:spPr>
          <a:xfrm>
            <a:off x="9909363" y="6400411"/>
            <a:ext cx="14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ADC Module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7ACE5-8E05-AD3A-4623-38A64CD278EB}"/>
              </a:ext>
            </a:extLst>
          </p:cNvPr>
          <p:cNvSpPr txBox="1"/>
          <p:nvPr/>
        </p:nvSpPr>
        <p:spPr>
          <a:xfrm>
            <a:off x="8747313" y="3313358"/>
            <a:ext cx="14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ADC Module</a:t>
            </a:r>
            <a:endParaRPr lang="ko-KR" altLang="en-US" sz="1200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EB81258-25DE-9B69-9CC2-17C203134DD4}"/>
              </a:ext>
            </a:extLst>
          </p:cNvPr>
          <p:cNvCxnSpPr>
            <a:cxnSpLocks/>
          </p:cNvCxnSpPr>
          <p:nvPr/>
        </p:nvCxnSpPr>
        <p:spPr>
          <a:xfrm>
            <a:off x="9906061" y="1803953"/>
            <a:ext cx="0" cy="2791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BDDB79F-8875-BC17-CAAF-FD297801F38B}"/>
              </a:ext>
            </a:extLst>
          </p:cNvPr>
          <p:cNvSpPr txBox="1"/>
          <p:nvPr/>
        </p:nvSpPr>
        <p:spPr>
          <a:xfrm>
            <a:off x="9469531" y="1865549"/>
            <a:ext cx="612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AXI4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03507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17614-F7CA-68D6-412C-7E89BDCA4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7B6B30-A8CA-5149-9E1B-F9C08F57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Design of DAQ Sequence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A188BBA-C1CC-56AF-853D-96E6185F57FC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A71E9B70-8762-1E72-057B-11EA0EAF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9B0CE8C9-40FA-80D0-81AC-7B5D4396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42605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1. The PL continuously samples the ADC.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2. On an external trigger, the PL stores 1.3 </a:t>
            </a:r>
            <a:r>
              <a:rPr lang="en-US" altLang="ko-KR" sz="1800" dirty="0" err="1"/>
              <a:t>ms</a:t>
            </a:r>
            <a:r>
              <a:rPr lang="en-US" altLang="ko-KR" sz="1800" dirty="0"/>
              <a:t> sequentially in BRAM (buffer)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3. When the required count is reached, the PL asserts an interrupt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4. Interrupt signal is delivered to the PS (kernel)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5. The EPICS IOC reads BRAM and creates a waveform for PV</a:t>
            </a:r>
          </a:p>
        </p:txBody>
      </p:sp>
      <p:pic>
        <p:nvPicPr>
          <p:cNvPr id="4" name="그림 3" descr="도표, 라인, 평면도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0449E2-588F-80CC-164C-75FCBBAD1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53" y="3909600"/>
            <a:ext cx="6646982" cy="28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6978-24E4-ABE2-E02F-8B7B8827A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3F06A8-4373-8E59-4A36-ACB663FC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EPICS IOC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E45662A-9F52-5A57-C4AC-4A931B86C46C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75754AB3-6683-C3A2-34D6-70B79D7B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8628FD9-D375-3333-A9E1-C3CA3014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77" y="2070101"/>
            <a:ext cx="4251543" cy="4286249"/>
          </a:xfrm>
          <a:prstGeom prst="rect">
            <a:avLst/>
          </a:prstGeom>
        </p:spPr>
      </p:pic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3B4C4F1A-FCB8-7E82-C542-B7F5D7A7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7"/>
            <a:ext cx="10515600" cy="48075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Xilinx </a:t>
            </a:r>
            <a:r>
              <a:rPr lang="en-US" altLang="ko-KR" sz="1600" dirty="0" err="1"/>
              <a:t>petalinux</a:t>
            </a:r>
            <a:r>
              <a:rPr lang="en-US" altLang="ko-KR" sz="1600" dirty="0"/>
              <a:t> compiler (EPICS)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Record chain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Record for 4 ADC channels waveform PV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Accumulation the data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Compared with the threshold value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Action output to hardware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Operation view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Beam current monitoring via CSS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ko-KR" sz="14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B048814-68CC-B693-193E-50E58948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44" y="3973666"/>
            <a:ext cx="4507436" cy="22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9282D-E56B-7AF4-8196-4F1DE092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B5D149-4D73-1852-D406-3A0EA405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 err="1"/>
              <a:t>QnA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F664EC0-5884-D5A5-064E-7FE9AB60DC4C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A18E04D3-62D8-704F-8DE1-CD954983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92C925BF-4090-A102-A23E-51980AFBB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7"/>
            <a:ext cx="10515600" cy="48075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6290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FBE40A-5164-2BE1-1FAA-8D3DA76E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748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8F55EF-2D1D-E7A1-DE8F-46CE1AF0B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018"/>
            <a:ext cx="10515600" cy="5031654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The Reason of Choice</a:t>
            </a:r>
          </a:p>
          <a:p>
            <a:r>
              <a:rPr lang="en-US" altLang="ko-KR" sz="1800" dirty="0"/>
              <a:t>What is EPICS</a:t>
            </a:r>
          </a:p>
          <a:p>
            <a:pPr lvl="1"/>
            <a:r>
              <a:rPr lang="en-US" altLang="ko-KR" sz="1600" dirty="0"/>
              <a:t>Meaning, Workflow, Example, Application</a:t>
            </a:r>
          </a:p>
          <a:p>
            <a:r>
              <a:rPr lang="en-US" altLang="ko-KR" sz="1800" dirty="0"/>
              <a:t>Development DAQ based on FPGA(Zynq)</a:t>
            </a:r>
          </a:p>
          <a:p>
            <a:pPr lvl="1"/>
            <a:r>
              <a:rPr lang="en-US" altLang="ko-KR" sz="1600" dirty="0"/>
              <a:t>Motivation, Component, Sequence</a:t>
            </a:r>
          </a:p>
          <a:p>
            <a:endParaRPr lang="en-US" altLang="ko-KR" sz="1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2C483F-4BE2-DAE6-24B5-6A5BE15C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95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F0DB7-C880-F693-FAF8-93D33D10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7BF388-1CDF-22CB-52C3-86E51FE4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Reason of Choice</a:t>
            </a:r>
            <a:endParaRPr lang="ko-KR" altLang="en-US" sz="2400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638E27B3-9BD0-A265-1A7C-1F679E331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29884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Introduce EPICS and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FPGA in accelerator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/>
              <a:t>Motivation of use FPGA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/>
              <a:t>Design requirement and Result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1DE390B-3CCE-0347-BBF2-9A67A33FB3F0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5109C2E8-9E16-E1E3-7292-BA6C4307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DA2D27A-1836-B619-F2AD-77F057891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3"/>
          <a:stretch>
            <a:fillRect/>
          </a:stretch>
        </p:blipFill>
        <p:spPr>
          <a:xfrm>
            <a:off x="1899975" y="4133717"/>
            <a:ext cx="8392049" cy="19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0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E5CF-718A-5A85-A68F-C9D3AA9F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C08A53-C95B-50FC-2E9B-17828FF3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What is EPICS</a:t>
            </a:r>
            <a:endParaRPr lang="ko-KR" altLang="en-US" sz="2400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A5009337-AE4D-D14F-ACF4-FD26CDFD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29884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What</a:t>
            </a:r>
            <a:r>
              <a:rPr lang="ko-KR" altLang="en-US" sz="1800" dirty="0"/>
              <a:t> </a:t>
            </a:r>
            <a:r>
              <a:rPr lang="en-US" altLang="ko-KR" sz="1800" dirty="0"/>
              <a:t>is</a:t>
            </a:r>
            <a:r>
              <a:rPr lang="ko-KR" altLang="en-US" sz="1800" dirty="0"/>
              <a:t> </a:t>
            </a:r>
            <a:r>
              <a:rPr lang="en-US" altLang="ko-KR" sz="1800" dirty="0"/>
              <a:t>EPICS</a:t>
            </a:r>
          </a:p>
          <a:p>
            <a:pPr marL="5971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Accelerators consist of many devices that must operate in coordination</a:t>
            </a:r>
          </a:p>
          <a:p>
            <a:pPr marL="5971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Operator room is might be far from hardware device</a:t>
            </a:r>
          </a:p>
          <a:p>
            <a:pPr marL="5971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EPICS is the framework that enables such coordinated operation across distributed devices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BF150A7-19FA-A3EC-9786-F8115DE7F54B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53840849-184A-DF00-0B41-3D75DA6C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25391-2342-CBEF-20DE-E73EE50E63B1}"/>
              </a:ext>
            </a:extLst>
          </p:cNvPr>
          <p:cNvSpPr txBox="1"/>
          <p:nvPr/>
        </p:nvSpPr>
        <p:spPr>
          <a:xfrm>
            <a:off x="8703175" y="6497380"/>
            <a:ext cx="1872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KOMAC 100 MeV Beam</a:t>
            </a:r>
            <a:endParaRPr lang="ko-KR" altLang="en-US" sz="1200" dirty="0"/>
          </a:p>
        </p:txBody>
      </p:sp>
      <p:pic>
        <p:nvPicPr>
          <p:cNvPr id="13" name="그림 12" descr="실내, 컴퓨터, 사무실 건물, 책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80C42D-D558-A9B1-7514-6C7D8A691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8"/>
          <a:stretch>
            <a:fillRect/>
          </a:stretch>
        </p:blipFill>
        <p:spPr>
          <a:xfrm>
            <a:off x="821233" y="4073948"/>
            <a:ext cx="4941392" cy="2400094"/>
          </a:xfrm>
          <a:prstGeom prst="rect">
            <a:avLst/>
          </a:prstGeom>
        </p:spPr>
      </p:pic>
      <p:pic>
        <p:nvPicPr>
          <p:cNvPr id="1026" name="Picture 2" descr="100mev 빔라인">
            <a:extLst>
              <a:ext uri="{FF2B5EF4-FFF2-40B4-BE49-F238E27FC236}">
                <a16:creationId xmlns:a16="http://schemas.microsoft.com/office/drawing/2014/main" id="{CDF7957F-547A-E546-5A27-7289529C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35" y="4133718"/>
            <a:ext cx="3457069" cy="23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40C19-F71F-9ECB-8D83-E7A9BF26E14B}"/>
              </a:ext>
            </a:extLst>
          </p:cNvPr>
          <p:cNvSpPr txBox="1"/>
          <p:nvPr/>
        </p:nvSpPr>
        <p:spPr>
          <a:xfrm>
            <a:off x="2178261" y="6497380"/>
            <a:ext cx="1866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KOMAC Operator Room</a:t>
            </a:r>
            <a:endParaRPr lang="ko-KR" altLang="en-US" sz="1200" dirty="0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B233202-3D57-AE4A-66EF-ADB2985A868B}"/>
              </a:ext>
            </a:extLst>
          </p:cNvPr>
          <p:cNvCxnSpPr/>
          <p:nvPr/>
        </p:nvCxnSpPr>
        <p:spPr>
          <a:xfrm>
            <a:off x="6096000" y="5415656"/>
            <a:ext cx="9912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22" descr="fiberCable">
            <a:extLst>
              <a:ext uri="{FF2B5EF4-FFF2-40B4-BE49-F238E27FC236}">
                <a16:creationId xmlns:a16="http://schemas.microsoft.com/office/drawing/2014/main" id="{AF5E8446-6C8C-84C7-A5E4-3AF1D555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80" y="5086353"/>
            <a:ext cx="807753" cy="80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6F16DA-3A5E-FECE-36FE-EA629CF03CD3}"/>
              </a:ext>
            </a:extLst>
          </p:cNvPr>
          <p:cNvSpPr txBox="1"/>
          <p:nvPr/>
        </p:nvSpPr>
        <p:spPr>
          <a:xfrm>
            <a:off x="6210712" y="5897361"/>
            <a:ext cx="7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EPICS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66511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F50D-FCEF-9D20-BE8F-79D2A2F9E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9DF1F2-AB43-C51B-6E84-D95EC09F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What is EPICS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0D7D749-8A08-70F7-615D-9D30E463EA03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F2B2C7B1-7C81-A863-E2F8-6B2D6B30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B63B049A-13F8-E62F-BA8F-978B2A76B3B5}"/>
              </a:ext>
            </a:extLst>
          </p:cNvPr>
          <p:cNvGrpSpPr>
            <a:grpSpLocks/>
          </p:cNvGrpSpPr>
          <p:nvPr/>
        </p:nvGrpSpPr>
        <p:grpSpPr bwMode="auto">
          <a:xfrm>
            <a:off x="7209097" y="2759204"/>
            <a:ext cx="3698937" cy="3182861"/>
            <a:chOff x="5099050" y="2258771"/>
            <a:chExt cx="2500104" cy="2246554"/>
          </a:xfrm>
        </p:grpSpPr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81A7B83E-4338-5F4D-1556-7E7DE97E2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0912" y="2258771"/>
              <a:ext cx="2108242" cy="677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6000" b="1" dirty="0">
                  <a:latin typeface="Arial Black" panose="020B0A04020102020204" pitchFamily="34" charset="0"/>
                </a:rPr>
                <a:t>EPICS</a:t>
              </a: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52E5B5A2-3680-F048-995A-C331DD60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2997200"/>
              <a:ext cx="539750" cy="539750"/>
            </a:xfrm>
            <a:prstGeom prst="rect">
              <a:avLst/>
            </a:prstGeom>
            <a:solidFill>
              <a:srgbClr val="0000FF"/>
            </a:solidFill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3200"/>
            </a:p>
          </p:txBody>
        </p:sp>
        <p:sp>
          <p:nvSpPr>
            <p:cNvPr id="17" name="Rectangle 30">
              <a:extLst>
                <a:ext uri="{FF2B5EF4-FFF2-40B4-BE49-F238E27FC236}">
                  <a16:creationId xmlns:a16="http://schemas.microsoft.com/office/drawing/2014/main" id="{95278EB6-F0F6-D72C-19EE-6D8BDFCF9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2997200"/>
              <a:ext cx="539750" cy="539750"/>
            </a:xfrm>
            <a:prstGeom prst="rect">
              <a:avLst/>
            </a:prstGeom>
            <a:solidFill>
              <a:srgbClr val="FFFF00"/>
            </a:solidFill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3200"/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A98043EB-B07D-0DD9-C9B1-B8EC831C2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3965575"/>
              <a:ext cx="539750" cy="539750"/>
            </a:xfrm>
            <a:prstGeom prst="rect">
              <a:avLst/>
            </a:prstGeom>
            <a:solidFill>
              <a:srgbClr val="00FF00"/>
            </a:solidFill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3200"/>
            </a:p>
          </p:txBody>
        </p: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515B64F1-8D97-6DA0-006F-E84FB11F2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4050" y="3965575"/>
              <a:ext cx="539750" cy="539750"/>
            </a:xfrm>
            <a:prstGeom prst="rect">
              <a:avLst/>
            </a:prstGeom>
            <a:solidFill>
              <a:srgbClr val="FF0000"/>
            </a:solidFill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3200"/>
            </a:p>
          </p:txBody>
        </p:sp>
        <p:sp>
          <p:nvSpPr>
            <p:cNvPr id="20" name="Line 33">
              <a:extLst>
                <a:ext uri="{FF2B5EF4-FFF2-40B4-BE49-F238E27FC236}">
                  <a16:creationId xmlns:a16="http://schemas.microsoft.com/office/drawing/2014/main" id="{F40D6DBD-2802-C487-764C-D611A94D4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9050" y="3736975"/>
              <a:ext cx="244475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1" name="Line 34">
              <a:extLst>
                <a:ext uri="{FF2B5EF4-FFF2-40B4-BE49-F238E27FC236}">
                  <a16:creationId xmlns:a16="http://schemas.microsoft.com/office/drawing/2014/main" id="{9EF75FAA-F3FF-43CC-07EA-664317835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7338" y="3536950"/>
              <a:ext cx="0" cy="2000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2" name="Line 35">
              <a:extLst>
                <a:ext uri="{FF2B5EF4-FFF2-40B4-BE49-F238E27FC236}">
                  <a16:creationId xmlns:a16="http://schemas.microsoft.com/office/drawing/2014/main" id="{19C43AE8-02D1-08EB-1667-B0C20BF9C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0438" y="3536950"/>
              <a:ext cx="0" cy="2000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3" name="Line 36">
              <a:extLst>
                <a:ext uri="{FF2B5EF4-FFF2-40B4-BE49-F238E27FC236}">
                  <a16:creationId xmlns:a16="http://schemas.microsoft.com/office/drawing/2014/main" id="{6140D988-B747-10FE-ABE2-C03B87BB8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5425" y="3789363"/>
              <a:ext cx="0" cy="2000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" name="Line 37">
              <a:extLst>
                <a:ext uri="{FF2B5EF4-FFF2-40B4-BE49-F238E27FC236}">
                  <a16:creationId xmlns:a16="http://schemas.microsoft.com/office/drawing/2014/main" id="{B8A4039B-F1B4-7131-C737-1F7F76BC4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1225" y="3765550"/>
              <a:ext cx="0" cy="2000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648FBEE-638A-98DC-CBBB-139D455580DE}"/>
              </a:ext>
            </a:extLst>
          </p:cNvPr>
          <p:cNvGrpSpPr/>
          <p:nvPr/>
        </p:nvGrpSpPr>
        <p:grpSpPr>
          <a:xfrm>
            <a:off x="5874328" y="3634509"/>
            <a:ext cx="5227514" cy="2479262"/>
            <a:chOff x="5874328" y="3634509"/>
            <a:chExt cx="5227514" cy="2479262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0C729F7-2FDC-1A8A-7E83-45B43ECB7903}"/>
                </a:ext>
              </a:extLst>
            </p:cNvPr>
            <p:cNvGrpSpPr/>
            <p:nvPr/>
          </p:nvGrpSpPr>
          <p:grpSpPr>
            <a:xfrm>
              <a:off x="6827560" y="3634509"/>
              <a:ext cx="4274282" cy="2479262"/>
              <a:chOff x="1341118" y="3200400"/>
              <a:chExt cx="4093031" cy="247926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920D06B8-4DBC-F156-BBC7-1CCDC99F9051}"/>
                  </a:ext>
                </a:extLst>
              </p:cNvPr>
              <p:cNvSpPr/>
              <p:nvPr/>
            </p:nvSpPr>
            <p:spPr>
              <a:xfrm>
                <a:off x="1345474" y="3200400"/>
                <a:ext cx="4088675" cy="1417268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66792578-F5AA-2E62-571D-9450AA82F76E}"/>
                  </a:ext>
                </a:extLst>
              </p:cNvPr>
              <p:cNvSpPr/>
              <p:nvPr/>
            </p:nvSpPr>
            <p:spPr>
              <a:xfrm>
                <a:off x="1341118" y="4222933"/>
                <a:ext cx="4088675" cy="1456729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7B272-5CD7-9A91-467F-AC8B1B8253C9}"/>
                </a:ext>
              </a:extLst>
            </p:cNvPr>
            <p:cNvSpPr txBox="1"/>
            <p:nvPr/>
          </p:nvSpPr>
          <p:spPr>
            <a:xfrm>
              <a:off x="5874328" y="4033855"/>
              <a:ext cx="8403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Client</a:t>
              </a:r>
              <a:endParaRPr lang="ko-KR" alt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ACADA8-08C3-CC81-EEDA-59558FADE257}"/>
                </a:ext>
              </a:extLst>
            </p:cNvPr>
            <p:cNvSpPr txBox="1"/>
            <p:nvPr/>
          </p:nvSpPr>
          <p:spPr>
            <a:xfrm>
              <a:off x="5874328" y="5405824"/>
              <a:ext cx="8403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Server</a:t>
              </a:r>
              <a:endParaRPr lang="ko-KR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3B352-7617-7003-932D-57ADAA2AEF7A}"/>
                </a:ext>
              </a:extLst>
            </p:cNvPr>
            <p:cNvSpPr txBox="1"/>
            <p:nvPr/>
          </p:nvSpPr>
          <p:spPr>
            <a:xfrm>
              <a:off x="5874328" y="4617247"/>
              <a:ext cx="103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Channel Access</a:t>
              </a:r>
              <a:endParaRPr lang="ko-KR" altLang="en-US" dirty="0"/>
            </a:p>
          </p:txBody>
        </p:sp>
      </p:grp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4DA856F4-984E-D1BB-2252-8B8599BF4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42605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EPICS : Experimental Physics and Industrial Control System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Toolkit for building distributed control system</a:t>
            </a:r>
            <a:br>
              <a:rPr lang="en-US" altLang="ko-KR" sz="1400" dirty="0"/>
            </a:br>
            <a:r>
              <a:rPr lang="en-US" altLang="ko-KR" sz="1400" dirty="0"/>
              <a:t>at large research facilities (such as accelerator)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ko-KR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Client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 ask information and use service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Server (IOC)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 provide information and service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Channel Access (CA)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 network protocol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Process Variable (PV)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a single data unit exposed by a device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33A281-5E71-5BF8-A187-CE8D1E607D34}"/>
              </a:ext>
            </a:extLst>
          </p:cNvPr>
          <p:cNvSpPr txBox="1"/>
          <p:nvPr/>
        </p:nvSpPr>
        <p:spPr>
          <a:xfrm>
            <a:off x="8007664" y="6205920"/>
            <a:ext cx="2019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EPICS Logo and meaning</a:t>
            </a:r>
            <a:endParaRPr lang="ko-KR" altLang="en-US" sz="1200" dirty="0"/>
          </a:p>
        </p:txBody>
      </p:sp>
      <p:pic>
        <p:nvPicPr>
          <p:cNvPr id="31" name="그림 30" descr="스크린샷, 도표, 잭이(가) 표시된 사진&#10;&#10;자동 생성된 설명">
            <a:extLst>
              <a:ext uri="{FF2B5EF4-FFF2-40B4-BE49-F238E27FC236}">
                <a16:creationId xmlns:a16="http://schemas.microsoft.com/office/drawing/2014/main" id="{44064BFA-3BA3-876F-11C5-EC62321D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535" y="173355"/>
            <a:ext cx="3035193" cy="15194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F6BF39-E1D9-40B4-6131-F7721969A7C6}"/>
              </a:ext>
            </a:extLst>
          </p:cNvPr>
          <p:cNvSpPr txBox="1"/>
          <p:nvPr/>
        </p:nvSpPr>
        <p:spPr>
          <a:xfrm>
            <a:off x="9668279" y="1709014"/>
            <a:ext cx="2019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Centralized System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8802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9254F-369A-778F-19E4-F66FB42BC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>
            <a:extLst>
              <a:ext uri="{FF2B5EF4-FFF2-40B4-BE49-F238E27FC236}">
                <a16:creationId xmlns:a16="http://schemas.microsoft.com/office/drawing/2014/main" id="{C3C712F4-837A-F0F9-D716-E3787304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37" y="1214239"/>
            <a:ext cx="8332125" cy="550723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6E3AB5A-C261-607E-AF37-4CF528A7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How does EPICS work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658D668-C689-977B-F143-98B4E71C3343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08203526-4D23-4A61-F082-1393D22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211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BF6C-8346-78DE-4EC9-0B15ACAC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305DC9-C69A-B160-75CA-32D0DB28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Example of EPICS IOC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32D0386-EA4B-536F-A323-0B809D4403BC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87A4BC7-A18D-ED16-F1A9-86A45767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3C9F4722-28B1-0569-3000-5FA3A4E7A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42605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EPICS IOC setup (Keysight Waveform Generator)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Proto file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Keysight W.G.</a:t>
            </a:r>
            <a:r>
              <a:rPr lang="ko-KR" altLang="en-US" sz="1400" dirty="0"/>
              <a:t> </a:t>
            </a:r>
            <a:r>
              <a:rPr lang="en-US" altLang="ko-KR" sz="1400" dirty="0"/>
              <a:t>speaks SCPI</a:t>
            </a:r>
            <a:r>
              <a:rPr lang="ko-KR" altLang="en-US" sz="1400" dirty="0"/>
              <a:t> </a:t>
            </a:r>
            <a:r>
              <a:rPr lang="en-US" altLang="ko-KR" sz="1400" dirty="0"/>
              <a:t>protocol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Map SCPI commands to PVs with </a:t>
            </a:r>
            <a:r>
              <a:rPr lang="en-US" altLang="ko-KR" sz="1400" i="1" dirty="0" err="1"/>
              <a:t>Streamdevice</a:t>
            </a:r>
            <a:r>
              <a:rPr lang="en-US" altLang="ko-KR" sz="1400" dirty="0"/>
              <a:t> (Support Module)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DB file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Records that use the protocol files the IOC exposes PVs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Clients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Access PVs via Channel Access</a:t>
            </a:r>
            <a:endParaRPr lang="ko-KR" altLang="en-US" sz="1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ko-KR" altLang="en-US" sz="1400" dirty="0"/>
          </a:p>
        </p:txBody>
      </p:sp>
      <p:pic>
        <p:nvPicPr>
          <p:cNvPr id="5124" name="Picture 4" descr="Trueform Series Waveform and Function Generators | Keysight">
            <a:extLst>
              <a:ext uri="{FF2B5EF4-FFF2-40B4-BE49-F238E27FC236}">
                <a16:creationId xmlns:a16="http://schemas.microsoft.com/office/drawing/2014/main" id="{31D5BC03-0DDC-B56A-1860-74110B09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89" y="4798037"/>
            <a:ext cx="3014860" cy="169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EEC0268-C749-6689-09A2-D5FE77FC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74"/>
          <a:stretch>
            <a:fillRect/>
          </a:stretch>
        </p:blipFill>
        <p:spPr>
          <a:xfrm>
            <a:off x="8965652" y="2813097"/>
            <a:ext cx="3226348" cy="1757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C5FFA96-873E-6123-3B55-2837909BFF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09" r="165" b="34184"/>
          <a:stretch>
            <a:fillRect/>
          </a:stretch>
        </p:blipFill>
        <p:spPr>
          <a:xfrm>
            <a:off x="6374153" y="2895733"/>
            <a:ext cx="2375580" cy="159209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5AEF7ED0-99DF-A67E-9960-756079153843}"/>
              </a:ext>
            </a:extLst>
          </p:cNvPr>
          <p:cNvCxnSpPr>
            <a:cxnSpLocks/>
          </p:cNvCxnSpPr>
          <p:nvPr/>
        </p:nvCxnSpPr>
        <p:spPr>
          <a:xfrm>
            <a:off x="8891096" y="5415656"/>
            <a:ext cx="8330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그래픽 33" descr="컴퓨터 단색으로 채워진">
            <a:extLst>
              <a:ext uri="{FF2B5EF4-FFF2-40B4-BE49-F238E27FC236}">
                <a16:creationId xmlns:a16="http://schemas.microsoft.com/office/drawing/2014/main" id="{3D475763-C63E-306A-8BA1-E334A9047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803"/>
          <a:stretch>
            <a:fillRect/>
          </a:stretch>
        </p:blipFill>
        <p:spPr>
          <a:xfrm flipH="1">
            <a:off x="9911237" y="4767834"/>
            <a:ext cx="568822" cy="16160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9DD69B-02BA-26CB-9271-F7712A9985CF}"/>
              </a:ext>
            </a:extLst>
          </p:cNvPr>
          <p:cNvSpPr txBox="1"/>
          <p:nvPr/>
        </p:nvSpPr>
        <p:spPr>
          <a:xfrm>
            <a:off x="9088716" y="5421724"/>
            <a:ext cx="411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SCPI</a:t>
            </a:r>
            <a:endParaRPr lang="ko-KR" altLang="en-US" sz="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BB1B29-C03D-7ABA-4BDA-55B25DAA7F3F}"/>
              </a:ext>
            </a:extLst>
          </p:cNvPr>
          <p:cNvSpPr txBox="1"/>
          <p:nvPr/>
        </p:nvSpPr>
        <p:spPr>
          <a:xfrm>
            <a:off x="10407311" y="4772697"/>
            <a:ext cx="411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CA</a:t>
            </a:r>
            <a:endParaRPr lang="ko-KR" altLang="en-US" sz="800" dirty="0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1627E4B1-FD76-B774-67A4-22AC0211849C}"/>
              </a:ext>
            </a:extLst>
          </p:cNvPr>
          <p:cNvCxnSpPr>
            <a:cxnSpLocks/>
          </p:cNvCxnSpPr>
          <p:nvPr/>
        </p:nvCxnSpPr>
        <p:spPr>
          <a:xfrm>
            <a:off x="10407311" y="5019625"/>
            <a:ext cx="4026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88EE6D-A06A-78EC-395F-844E2DAC8802}"/>
              </a:ext>
            </a:extLst>
          </p:cNvPr>
          <p:cNvSpPr txBox="1"/>
          <p:nvPr/>
        </p:nvSpPr>
        <p:spPr>
          <a:xfrm>
            <a:off x="6971995" y="2575886"/>
            <a:ext cx="889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Proto file</a:t>
            </a:r>
            <a:endParaRPr lang="ko-KR" alt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BC28E9-5CAC-7AC7-59A3-C88EB3295BEC}"/>
              </a:ext>
            </a:extLst>
          </p:cNvPr>
          <p:cNvSpPr txBox="1"/>
          <p:nvPr/>
        </p:nvSpPr>
        <p:spPr>
          <a:xfrm>
            <a:off x="10227922" y="2498074"/>
            <a:ext cx="720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DB file</a:t>
            </a:r>
            <a:endParaRPr lang="ko-KR" alt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1238F6-DB1A-62B4-7B59-DBD718883B1C}"/>
              </a:ext>
            </a:extLst>
          </p:cNvPr>
          <p:cNvSpPr txBox="1"/>
          <p:nvPr/>
        </p:nvSpPr>
        <p:spPr>
          <a:xfrm>
            <a:off x="7289988" y="6402242"/>
            <a:ext cx="889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Generator</a:t>
            </a:r>
            <a:endParaRPr lang="ko-KR" altLang="en-US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11F09F-8563-2AD0-35E0-097315A08162}"/>
              </a:ext>
            </a:extLst>
          </p:cNvPr>
          <p:cNvSpPr txBox="1"/>
          <p:nvPr/>
        </p:nvSpPr>
        <p:spPr>
          <a:xfrm>
            <a:off x="10348967" y="6121772"/>
            <a:ext cx="1192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Sever/Client</a:t>
            </a:r>
            <a:endParaRPr lang="ko-KR" altLang="en-US" sz="1200" dirty="0"/>
          </a:p>
        </p:txBody>
      </p:sp>
      <p:pic>
        <p:nvPicPr>
          <p:cNvPr id="49" name="그래픽 48" descr="컴퓨터 단색으로 채워진">
            <a:extLst>
              <a:ext uri="{FF2B5EF4-FFF2-40B4-BE49-F238E27FC236}">
                <a16:creationId xmlns:a16="http://schemas.microsoft.com/office/drawing/2014/main" id="{2DBCB5A5-75CB-34F5-F569-020E4F477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2184"/>
          <a:stretch>
            <a:fillRect/>
          </a:stretch>
        </p:blipFill>
        <p:spPr>
          <a:xfrm flipH="1">
            <a:off x="10809986" y="4743545"/>
            <a:ext cx="1095970" cy="161608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3502A789-8EC2-E547-29AC-3671AC7FAA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102" r="38631"/>
          <a:stretch>
            <a:fillRect/>
          </a:stretch>
        </p:blipFill>
        <p:spPr>
          <a:xfrm>
            <a:off x="445731" y="5907836"/>
            <a:ext cx="5203404" cy="352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DAB458D-2AC1-EC08-D95B-E0D3EEB3AB6F}"/>
              </a:ext>
            </a:extLst>
          </p:cNvPr>
          <p:cNvSpPr txBox="1"/>
          <p:nvPr/>
        </p:nvSpPr>
        <p:spPr>
          <a:xfrm>
            <a:off x="2302896" y="6266520"/>
            <a:ext cx="132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EPICS Control</a:t>
            </a:r>
          </a:p>
        </p:txBody>
      </p:sp>
    </p:spTree>
    <p:extLst>
      <p:ext uri="{BB962C8B-B14F-4D97-AF65-F5344CB8AC3E}">
        <p14:creationId xmlns:p14="http://schemas.microsoft.com/office/powerpoint/2010/main" val="372992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22E88-B220-C3CF-B2F2-283504525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FDCF9D4-7877-96A4-B6A9-8E490219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08" y="2580124"/>
            <a:ext cx="2855783" cy="2893962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025F9CA-C410-D924-6954-587223C5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5466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EPICS Application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1BB714D-EEBA-5B39-91C3-DF986E5786DF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F228751-D715-F45D-D842-E78F4283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55D76EC7-522B-7106-C1E2-9F620D662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42605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EPICS UI Tools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Phoebus (CSS)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Check PV status by GUI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Communicate with CA protocol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ko-KR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 err="1"/>
              <a:t>Matlab</a:t>
            </a:r>
            <a:r>
              <a:rPr lang="en-US" altLang="ko-KR" sz="1600" dirty="0"/>
              <a:t> Middle Layer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 err="1"/>
              <a:t>Matlab</a:t>
            </a:r>
            <a:r>
              <a:rPr lang="en-US" altLang="ko-KR" sz="1400" dirty="0"/>
              <a:t> interface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Middle layer of EPICS PV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 err="1"/>
              <a:t>Pyepics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via python</a:t>
            </a:r>
            <a:endParaRPr lang="ko-KR" altLang="en-US" sz="1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ko-KR" altLang="en-US" sz="1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9F22007-C39E-D26A-AE22-B0660479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79" t="37580" r="22396" b="29306"/>
          <a:stretch>
            <a:fillRect/>
          </a:stretch>
        </p:blipFill>
        <p:spPr>
          <a:xfrm>
            <a:off x="7885404" y="194782"/>
            <a:ext cx="4125180" cy="1841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1A8E9-7F77-888C-F650-60D5C515AF90}"/>
              </a:ext>
            </a:extLst>
          </p:cNvPr>
          <p:cNvSpPr txBox="1"/>
          <p:nvPr/>
        </p:nvSpPr>
        <p:spPr>
          <a:xfrm>
            <a:off x="8753600" y="2161770"/>
            <a:ext cx="1808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PLS-II Operation Status</a:t>
            </a:r>
            <a:endParaRPr lang="ko-KR" altLang="en-US" sz="12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35CF64F-70AF-0C52-870E-57F5E9AC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543" y="2694890"/>
            <a:ext cx="4124575" cy="2393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496B1-51AB-3717-DA97-293941760FF4}"/>
              </a:ext>
            </a:extLst>
          </p:cNvPr>
          <p:cNvSpPr txBox="1"/>
          <p:nvPr/>
        </p:nvSpPr>
        <p:spPr>
          <a:xfrm>
            <a:off x="9157011" y="5335587"/>
            <a:ext cx="1612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CSS</a:t>
            </a:r>
            <a:r>
              <a:rPr lang="ko-KR" altLang="en-US" sz="1200" dirty="0"/>
              <a:t> </a:t>
            </a:r>
            <a:r>
              <a:rPr lang="en-US" altLang="ko-KR" sz="1200" dirty="0"/>
              <a:t>Tool view</a:t>
            </a:r>
            <a:endParaRPr lang="ko-KR" alt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5509B-7392-1AB8-6937-2DD5B581F17E}"/>
              </a:ext>
            </a:extLst>
          </p:cNvPr>
          <p:cNvSpPr txBox="1"/>
          <p:nvPr/>
        </p:nvSpPr>
        <p:spPr>
          <a:xfrm>
            <a:off x="5460664" y="5583796"/>
            <a:ext cx="234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ORM graph in </a:t>
            </a:r>
            <a:r>
              <a:rPr lang="en-US" altLang="ko-KR" sz="1200" dirty="0" err="1"/>
              <a:t>Matlab</a:t>
            </a:r>
            <a:endParaRPr lang="en-US" altLang="ko-KR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1ED75-568A-A4F9-D595-0298D2AF429E}"/>
              </a:ext>
            </a:extLst>
          </p:cNvPr>
          <p:cNvSpPr txBox="1"/>
          <p:nvPr/>
        </p:nvSpPr>
        <p:spPr>
          <a:xfrm>
            <a:off x="88490" y="6546606"/>
            <a:ext cx="1219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(</a:t>
            </a:r>
            <a:r>
              <a:rPr lang="en-US" altLang="ko-KR" sz="1100" dirty="0" err="1"/>
              <a:t>E.Ahmadi</a:t>
            </a:r>
            <a:r>
              <a:rPr lang="en-US" altLang="ko-KR" sz="1100" dirty="0"/>
              <a:t>, IPM)</a:t>
            </a:r>
            <a:endParaRPr lang="ko-KR" altLang="en-US" sz="11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BBF02B2-6515-6EA4-3FCD-506E6E981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402" y="5952836"/>
            <a:ext cx="6681322" cy="487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97025-5156-2E0C-C9A7-995928F98B63}"/>
              </a:ext>
            </a:extLst>
          </p:cNvPr>
          <p:cNvSpPr txBox="1"/>
          <p:nvPr/>
        </p:nvSpPr>
        <p:spPr>
          <a:xfrm>
            <a:off x="7622770" y="6482606"/>
            <a:ext cx="132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Python control</a:t>
            </a:r>
          </a:p>
        </p:txBody>
      </p:sp>
    </p:spTree>
    <p:extLst>
      <p:ext uri="{BB962C8B-B14F-4D97-AF65-F5344CB8AC3E}">
        <p14:creationId xmlns:p14="http://schemas.microsoft.com/office/powerpoint/2010/main" val="237824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141F-ADCA-1706-1B43-BB990CEC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BA47A5-F0B9-4817-2C47-C8E54B61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8900" cy="43843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Motivation of Development DAQ</a:t>
            </a:r>
            <a:endParaRPr lang="ko-KR" altLang="en-US" sz="24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E228924-5AE2-F1C2-0DF7-C6CE9F26C6EC}"/>
              </a:ext>
            </a:extLst>
          </p:cNvPr>
          <p:cNvCxnSpPr/>
          <p:nvPr/>
        </p:nvCxnSpPr>
        <p:spPr>
          <a:xfrm>
            <a:off x="838200" y="905164"/>
            <a:ext cx="4574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B2B9A537-2077-23C2-C08D-DD3B87D8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1814-AEC5-49BA-B4D8-34AFA480EB62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BBCED5EB-3051-CD15-E903-4164B0A97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308"/>
            <a:ext cx="10515600" cy="42605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Beam</a:t>
            </a:r>
            <a:r>
              <a:rPr lang="ko-KR" altLang="en-US" sz="1600" dirty="0"/>
              <a:t> </a:t>
            </a:r>
            <a:r>
              <a:rPr lang="en-US" altLang="ko-KR" sz="1600" dirty="0"/>
              <a:t>Current</a:t>
            </a:r>
            <a:r>
              <a:rPr lang="ko-KR" altLang="en-US" sz="1600" dirty="0"/>
              <a:t> </a:t>
            </a:r>
            <a:r>
              <a:rPr lang="en-US" altLang="ko-KR" sz="1600" dirty="0"/>
              <a:t>Monitor (BCM)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Legacy workflow (problem)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Oscilloscope exported values over Ethernet(SCPI)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Operators viewed waveforms via VNC(Virtual Network Computing)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Polling-based led to latency and data drop at higher repetition rates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Goal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Build shot-synchronous DAQ and PVs to directly to EPICS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If data is over user-set value, send stop signal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DAQ</a:t>
            </a:r>
            <a:r>
              <a:rPr lang="ko-KR" altLang="en-US" sz="1600" dirty="0"/>
              <a:t> </a:t>
            </a:r>
            <a:r>
              <a:rPr lang="en-US" altLang="ko-KR" sz="1600" dirty="0"/>
              <a:t>(Data Acquisition)</a:t>
            </a:r>
            <a:endParaRPr lang="ko-KR" altLang="en-US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Acquire the analog signal, digitize it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Deliver snapshots and summaries via EPICS for remote operation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ko-KR" sz="1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ko-KR" altLang="en-US" sz="1400" dirty="0"/>
          </a:p>
        </p:txBody>
      </p:sp>
      <p:pic>
        <p:nvPicPr>
          <p:cNvPr id="3074" name="Picture 2" descr="R&amp;S®MXO 5 오실로스코프 | Rohde &amp; Schwarz">
            <a:extLst>
              <a:ext uri="{FF2B5EF4-FFF2-40B4-BE49-F238E27FC236}">
                <a16:creationId xmlns:a16="http://schemas.microsoft.com/office/drawing/2014/main" id="{2CE4D1AD-500C-83D2-800C-A233E166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190169"/>
            <a:ext cx="2756420" cy="15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31BA027C-469D-20F9-8F6A-416F9CA3F41D}"/>
              </a:ext>
            </a:extLst>
          </p:cNvPr>
          <p:cNvSpPr/>
          <p:nvPr/>
        </p:nvSpPr>
        <p:spPr>
          <a:xfrm>
            <a:off x="8977312" y="3481680"/>
            <a:ext cx="2009776" cy="397218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EPICS IOC</a:t>
            </a:r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7DE8F8D-BC56-7266-7671-CB71321411A9}"/>
              </a:ext>
            </a:extLst>
          </p:cNvPr>
          <p:cNvSpPr/>
          <p:nvPr/>
        </p:nvSpPr>
        <p:spPr>
          <a:xfrm>
            <a:off x="9433230" y="5941003"/>
            <a:ext cx="1111159" cy="34174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BCM</a:t>
            </a:r>
            <a:endParaRPr lang="ko-KR" altLang="en-US" dirty="0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B1B1071-6217-C527-90D8-88DFACF6B0B1}"/>
              </a:ext>
            </a:extLst>
          </p:cNvPr>
          <p:cNvCxnSpPr/>
          <p:nvPr/>
        </p:nvCxnSpPr>
        <p:spPr>
          <a:xfrm>
            <a:off x="7851196" y="2968261"/>
            <a:ext cx="337021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그래픽 9" descr="모니터 단색으로 채워진">
            <a:extLst>
              <a:ext uri="{FF2B5EF4-FFF2-40B4-BE49-F238E27FC236}">
                <a16:creationId xmlns:a16="http://schemas.microsoft.com/office/drawing/2014/main" id="{28DF5CC9-CEA8-D718-AD5D-8635E6EF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17" y="1685954"/>
            <a:ext cx="1126672" cy="1126672"/>
          </a:xfrm>
          <a:prstGeom prst="rect">
            <a:avLst/>
          </a:prstGeom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625B621-592D-EECD-8901-2E12F44D3CF9}"/>
              </a:ext>
            </a:extLst>
          </p:cNvPr>
          <p:cNvCxnSpPr>
            <a:cxnSpLocks/>
          </p:cNvCxnSpPr>
          <p:nvPr/>
        </p:nvCxnSpPr>
        <p:spPr>
          <a:xfrm>
            <a:off x="9868285" y="3082146"/>
            <a:ext cx="0" cy="2791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0C67F6FB-C42C-EA07-33DD-62A874C5E14E}"/>
              </a:ext>
            </a:extLst>
          </p:cNvPr>
          <p:cNvCxnSpPr>
            <a:cxnSpLocks/>
          </p:cNvCxnSpPr>
          <p:nvPr/>
        </p:nvCxnSpPr>
        <p:spPr>
          <a:xfrm>
            <a:off x="8543653" y="2656272"/>
            <a:ext cx="0" cy="2791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3007C5-DA06-B641-67F9-57453F4E73FF}"/>
              </a:ext>
            </a:extLst>
          </p:cNvPr>
          <p:cNvSpPr txBox="1"/>
          <p:nvPr/>
        </p:nvSpPr>
        <p:spPr>
          <a:xfrm>
            <a:off x="8899712" y="6356350"/>
            <a:ext cx="14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Legacy workflow</a:t>
            </a:r>
            <a:endParaRPr lang="ko-KR" altLang="en-US" sz="1200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FF4B84A-909B-FE22-0FB4-FB792A20E391}"/>
              </a:ext>
            </a:extLst>
          </p:cNvPr>
          <p:cNvCxnSpPr>
            <a:cxnSpLocks/>
          </p:cNvCxnSpPr>
          <p:nvPr/>
        </p:nvCxnSpPr>
        <p:spPr>
          <a:xfrm flipV="1">
            <a:off x="9901430" y="5640481"/>
            <a:ext cx="0" cy="20034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F443958-8835-13D9-8E46-FF027C2539AF}"/>
              </a:ext>
            </a:extLst>
          </p:cNvPr>
          <p:cNvCxnSpPr>
            <a:cxnSpLocks/>
          </p:cNvCxnSpPr>
          <p:nvPr/>
        </p:nvCxnSpPr>
        <p:spPr>
          <a:xfrm flipV="1">
            <a:off x="9901430" y="3950493"/>
            <a:ext cx="0" cy="20034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8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587</Words>
  <Application>Microsoft Office PowerPoint</Application>
  <PresentationFormat>와이드스크린</PresentationFormat>
  <Paragraphs>135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맑은 고딕</vt:lpstr>
      <vt:lpstr>Arial</vt:lpstr>
      <vt:lpstr>Arial Black</vt:lpstr>
      <vt:lpstr>Wingdings</vt:lpstr>
      <vt:lpstr>Office 테마</vt:lpstr>
      <vt:lpstr>Development of Zynq SoC-Based EPICS IOC for KOMAC remote control System</vt:lpstr>
      <vt:lpstr>목차</vt:lpstr>
      <vt:lpstr>Reason of Choice</vt:lpstr>
      <vt:lpstr>What is EPICS</vt:lpstr>
      <vt:lpstr>What is EPICS</vt:lpstr>
      <vt:lpstr>How does EPICS work</vt:lpstr>
      <vt:lpstr>Example of EPICS IOC</vt:lpstr>
      <vt:lpstr>EPICS Application</vt:lpstr>
      <vt:lpstr>Motivation of Development DAQ</vt:lpstr>
      <vt:lpstr>DAQ Components</vt:lpstr>
      <vt:lpstr>Design of DAQ Sequence</vt:lpstr>
      <vt:lpstr>EPICS IOC</vt:lpstr>
      <vt:lpstr>QnA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류연찬(빔물리진단제어팀)</dc:creator>
  <cp:lastModifiedBy>류연찬(빔물리진단제어팀)</cp:lastModifiedBy>
  <cp:revision>88</cp:revision>
  <dcterms:created xsi:type="dcterms:W3CDTF">2025-05-12T07:33:32Z</dcterms:created>
  <dcterms:modified xsi:type="dcterms:W3CDTF">2025-09-26T07:34:41Z</dcterms:modified>
</cp:coreProperties>
</file>