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404" r:id="rId3"/>
    <p:sldId id="430" r:id="rId4"/>
    <p:sldId id="261" r:id="rId5"/>
    <p:sldId id="265" r:id="rId6"/>
    <p:sldId id="432" r:id="rId7"/>
    <p:sldId id="264" r:id="rId8"/>
    <p:sldId id="434" r:id="rId9"/>
    <p:sldId id="262" r:id="rId10"/>
    <p:sldId id="431" r:id="rId11"/>
    <p:sldId id="435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F030D-2D2A-467F-807E-C372EFB97D29}" type="datetimeFigureOut">
              <a:rPr lang="ko-KR" altLang="en-US" smtClean="0"/>
              <a:t>2025-09-26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448CA-0423-436B-BA97-2DE9AC055C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542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0780-1565-0B9D-C275-B6765CB37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FAEDAF1-A6E2-B854-FB3C-D2E5542CD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C975E8F-7B5A-E6FD-AD26-D0275327B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DCD2EA-4029-31B9-5FDE-CD4E260EF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0AE4-D9A8-4673-81C3-1C1B3A43C4B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22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27ED29-742F-4B1C-A310-A728AB244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EB96E95-FAA6-4FD7-9BDE-634F05CC6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F72EEE-5135-4EDF-A369-55D4CDB7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C58E-236E-478D-90D2-59B2463F937E}" type="datetimeFigureOut">
              <a:rPr lang="ko-KR" altLang="en-US" smtClean="0"/>
              <a:t>2025-09-26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8F92D1-9E09-44FF-9348-90CE52A4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5BFAD6-3149-42BA-8E6D-FD3A7D45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E3F5-147C-4468-91A4-F989B8BF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92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992060-1FC8-404A-95E2-77F3FA83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E1F3CDA-D324-4C93-BAAA-B16ECBB35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F82CAF-07BB-4DE5-B6CC-B269EC3E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C58E-236E-478D-90D2-59B2463F937E}" type="datetimeFigureOut">
              <a:rPr lang="ko-KR" altLang="en-US" smtClean="0"/>
              <a:t>2025-09-26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A9B0FD-1EFC-426D-8007-412A7186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34FD84-2FA9-4A15-8181-011DA573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E3F5-147C-4468-91A4-F989B8BF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1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4F4D9BE-565D-4914-ACAB-9C5AE445F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44AB2C7-B0BC-48C4-802E-FF8F38B4B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0F76F1-2D56-45EC-950F-E490D703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C58E-236E-478D-90D2-59B2463F937E}" type="datetimeFigureOut">
              <a:rPr lang="ko-KR" altLang="en-US" smtClean="0"/>
              <a:t>2025-09-26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A29977-265A-4450-A0C8-904FE2E3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15E622-FF90-4E31-B347-C068D4A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E3F5-147C-4468-91A4-F989B8BF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17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C988C5-B7B7-46F2-9042-05DF6306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7C2CA3-2D90-4F2E-8777-1AD29EA06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59E210-33FA-40A1-B7E2-928B8EF6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C58E-236E-478D-90D2-59B2463F937E}" type="datetimeFigureOut">
              <a:rPr lang="ko-KR" altLang="en-US" smtClean="0"/>
              <a:t>2025-09-26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00270A-8916-4ED7-93EC-88EC3654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45F326-6FA7-466F-B6AF-B11AE3F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E3F5-147C-4468-91A4-F989B8BF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727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5A7483-4A02-4B4E-9C95-774AA16B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837FF1-9AB0-4B2F-B409-447A7010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BF51A1-F02F-44EF-9CDC-0E5565D1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C58E-236E-478D-90D2-59B2463F937E}" type="datetimeFigureOut">
              <a:rPr lang="ko-KR" altLang="en-US" smtClean="0"/>
              <a:t>2025-09-26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E638ED-B548-4518-B149-ABCCDCF29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3E0ADA-EC3C-44B2-AF0C-59BFCAA9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E3F5-147C-4468-91A4-F989B8BF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301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136C24-D999-4258-96B8-F02CB218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BB01F7-C594-48C3-BDDF-09CEF9470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DBD4672-FBB2-4B5A-AEDA-4FD6CF73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ECDFCAC-8872-443F-A1F8-5D27533D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C58E-236E-478D-90D2-59B2463F937E}" type="datetimeFigureOut">
              <a:rPr lang="ko-KR" altLang="en-US" smtClean="0"/>
              <a:t>2025-09-26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A464B6-8E5D-40D5-BD81-FA42A843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A1163D0-3864-473D-84DA-CA1996E1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E3F5-147C-4468-91A4-F989B8BF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06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C9FE8A-F740-4FCC-85A7-3C35C686C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E602E4-C173-4155-876A-CD7FD2E20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29EE59D-8EAF-446C-9E12-F3E7E7A9D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3A776AC-0231-4623-9D3D-D2DE3306D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0B3B42C-C9C7-401C-9EC3-C217302A9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76BEACF-5B77-458F-AC8B-DB160F37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C58E-236E-478D-90D2-59B2463F937E}" type="datetimeFigureOut">
              <a:rPr lang="ko-KR" altLang="en-US" smtClean="0"/>
              <a:t>2025-09-26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40A9259-7AD7-4E7F-876A-389A7B75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110462A-C2CC-4363-9E1E-ABF38CD5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E3F5-147C-4468-91A4-F989B8BF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71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236B82-D726-4C2F-84C7-62B99E73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1CCBECD-CD1A-473C-819A-3C0B8FA8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C58E-236E-478D-90D2-59B2463F937E}" type="datetimeFigureOut">
              <a:rPr lang="ko-KR" altLang="en-US" smtClean="0"/>
              <a:t>2025-09-26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9179286-DBF6-41BD-A85B-A49F6FE5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6C3AF1E-033B-4494-9542-A811886A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E3F5-147C-4468-91A4-F989B8BF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58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0D366F9-CD61-423D-A927-324CE79D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C58E-236E-478D-90D2-59B2463F937E}" type="datetimeFigureOut">
              <a:rPr lang="ko-KR" altLang="en-US" smtClean="0"/>
              <a:t>2025-09-26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EB20108-7627-4B08-AACF-3ABD1BCEC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FAEAC6-D5C8-4169-B2F2-88EF3B38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E3F5-147C-4468-91A4-F989B8BF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402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C415FE-54CF-4DD5-8701-4010F660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7BE88E-4A18-4ABF-A661-9221F760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B04572-F52A-425C-B307-F5255779B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4C7C150-45BD-4142-9CD7-D89BEF47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C58E-236E-478D-90D2-59B2463F937E}" type="datetimeFigureOut">
              <a:rPr lang="ko-KR" altLang="en-US" smtClean="0"/>
              <a:t>2025-09-26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869E73C-5969-4DB3-BBFA-5BB1284C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7DACAAD-7820-4490-A172-9B77983A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E3F5-147C-4468-91A4-F989B8BF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58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B36A35-BA57-40E7-90E7-C8716911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A091B0-661C-499C-A3F0-D6AF2458B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F453D2F-D714-4B07-95F5-D1F11151F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33F7BB5-823A-43DD-8FBE-C8EF4B14B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C58E-236E-478D-90D2-59B2463F937E}" type="datetimeFigureOut">
              <a:rPr lang="ko-KR" altLang="en-US" smtClean="0"/>
              <a:t>2025-09-26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0D9F244-86C4-477E-8D73-73F580CD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EEC98CF-0D3B-4EC0-9A26-51E27391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E3F5-147C-4468-91A4-F989B8BF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818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C7C2970-2682-4022-8BA9-E0414DFC7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B010E65-D337-41C9-B981-7FCD23CEB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137CF6-2865-41CF-927B-7175738EE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1C58E-236E-478D-90D2-59B2463F937E}" type="datetimeFigureOut">
              <a:rPr lang="ko-KR" altLang="en-US" smtClean="0"/>
              <a:t>2025-09-26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C2913A-B9CA-424D-9E2B-15294356D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87F2EF-3D10-4906-A55D-2D9478970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6E3F5-147C-4468-91A4-F989B8BF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1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0A702C-2932-A44A-0AE8-057F1246E5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Group meeting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EE8FB17-DE25-CB83-DEA8-3A456CF451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2025/09/26</a:t>
            </a:r>
          </a:p>
          <a:p>
            <a:r>
              <a:rPr lang="ko-KR" altLang="en-US" dirty="0"/>
              <a:t>장원</a:t>
            </a:r>
          </a:p>
        </p:txBody>
      </p:sp>
    </p:spTree>
    <p:extLst>
      <p:ext uri="{BB962C8B-B14F-4D97-AF65-F5344CB8AC3E}">
        <p14:creationId xmlns:p14="http://schemas.microsoft.com/office/powerpoint/2010/main" val="402548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8727040-A61B-531B-24C1-FF17E95D8B47}"/>
              </a:ext>
            </a:extLst>
          </p:cNvPr>
          <p:cNvSpPr txBox="1"/>
          <p:nvPr/>
        </p:nvSpPr>
        <p:spPr>
          <a:xfrm>
            <a:off x="429547" y="5233985"/>
            <a:ext cx="57834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It's slightly off from the peak.</a:t>
            </a:r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peak position shifts to a lower frequency for shorter bunch lengths.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472C69-5B6F-A035-6D89-35E06309C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85702" cy="504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85F7913-9A43-C40F-13FB-6988682D3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838575"/>
            <a:ext cx="4733925" cy="279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84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EEBF5-213F-30BF-1A60-B0B1518F7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4241FC-93A9-C0C5-D060-888B5C1F3B25}"/>
              </a:ext>
            </a:extLst>
          </p:cNvPr>
          <p:cNvSpPr txBox="1"/>
          <p:nvPr/>
        </p:nvSpPr>
        <p:spPr>
          <a:xfrm>
            <a:off x="343291" y="331388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AC738-1B20-E640-2EE5-830F15CFCF1E}"/>
              </a:ext>
            </a:extLst>
          </p:cNvPr>
          <p:cNvSpPr txBox="1"/>
          <p:nvPr/>
        </p:nvSpPr>
        <p:spPr>
          <a:xfrm>
            <a:off x="343291" y="1141615"/>
            <a:ext cx="10826154" cy="6686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err="1"/>
              <a:t>ZnSe</a:t>
            </a:r>
            <a:r>
              <a:rPr lang="en-US" altLang="ko-KR" dirty="0"/>
              <a:t> exhibits a relatively constant transmission rate and refractive index over a region that significantly overlaps with the target range.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Choose material for target range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Modify the setup by moving the gold mirror instead of the radiator.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As the peak region lies slightly outside the detecting region, it remains uncertain whether the length can be reliably measured.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Because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it’s toxicity, it is advisable to obtain practical guidance from experienced users.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94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2F747-4BAE-B3E0-5A42-DB8ECCD3ED6C}"/>
              </a:ext>
            </a:extLst>
          </p:cNvPr>
          <p:cNvSpPr txBox="1"/>
          <p:nvPr/>
        </p:nvSpPr>
        <p:spPr>
          <a:xfrm>
            <a:off x="343291" y="331388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1D25C-CCDC-35F5-CFD4-F7932D80CBE9}"/>
              </a:ext>
            </a:extLst>
          </p:cNvPr>
          <p:cNvSpPr txBox="1"/>
          <p:nvPr/>
        </p:nvSpPr>
        <p:spPr>
          <a:xfrm>
            <a:off x="343291" y="1141615"/>
            <a:ext cx="8989245" cy="377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Review - Issue for sapphire crystal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Choose material for target range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Experimental set up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Expected result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21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CCD5F-BBBC-C0E1-1696-E6A69971E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0C892182-44F6-FB5D-4023-96CE8BEC59FF}"/>
              </a:ext>
            </a:extLst>
          </p:cNvPr>
          <p:cNvSpPr txBox="1"/>
          <p:nvPr/>
        </p:nvSpPr>
        <p:spPr>
          <a:xfrm>
            <a:off x="81498" y="161343"/>
            <a:ext cx="7724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Review-Transmission coefficient issue for Sapphire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836C6B-38B6-F9C0-C789-A327557E0653}"/>
              </a:ext>
            </a:extLst>
          </p:cNvPr>
          <p:cNvSpPr txBox="1"/>
          <p:nvPr/>
        </p:nvSpPr>
        <p:spPr>
          <a:xfrm>
            <a:off x="352999" y="1047118"/>
            <a:ext cx="3364759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20 THz ~ 80 THz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15um  ~  3.75um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pic>
        <p:nvPicPr>
          <p:cNvPr id="5" name="그림 4" descr="텍스트, 라인, 그래프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F459BBB-5DE7-CD7A-5A0C-DB03299A7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22" y="722265"/>
            <a:ext cx="7056170" cy="377754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128E9A-4C50-9EE5-D9E7-6C0396F5C473}"/>
              </a:ext>
            </a:extLst>
          </p:cNvPr>
          <p:cNvSpPr txBox="1"/>
          <p:nvPr/>
        </p:nvSpPr>
        <p:spPr>
          <a:xfrm>
            <a:off x="4283242" y="4455316"/>
            <a:ext cx="7844516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ko-KR" dirty="0"/>
              <a:t>https://www.crystran.com/optical-materials/sapphire-al2o3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91C99F24-6CF9-E490-4861-4A825FDF6AD9}"/>
              </a:ext>
            </a:extLst>
          </p:cNvPr>
          <p:cNvCxnSpPr>
            <a:cxnSpLocks/>
          </p:cNvCxnSpPr>
          <p:nvPr/>
        </p:nvCxnSpPr>
        <p:spPr>
          <a:xfrm flipV="1">
            <a:off x="4283242" y="630972"/>
            <a:ext cx="0" cy="48073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6AD5375-CBCC-F6EE-AE0B-87A3D9CD9461}"/>
              </a:ext>
            </a:extLst>
          </p:cNvPr>
          <p:cNvSpPr txBox="1"/>
          <p:nvPr/>
        </p:nvSpPr>
        <p:spPr>
          <a:xfrm>
            <a:off x="1761885" y="5424363"/>
            <a:ext cx="93586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Radiation intensity can be affected by the crystal properties depending on the wavelength.(It may not be detected at all.)</a:t>
            </a:r>
            <a:endParaRPr lang="ko-KR" altLang="en-US" dirty="0"/>
          </a:p>
        </p:txBody>
      </p:sp>
      <p:pic>
        <p:nvPicPr>
          <p:cNvPr id="36" name="그림 35" descr="라인, 삼각형, 디자인, 종이접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329AEC1-187A-8222-7FE5-29D8246C9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3488256"/>
            <a:ext cx="2700578" cy="20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3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smission of Polymethylpentene with a thickness of 2 mm in the THz range">
            <a:extLst>
              <a:ext uri="{FF2B5EF4-FFF2-40B4-BE49-F238E27FC236}">
                <a16:creationId xmlns:a16="http://schemas.microsoft.com/office/drawing/2014/main" id="{5F1EE525-FE98-4D8C-AD48-998BEC16D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1" y="3859281"/>
            <a:ext cx="3990569" cy="29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388D18-F897-488A-B6EB-4F1722D9435A}"/>
              </a:ext>
            </a:extLst>
          </p:cNvPr>
          <p:cNvSpPr txBox="1"/>
          <p:nvPr/>
        </p:nvSpPr>
        <p:spPr>
          <a:xfrm>
            <a:off x="550641" y="3649703"/>
            <a:ext cx="2802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TPX (</a:t>
            </a:r>
            <a:r>
              <a:rPr lang="en-US" altLang="ko-KR" dirty="0" err="1"/>
              <a:t>polymethylpentene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B259DDA-BF41-40A5-98AC-BEF383BB2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222" y="3976393"/>
            <a:ext cx="3349479" cy="286531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DAB54ED-EECF-472A-A193-C6B62B8C373C}"/>
              </a:ext>
            </a:extLst>
          </p:cNvPr>
          <p:cNvSpPr/>
          <p:nvPr/>
        </p:nvSpPr>
        <p:spPr>
          <a:xfrm>
            <a:off x="3789618" y="3678634"/>
            <a:ext cx="4670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/>
              <a:t>High-resistivity</a:t>
            </a:r>
            <a:r>
              <a:rPr lang="ko-KR" altLang="en-US" dirty="0"/>
              <a:t> </a:t>
            </a:r>
            <a:r>
              <a:rPr lang="ko-KR" altLang="en-US" dirty="0" err="1"/>
              <a:t>float-zone</a:t>
            </a:r>
            <a:r>
              <a:rPr lang="ko-KR" altLang="en-US" dirty="0"/>
              <a:t> </a:t>
            </a:r>
            <a:r>
              <a:rPr lang="ko-KR" altLang="en-US" dirty="0" err="1"/>
              <a:t>Silicon</a:t>
            </a:r>
            <a:r>
              <a:rPr lang="ko-KR" altLang="en-US" dirty="0"/>
              <a:t> (HRFZ-</a:t>
            </a:r>
            <a:r>
              <a:rPr lang="ko-KR" altLang="en-US" dirty="0" err="1"/>
              <a:t>Si</a:t>
            </a:r>
            <a:r>
              <a:rPr lang="ko-KR" altLang="en-US" dirty="0"/>
              <a:t>)</a:t>
            </a:r>
          </a:p>
        </p:txBody>
      </p:sp>
      <p:pic>
        <p:nvPicPr>
          <p:cNvPr id="1028" name="Picture 4" descr="https://opg.optica.org/getimagev2.cfm?img=XToVC20ejQw84SsSeC5EgNWCemZjSaXL3lGJZBXakws%3D&amp;size=full&amp;uri=josa-51-6-601-g001">
            <a:extLst>
              <a:ext uri="{FF2B5EF4-FFF2-40B4-BE49-F238E27FC236}">
                <a16:creationId xmlns:a16="http://schemas.microsoft.com/office/drawing/2014/main" id="{AF5D3980-0474-42ED-8000-115A7CFDF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077" y="4754648"/>
            <a:ext cx="4468632" cy="166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52354FCA-489D-4C7E-BEE4-26CFB65BAE50}"/>
              </a:ext>
            </a:extLst>
          </p:cNvPr>
          <p:cNvSpPr/>
          <p:nvPr/>
        </p:nvSpPr>
        <p:spPr>
          <a:xfrm>
            <a:off x="8460064" y="4280326"/>
            <a:ext cx="3314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Polytetrafluoroethylene (PTFE)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3EB14-F0EE-3666-62BF-7AFCF5D0A754}"/>
              </a:ext>
            </a:extLst>
          </p:cNvPr>
          <p:cNvSpPr txBox="1"/>
          <p:nvPr/>
        </p:nvSpPr>
        <p:spPr>
          <a:xfrm>
            <a:off x="2091527" y="362808"/>
            <a:ext cx="454874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dirty="0"/>
              <a:t>THz detector </a:t>
            </a:r>
          </a:p>
          <a:p>
            <a:r>
              <a:rPr lang="en-US" altLang="ko-KR" sz="2000" dirty="0"/>
              <a:t>Target:</a:t>
            </a:r>
            <a:r>
              <a:rPr lang="ko-KR" altLang="en-US" sz="2000" dirty="0"/>
              <a:t> </a:t>
            </a:r>
            <a:r>
              <a:rPr lang="en-US" altLang="ko-KR" sz="2000" dirty="0"/>
              <a:t>0.1 – 30 THz (=3000 – 10 um)</a:t>
            </a:r>
          </a:p>
          <a:p>
            <a:br>
              <a:rPr lang="en-US" altLang="ko-KR" sz="3000" dirty="0"/>
            </a:br>
            <a:endParaRPr lang="ko-KR" altLang="en-US" sz="3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719C818-0063-A592-4272-9A4408843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943" y="777686"/>
            <a:ext cx="2268096" cy="17010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D5F09A-EC4D-A7ED-A2AB-67072B28FEC6}"/>
              </a:ext>
            </a:extLst>
          </p:cNvPr>
          <p:cNvSpPr txBox="1"/>
          <p:nvPr/>
        </p:nvSpPr>
        <p:spPr>
          <a:xfrm>
            <a:off x="114291" y="289363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THz material option:</a:t>
            </a:r>
            <a:br>
              <a:rPr lang="en-US" altLang="ko-KR" dirty="0"/>
            </a:br>
            <a:r>
              <a:rPr lang="en-US" altLang="ko-KR" dirty="0"/>
              <a:t>  –</a:t>
            </a:r>
            <a:r>
              <a:rPr lang="ko-KR" altLang="en-US" dirty="0"/>
              <a:t> </a:t>
            </a:r>
            <a:r>
              <a:rPr lang="en-US" altLang="ko-KR" dirty="0"/>
              <a:t>TPX (&gt;30 THz),</a:t>
            </a:r>
            <a:r>
              <a:rPr lang="ko-KR" altLang="en-US" dirty="0"/>
              <a:t> </a:t>
            </a:r>
            <a:r>
              <a:rPr lang="en-US" altLang="ko-KR" dirty="0"/>
              <a:t>HRFZ-Si, </a:t>
            </a:r>
            <a:r>
              <a:rPr lang="en-US" altLang="ko-KR" b="1" dirty="0" err="1"/>
              <a:t>ZnSe</a:t>
            </a:r>
            <a:r>
              <a:rPr lang="en-US" altLang="ko-KR" b="1" dirty="0"/>
              <a:t>, </a:t>
            </a:r>
            <a:r>
              <a:rPr lang="en-US" altLang="ko-KR" dirty="0"/>
              <a:t>PTFE (&lt; 20 THz)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8863335-88F1-3A36-24F2-DE6A7EC3D8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428"/>
          <a:stretch/>
        </p:blipFill>
        <p:spPr>
          <a:xfrm>
            <a:off x="7761177" y="423001"/>
            <a:ext cx="4040368" cy="2440096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C69AFFF9-BE1C-7DF8-C340-190E9E3599F4}"/>
              </a:ext>
            </a:extLst>
          </p:cNvPr>
          <p:cNvSpPr/>
          <p:nvPr/>
        </p:nvSpPr>
        <p:spPr>
          <a:xfrm>
            <a:off x="9196472" y="53669"/>
            <a:ext cx="1401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Gold mirror</a:t>
            </a:r>
            <a:endParaRPr lang="ko-KR" altLang="en-US" dirty="0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EB9AA36-EB77-4776-032C-3EEFD2F91440}"/>
              </a:ext>
            </a:extLst>
          </p:cNvPr>
          <p:cNvCxnSpPr>
            <a:cxnSpLocks/>
          </p:cNvCxnSpPr>
          <p:nvPr/>
        </p:nvCxnSpPr>
        <p:spPr>
          <a:xfrm flipH="1" flipV="1">
            <a:off x="7606069" y="53669"/>
            <a:ext cx="3008" cy="30991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A6032201-4D3B-419D-B2D0-2AB2847876D9}"/>
              </a:ext>
            </a:extLst>
          </p:cNvPr>
          <p:cNvCxnSpPr>
            <a:cxnSpLocks/>
          </p:cNvCxnSpPr>
          <p:nvPr/>
        </p:nvCxnSpPr>
        <p:spPr>
          <a:xfrm>
            <a:off x="7606069" y="3152775"/>
            <a:ext cx="4471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44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3C6D9EB-78C5-8F62-19F6-C62922EE2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77" y="2308322"/>
            <a:ext cx="3776170" cy="234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8E9F251-D827-9E89-D4E7-9838D19BE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79" y="819150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E78D1-5F81-7E3B-B981-772FA05910FE}"/>
              </a:ext>
            </a:extLst>
          </p:cNvPr>
          <p:cNvSpPr txBox="1"/>
          <p:nvPr/>
        </p:nvSpPr>
        <p:spPr>
          <a:xfrm>
            <a:off x="148427" y="223340"/>
            <a:ext cx="87891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dirty="0" err="1"/>
              <a:t>ZnSe</a:t>
            </a:r>
            <a:r>
              <a:rPr lang="en-US" altLang="ko-KR" sz="3000" dirty="0"/>
              <a:t> Right-Angle Prism(600nm~16um)- Thorlabs</a:t>
            </a:r>
          </a:p>
          <a:p>
            <a:br>
              <a:rPr lang="en-US" altLang="ko-KR" sz="3000" dirty="0"/>
            </a:br>
            <a:endParaRPr lang="ko-KR" altLang="en-US" sz="3000" dirty="0"/>
          </a:p>
        </p:txBody>
      </p:sp>
      <p:pic>
        <p:nvPicPr>
          <p:cNvPr id="9" name="그림 8" descr="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3EB3CC0-058E-DC9E-20A4-2FBCD9BBF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2" t="14531" r="5527" b="4036"/>
          <a:stretch>
            <a:fillRect/>
          </a:stretch>
        </p:blipFill>
        <p:spPr>
          <a:xfrm>
            <a:off x="121195" y="4212627"/>
            <a:ext cx="2891331" cy="2214648"/>
          </a:xfrm>
          <a:prstGeom prst="rect">
            <a:avLst/>
          </a:prstGeom>
        </p:spPr>
      </p:pic>
      <p:pic>
        <p:nvPicPr>
          <p:cNvPr id="11" name="그림 10" descr="텍스트, 스크린샷, 직사각형, 영수증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C95645-241C-36DA-20C0-9E7A925AC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30" y="3984027"/>
            <a:ext cx="1991003" cy="232442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A9D6569-60DA-CB3A-1ACE-6AFDD579BE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27" y="1233878"/>
            <a:ext cx="7383057" cy="933580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79480E6D-FEFC-9CDC-7732-4246E8AD81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69777" y="4656325"/>
            <a:ext cx="4379676" cy="22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0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폰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62E5CE2-7442-E79E-67E0-72F9F969E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1923" cy="6858000"/>
          </a:xfrm>
          <a:prstGeom prst="rect">
            <a:avLst/>
          </a:prstGeom>
        </p:spPr>
      </p:pic>
      <p:pic>
        <p:nvPicPr>
          <p:cNvPr id="7" name="그림 6" descr="텍스트, 스크린샷, 문서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5ACBF0B-6393-4199-A9E5-5289EAE8F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87" y="0"/>
            <a:ext cx="5451426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3CCF2A60-BD65-1691-9A0E-0B2904A6A757}"/>
              </a:ext>
            </a:extLst>
          </p:cNvPr>
          <p:cNvSpPr/>
          <p:nvPr/>
        </p:nvSpPr>
        <p:spPr>
          <a:xfrm>
            <a:off x="2071612" y="1826575"/>
            <a:ext cx="3205238" cy="564199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01109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167CF3E6-7D3F-4E35-BBA5-A7379383067B}"/>
              </a:ext>
            </a:extLst>
          </p:cNvPr>
          <p:cNvSpPr/>
          <p:nvPr/>
        </p:nvSpPr>
        <p:spPr>
          <a:xfrm>
            <a:off x="1862490" y="20639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20 THz </a:t>
            </a:r>
            <a:r>
              <a:rPr lang="en-US" altLang="ko-KR" dirty="0">
                <a:sym typeface="Wingdings" panose="05000000000000000000" pitchFamily="2" charset="2"/>
              </a:rPr>
              <a:t> 15 um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 ~ 3 </a:t>
            </a:r>
            <a:r>
              <a:rPr lang="en-US" altLang="ko-KR" dirty="0" err="1">
                <a:sym typeface="Wingdings" panose="05000000000000000000" pitchFamily="2" charset="2"/>
              </a:rPr>
              <a:t>mrad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81B7A434-4A69-4071-9491-BF8C92A2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585"/>
            <a:ext cx="10515600" cy="923330"/>
          </a:xfrm>
        </p:spPr>
        <p:txBody>
          <a:bodyPr/>
          <a:lstStyle/>
          <a:p>
            <a:r>
              <a:rPr lang="en-US" altLang="ko-KR" dirty="0"/>
              <a:t>Divergence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5991934-063B-4C46-9CFC-11F23995E1F1}"/>
              </a:ext>
            </a:extLst>
          </p:cNvPr>
          <p:cNvSpPr/>
          <p:nvPr/>
        </p:nvSpPr>
        <p:spPr>
          <a:xfrm>
            <a:off x="8892539" y="2124986"/>
            <a:ext cx="2536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30 THz </a:t>
            </a:r>
            <a:r>
              <a:rPr lang="en-US" altLang="ko-KR" dirty="0">
                <a:sym typeface="Wingdings" panose="05000000000000000000" pitchFamily="2" charset="2"/>
              </a:rPr>
              <a:t> 10 um</a:t>
            </a:r>
          </a:p>
          <a:p>
            <a:r>
              <a:rPr lang="en-US" altLang="ko-KR">
                <a:sym typeface="Wingdings" panose="05000000000000000000" pitchFamily="2" charset="2"/>
              </a:rPr>
              <a:t> </a:t>
            </a:r>
            <a:r>
              <a:rPr lang="en-US" altLang="ko-KR" dirty="0">
                <a:sym typeface="Wingdings" panose="05000000000000000000" pitchFamily="2" charset="2"/>
              </a:rPr>
              <a:t>~ 2 </a:t>
            </a:r>
            <a:r>
              <a:rPr lang="en-US" altLang="ko-KR" dirty="0" err="1">
                <a:sym typeface="Wingdings" panose="05000000000000000000" pitchFamily="2" charset="2"/>
              </a:rPr>
              <a:t>mrad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FF73182-77E8-4C62-9209-C90D3BB0A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530" y="2862204"/>
            <a:ext cx="4922521" cy="369189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492761E-D83F-4BE1-9910-7220FF0BD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41" y="2701917"/>
            <a:ext cx="4922521" cy="3691891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0BF2B335-889E-49E0-ACA2-A20D07737089}"/>
              </a:ext>
            </a:extLst>
          </p:cNvPr>
          <p:cNvGrpSpPr/>
          <p:nvPr/>
        </p:nvGrpSpPr>
        <p:grpSpPr>
          <a:xfrm>
            <a:off x="4722275" y="250191"/>
            <a:ext cx="3344192" cy="2384085"/>
            <a:chOff x="3136121" y="1981200"/>
            <a:chExt cx="3937000" cy="2806700"/>
          </a:xfrm>
        </p:grpSpPr>
        <p:sp>
          <p:nvSpPr>
            <p:cNvPr id="13" name="평행 사변형 12">
              <a:extLst>
                <a:ext uri="{FF2B5EF4-FFF2-40B4-BE49-F238E27FC236}">
                  <a16:creationId xmlns:a16="http://schemas.microsoft.com/office/drawing/2014/main" id="{A91BC6D8-19A3-41AC-87F2-CD8BE896C0F3}"/>
                </a:ext>
              </a:extLst>
            </p:cNvPr>
            <p:cNvSpPr/>
            <p:nvPr/>
          </p:nvSpPr>
          <p:spPr>
            <a:xfrm>
              <a:off x="3136121" y="3848100"/>
              <a:ext cx="3937000" cy="939800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9C1F3249-2748-4F43-BAA0-FDC8965F35BC}"/>
                </a:ext>
              </a:extLst>
            </p:cNvPr>
            <p:cNvCxnSpPr/>
            <p:nvPr/>
          </p:nvCxnSpPr>
          <p:spPr>
            <a:xfrm flipV="1">
              <a:off x="4775200" y="1981200"/>
              <a:ext cx="0" cy="23368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597D33E-D335-468C-B7A1-9D0918007C81}"/>
                    </a:ext>
                  </a:extLst>
                </p:cNvPr>
                <p:cNvSpPr txBox="1"/>
                <p:nvPr/>
              </p:nvSpPr>
              <p:spPr>
                <a:xfrm>
                  <a:off x="4719259" y="3059668"/>
                  <a:ext cx="417439" cy="39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ko-KR" altLang="en-US" sz="16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θ</m:t>
                        </m:r>
                      </m:oMath>
                    </m:oMathPara>
                  </a14:m>
                  <a:endParaRPr lang="ko-KR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597D33E-D335-468C-B7A1-9D0918007C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9259" y="3059668"/>
                  <a:ext cx="417439" cy="3985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276319B8-883F-4F02-B529-CF7443E00108}"/>
                </a:ext>
              </a:extLst>
            </p:cNvPr>
            <p:cNvSpPr/>
            <p:nvPr/>
          </p:nvSpPr>
          <p:spPr>
            <a:xfrm>
              <a:off x="3902078" y="2679700"/>
              <a:ext cx="1746229" cy="369332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141B9B73-2BF3-418A-ACE6-6D209BFA4B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8894" y="2864366"/>
              <a:ext cx="885719" cy="1453634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2984A9E3-3BBD-4C67-9634-657B70AC8D3A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flipH="1" flipV="1">
              <a:off x="3902078" y="2864366"/>
              <a:ext cx="866816" cy="1453634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원호 18">
              <a:extLst>
                <a:ext uri="{FF2B5EF4-FFF2-40B4-BE49-F238E27FC236}">
                  <a16:creationId xmlns:a16="http://schemas.microsoft.com/office/drawing/2014/main" id="{4201FA2C-91C1-440B-B691-37179957904A}"/>
                </a:ext>
              </a:extLst>
            </p:cNvPr>
            <p:cNvSpPr/>
            <p:nvPr/>
          </p:nvSpPr>
          <p:spPr>
            <a:xfrm rot="19800000">
              <a:off x="4688334" y="3365934"/>
              <a:ext cx="338671" cy="340687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33D0AF16-DF54-4934-9DA8-5A5AF8D739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2047" y="2864366"/>
              <a:ext cx="1323953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1F78A43F-0587-48D4-89CE-CA8D79D3BD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8894" y="2679700"/>
              <a:ext cx="441283" cy="16383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3E55EF8E-EE81-44ED-9401-D2A245EA47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8895" y="2424645"/>
              <a:ext cx="1082677" cy="439721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원호 22">
              <a:extLst>
                <a:ext uri="{FF2B5EF4-FFF2-40B4-BE49-F238E27FC236}">
                  <a16:creationId xmlns:a16="http://schemas.microsoft.com/office/drawing/2014/main" id="{3DFF5604-BEF3-4F9A-BB49-1A3FFEC14DBB}"/>
                </a:ext>
              </a:extLst>
            </p:cNvPr>
            <p:cNvSpPr/>
            <p:nvPr/>
          </p:nvSpPr>
          <p:spPr>
            <a:xfrm rot="1760650">
              <a:off x="5272170" y="2466232"/>
              <a:ext cx="538008" cy="541211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597EF0A-027F-4402-AFBC-7BBD6D96ED9A}"/>
                    </a:ext>
                  </a:extLst>
                </p:cNvPr>
                <p:cNvSpPr txBox="1"/>
                <p:nvPr/>
              </p:nvSpPr>
              <p:spPr>
                <a:xfrm>
                  <a:off x="5752754" y="2461660"/>
                  <a:ext cx="455182" cy="39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altLang="ko-K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ϕ</m:t>
                        </m:r>
                      </m:oMath>
                    </m:oMathPara>
                  </a14:m>
                  <a:endParaRPr lang="ko-KR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597EF0A-027F-4402-AFBC-7BBD6D96ED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754" y="2461660"/>
                  <a:ext cx="455182" cy="398568"/>
                </a:xfrm>
                <a:prstGeom prst="rect">
                  <a:avLst/>
                </a:prstGeom>
                <a:blipFill>
                  <a:blip r:embed="rId5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1B37660-F155-90C4-8193-AFEFF3C2DF86}"/>
              </a:ext>
            </a:extLst>
          </p:cNvPr>
          <p:cNvSpPr txBox="1"/>
          <p:nvPr/>
        </p:nvSpPr>
        <p:spPr>
          <a:xfrm>
            <a:off x="730223" y="9398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 err="1"/>
              <a:t>ZnSe</a:t>
            </a:r>
            <a:r>
              <a:rPr lang="ko-KR" altLang="en-US" dirty="0"/>
              <a:t>기준</a:t>
            </a:r>
            <a:r>
              <a:rPr lang="en-US" altLang="ko-KR" dirty="0"/>
              <a:t>, h=1 mm</a:t>
            </a:r>
          </a:p>
        </p:txBody>
      </p:sp>
    </p:spTree>
    <p:extLst>
      <p:ext uri="{BB962C8B-B14F-4D97-AF65-F5344CB8AC3E}">
        <p14:creationId xmlns:p14="http://schemas.microsoft.com/office/powerpoint/2010/main" val="70703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평행 사변형 18">
            <a:extLst>
              <a:ext uri="{FF2B5EF4-FFF2-40B4-BE49-F238E27FC236}">
                <a16:creationId xmlns:a16="http://schemas.microsoft.com/office/drawing/2014/main" id="{54B0E3CD-C53A-E394-0C47-C67CF7AD1926}"/>
              </a:ext>
            </a:extLst>
          </p:cNvPr>
          <p:cNvSpPr/>
          <p:nvPr/>
        </p:nvSpPr>
        <p:spPr>
          <a:xfrm>
            <a:off x="2242360" y="2899612"/>
            <a:ext cx="7218943" cy="2743200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B50D8C5-62FF-C210-0732-F38E196A4B87}"/>
              </a:ext>
            </a:extLst>
          </p:cNvPr>
          <p:cNvGrpSpPr/>
          <p:nvPr/>
        </p:nvGrpSpPr>
        <p:grpSpPr>
          <a:xfrm>
            <a:off x="4691258" y="1173079"/>
            <a:ext cx="3173360" cy="4118421"/>
            <a:chOff x="4643132" y="1943100"/>
            <a:chExt cx="3173360" cy="4118421"/>
          </a:xfrm>
        </p:grpSpPr>
        <p:sp>
          <p:nvSpPr>
            <p:cNvPr id="4" name="직각 삼각형 3">
              <a:extLst>
                <a:ext uri="{FF2B5EF4-FFF2-40B4-BE49-F238E27FC236}">
                  <a16:creationId xmlns:a16="http://schemas.microsoft.com/office/drawing/2014/main" id="{1C93CC3F-1279-B506-7D61-2FB48C414EFB}"/>
                </a:ext>
              </a:extLst>
            </p:cNvPr>
            <p:cNvSpPr/>
            <p:nvPr/>
          </p:nvSpPr>
          <p:spPr>
            <a:xfrm rot="3384664">
              <a:off x="5531662" y="1937108"/>
              <a:ext cx="1585876" cy="298378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9A0BD9F6-2658-07BD-5DDD-4AFCEA584FBB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4643133" y="3593822"/>
              <a:ext cx="1" cy="11466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A80533DE-B5B2-85EF-75A8-CF229FABC09A}"/>
                </a:ext>
              </a:extLst>
            </p:cNvPr>
            <p:cNvCxnSpPr/>
            <p:nvPr/>
          </p:nvCxnSpPr>
          <p:spPr>
            <a:xfrm flipH="1">
              <a:off x="5517428" y="4914901"/>
              <a:ext cx="1" cy="11466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2CB5F30B-8FEE-490F-798A-A5ACB259CC37}"/>
                </a:ext>
              </a:extLst>
            </p:cNvPr>
            <p:cNvCxnSpPr/>
            <p:nvPr/>
          </p:nvCxnSpPr>
          <p:spPr>
            <a:xfrm flipH="1">
              <a:off x="7149712" y="1943100"/>
              <a:ext cx="1" cy="11466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8589D349-E6BD-ECC2-0E50-34B460335BF7}"/>
                </a:ext>
              </a:extLst>
            </p:cNvPr>
            <p:cNvCxnSpPr>
              <a:cxnSpLocks/>
            </p:cNvCxnSpPr>
            <p:nvPr/>
          </p:nvCxnSpPr>
          <p:spPr>
            <a:xfrm>
              <a:off x="4643132" y="4740442"/>
              <a:ext cx="874296" cy="1321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8BEB68F8-D831-C8AB-9A89-753E70FEDE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7428" y="3075294"/>
              <a:ext cx="1632284" cy="29862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36170B2-306C-AD13-0157-EC9A2880D393}"/>
              </a:ext>
            </a:extLst>
          </p:cNvPr>
          <p:cNvCxnSpPr>
            <a:cxnSpLocks/>
          </p:cNvCxnSpPr>
          <p:nvPr/>
        </p:nvCxnSpPr>
        <p:spPr>
          <a:xfrm flipV="1">
            <a:off x="4253163" y="890337"/>
            <a:ext cx="2548690" cy="1747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BB39ABB6-E36B-E937-96D9-ECA30A91899B}"/>
              </a:ext>
            </a:extLst>
          </p:cNvPr>
          <p:cNvCxnSpPr>
            <a:cxnSpLocks/>
          </p:cNvCxnSpPr>
          <p:nvPr/>
        </p:nvCxnSpPr>
        <p:spPr>
          <a:xfrm>
            <a:off x="5851832" y="2637923"/>
            <a:ext cx="1547480" cy="946290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64DB83E-DA24-7F43-371E-40927E45A608}"/>
              </a:ext>
            </a:extLst>
          </p:cNvPr>
          <p:cNvSpPr txBox="1"/>
          <p:nvPr/>
        </p:nvSpPr>
        <p:spPr>
          <a:xfrm>
            <a:off x="2540453" y="2329976"/>
            <a:ext cx="1243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cs typeface="Arial" panose="020B0604020202020204" pitchFamily="34" charset="0"/>
              </a:rPr>
              <a:t>Bem path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1CDC64-5D94-2984-3A5F-13E5B7E4C5CE}"/>
              </a:ext>
            </a:extLst>
          </p:cNvPr>
          <p:cNvSpPr txBox="1"/>
          <p:nvPr/>
        </p:nvSpPr>
        <p:spPr>
          <a:xfrm>
            <a:off x="4943923" y="5817271"/>
            <a:ext cx="1243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cs typeface="Arial" panose="020B0604020202020204" pitchFamily="34" charset="0"/>
              </a:rPr>
              <a:t>stage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FA500D-EE06-BEA9-7249-6F8A4831A02D}"/>
              </a:ext>
            </a:extLst>
          </p:cNvPr>
          <p:cNvSpPr txBox="1"/>
          <p:nvPr/>
        </p:nvSpPr>
        <p:spPr>
          <a:xfrm>
            <a:off x="7249028" y="1044422"/>
            <a:ext cx="1243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cs typeface="Arial" panose="020B0604020202020204" pitchFamily="34" charset="0"/>
              </a:rPr>
              <a:t>crystal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651BB1-BBB2-169D-C680-136E0AF0D0B2}"/>
              </a:ext>
            </a:extLst>
          </p:cNvPr>
          <p:cNvSpPr txBox="1"/>
          <p:nvPr/>
        </p:nvSpPr>
        <p:spPr>
          <a:xfrm>
            <a:off x="7004385" y="3601089"/>
            <a:ext cx="1243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cs typeface="Arial" panose="020B0604020202020204" pitchFamily="34" charset="0"/>
              </a:rPr>
              <a:t>Radiation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407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95273C6-D1B2-02B1-F8D0-905BA2317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7" r="11117" b="80642"/>
          <a:stretch>
            <a:fillRect/>
          </a:stretch>
        </p:blipFill>
        <p:spPr>
          <a:xfrm>
            <a:off x="3890837" y="3320897"/>
            <a:ext cx="3744440" cy="10188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86F647-4608-47AB-A586-DCF608FF416B}"/>
              </a:ext>
            </a:extLst>
          </p:cNvPr>
          <p:cNvSpPr txBox="1"/>
          <p:nvPr/>
        </p:nvSpPr>
        <p:spPr>
          <a:xfrm>
            <a:off x="257294" y="281369"/>
            <a:ext cx="5092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Detecting angle for Commercial</a:t>
            </a:r>
            <a:r>
              <a:rPr lang="ko-KR" altLang="en-US" dirty="0"/>
              <a:t> </a:t>
            </a:r>
            <a:r>
              <a:rPr lang="en-US" altLang="ko-KR" dirty="0"/>
              <a:t>product(</a:t>
            </a:r>
            <a:r>
              <a:rPr lang="en-US" altLang="ko-KR" dirty="0" err="1"/>
              <a:t>ZnSe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5" name="직각 삼각형 4">
            <a:extLst>
              <a:ext uri="{FF2B5EF4-FFF2-40B4-BE49-F238E27FC236}">
                <a16:creationId xmlns:a16="http://schemas.microsoft.com/office/drawing/2014/main" id="{A247F845-B460-4634-8C0A-851B5DEB1D16}"/>
              </a:ext>
            </a:extLst>
          </p:cNvPr>
          <p:cNvSpPr/>
          <p:nvPr/>
        </p:nvSpPr>
        <p:spPr>
          <a:xfrm>
            <a:off x="1251683" y="1761881"/>
            <a:ext cx="3102708" cy="3993661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01903F40-C14E-4C23-8690-BDC3B08DD739}"/>
              </a:ext>
            </a:extLst>
          </p:cNvPr>
          <p:cNvSpPr/>
          <p:nvPr/>
        </p:nvSpPr>
        <p:spPr>
          <a:xfrm rot="16200000">
            <a:off x="2794523" y="3693697"/>
            <a:ext cx="312615" cy="475956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32C7D4-C207-472E-A1C2-2231B95AF271}"/>
              </a:ext>
            </a:extLst>
          </p:cNvPr>
          <p:cNvSpPr txBox="1"/>
          <p:nvPr/>
        </p:nvSpPr>
        <p:spPr>
          <a:xfrm>
            <a:off x="5404915" y="588881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 beam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E4775-16EA-40D2-88B4-D1408FE227F5}"/>
              </a:ext>
            </a:extLst>
          </p:cNvPr>
          <p:cNvSpPr txBox="1"/>
          <p:nvPr/>
        </p:nvSpPr>
        <p:spPr>
          <a:xfrm>
            <a:off x="2886977" y="5293877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Prism</a:t>
            </a:r>
            <a:endParaRPr lang="ko-KR" altLang="en-US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C71C69A-F9EF-485C-880E-AD824D55C6B9}"/>
              </a:ext>
            </a:extLst>
          </p:cNvPr>
          <p:cNvCxnSpPr>
            <a:cxnSpLocks/>
          </p:cNvCxnSpPr>
          <p:nvPr/>
        </p:nvCxnSpPr>
        <p:spPr>
          <a:xfrm flipV="1">
            <a:off x="1251683" y="3551603"/>
            <a:ext cx="1367692" cy="1453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38A88F8-3F7B-44BF-B46F-48CE7FDCEF7F}"/>
              </a:ext>
            </a:extLst>
          </p:cNvPr>
          <p:cNvSpPr txBox="1"/>
          <p:nvPr/>
        </p:nvSpPr>
        <p:spPr>
          <a:xfrm>
            <a:off x="2217462" y="2574375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ChDR</a:t>
            </a:r>
            <a:endParaRPr lang="ko-KR" altLang="en-US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4EA408EA-BB42-4C65-8736-A610F9540E22}"/>
              </a:ext>
            </a:extLst>
          </p:cNvPr>
          <p:cNvCxnSpPr>
            <a:cxnSpLocks/>
          </p:cNvCxnSpPr>
          <p:nvPr/>
        </p:nvCxnSpPr>
        <p:spPr>
          <a:xfrm flipV="1">
            <a:off x="2678543" y="2335809"/>
            <a:ext cx="2519909" cy="12157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708EC4C-3719-4F97-83A9-26F32D4B37EE}"/>
              </a:ext>
            </a:extLst>
          </p:cNvPr>
          <p:cNvSpPr/>
          <p:nvPr/>
        </p:nvSpPr>
        <p:spPr>
          <a:xfrm rot="20896442">
            <a:off x="3341649" y="2043235"/>
            <a:ext cx="4087446" cy="1953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6CBCF7-8E81-4132-8C5F-6E012551A431}"/>
              </a:ext>
            </a:extLst>
          </p:cNvPr>
          <p:cNvSpPr txBox="1"/>
          <p:nvPr/>
        </p:nvSpPr>
        <p:spPr>
          <a:xfrm>
            <a:off x="4269133" y="1442078"/>
            <a:ext cx="1846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Gold Mirror (4”)</a:t>
            </a:r>
            <a:endParaRPr lang="ko-KR" altLang="en-US" dirty="0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580C039F-9AC1-4F83-89C6-C78545DA734B}"/>
              </a:ext>
            </a:extLst>
          </p:cNvPr>
          <p:cNvCxnSpPr>
            <a:cxnSpLocks/>
          </p:cNvCxnSpPr>
          <p:nvPr/>
        </p:nvCxnSpPr>
        <p:spPr>
          <a:xfrm>
            <a:off x="5198452" y="2308662"/>
            <a:ext cx="4605869" cy="27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1699CD1-E9E7-44AC-8306-8F8D4E61D09C}"/>
              </a:ext>
            </a:extLst>
          </p:cNvPr>
          <p:cNvSpPr/>
          <p:nvPr/>
        </p:nvSpPr>
        <p:spPr>
          <a:xfrm>
            <a:off x="9872051" y="2172015"/>
            <a:ext cx="1797539" cy="273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Detector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7DF5D5D6-1B2A-4F22-98F5-05C928580B82}"/>
              </a:ext>
            </a:extLst>
          </p:cNvPr>
          <p:cNvCxnSpPr>
            <a:cxnSpLocks/>
          </p:cNvCxnSpPr>
          <p:nvPr/>
        </p:nvCxnSpPr>
        <p:spPr>
          <a:xfrm flipV="1">
            <a:off x="1251683" y="3758711"/>
            <a:ext cx="1506393" cy="1582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56876D81-3A25-4F56-9B99-5B185B2176CA}"/>
              </a:ext>
            </a:extLst>
          </p:cNvPr>
          <p:cNvCxnSpPr>
            <a:cxnSpLocks/>
          </p:cNvCxnSpPr>
          <p:nvPr/>
        </p:nvCxnSpPr>
        <p:spPr>
          <a:xfrm flipV="1">
            <a:off x="1322021" y="3924734"/>
            <a:ext cx="1582614" cy="16461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8CC786EB-8EFB-4F4C-A400-D02D30C416CB}"/>
              </a:ext>
            </a:extLst>
          </p:cNvPr>
          <p:cNvCxnSpPr>
            <a:cxnSpLocks/>
          </p:cNvCxnSpPr>
          <p:nvPr/>
        </p:nvCxnSpPr>
        <p:spPr>
          <a:xfrm flipV="1">
            <a:off x="1251683" y="3344495"/>
            <a:ext cx="1188900" cy="1307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D2C221DE-B96C-499A-9DC3-EDEFAB64FDD4}"/>
              </a:ext>
            </a:extLst>
          </p:cNvPr>
          <p:cNvCxnSpPr>
            <a:cxnSpLocks/>
          </p:cNvCxnSpPr>
          <p:nvPr/>
        </p:nvCxnSpPr>
        <p:spPr>
          <a:xfrm flipV="1">
            <a:off x="2444727" y="2550033"/>
            <a:ext cx="1620494" cy="7796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3A59071F-19C3-4DC8-A7D3-564F6A84DABA}"/>
              </a:ext>
            </a:extLst>
          </p:cNvPr>
          <p:cNvCxnSpPr>
            <a:cxnSpLocks/>
          </p:cNvCxnSpPr>
          <p:nvPr/>
        </p:nvCxnSpPr>
        <p:spPr>
          <a:xfrm flipV="1">
            <a:off x="2830943" y="2123995"/>
            <a:ext cx="3406955" cy="15800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6F312C2D-2777-4E20-9771-C5D21A958C17}"/>
              </a:ext>
            </a:extLst>
          </p:cNvPr>
          <p:cNvCxnSpPr>
            <a:cxnSpLocks/>
          </p:cNvCxnSpPr>
          <p:nvPr/>
        </p:nvCxnSpPr>
        <p:spPr>
          <a:xfrm flipV="1">
            <a:off x="2983439" y="1942431"/>
            <a:ext cx="4286092" cy="19648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2A2C02EF-14A2-452B-AFA7-81310D25BEE5}"/>
              </a:ext>
            </a:extLst>
          </p:cNvPr>
          <p:cNvCxnSpPr>
            <a:cxnSpLocks/>
          </p:cNvCxnSpPr>
          <p:nvPr/>
        </p:nvCxnSpPr>
        <p:spPr>
          <a:xfrm>
            <a:off x="4061312" y="2574996"/>
            <a:ext cx="5673971" cy="70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3FD10872-3FBF-4AE2-99F8-0A2541CFF207}"/>
              </a:ext>
            </a:extLst>
          </p:cNvPr>
          <p:cNvCxnSpPr>
            <a:cxnSpLocks/>
          </p:cNvCxnSpPr>
          <p:nvPr/>
        </p:nvCxnSpPr>
        <p:spPr>
          <a:xfrm>
            <a:off x="6227475" y="2125262"/>
            <a:ext cx="350780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5B016D96-C28B-40FE-A411-07A4095730D0}"/>
              </a:ext>
            </a:extLst>
          </p:cNvPr>
          <p:cNvCxnSpPr>
            <a:cxnSpLocks/>
          </p:cNvCxnSpPr>
          <p:nvPr/>
        </p:nvCxnSpPr>
        <p:spPr>
          <a:xfrm>
            <a:off x="7269531" y="1955436"/>
            <a:ext cx="253479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화살표: 아래로 구부러짐 55">
            <a:extLst>
              <a:ext uri="{FF2B5EF4-FFF2-40B4-BE49-F238E27FC236}">
                <a16:creationId xmlns:a16="http://schemas.microsoft.com/office/drawing/2014/main" id="{1FB105CB-2067-47BA-8BFA-6B532C107290}"/>
              </a:ext>
            </a:extLst>
          </p:cNvPr>
          <p:cNvSpPr/>
          <p:nvPr/>
        </p:nvSpPr>
        <p:spPr>
          <a:xfrm rot="20895876">
            <a:off x="3884446" y="997102"/>
            <a:ext cx="2691940" cy="916882"/>
          </a:xfrm>
          <a:prstGeom prst="curvedDownArrow">
            <a:avLst>
              <a:gd name="adj1" fmla="val 9043"/>
              <a:gd name="adj2" fmla="val 50000"/>
              <a:gd name="adj3" fmla="val 1838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886EFC9-B8C6-4ED2-A937-4FB93E1184D7}"/>
              </a:ext>
            </a:extLst>
          </p:cNvPr>
          <p:cNvSpPr txBox="1"/>
          <p:nvPr/>
        </p:nvSpPr>
        <p:spPr>
          <a:xfrm>
            <a:off x="5375726" y="517955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5-axis stage</a:t>
            </a:r>
            <a:endParaRPr lang="ko-KR" altLang="en-US" dirty="0"/>
          </a:p>
        </p:txBody>
      </p: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BDF8B303-1467-4558-8194-5CD15E42147B}"/>
              </a:ext>
            </a:extLst>
          </p:cNvPr>
          <p:cNvCxnSpPr/>
          <p:nvPr/>
        </p:nvCxnSpPr>
        <p:spPr>
          <a:xfrm>
            <a:off x="9082698" y="-387350"/>
            <a:ext cx="0" cy="6416431"/>
          </a:xfrm>
          <a:prstGeom prst="line">
            <a:avLst/>
          </a:prstGeom>
          <a:ln w="571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이등변 삼각형 59">
            <a:extLst>
              <a:ext uri="{FF2B5EF4-FFF2-40B4-BE49-F238E27FC236}">
                <a16:creationId xmlns:a16="http://schemas.microsoft.com/office/drawing/2014/main" id="{163562DA-E8D4-467B-86DA-034DBC118ECD}"/>
              </a:ext>
            </a:extLst>
          </p:cNvPr>
          <p:cNvSpPr/>
          <p:nvPr/>
        </p:nvSpPr>
        <p:spPr>
          <a:xfrm rot="13431770">
            <a:off x="1690498" y="4516515"/>
            <a:ext cx="172481" cy="1178999"/>
          </a:xfrm>
          <a:prstGeom prst="triangle">
            <a:avLst/>
          </a:prstGeom>
          <a:solidFill>
            <a:srgbClr val="FF090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774E68D-C8F9-48C6-A902-6717EFAEC94C}"/>
              </a:ext>
            </a:extLst>
          </p:cNvPr>
          <p:cNvSpPr txBox="1"/>
          <p:nvPr/>
        </p:nvSpPr>
        <p:spPr>
          <a:xfrm>
            <a:off x="2074867" y="4895939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2~3 </a:t>
            </a:r>
            <a:r>
              <a:rPr lang="en-US" altLang="ko-KR" dirty="0" err="1"/>
              <a:t>mrad</a:t>
            </a:r>
            <a:endParaRPr lang="ko-KR" alt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410AF6-4B3E-4182-A490-E49B8295A201}"/>
              </a:ext>
            </a:extLst>
          </p:cNvPr>
          <p:cNvSpPr txBox="1"/>
          <p:nvPr/>
        </p:nvSpPr>
        <p:spPr>
          <a:xfrm>
            <a:off x="7519272" y="1392549"/>
            <a:ext cx="389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Light</a:t>
            </a:r>
            <a:r>
              <a:rPr lang="ko-KR" altLang="en-US" dirty="0"/>
              <a:t> </a:t>
            </a:r>
            <a:r>
              <a:rPr lang="en-US" altLang="ko-KR" dirty="0"/>
              <a:t>path &lt; 1 m (2~3 mm spread)</a:t>
            </a:r>
            <a:endParaRPr lang="ko-KR" altLang="en-US" dirty="0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CFF17ECE-7F0B-7AB2-D93C-CE022B055AE3}"/>
              </a:ext>
            </a:extLst>
          </p:cNvPr>
          <p:cNvSpPr/>
          <p:nvPr/>
        </p:nvSpPr>
        <p:spPr>
          <a:xfrm>
            <a:off x="3301485" y="3794740"/>
            <a:ext cx="127599" cy="173785"/>
          </a:xfrm>
          <a:custGeom>
            <a:avLst/>
            <a:gdLst>
              <a:gd name="connsiteX0" fmla="*/ 0 w 177162"/>
              <a:gd name="connsiteY0" fmla="*/ 0 h 104775"/>
              <a:gd name="connsiteX1" fmla="*/ 171450 w 177162"/>
              <a:gd name="connsiteY1" fmla="*/ 19050 h 104775"/>
              <a:gd name="connsiteX2" fmla="*/ 142875 w 177162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2" h="104775">
                <a:moveTo>
                  <a:pt x="0" y="0"/>
                </a:moveTo>
                <a:cubicBezTo>
                  <a:pt x="73819" y="794"/>
                  <a:pt x="147638" y="1588"/>
                  <a:pt x="171450" y="19050"/>
                </a:cubicBezTo>
                <a:cubicBezTo>
                  <a:pt x="195262" y="36512"/>
                  <a:pt x="136525" y="85725"/>
                  <a:pt x="142875" y="10477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C4D9BA12-ED4C-2FC4-4777-D4CD1676859B}"/>
              </a:ext>
            </a:extLst>
          </p:cNvPr>
          <p:cNvCxnSpPr/>
          <p:nvPr/>
        </p:nvCxnSpPr>
        <p:spPr>
          <a:xfrm>
            <a:off x="3104978" y="3968525"/>
            <a:ext cx="1077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F5713A6-AB26-570F-7C00-3F88022B79B5}"/>
              </a:ext>
            </a:extLst>
          </p:cNvPr>
          <p:cNvSpPr txBox="1"/>
          <p:nvPr/>
        </p:nvSpPr>
        <p:spPr>
          <a:xfrm>
            <a:off x="4944528" y="4180687"/>
            <a:ext cx="161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By Snell’s law</a:t>
            </a:r>
            <a:endParaRPr lang="ko-KR" altLang="en-US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01D28913-FB07-65BC-7B7B-EA01EC9FA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81" y="3541780"/>
            <a:ext cx="4566887" cy="32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92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</TotalTime>
  <Words>296</Words>
  <Application>Microsoft Office PowerPoint</Application>
  <PresentationFormat>와이드스크린</PresentationFormat>
  <Paragraphs>65</Paragraphs>
  <Slides>11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Cambria Math</vt:lpstr>
      <vt:lpstr>Wingdings</vt:lpstr>
      <vt:lpstr>Office 테마</vt:lpstr>
      <vt:lpstr>Group meeting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IBS laser 실험 준비</dc:title>
  <dc:creator>송우진 Song woojin</dc:creator>
  <cp:lastModifiedBy>장원(물리학과)</cp:lastModifiedBy>
  <cp:revision>67</cp:revision>
  <dcterms:created xsi:type="dcterms:W3CDTF">2023-09-01T05:44:06Z</dcterms:created>
  <dcterms:modified xsi:type="dcterms:W3CDTF">2025-09-26T00:56:09Z</dcterms:modified>
</cp:coreProperties>
</file>