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0" r:id="rId7"/>
    <p:sldId id="271" r:id="rId8"/>
    <p:sldId id="272" r:id="rId9"/>
    <p:sldId id="273" r:id="rId10"/>
    <p:sldId id="261" r:id="rId11"/>
    <p:sldId id="26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F61624-7B32-4F85-9BF3-E32147DB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3999384-975D-4877-94E0-049F10A2A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27315-8817-4D4D-A741-EC7D85BC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C5D62C-B584-4733-B8D9-56413F03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170097-B8EE-4954-883A-4F358098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12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D59A48-F5B6-488C-AAD4-D3316CE0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2F0372-3241-49ED-92AA-9515F6C3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C4E205-80B7-4988-8C3E-F48E8D15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AE3E05-D79B-4C7C-9641-E4930054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D4E87D-271A-4452-B381-3EFB5FDE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28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826DF9E-BD7C-4805-9E63-314D78DB9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1C9B1E-135A-4930-B028-D8DAD3E26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1E1FEC-2579-43CE-8B7D-89402735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C81E48-00FC-4B8E-A353-FD3E3D42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7CD036-9A71-4322-8E9A-007663EB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0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8D44DF-66DF-44B1-B3AF-96CAF8C3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13E999-6EEB-491A-8046-849BE6FBC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30C418-D4A3-492E-BEB5-E58176F1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6C93A1-474F-4CDA-BA57-44D2A871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4D4874-B2CB-4366-92CD-108EF992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69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A10DD9-6CBE-4C27-A413-1D800CD3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7A6E5B-560D-4A9D-87AF-5D4656D91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FD37F8-F973-4D14-96F5-C1127718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1A3DAC-0F9D-433C-934C-AEDD63C3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FAB6F4-83F3-43E8-B3F3-A098E8F4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04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34265F-9F86-47F9-840C-E1A6043D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1B7D5C-19E4-486B-9B12-7818FD83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BB87CF-2CCD-4F61-BB9C-873EB389D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257ECC-C042-448A-B3D7-81C707E2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1B4D0C-A204-45BB-86BA-1DC6B013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60AC56-E627-4294-ABD0-974A6CD7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47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F67EEB-66B6-48C7-B4D4-56E06EE0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E5A1BD-BBC3-4746-892A-61C88B3A3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A1EA1C-DBA5-4CD1-90A8-DD8C8A67C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1A21747-C655-41F0-BD7A-947570CA8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8ECC2D4-7CBB-4B23-B217-9F2930A9A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110C6C-8F28-4A07-934D-9777AAAE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541A2DB-0155-4739-A014-1D2E4EAB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564DE4E-5DA7-424E-8178-82870CE7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56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0D739A-AFF2-4DC7-AA33-6BAAE146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711CB7F-070C-4375-92D6-EEF03F2A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3102B9D-111A-4CEE-B3E6-A1B1D8B7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619D10A-36B0-4E8F-BE9F-5B7DDFEF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14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9EA7AD5-2C3B-41B4-A428-462FC1F9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235695-5E5B-45EF-B134-4C884D5E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B5519C-0F13-403A-BCC0-C62D8C3C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9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20474-4DF4-4C0C-A662-A2D0BC8F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62B423-09FC-448C-8677-CF64A1DA2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280BF0-0A3E-405E-B7AF-4DCB0187A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9A0404-F549-4FCD-BD6B-7E98FE62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6FC8E0-D590-49CA-857C-10EA07FE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374D7A-45DA-4FFF-85C8-D184A7C5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31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9B03D7-778D-4FA3-A187-CB62294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F88132-714F-47A1-A35B-E378C04AD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691D68-85E5-4C68-B66D-3C9F17E1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C80B35-4AA4-4927-93B0-63E5C90D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4D5A6D-26BD-444B-90F8-BF96217F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DC2067-1E91-4BCE-9510-1FE092E1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2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345E27E-3E39-4F14-A757-3D2BB6EA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44EE2E-8140-410B-8C29-2A8768A4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7FCEAE-A89C-44C4-BBE6-262D7A209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803E-BD89-4856-B894-0A2963BE4302}" type="datetimeFigureOut">
              <a:rPr lang="ko-KR" altLang="en-US" smtClean="0"/>
              <a:t>2025-09-25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08F61C-FE35-4D65-9201-A817D92A0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2A37FA-5DCC-442C-889A-CF869D2A4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E6F7-D36C-489D-9432-054E0F553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79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CFDFF2-971D-49FB-A38F-34B8A37FD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20250926 Group 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1F430AD-450E-4529-BB22-74815EAFD9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99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AB641-1AD5-48F5-82E6-1288E098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Optimization (Planned)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AE3DC-1EA3-45D8-BAE3-E9BC0781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5608" cy="4351338"/>
          </a:xfrm>
        </p:spPr>
        <p:txBody>
          <a:bodyPr>
            <a:normAutofit/>
          </a:bodyPr>
          <a:lstStyle/>
          <a:p>
            <a:r>
              <a:rPr lang="en-US" altLang="ko-KR" dirty="0"/>
              <a:t>To solve this problem, another TR whose center is not included in the other TR will be introduced</a:t>
            </a:r>
          </a:p>
          <a:p>
            <a:r>
              <a:rPr lang="en-US" altLang="ko-KR" dirty="0"/>
              <a:t>To improve the efficiency, the center of a trust region when it was terminated due to the edge length being too small will be excluded as a candidate for next center of TR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AF5F59F-0FB7-4F33-8B2E-F5911D5C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191" y="1418788"/>
            <a:ext cx="4873514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342E72-3EEA-4B60-96EB-25FC17E2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319800-C2E1-40BC-A4B2-672C9EFDC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Optimization of PAL-</a:t>
            </a:r>
            <a:r>
              <a:rPr lang="en-US" altLang="ko-KR" dirty="0" err="1"/>
              <a:t>eLabs</a:t>
            </a:r>
            <a:r>
              <a:rPr lang="en-US" altLang="ko-KR" dirty="0"/>
              <a:t> UED machine parameters</a:t>
            </a:r>
          </a:p>
          <a:p>
            <a:pPr marL="0" indent="0">
              <a:buNone/>
            </a:pPr>
            <a:r>
              <a:rPr lang="en-US" altLang="ko-KR" dirty="0"/>
              <a:t>- Measurement of q-resolution by fitting UED diffraction pattern</a:t>
            </a:r>
          </a:p>
          <a:p>
            <a:r>
              <a:rPr lang="en-US" altLang="ko-KR" dirty="0"/>
              <a:t>Participation of gas UED experiment (with IBS)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967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E6D891-10B8-4868-8906-79E3E97A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Experiment(with IBS)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178896-7B1F-40B6-8A4F-9E0A5E423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Design of sample chamber for gas sample experiment</a:t>
            </a:r>
          </a:p>
          <a:p>
            <a:pPr marL="0" indent="0">
              <a:buNone/>
            </a:pPr>
            <a:r>
              <a:rPr lang="en-US" altLang="ko-KR" dirty="0"/>
              <a:t> (with IBS)</a:t>
            </a:r>
          </a:p>
          <a:p>
            <a:r>
              <a:rPr lang="en-US" altLang="ko-KR" dirty="0"/>
              <a:t>Every required equipment will be stocked by early November</a:t>
            </a:r>
          </a:p>
        </p:txBody>
      </p:sp>
    </p:spTree>
    <p:extLst>
      <p:ext uri="{BB962C8B-B14F-4D97-AF65-F5344CB8AC3E}">
        <p14:creationId xmlns:p14="http://schemas.microsoft.com/office/powerpoint/2010/main" val="268577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DB06C0-6745-4B55-9E68-494082E8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Optimization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EC7F29-9892-4C0C-B51A-09D084F11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UED optimization via GPT simulator</a:t>
            </a:r>
          </a:p>
          <a:p>
            <a:pPr marL="0" indent="0">
              <a:buNone/>
            </a:pPr>
            <a:r>
              <a:rPr lang="en-US" altLang="ko-KR" dirty="0"/>
              <a:t>- It takes three times shorter time than optimization via ASTRA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FD08B24-9D8A-471E-9BE4-E66B06C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21" y="2735404"/>
            <a:ext cx="7660758" cy="38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755CD8-00C3-4B74-B6EB-6694FBAFA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Optimization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822539-0519-441C-8C22-0E46E060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Batch-mode(the mode which selects multiple solutions concurrently)</a:t>
            </a:r>
          </a:p>
          <a:p>
            <a:r>
              <a:rPr lang="en-US" altLang="ko-KR" dirty="0"/>
              <a:t>Batch-mode took more time for optimization(&gt;10s) than single mode(2~5s)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668DB1-6085-4730-A82E-190B8D673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97" y="3091762"/>
            <a:ext cx="7207103" cy="35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AB641-1AD5-48F5-82E6-1288E098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Optimization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AE3DC-1EA3-45D8-BAE3-E9BC0781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7002" cy="4351338"/>
          </a:xfrm>
        </p:spPr>
        <p:txBody>
          <a:bodyPr/>
          <a:lstStyle/>
          <a:p>
            <a:r>
              <a:rPr lang="en-US" altLang="ko-KR" dirty="0"/>
              <a:t>Optimization of PAL-</a:t>
            </a:r>
            <a:r>
              <a:rPr lang="en-US" altLang="ko-KR" dirty="0" err="1"/>
              <a:t>eLabs</a:t>
            </a:r>
            <a:r>
              <a:rPr lang="en-US" altLang="ko-KR" dirty="0"/>
              <a:t> MeV-UED machine parameter by extracting data and putting value by EPICS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32D80E-4B6C-4F04-B48A-29CDEBC71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02" y="237480"/>
            <a:ext cx="5216170" cy="62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5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AB641-1AD5-48F5-82E6-1288E098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Optimization(Planned)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AE3DC-1EA3-45D8-BAE3-E9BC0781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1528" cy="4351338"/>
          </a:xfrm>
        </p:spPr>
        <p:txBody>
          <a:bodyPr/>
          <a:lstStyle/>
          <a:p>
            <a:r>
              <a:rPr lang="en-US" altLang="ko-KR" dirty="0"/>
              <a:t>Measurement of q-resolution by fitting of diffraction pattern</a:t>
            </a:r>
          </a:p>
          <a:p>
            <a:r>
              <a:rPr lang="en-US" altLang="ko-KR" dirty="0"/>
              <a:t>Upper limit of q-resolution can be determined by measuring the width of peaks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18101-DC07-4170-B9E6-04A00C598D55}"/>
              </a:ext>
            </a:extLst>
          </p:cNvPr>
          <p:cNvSpPr txBox="1"/>
          <p:nvPr/>
        </p:nvSpPr>
        <p:spPr>
          <a:xfrm>
            <a:off x="8462703" y="6119037"/>
            <a:ext cx="297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50" b="0" i="0" dirty="0">
                <a:solidFill>
                  <a:srgbClr val="555555"/>
                </a:solidFill>
                <a:effectLst/>
                <a:latin typeface="+mn-lt"/>
              </a:rPr>
              <a:t>F. Qi</a:t>
            </a:r>
            <a:r>
              <a:rPr lang="en-US" altLang="ko-KR" sz="1050" dirty="0">
                <a:solidFill>
                  <a:srgbClr val="555555"/>
                </a:solidFill>
                <a:latin typeface="+mn-lt"/>
              </a:rPr>
              <a:t>. et al. </a:t>
            </a:r>
            <a:r>
              <a:rPr lang="en-US" altLang="ko-KR" sz="1050" b="0" i="0" dirty="0">
                <a:solidFill>
                  <a:srgbClr val="000000"/>
                </a:solidFill>
                <a:effectLst/>
                <a:latin typeface="+mn-lt"/>
              </a:rPr>
              <a:t>Phys. Rev. Lett. (2020)</a:t>
            </a:r>
            <a:endParaRPr lang="en-US" altLang="ko-KR" sz="1050" b="0" i="0" dirty="0">
              <a:solidFill>
                <a:srgbClr val="555555"/>
              </a:solidFill>
              <a:effectLst/>
              <a:latin typeface="+mn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A1FA2CE-EE8E-44EE-9977-D25C30FB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728" y="3067493"/>
            <a:ext cx="3244775" cy="28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AB641-1AD5-48F5-82E6-1288E098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Optimization (Planned)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4FAE3DC-1EA3-45D8-BAE3-E9BC078192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7874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dirty="0"/>
                  <a:t>Diffraction peak profiles is often described as a combination of Gauss and Lorentz (Cauchy) functions</a:t>
                </a:r>
              </a:p>
              <a:p>
                <a:r>
                  <a:rPr lang="en-US" altLang="ko-KR" dirty="0"/>
                  <a:t>Voigt function(convolution of Gaussian and Lorentzian function</a:t>
                </a:r>
              </a:p>
              <a:p>
                <a:pPr marL="0" indent="0">
                  <a:buNone/>
                </a:pPr>
                <a:r>
                  <a:rPr lang="en-US" altLang="ko-KR" b="0" dirty="0"/>
                  <a:t> 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/>
                  <a:t>) or pseudo-Voigt function(linear combination of Gaussian and Lorentzian function) can be used for fitting</a:t>
                </a:r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4FAE3DC-1EA3-45D8-BAE3-E9BC07819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78748" cy="4351338"/>
              </a:xfrm>
              <a:blipFill>
                <a:blip r:embed="rId2"/>
                <a:stretch>
                  <a:fillRect l="-1784" t="-3361" r="-2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B04BC13C-20EB-4F25-A972-5CE9D1ED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48" y="1825625"/>
            <a:ext cx="4175051" cy="35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AB641-1AD5-48F5-82E6-1288E098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Optimization (Planned)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AE3DC-1EA3-45D8-BAE3-E9BC0781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5608" cy="4351338"/>
          </a:xfrm>
        </p:spPr>
        <p:txBody>
          <a:bodyPr>
            <a:normAutofit/>
          </a:bodyPr>
          <a:lstStyle/>
          <a:p>
            <a:r>
              <a:rPr lang="en-US" altLang="ko-KR" dirty="0"/>
              <a:t>Multi-objective trust region optimization(MORBO) was used to reduce the number of iteration</a:t>
            </a:r>
          </a:p>
          <a:p>
            <a:r>
              <a:rPr lang="en-US" altLang="ko-KR" dirty="0"/>
              <a:t>Since there is only one trust region(TR), the Pareto front was unequally distributed compared to normal MOBO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E0532C-BF62-46E8-AE79-44C2341E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808" y="1403497"/>
            <a:ext cx="4713166" cy="4710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3BB66-8721-49D4-80A7-B54FF213AC9F}"/>
              </a:ext>
            </a:extLst>
          </p:cNvPr>
          <p:cNvSpPr txBox="1"/>
          <p:nvPr/>
        </p:nvSpPr>
        <p:spPr>
          <a:xfrm>
            <a:off x="7695800" y="6311900"/>
            <a:ext cx="467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R. Roussel et al. </a:t>
            </a:r>
            <a:r>
              <a:rPr lang="en-US" altLang="ko-KR" sz="1400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Phys. Rev. Accel. Beams </a:t>
            </a:r>
            <a:r>
              <a:rPr lang="en-US" altLang="ko-KR" sz="1400" b="1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27</a:t>
            </a: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. (2024).</a:t>
            </a:r>
          </a:p>
        </p:txBody>
      </p:sp>
    </p:spTree>
    <p:extLst>
      <p:ext uri="{BB962C8B-B14F-4D97-AF65-F5344CB8AC3E}">
        <p14:creationId xmlns:p14="http://schemas.microsoft.com/office/powerpoint/2010/main" val="46970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AB641-1AD5-48F5-82E6-1288E098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Optimization (Planned)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BDA4B07-3D82-40BC-B3FE-8016E5C3C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493873"/>
            <a:ext cx="6708775" cy="4774019"/>
          </a:xfr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4D451F7-E08A-4907-B6F8-0E0109DAC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12" y="1493873"/>
            <a:ext cx="5619307" cy="4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338</Words>
  <Application>Microsoft Office PowerPoint</Application>
  <PresentationFormat>와이드스크린</PresentationFormat>
  <Paragraphs>34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Cambria Math</vt:lpstr>
      <vt:lpstr>Noto Sans</vt:lpstr>
      <vt:lpstr>Office 테마</vt:lpstr>
      <vt:lpstr>20250926 Group Meeting</vt:lpstr>
      <vt:lpstr>UED Experiment(with IBS)</vt:lpstr>
      <vt:lpstr>UED Optimization</vt:lpstr>
      <vt:lpstr>UED Optimization</vt:lpstr>
      <vt:lpstr>UED Optimization</vt:lpstr>
      <vt:lpstr>UED Optimization(Planned)</vt:lpstr>
      <vt:lpstr>UED Optimization (Planned)</vt:lpstr>
      <vt:lpstr>UED Optimization (Planned)</vt:lpstr>
      <vt:lpstr>UED Optimization (Planned)</vt:lpstr>
      <vt:lpstr>UED Optimization (Planned)</vt:lpstr>
      <vt:lpstr>Future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20250926 Group Meeting</dc:title>
  <dc:creator>SAMSUNG</dc:creator>
  <cp:lastModifiedBy>SAMSUNG</cp:lastModifiedBy>
  <cp:revision>73</cp:revision>
  <dcterms:created xsi:type="dcterms:W3CDTF">2025-09-25T03:21:36Z</dcterms:created>
  <dcterms:modified xsi:type="dcterms:W3CDTF">2025-09-26T01:35:12Z</dcterms:modified>
</cp:coreProperties>
</file>