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60" r:id="rId6"/>
    <p:sldId id="262" r:id="rId7"/>
    <p:sldId id="264" r:id="rId8"/>
    <p:sldId id="259" r:id="rId9"/>
    <p:sldId id="267" r:id="rId10"/>
    <p:sldId id="263" r:id="rId11"/>
    <p:sldId id="269" r:id="rId12"/>
    <p:sldId id="277" r:id="rId13"/>
    <p:sldId id="266" r:id="rId14"/>
    <p:sldId id="268" r:id="rId15"/>
    <p:sldId id="276" r:id="rId16"/>
    <p:sldId id="257" r:id="rId17"/>
    <p:sldId id="270" r:id="rId18"/>
    <p:sldId id="272" r:id="rId19"/>
    <p:sldId id="271" r:id="rId20"/>
    <p:sldId id="273" r:id="rId21"/>
    <p:sldId id="274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0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879640-23C4-4363-B5E8-1DAD1BE07B61}" v="485" dt="2025-09-26T01:35:23.349"/>
    <p1510:client id="{B6039626-B1ED-4BF6-BA9B-3C064C7E9FF1}" v="6" dt="2025-09-26T01:13:36.105"/>
    <p1510:client id="{DC48FE0E-DFCB-4CA3-895D-8F92BCA35D41}" v="5" dt="2025-09-26T01:52:31.9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4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1085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김근우(첨단원자력공학부)" userId="1966d26e-7976-44e3-92ce-cb8395d14386" providerId="ADAL" clId="{B1C42F1A-F873-4DD8-A602-A313AC9DB3F9}"/>
    <pc:docChg chg="custSel addSld delSld modSld">
      <pc:chgData name="김근우(첨단원자력공학부)" userId="1966d26e-7976-44e3-92ce-cb8395d14386" providerId="ADAL" clId="{B1C42F1A-F873-4DD8-A602-A313AC9DB3F9}" dt="2025-09-26T01:52:43.600" v="100" actId="1076"/>
      <pc:docMkLst>
        <pc:docMk/>
      </pc:docMkLst>
      <pc:sldChg chg="addSp modSp mod">
        <pc:chgData name="김근우(첨단원자력공학부)" userId="1966d26e-7976-44e3-92ce-cb8395d14386" providerId="ADAL" clId="{B1C42F1A-F873-4DD8-A602-A313AC9DB3F9}" dt="2025-09-26T01:52:43.600" v="100" actId="1076"/>
        <pc:sldMkLst>
          <pc:docMk/>
          <pc:sldMk cId="4239960219" sldId="262"/>
        </pc:sldMkLst>
        <pc:picChg chg="add mod">
          <ac:chgData name="김근우(첨단원자력공학부)" userId="1966d26e-7976-44e3-92ce-cb8395d14386" providerId="ADAL" clId="{B1C42F1A-F873-4DD8-A602-A313AC9DB3F9}" dt="2025-09-26T01:52:43.600" v="100" actId="1076"/>
          <ac:picMkLst>
            <pc:docMk/>
            <pc:sldMk cId="4239960219" sldId="262"/>
            <ac:picMk id="5" creationId="{39495D21-A483-BF69-0FC1-F1BD80964AB9}"/>
          </ac:picMkLst>
        </pc:picChg>
        <pc:picChg chg="mod">
          <ac:chgData name="김근우(첨단원자력공학부)" userId="1966d26e-7976-44e3-92ce-cb8395d14386" providerId="ADAL" clId="{B1C42F1A-F873-4DD8-A602-A313AC9DB3F9}" dt="2025-09-26T01:52:42.932" v="99" actId="1076"/>
          <ac:picMkLst>
            <pc:docMk/>
            <pc:sldMk cId="4239960219" sldId="262"/>
            <ac:picMk id="8" creationId="{C607FFD3-254D-ACC4-175E-71E6101AB467}"/>
          </ac:picMkLst>
        </pc:picChg>
      </pc:sldChg>
      <pc:sldChg chg="addSp delSp modSp mod">
        <pc:chgData name="김근우(첨단원자력공학부)" userId="1966d26e-7976-44e3-92ce-cb8395d14386" providerId="ADAL" clId="{B1C42F1A-F873-4DD8-A602-A313AC9DB3F9}" dt="2025-09-26T01:43:14.053" v="87" actId="1076"/>
        <pc:sldMkLst>
          <pc:docMk/>
          <pc:sldMk cId="1745989570" sldId="269"/>
        </pc:sldMkLst>
        <pc:spChg chg="add del mod">
          <ac:chgData name="김근우(첨단원자력공학부)" userId="1966d26e-7976-44e3-92ce-cb8395d14386" providerId="ADAL" clId="{B1C42F1A-F873-4DD8-A602-A313AC9DB3F9}" dt="2025-09-26T01:43:12.459" v="86" actId="478"/>
          <ac:spMkLst>
            <pc:docMk/>
            <pc:sldMk cId="1745989570" sldId="269"/>
            <ac:spMk id="6" creationId="{797AF135-4F9D-1417-42AC-05088C295133}"/>
          </ac:spMkLst>
        </pc:spChg>
        <pc:picChg chg="add del mod">
          <ac:chgData name="김근우(첨단원자력공학부)" userId="1966d26e-7976-44e3-92ce-cb8395d14386" providerId="ADAL" clId="{B1C42F1A-F873-4DD8-A602-A313AC9DB3F9}" dt="2025-09-26T01:43:11.708" v="85" actId="478"/>
          <ac:picMkLst>
            <pc:docMk/>
            <pc:sldMk cId="1745989570" sldId="269"/>
            <ac:picMk id="4" creationId="{9424F902-10A8-9A27-18BC-29C9513F6D27}"/>
          </ac:picMkLst>
        </pc:picChg>
        <pc:picChg chg="mod">
          <ac:chgData name="김근우(첨단원자력공학부)" userId="1966d26e-7976-44e3-92ce-cb8395d14386" providerId="ADAL" clId="{B1C42F1A-F873-4DD8-A602-A313AC9DB3F9}" dt="2025-09-26T01:43:14.053" v="87" actId="1076"/>
          <ac:picMkLst>
            <pc:docMk/>
            <pc:sldMk cId="1745989570" sldId="269"/>
            <ac:picMk id="5" creationId="{1CDFD422-96A7-96F7-195F-381642871003}"/>
          </ac:picMkLst>
        </pc:picChg>
      </pc:sldChg>
      <pc:sldChg chg="del">
        <pc:chgData name="김근우(첨단원자력공학부)" userId="1966d26e-7976-44e3-92ce-cb8395d14386" providerId="ADAL" clId="{B1C42F1A-F873-4DD8-A602-A313AC9DB3F9}" dt="2025-09-26T01:40:39.918" v="9" actId="47"/>
        <pc:sldMkLst>
          <pc:docMk/>
          <pc:sldMk cId="3609501549" sldId="275"/>
        </pc:sldMkLst>
      </pc:sldChg>
      <pc:sldChg chg="addSp delSp modSp add mod">
        <pc:chgData name="김근우(첨단원자력공학부)" userId="1966d26e-7976-44e3-92ce-cb8395d14386" providerId="ADAL" clId="{B1C42F1A-F873-4DD8-A602-A313AC9DB3F9}" dt="2025-09-26T01:40:31.821" v="8" actId="478"/>
        <pc:sldMkLst>
          <pc:docMk/>
          <pc:sldMk cId="1635237755" sldId="276"/>
        </pc:sldMkLst>
        <pc:picChg chg="add del mod">
          <ac:chgData name="김근우(첨단원자력공학부)" userId="1966d26e-7976-44e3-92ce-cb8395d14386" providerId="ADAL" clId="{B1C42F1A-F873-4DD8-A602-A313AC9DB3F9}" dt="2025-09-26T01:40:31.821" v="8" actId="478"/>
          <ac:picMkLst>
            <pc:docMk/>
            <pc:sldMk cId="1635237755" sldId="276"/>
            <ac:picMk id="5" creationId="{CCBF6BEE-A13C-F8A0-79AC-E63ED9CDE1E8}"/>
          </ac:picMkLst>
        </pc:picChg>
      </pc:sldChg>
      <pc:sldChg chg="addSp delSp modSp add mod">
        <pc:chgData name="김근우(첨단원자력공학부)" userId="1966d26e-7976-44e3-92ce-cb8395d14386" providerId="ADAL" clId="{B1C42F1A-F873-4DD8-A602-A313AC9DB3F9}" dt="2025-09-26T01:43:05.760" v="84" actId="1076"/>
        <pc:sldMkLst>
          <pc:docMk/>
          <pc:sldMk cId="656953663" sldId="277"/>
        </pc:sldMkLst>
        <pc:spChg chg="mod">
          <ac:chgData name="김근우(첨단원자력공학부)" userId="1966d26e-7976-44e3-92ce-cb8395d14386" providerId="ADAL" clId="{B1C42F1A-F873-4DD8-A602-A313AC9DB3F9}" dt="2025-09-26T01:42:37.145" v="58" actId="1076"/>
          <ac:spMkLst>
            <pc:docMk/>
            <pc:sldMk cId="656953663" sldId="277"/>
            <ac:spMk id="6" creationId="{C5E715C7-7B00-2859-BB99-B7387B1D24D5}"/>
          </ac:spMkLst>
        </pc:spChg>
        <pc:picChg chg="mod">
          <ac:chgData name="김근우(첨단원자력공학부)" userId="1966d26e-7976-44e3-92ce-cb8395d14386" providerId="ADAL" clId="{B1C42F1A-F873-4DD8-A602-A313AC9DB3F9}" dt="2025-09-26T01:43:05.760" v="84" actId="1076"/>
          <ac:picMkLst>
            <pc:docMk/>
            <pc:sldMk cId="656953663" sldId="277"/>
            <ac:picMk id="4" creationId="{AA77FCA9-1B65-67A8-1827-0DFF03A4B896}"/>
          </ac:picMkLst>
        </pc:picChg>
        <pc:picChg chg="del">
          <ac:chgData name="김근우(첨단원자력공학부)" userId="1966d26e-7976-44e3-92ce-cb8395d14386" providerId="ADAL" clId="{B1C42F1A-F873-4DD8-A602-A313AC9DB3F9}" dt="2025-09-26T01:42:32.493" v="56" actId="478"/>
          <ac:picMkLst>
            <pc:docMk/>
            <pc:sldMk cId="656953663" sldId="277"/>
            <ac:picMk id="5" creationId="{F658CB64-064B-D7A3-E63F-B7EF7786825B}"/>
          </ac:picMkLst>
        </pc:picChg>
        <pc:picChg chg="add mod">
          <ac:chgData name="김근우(첨단원자력공학부)" userId="1966d26e-7976-44e3-92ce-cb8395d14386" providerId="ADAL" clId="{B1C42F1A-F873-4DD8-A602-A313AC9DB3F9}" dt="2025-09-26T01:43:04.812" v="83" actId="1076"/>
          <ac:picMkLst>
            <pc:docMk/>
            <pc:sldMk cId="656953663" sldId="277"/>
            <ac:picMk id="7" creationId="{D6F338B4-1922-2DA5-87CF-0A6CBA69575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5CA87-5675-410E-A41A-CA91B3EB9610}" type="datetimeFigureOut">
              <a:rPr lang="ko-KR" altLang="en-US" smtClean="0"/>
              <a:t>2025-09-26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53105-3BC4-4BD5-B627-E636C4D908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0021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5CA87-5675-410E-A41A-CA91B3EB9610}" type="datetimeFigureOut">
              <a:rPr lang="ko-KR" altLang="en-US" smtClean="0"/>
              <a:t>2025-09-26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53105-3BC4-4BD5-B627-E636C4D908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949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5CA87-5675-410E-A41A-CA91B3EB9610}" type="datetimeFigureOut">
              <a:rPr lang="ko-KR" altLang="en-US" smtClean="0"/>
              <a:t>2025-09-26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53105-3BC4-4BD5-B627-E636C4D908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8357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4791"/>
            <a:ext cx="7886700" cy="748478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53331"/>
            <a:ext cx="78867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9176" y="6326469"/>
            <a:ext cx="2057400" cy="365125"/>
          </a:xfrm>
        </p:spPr>
        <p:txBody>
          <a:bodyPr/>
          <a:lstStyle/>
          <a:p>
            <a:fld id="{E2F5CA87-5675-410E-A41A-CA91B3EB9610}" type="datetimeFigureOut">
              <a:rPr lang="ko-KR" altLang="en-US" smtClean="0"/>
              <a:t>2025-09-26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26469"/>
            <a:ext cx="3086100" cy="365125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7424" y="6326469"/>
            <a:ext cx="2057400" cy="365125"/>
          </a:xfrm>
        </p:spPr>
        <p:txBody>
          <a:bodyPr/>
          <a:lstStyle/>
          <a:p>
            <a:fld id="{68953105-3BC4-4BD5-B627-E636C4D908CC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E45A6016-7601-BF63-9886-405F2F8577EA}"/>
              </a:ext>
            </a:extLst>
          </p:cNvPr>
          <p:cNvCxnSpPr/>
          <p:nvPr userDrawn="1"/>
        </p:nvCxnSpPr>
        <p:spPr>
          <a:xfrm>
            <a:off x="209176" y="833269"/>
            <a:ext cx="8630024" cy="0"/>
          </a:xfrm>
          <a:prstGeom prst="line">
            <a:avLst/>
          </a:prstGeom>
          <a:ln>
            <a:solidFill>
              <a:srgbClr val="C8006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4" name="그림 13" descr="텍스트, 폰트, 로고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3F959F6-CE14-7D6B-DC15-25A04AF3F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12" y="6667992"/>
            <a:ext cx="1374588" cy="1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30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5CA87-5675-410E-A41A-CA91B3EB9610}" type="datetimeFigureOut">
              <a:rPr lang="ko-KR" altLang="en-US" smtClean="0"/>
              <a:t>2025-09-26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53105-3BC4-4BD5-B627-E636C4D908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9871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5CA87-5675-410E-A41A-CA91B3EB9610}" type="datetimeFigureOut">
              <a:rPr lang="ko-KR" altLang="en-US" smtClean="0"/>
              <a:t>2025-09-26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53105-3BC4-4BD5-B627-E636C4D908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9357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5CA87-5675-410E-A41A-CA91B3EB9610}" type="datetimeFigureOut">
              <a:rPr lang="ko-KR" altLang="en-US" smtClean="0"/>
              <a:t>2025-09-26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53105-3BC4-4BD5-B627-E636C4D908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6064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5CA87-5675-410E-A41A-CA91B3EB9610}" type="datetimeFigureOut">
              <a:rPr lang="ko-KR" altLang="en-US" smtClean="0"/>
              <a:t>2025-09-26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53105-3BC4-4BD5-B627-E636C4D908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1645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5CA87-5675-410E-A41A-CA91B3EB9610}" type="datetimeFigureOut">
              <a:rPr lang="ko-KR" altLang="en-US" smtClean="0"/>
              <a:t>2025-09-26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53105-3BC4-4BD5-B627-E636C4D908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4577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5CA87-5675-410E-A41A-CA91B3EB9610}" type="datetimeFigureOut">
              <a:rPr lang="ko-KR" altLang="en-US" smtClean="0"/>
              <a:t>2025-09-26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53105-3BC4-4BD5-B627-E636C4D908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8128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5CA87-5675-410E-A41A-CA91B3EB9610}" type="datetimeFigureOut">
              <a:rPr lang="ko-KR" altLang="en-US" smtClean="0"/>
              <a:t>2025-09-26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53105-3BC4-4BD5-B627-E636C4D908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1936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F5CA87-5675-410E-A41A-CA91B3EB9610}" type="datetimeFigureOut">
              <a:rPr lang="ko-KR" altLang="en-US" smtClean="0"/>
              <a:t>2025-09-26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953105-3BC4-4BD5-B627-E636C4D908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457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220.png"/><Relationship Id="rId4" Type="http://schemas.openxmlformats.org/officeDocument/2006/relationships/image" Target="../media/image2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8E6A5F3-F2F9-9957-D802-5280677982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altLang="ko-KR" dirty="0"/>
              <a:t>Numerical study of LPS</a:t>
            </a:r>
            <a:endParaRPr lang="ko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94F6CED6-3460-1EE9-AA54-5C36167B17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25. 09. 26</a:t>
            </a:r>
          </a:p>
          <a:p>
            <a:r>
              <a:rPr lang="en-US" altLang="ko-KR" dirty="0"/>
              <a:t>Geunwoo Kim</a:t>
            </a:r>
          </a:p>
        </p:txBody>
      </p:sp>
    </p:spTree>
    <p:extLst>
      <p:ext uri="{BB962C8B-B14F-4D97-AF65-F5344CB8AC3E}">
        <p14:creationId xmlns:p14="http://schemas.microsoft.com/office/powerpoint/2010/main" val="2458634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E18C2-4FE4-8C74-74A8-5CEFB6688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94702B4-0AD5-D5FC-691F-60BE0CF32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84791"/>
            <a:ext cx="8595360" cy="748478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SART results: initial matrix as ground-truth</a:t>
            </a:r>
            <a:endParaRPr lang="ko-KR" altLang="en-US" dirty="0"/>
          </a:p>
        </p:txBody>
      </p:sp>
      <p:pic>
        <p:nvPicPr>
          <p:cNvPr id="5" name="그림 4" descr="텍스트, 스크린샷, 폰트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0BF2169-494E-12CA-5DF0-091C25642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57" y="1655910"/>
            <a:ext cx="4267200" cy="2458784"/>
          </a:xfrm>
          <a:prstGeom prst="rect">
            <a:avLst/>
          </a:prstGeom>
        </p:spPr>
      </p:pic>
      <p:pic>
        <p:nvPicPr>
          <p:cNvPr id="14" name="그림 13" descr="텍스트, 도표, 그래프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D60A790-3396-3A9D-E84B-398A82B76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684" y="1540471"/>
            <a:ext cx="3394996" cy="27281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5D23D9B-E9A3-012E-A1A3-BC68058D9292}"/>
              </a:ext>
            </a:extLst>
          </p:cNvPr>
          <p:cNvSpPr txBox="1"/>
          <p:nvPr/>
        </p:nvSpPr>
        <p:spPr>
          <a:xfrm>
            <a:off x="487680" y="933724"/>
            <a:ext cx="8027670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/>
              <a:t>Total 87 iteration (</a:t>
            </a:r>
            <a:r>
              <a:rPr lang="ko-KR" altLang="en-US" sz="2000" dirty="0"/>
              <a:t>↔ </a:t>
            </a:r>
            <a:r>
              <a:rPr lang="en-US" altLang="ko-KR" sz="2000" dirty="0"/>
              <a:t>47 iteration with 0 matrix).</a:t>
            </a:r>
          </a:p>
        </p:txBody>
      </p:sp>
      <p:pic>
        <p:nvPicPr>
          <p:cNvPr id="21" name="그림 20" descr="텍스트, 스크린샷, 그래프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8CC181A-DF5E-1300-7A60-5674082BEC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820" y="4330588"/>
            <a:ext cx="6652260" cy="243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21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A6730-5664-7CB8-E765-E672D361B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8AAD316-2646-DA0E-91F5-284F5FBEE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84791"/>
            <a:ext cx="8595360" cy="748478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SART results: initial matrix as ground-truth</a:t>
            </a:r>
            <a:endParaRPr lang="ko-KR" altLang="en-US" dirty="0"/>
          </a:p>
        </p:txBody>
      </p:sp>
      <p:pic>
        <p:nvPicPr>
          <p:cNvPr id="4" name="그림 3" descr="텍스트, 도표, 라인, 그래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CFBECB7-4F5A-F2EA-7EBE-E887E9E53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682214"/>
            <a:ext cx="8595360" cy="24328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37E113-4130-CD65-CC9D-3F28480AA309}"/>
              </a:ext>
            </a:extLst>
          </p:cNvPr>
          <p:cNvSpPr txBox="1"/>
          <p:nvPr/>
        </p:nvSpPr>
        <p:spPr>
          <a:xfrm>
            <a:off x="487680" y="1062859"/>
            <a:ext cx="8027670" cy="509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/>
              <a:t>Overestimate longitudinal profiles lead to less</a:t>
            </a:r>
            <a:r>
              <a:rPr lang="ko-KR" altLang="en-US" sz="2000" dirty="0"/>
              <a:t> </a:t>
            </a:r>
            <a:r>
              <a:rPr lang="en-US" altLang="ko-KR" sz="2000" dirty="0"/>
              <a:t>accuracy.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1CF0A9E5-C9EE-D33B-6AB7-58297E768E18}"/>
              </a:ext>
            </a:extLst>
          </p:cNvPr>
          <p:cNvSpPr/>
          <p:nvPr/>
        </p:nvSpPr>
        <p:spPr>
          <a:xfrm>
            <a:off x="6202299" y="1821129"/>
            <a:ext cx="1938528" cy="23132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527E0897-5C1D-CAD9-5405-7EDB64698A01}"/>
              </a:ext>
            </a:extLst>
          </p:cNvPr>
          <p:cNvCxnSpPr>
            <a:cxnSpLocks/>
            <a:stCxn id="11" idx="2"/>
            <a:endCxn id="13" idx="0"/>
          </p:cNvCxnSpPr>
          <p:nvPr/>
        </p:nvCxnSpPr>
        <p:spPr>
          <a:xfrm flipH="1">
            <a:off x="4572000" y="4134393"/>
            <a:ext cx="2599563" cy="1491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E3EEEB5-AEC8-FA19-4BB3-CFEEA4988400}"/>
              </a:ext>
            </a:extLst>
          </p:cNvPr>
          <p:cNvSpPr/>
          <p:nvPr/>
        </p:nvSpPr>
        <p:spPr>
          <a:xfrm>
            <a:off x="1901952" y="4283572"/>
            <a:ext cx="5340096" cy="25439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그림 21" descr="텍스트, 스크린샷, 라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145895E-3F71-0874-8BFC-05DE00D0E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064" y="4359129"/>
            <a:ext cx="5071872" cy="241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493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E38C5-CA10-DE30-41A1-220898686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DCDA507-CE4E-0E56-9FFA-1DB829E2A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84791"/>
            <a:ext cx="8595360" cy="748478"/>
          </a:xfrm>
        </p:spPr>
        <p:txBody>
          <a:bodyPr>
            <a:normAutofit fontScale="90000"/>
          </a:bodyPr>
          <a:lstStyle/>
          <a:p>
            <a:r>
              <a:rPr lang="en-US" altLang="ko-KR" b="1" dirty="0"/>
              <a:t>SART results: initial matrix as ground-truth</a:t>
            </a:r>
            <a:endParaRPr lang="ko-KR" altLang="en-US" dirty="0"/>
          </a:p>
        </p:txBody>
      </p:sp>
      <p:pic>
        <p:nvPicPr>
          <p:cNvPr id="4" name="그림 3" descr="텍스트, 도표, 라인, 그래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A272DE6-D5F5-AFD9-2CEE-EC5DFCBC4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682214"/>
            <a:ext cx="8595360" cy="24328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0CD2BE-48DB-4B79-CA99-87DA02F44A5B}"/>
              </a:ext>
            </a:extLst>
          </p:cNvPr>
          <p:cNvSpPr txBox="1"/>
          <p:nvPr/>
        </p:nvSpPr>
        <p:spPr>
          <a:xfrm>
            <a:off x="487680" y="1062859"/>
            <a:ext cx="8027670" cy="509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/>
              <a:t>Overestimate longitudinal profiles lead to less</a:t>
            </a:r>
            <a:r>
              <a:rPr lang="ko-KR" altLang="en-US" sz="2000" dirty="0"/>
              <a:t> </a:t>
            </a:r>
            <a:r>
              <a:rPr lang="en-US" altLang="ko-KR" sz="2000" dirty="0"/>
              <a:t>accuracy.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E65429A6-07E4-1BAE-0B54-819EFF503F73}"/>
              </a:ext>
            </a:extLst>
          </p:cNvPr>
          <p:cNvSpPr/>
          <p:nvPr/>
        </p:nvSpPr>
        <p:spPr>
          <a:xfrm>
            <a:off x="6202299" y="1821129"/>
            <a:ext cx="1938528" cy="23132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319A4322-C729-52EF-EA48-2ABB4CEBC316}"/>
              </a:ext>
            </a:extLst>
          </p:cNvPr>
          <p:cNvCxnSpPr>
            <a:cxnSpLocks/>
            <a:stCxn id="11" idx="2"/>
            <a:endCxn id="13" idx="0"/>
          </p:cNvCxnSpPr>
          <p:nvPr/>
        </p:nvCxnSpPr>
        <p:spPr>
          <a:xfrm flipH="1">
            <a:off x="4572000" y="4134393"/>
            <a:ext cx="2599563" cy="1491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577F7D9A-FF36-35E5-F7FE-409D25705DEE}"/>
              </a:ext>
            </a:extLst>
          </p:cNvPr>
          <p:cNvSpPr/>
          <p:nvPr/>
        </p:nvSpPr>
        <p:spPr>
          <a:xfrm>
            <a:off x="1901952" y="4283572"/>
            <a:ext cx="5340096" cy="25439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그림 21" descr="텍스트, 스크린샷, 라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CE403E7-F7E1-A501-10F3-753102C52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064" y="4359129"/>
            <a:ext cx="5071872" cy="241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37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3B00213-37A0-64AE-8BE1-C5B51CBB8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Normalization dependency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4731D09-D73B-70ED-17DB-B9506C856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082" y="936339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ko-KR" b="1" dirty="0"/>
              <a:t>Wrong case</a:t>
            </a:r>
          </a:p>
          <a:p>
            <a:r>
              <a:rPr lang="en-US" altLang="ko-KR" sz="2000" dirty="0"/>
              <a:t>Normalization each iteration</a:t>
            </a:r>
            <a:endParaRPr lang="ko-KR" altLang="en-US" sz="2000" dirty="0"/>
          </a:p>
        </p:txBody>
      </p:sp>
      <p:pic>
        <p:nvPicPr>
          <p:cNvPr id="5" name="그림 4" descr="텍스트, 라인, 폰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811D770-B713-1C1D-FE9C-0F389F37C6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786" y="1022647"/>
            <a:ext cx="4512564" cy="2600162"/>
          </a:xfrm>
          <a:prstGeom prst="rect">
            <a:avLst/>
          </a:prstGeom>
        </p:spPr>
      </p:pic>
      <p:pic>
        <p:nvPicPr>
          <p:cNvPr id="7" name="그림 6" descr="텍스트, 라인, 그래프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89DBE9C-5C20-A93F-A453-64D91A4E5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98" y="3974747"/>
            <a:ext cx="4901184" cy="2342918"/>
          </a:xfrm>
          <a:prstGeom prst="rect">
            <a:avLst/>
          </a:prstGeom>
        </p:spPr>
      </p:pic>
      <p:pic>
        <p:nvPicPr>
          <p:cNvPr id="9" name="그림 8" descr="텍스트, 도표, 스크린샷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2540866-B935-56C3-4D9E-B3E8366AC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0" y="3622809"/>
            <a:ext cx="3542272" cy="284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31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B4066-C770-3872-ACEB-C8A8394F2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ABB491C-01F0-C6F2-3994-1BE86EB57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Construction weight matrix manually</a:t>
            </a:r>
            <a:endParaRPr lang="ko-KR" altLang="en-US" dirty="0"/>
          </a:p>
        </p:txBody>
      </p:sp>
      <p:pic>
        <p:nvPicPr>
          <p:cNvPr id="7" name="그림 6" descr="텍스트, 스크린샷, 도표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302E127-E7D3-9B04-C649-4D6E42B70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" y="3658567"/>
            <a:ext cx="8107680" cy="2993234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F72831C7-906D-4221-1961-6903A254F2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2201" r="65712"/>
          <a:stretch>
            <a:fillRect/>
          </a:stretch>
        </p:blipFill>
        <p:spPr>
          <a:xfrm>
            <a:off x="4387697" y="1493072"/>
            <a:ext cx="3998748" cy="141057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화살표: 위쪽 8">
            <a:extLst>
              <a:ext uri="{FF2B5EF4-FFF2-40B4-BE49-F238E27FC236}">
                <a16:creationId xmlns:a16="http://schemas.microsoft.com/office/drawing/2014/main" id="{3A5F7B45-3A9D-6A57-7B8C-D230589BE7EC}"/>
              </a:ext>
            </a:extLst>
          </p:cNvPr>
          <p:cNvSpPr/>
          <p:nvPr/>
        </p:nvSpPr>
        <p:spPr>
          <a:xfrm>
            <a:off x="6387071" y="1552147"/>
            <a:ext cx="208280" cy="748478"/>
          </a:xfrm>
          <a:prstGeom prst="up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374E99-0EBD-91F4-E6F4-D66CC66CD6DF}"/>
                  </a:ext>
                </a:extLst>
              </p:cNvPr>
              <p:cNvSpPr txBox="1"/>
              <p:nvPr/>
            </p:nvSpPr>
            <p:spPr>
              <a:xfrm>
                <a:off x="6409931" y="1093719"/>
                <a:ext cx="2184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374E99-0EBD-91F4-E6F4-D66CC66CD6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9931" y="1093719"/>
                <a:ext cx="218440" cy="369332"/>
              </a:xfrm>
              <a:prstGeom prst="rect">
                <a:avLst/>
              </a:prstGeom>
              <a:blipFill>
                <a:blip r:embed="rId4"/>
                <a:stretch>
                  <a:fillRect l="-27778" t="-22951" r="-277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화살표: 위쪽 10">
            <a:extLst>
              <a:ext uri="{FF2B5EF4-FFF2-40B4-BE49-F238E27FC236}">
                <a16:creationId xmlns:a16="http://schemas.microsoft.com/office/drawing/2014/main" id="{B99CF464-452F-4D08-F042-FBC2F917A312}"/>
              </a:ext>
            </a:extLst>
          </p:cNvPr>
          <p:cNvSpPr/>
          <p:nvPr/>
        </p:nvSpPr>
        <p:spPr>
          <a:xfrm>
            <a:off x="8404619" y="1449880"/>
            <a:ext cx="208280" cy="748478"/>
          </a:xfrm>
          <a:prstGeom prst="up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01AD4B7-8422-F49B-E1C8-E420B0565B06}"/>
                  </a:ext>
                </a:extLst>
              </p:cNvPr>
              <p:cNvSpPr txBox="1"/>
              <p:nvPr/>
            </p:nvSpPr>
            <p:spPr>
              <a:xfrm>
                <a:off x="7398188" y="1075990"/>
                <a:ext cx="218440" cy="404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01AD4B7-8422-F49B-E1C8-E420B0565B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8188" y="1075990"/>
                <a:ext cx="218440" cy="404791"/>
              </a:xfrm>
              <a:prstGeom prst="rect">
                <a:avLst/>
              </a:prstGeom>
              <a:blipFill>
                <a:blip r:embed="rId5"/>
                <a:stretch>
                  <a:fillRect l="-34286" t="-22727" r="-1142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63CBFDE-F2D4-57AB-4233-C858511DD2FA}"/>
                  </a:ext>
                </a:extLst>
              </p:cNvPr>
              <p:cNvSpPr txBox="1"/>
              <p:nvPr/>
            </p:nvSpPr>
            <p:spPr>
              <a:xfrm>
                <a:off x="8262773" y="1093719"/>
                <a:ext cx="4919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1" i="1" smtClean="0">
                          <a:latin typeface="Cambria Math" panose="02040503050406030204" pitchFamily="18" charset="0"/>
                        </a:rPr>
                        <m:t>𝑨𝒙</m:t>
                      </m:r>
                    </m:oMath>
                  </m:oMathPara>
                </a14:m>
                <a:endParaRPr lang="ko-KR" altLang="en-US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63CBFDE-F2D4-57AB-4233-C858511DD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2773" y="1093719"/>
                <a:ext cx="49197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내용 개체 틀 2">
                <a:extLst>
                  <a:ext uri="{FF2B5EF4-FFF2-40B4-BE49-F238E27FC236}">
                    <a16:creationId xmlns:a16="http://schemas.microsoft.com/office/drawing/2014/main" id="{9AA5B644-9091-C1A6-8003-6836882538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44347" y="1333030"/>
                <a:ext cx="7886700" cy="435133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altLang="ko-KR" sz="2000" dirty="0"/>
                  <a:t>: Reconstructed image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altLang="ko-KR" sz="2000" dirty="0"/>
                  <a:t>: Weight matrix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</m:oMath>
                </a14:m>
                <a:r>
                  <a:rPr lang="en-US" altLang="ko-KR" sz="2000" dirty="0"/>
                  <a:t>: Sinogram</a:t>
                </a:r>
                <a:endParaRPr lang="en-US" altLang="ko-KR" sz="1600" i="1" dirty="0"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marL="0" indent="0">
                  <a:buNone/>
                </a:pPr>
                <a:r>
                  <a:rPr lang="en-US" altLang="ko-KR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acc>
                          <m:accPr>
                            <m:chr m:val="⃗"/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acc>
                      </m:num>
                      <m:den>
                        <m:sSup>
                          <m:sSup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acc>
                          <m:accPr>
                            <m:chr m:val="⃗"/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  <m:sSup>
                          <m:sSup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ko-KR" dirty="0"/>
                  <a:t> (ISRA)</a:t>
                </a:r>
              </a:p>
            </p:txBody>
          </p:sp>
        </mc:Choice>
        <mc:Fallback xmlns="">
          <p:sp>
            <p:nvSpPr>
              <p:cNvPr id="14" name="내용 개체 틀 2">
                <a:extLst>
                  <a:ext uri="{FF2B5EF4-FFF2-40B4-BE49-F238E27FC236}">
                    <a16:creationId xmlns:a16="http://schemas.microsoft.com/office/drawing/2014/main" id="{9AA5B644-9091-C1A6-8003-6836882538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4347" y="1333030"/>
                <a:ext cx="7886700" cy="4351338"/>
              </a:xfrm>
              <a:blipFill>
                <a:blip r:embed="rId7"/>
                <a:stretch>
                  <a:fillRect l="-696" t="-238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4269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EAF27-68E9-8D03-CAC2-E6494DD90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4886C0E-F347-10B6-4AAD-FA9DE4F23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Construction weight matrix manually</a:t>
            </a:r>
            <a:endParaRPr lang="ko-KR" altLang="en-US" dirty="0"/>
          </a:p>
        </p:txBody>
      </p:sp>
      <p:pic>
        <p:nvPicPr>
          <p:cNvPr id="24" name="내용 개체 틀 23" descr="텍스트, 라인, 폰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BE081F9-A6A9-2566-133E-994DF07B63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990079"/>
            <a:ext cx="7886700" cy="2886482"/>
          </a:xfrm>
        </p:spPr>
      </p:pic>
      <p:sp>
        <p:nvSpPr>
          <p:cNvPr id="25" name="화살표: 오른쪽 24">
            <a:extLst>
              <a:ext uri="{FF2B5EF4-FFF2-40B4-BE49-F238E27FC236}">
                <a16:creationId xmlns:a16="http://schemas.microsoft.com/office/drawing/2014/main" id="{1DE307C6-3872-C5E3-0F8D-146E822C9B02}"/>
              </a:ext>
            </a:extLst>
          </p:cNvPr>
          <p:cNvSpPr/>
          <p:nvPr/>
        </p:nvSpPr>
        <p:spPr>
          <a:xfrm>
            <a:off x="1615780" y="4715803"/>
            <a:ext cx="1243920" cy="1152118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8" name="그림 27" descr="텍스트, 스크린샷, 도표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8F058D0-4D65-5A06-FF21-88DDB0AFF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864" y="4011861"/>
            <a:ext cx="4955696" cy="267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21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A9B55-5EBC-8ECD-F853-A2FF85E6C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6DE4D10-1103-09E7-7DBE-A49586F59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Weight matrix: initial = ground-truth</a:t>
            </a:r>
            <a:endParaRPr lang="ko-KR" altLang="en-US" dirty="0"/>
          </a:p>
        </p:txBody>
      </p:sp>
      <p:pic>
        <p:nvPicPr>
          <p:cNvPr id="6" name="그림 5" descr="텍스트, 도표, 라인, 그래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5A4E687-965A-F131-8923-05B882948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520" y="1069096"/>
            <a:ext cx="4378960" cy="2359904"/>
          </a:xfrm>
          <a:prstGeom prst="rect">
            <a:avLst/>
          </a:prstGeom>
        </p:spPr>
      </p:pic>
      <p:pic>
        <p:nvPicPr>
          <p:cNvPr id="16" name="그림 15" descr="텍스트, 도표, 그래프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138ABE8-B39A-A252-28E3-0D18D35AA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3748975"/>
            <a:ext cx="6106160" cy="287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90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4DE97-0DD5-9294-D77A-FB339BA5E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D01A129A-8B84-E758-0B53-9800AE69EA07}"/>
              </a:ext>
            </a:extLst>
          </p:cNvPr>
          <p:cNvSpPr txBox="1">
            <a:spLocks/>
          </p:cNvSpPr>
          <p:nvPr/>
        </p:nvSpPr>
        <p:spPr>
          <a:xfrm>
            <a:off x="628650" y="1056640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Weight matrix grid size </a:t>
            </a:r>
            <a:r>
              <a:rPr lang="ko-KR" altLang="en-US" dirty="0">
                <a:sym typeface="Wingdings" panose="05000000000000000000" pitchFamily="2" charset="2"/>
              </a:rPr>
              <a:t>≠ </a:t>
            </a:r>
            <a:r>
              <a:rPr lang="en-US" altLang="ko-KR" dirty="0">
                <a:sym typeface="Wingdings" panose="05000000000000000000" pitchFamily="2" charset="2"/>
              </a:rPr>
              <a:t>Reconstructed image size</a:t>
            </a:r>
          </a:p>
          <a:p>
            <a:r>
              <a:rPr lang="en-US" altLang="ko-KR" dirty="0"/>
              <a:t>Z range: 1σ ~ </a:t>
            </a:r>
            <a:r>
              <a:rPr lang="en-US" altLang="ko-KR" b="1" u="sng" dirty="0"/>
              <a:t>6σ</a:t>
            </a:r>
            <a:r>
              <a:rPr lang="en-US" altLang="ko-KR" dirty="0"/>
              <a:t> (length dependency)</a:t>
            </a:r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endParaRPr lang="en-US" altLang="ko-KR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BEC14D52-7DC6-BC07-01E4-EAB309349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Problem of weight matrix</a:t>
            </a:r>
            <a:endParaRPr lang="ko-KR" altLang="en-US" dirty="0"/>
          </a:p>
        </p:txBody>
      </p:sp>
      <p:pic>
        <p:nvPicPr>
          <p:cNvPr id="14" name="그림 13" descr="텍스트, 스크린샷, 라인, 그래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2165B4A-F7F2-6375-7851-F1CCE87D3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2" r="3333"/>
          <a:stretch>
            <a:fillRect/>
          </a:stretch>
        </p:blipFill>
        <p:spPr>
          <a:xfrm>
            <a:off x="591085" y="3674270"/>
            <a:ext cx="4370276" cy="2573204"/>
          </a:xfrm>
          <a:prstGeom prst="rect">
            <a:avLst/>
          </a:prstGeom>
        </p:spPr>
      </p:pic>
      <p:pic>
        <p:nvPicPr>
          <p:cNvPr id="15" name="그림 14" descr="텍스트, 스크린샷, 도표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20946FD-9ECE-A6B5-0AB9-3AF60EC1E8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8" r="55662"/>
          <a:stretch>
            <a:fillRect/>
          </a:stretch>
        </p:blipFill>
        <p:spPr>
          <a:xfrm>
            <a:off x="6062418" y="3674270"/>
            <a:ext cx="2197256" cy="2481421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0618A42-EA5D-5769-CD66-B0D8FA95D964}"/>
              </a:ext>
            </a:extLst>
          </p:cNvPr>
          <p:cNvSpPr/>
          <p:nvPr/>
        </p:nvSpPr>
        <p:spPr>
          <a:xfrm>
            <a:off x="7161046" y="4821000"/>
            <a:ext cx="301474" cy="3555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2A514EAC-1408-B41B-3A43-32C2DA719EC8}"/>
              </a:ext>
            </a:extLst>
          </p:cNvPr>
          <p:cNvCxnSpPr>
            <a:endCxn id="8" idx="0"/>
          </p:cNvCxnSpPr>
          <p:nvPr/>
        </p:nvCxnSpPr>
        <p:spPr>
          <a:xfrm>
            <a:off x="4961361" y="3606800"/>
            <a:ext cx="2350422" cy="1214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F3B45FF3-C5AB-1B37-8D49-A33009E37DA0}"/>
              </a:ext>
            </a:extLst>
          </p:cNvPr>
          <p:cNvCxnSpPr>
            <a:cxnSpLocks/>
          </p:cNvCxnSpPr>
          <p:nvPr/>
        </p:nvCxnSpPr>
        <p:spPr>
          <a:xfrm flipV="1">
            <a:off x="4810624" y="5176520"/>
            <a:ext cx="2501159" cy="9791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내용 개체 틀 2">
            <a:extLst>
              <a:ext uri="{FF2B5EF4-FFF2-40B4-BE49-F238E27FC236}">
                <a16:creationId xmlns:a16="http://schemas.microsoft.com/office/drawing/2014/main" id="{9607878A-4520-66EF-909E-E8B06E11CE36}"/>
              </a:ext>
            </a:extLst>
          </p:cNvPr>
          <p:cNvSpPr txBox="1">
            <a:spLocks/>
          </p:cNvSpPr>
          <p:nvPr/>
        </p:nvSpPr>
        <p:spPr>
          <a:xfrm>
            <a:off x="4441628" y="3404102"/>
            <a:ext cx="2956560" cy="595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1600" b="1" dirty="0">
                <a:solidFill>
                  <a:srgbClr val="FF0000"/>
                </a:solidFill>
              </a:rPr>
              <a:t>Weight matrix size</a:t>
            </a:r>
          </a:p>
          <a:p>
            <a:pPr marL="0" indent="0">
              <a:buNone/>
            </a:pPr>
            <a:endParaRPr lang="en-US" altLang="ko-KR" sz="1600" b="1" dirty="0">
              <a:solidFill>
                <a:srgbClr val="FF0000"/>
              </a:solidFill>
            </a:endParaRPr>
          </a:p>
        </p:txBody>
      </p:sp>
      <p:sp>
        <p:nvSpPr>
          <p:cNvPr id="37" name="오른쪽 대괄호 36">
            <a:extLst>
              <a:ext uri="{FF2B5EF4-FFF2-40B4-BE49-F238E27FC236}">
                <a16:creationId xmlns:a16="http://schemas.microsoft.com/office/drawing/2014/main" id="{694739DE-A253-4CAD-A89E-139DA38E95C9}"/>
              </a:ext>
            </a:extLst>
          </p:cNvPr>
          <p:cNvSpPr/>
          <p:nvPr/>
        </p:nvSpPr>
        <p:spPr>
          <a:xfrm>
            <a:off x="8117840" y="3840480"/>
            <a:ext cx="179399" cy="1960880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내용 개체 틀 2">
            <a:extLst>
              <a:ext uri="{FF2B5EF4-FFF2-40B4-BE49-F238E27FC236}">
                <a16:creationId xmlns:a16="http://schemas.microsoft.com/office/drawing/2014/main" id="{A6C6E336-E0C0-493D-BF54-9E1FFA1FCBF6}"/>
              </a:ext>
            </a:extLst>
          </p:cNvPr>
          <p:cNvSpPr txBox="1">
            <a:spLocks/>
          </p:cNvSpPr>
          <p:nvPr/>
        </p:nvSpPr>
        <p:spPr>
          <a:xfrm rot="5400000">
            <a:off x="6906097" y="4523069"/>
            <a:ext cx="2956560" cy="595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1600" b="1" dirty="0"/>
              <a:t>Recon. Image size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A9035D8-7110-5EF6-AEC9-81B829231DCA}"/>
              </a:ext>
            </a:extLst>
          </p:cNvPr>
          <p:cNvSpPr txBox="1">
            <a:spLocks/>
          </p:cNvSpPr>
          <p:nvPr/>
        </p:nvSpPr>
        <p:spPr>
          <a:xfrm>
            <a:off x="440348" y="3198658"/>
            <a:ext cx="2956560" cy="595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altLang="ko-KR" sz="16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791189-569E-F5C4-5446-2332528F69CC}"/>
              </a:ext>
            </a:extLst>
          </p:cNvPr>
          <p:cNvSpPr txBox="1"/>
          <p:nvPr/>
        </p:nvSpPr>
        <p:spPr>
          <a:xfrm>
            <a:off x="238624" y="334262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dirty="0"/>
              <a:t>*Plot with all phases overlapped</a:t>
            </a:r>
            <a:endParaRPr lang="ko-KR" altLang="en-US" sz="1400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1BDE1BE-C855-40FF-9561-4A02FEDBC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963" y="1429513"/>
            <a:ext cx="1951711" cy="182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89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5D258-5F3E-710E-8B35-4F0FD6DB8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528EF929-B5C4-BFF0-4CA4-C5D89B7240AD}"/>
              </a:ext>
            </a:extLst>
          </p:cNvPr>
          <p:cNvSpPr txBox="1">
            <a:spLocks/>
          </p:cNvSpPr>
          <p:nvPr/>
        </p:nvSpPr>
        <p:spPr>
          <a:xfrm>
            <a:off x="628650" y="1320841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Data preprocessing was confirmed.</a:t>
            </a:r>
          </a:p>
          <a:p>
            <a:endParaRPr lang="en-US" altLang="ko-KR" dirty="0"/>
          </a:p>
          <a:p>
            <a:r>
              <a:rPr lang="en-US" altLang="ko-KR" dirty="0"/>
              <a:t>Iteration process was confirmed.</a:t>
            </a:r>
          </a:p>
          <a:p>
            <a:endParaRPr lang="en-US" altLang="ko-KR" dirty="0"/>
          </a:p>
          <a:p>
            <a:r>
              <a:rPr lang="en-US" altLang="ko-KR" dirty="0"/>
              <a:t>Construction weight matrix is still ongoing.</a:t>
            </a:r>
          </a:p>
          <a:p>
            <a:endParaRPr lang="en-US" altLang="ko-KR" dirty="0"/>
          </a:p>
          <a:p>
            <a:pPr marL="0" indent="0">
              <a:buNone/>
            </a:pPr>
            <a:r>
              <a:rPr lang="en-US" altLang="ko-KR" dirty="0"/>
              <a:t>+) TDC test, scan data obtained from PAL-XFEL by Dr. Sung.</a:t>
            </a:r>
          </a:p>
          <a:p>
            <a:endParaRPr lang="en-US" altLang="ko-KR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DA2C1223-0D76-BE65-3439-584F2D44D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Summary &amp; next plans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30697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1E56B-49DB-18D5-2FE4-4EA4398C5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79B0F6-9349-0284-E6B6-48AAE9EE0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Outline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50A2441-391C-0000-DA7B-B5F6CC2EA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Introduction</a:t>
            </a:r>
          </a:p>
          <a:p>
            <a:endParaRPr lang="en-US" altLang="ko-KR" dirty="0"/>
          </a:p>
          <a:p>
            <a:r>
              <a:rPr lang="en-US" altLang="ko-KR" dirty="0"/>
              <a:t>Tomographic Reconstruction of LPS</a:t>
            </a:r>
          </a:p>
          <a:p>
            <a:endParaRPr lang="en-US" altLang="ko-KR" dirty="0"/>
          </a:p>
          <a:p>
            <a:r>
              <a:rPr lang="en-US" altLang="ko-KR" dirty="0"/>
              <a:t>Results &amp; Discussion</a:t>
            </a:r>
          </a:p>
          <a:p>
            <a:endParaRPr lang="en-US" altLang="ko-KR" dirty="0"/>
          </a:p>
          <a:p>
            <a:r>
              <a:rPr lang="en-US" altLang="ko-KR" dirty="0"/>
              <a:t>Summary &amp; next plans</a:t>
            </a:r>
          </a:p>
        </p:txBody>
      </p:sp>
    </p:spTree>
    <p:extLst>
      <p:ext uri="{BB962C8B-B14F-4D97-AF65-F5344CB8AC3E}">
        <p14:creationId xmlns:p14="http://schemas.microsoft.com/office/powerpoint/2010/main" val="249296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272D5-294F-3DC9-FD42-260E421A1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4C440E7-5DC8-5DD0-A9BA-E904478F8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Drawback of previous results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4F818DA-61D6-AE11-6868-D32644B1A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93539"/>
            <a:ext cx="7886700" cy="4351338"/>
          </a:xfrm>
        </p:spPr>
        <p:txBody>
          <a:bodyPr/>
          <a:lstStyle/>
          <a:p>
            <a:r>
              <a:rPr lang="en-US" altLang="ko-KR" dirty="0"/>
              <a:t>Performed just single iteration for code verification.</a:t>
            </a:r>
          </a:p>
          <a:p>
            <a:r>
              <a:rPr lang="en-US" altLang="ko-KR" dirty="0"/>
              <a:t>No study about initial matrix dependency.</a:t>
            </a:r>
          </a:p>
          <a:p>
            <a:endParaRPr lang="ko-KR" altLang="en-US" dirty="0"/>
          </a:p>
        </p:txBody>
      </p:sp>
      <p:pic>
        <p:nvPicPr>
          <p:cNvPr id="8" name="그림 7" descr="텍스트, 도표, 라인, 그래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607FFD3-254D-ACC4-175E-71E6101AB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768" y="3089835"/>
            <a:ext cx="5510994" cy="2784200"/>
          </a:xfrm>
          <a:prstGeom prst="rect">
            <a:avLst/>
          </a:prstGeom>
        </p:spPr>
      </p:pic>
      <p:pic>
        <p:nvPicPr>
          <p:cNvPr id="5" name="그림 4" descr="스크린샷, 텍스트, 다채로움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9495D21-A483-BF69-0FC1-F1BD80964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92" y="2981945"/>
            <a:ext cx="2897662" cy="289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60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DC806-3C6E-3E0B-16F2-590311F2E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668D3D3-E7FD-DC0E-8EA3-6F6D2E0BD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FBP results</a:t>
            </a:r>
            <a:endParaRPr lang="ko-KR" altLang="en-US" dirty="0"/>
          </a:p>
        </p:txBody>
      </p:sp>
      <p:pic>
        <p:nvPicPr>
          <p:cNvPr id="4" name="그림 3" descr="텍스트, 도표, 라인, 그래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315FC1C-6E69-DC8B-C77E-EFE2C5511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29042"/>
            <a:ext cx="8534400" cy="2415614"/>
          </a:xfrm>
          <a:prstGeom prst="rect">
            <a:avLst/>
          </a:prstGeom>
        </p:spPr>
      </p:pic>
      <p:pic>
        <p:nvPicPr>
          <p:cNvPr id="7" name="그림 6" descr="텍스트, 스크린샷, 그래프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D997916-5EE9-8154-AC8F-D39AFB1C9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004" y="3956252"/>
            <a:ext cx="5801868" cy="276154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4EF71218-9623-1584-B691-D54D5BC152FF}"/>
              </a:ext>
            </a:extLst>
          </p:cNvPr>
          <p:cNvSpPr/>
          <p:nvPr/>
        </p:nvSpPr>
        <p:spPr>
          <a:xfrm>
            <a:off x="6211824" y="1231392"/>
            <a:ext cx="1938528" cy="23132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F5067AC9-BF65-C0F7-8344-B554AE9AE5CA}"/>
              </a:ext>
            </a:extLst>
          </p:cNvPr>
          <p:cNvCxnSpPr>
            <a:cxnSpLocks/>
            <a:stCxn id="8" idx="2"/>
            <a:endCxn id="13" idx="0"/>
          </p:cNvCxnSpPr>
          <p:nvPr/>
        </p:nvCxnSpPr>
        <p:spPr>
          <a:xfrm flipH="1">
            <a:off x="4437888" y="3544656"/>
            <a:ext cx="2743200" cy="3445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0A9601FC-B4D7-F25E-4C37-662F8DFCFD0C}"/>
              </a:ext>
            </a:extLst>
          </p:cNvPr>
          <p:cNvSpPr/>
          <p:nvPr/>
        </p:nvSpPr>
        <p:spPr>
          <a:xfrm>
            <a:off x="1469136" y="3889248"/>
            <a:ext cx="5937504" cy="28285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화살표: 오른쪽 2">
            <a:extLst>
              <a:ext uri="{FF2B5EF4-FFF2-40B4-BE49-F238E27FC236}">
                <a16:creationId xmlns:a16="http://schemas.microsoft.com/office/drawing/2014/main" id="{D992A91B-FAD9-9C91-AD29-635B5449EB64}"/>
              </a:ext>
            </a:extLst>
          </p:cNvPr>
          <p:cNvSpPr/>
          <p:nvPr/>
        </p:nvSpPr>
        <p:spPr>
          <a:xfrm>
            <a:off x="2209800" y="2324100"/>
            <a:ext cx="641350" cy="889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화살표: 오른쪽 4">
            <a:extLst>
              <a:ext uri="{FF2B5EF4-FFF2-40B4-BE49-F238E27FC236}">
                <a16:creationId xmlns:a16="http://schemas.microsoft.com/office/drawing/2014/main" id="{6982260B-22EC-AE94-B90B-1812EE6C2FD4}"/>
              </a:ext>
            </a:extLst>
          </p:cNvPr>
          <p:cNvSpPr/>
          <p:nvPr/>
        </p:nvSpPr>
        <p:spPr>
          <a:xfrm rot="2940791">
            <a:off x="2354656" y="1337469"/>
            <a:ext cx="641350" cy="1232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6D24B0-BC6F-D800-4DD3-31CC05810026}"/>
              </a:ext>
            </a:extLst>
          </p:cNvPr>
          <p:cNvSpPr txBox="1"/>
          <p:nvPr/>
        </p:nvSpPr>
        <p:spPr>
          <a:xfrm>
            <a:off x="2041525" y="2018692"/>
            <a:ext cx="48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0</a:t>
            </a:r>
            <a:r>
              <a:rPr lang="en-US" altLang="ko-KR" baseline="30000" dirty="0"/>
              <a:t>o</a:t>
            </a:r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6B8340-FD39-C82F-628B-B6406E277911}"/>
              </a:ext>
            </a:extLst>
          </p:cNvPr>
          <p:cNvSpPr txBox="1"/>
          <p:nvPr/>
        </p:nvSpPr>
        <p:spPr>
          <a:xfrm>
            <a:off x="1993900" y="862060"/>
            <a:ext cx="58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45</a:t>
            </a:r>
            <a:r>
              <a:rPr lang="en-US" altLang="ko-KR" baseline="30000" dirty="0"/>
              <a:t>o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18094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E32F3-066E-0F4A-2937-860B81217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29AE77C-441E-5561-5CD5-7C02E8C45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SART results: initial matrix as 0</a:t>
            </a:r>
            <a:endParaRPr lang="ko-KR" altLang="en-US" dirty="0"/>
          </a:p>
        </p:txBody>
      </p:sp>
      <p:pic>
        <p:nvPicPr>
          <p:cNvPr id="6" name="그림 5" descr="텍스트, 스크린샷, 폰트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D2353AB-2A50-A46D-2359-80D3F550F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1" y="2770971"/>
            <a:ext cx="4750733" cy="2737400"/>
          </a:xfrm>
          <a:prstGeom prst="rect">
            <a:avLst/>
          </a:prstGeom>
        </p:spPr>
      </p:pic>
      <p:pic>
        <p:nvPicPr>
          <p:cNvPr id="29" name="그림 28" descr="텍스트, 도표, 스크린샷, 그래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054AB00-3C2C-EC85-60D6-24F27C44B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157" y="2770971"/>
            <a:ext cx="4015186" cy="322646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26AC466-2492-2D26-542C-C96217854920}"/>
              </a:ext>
            </a:extLst>
          </p:cNvPr>
          <p:cNvSpPr txBox="1"/>
          <p:nvPr/>
        </p:nvSpPr>
        <p:spPr>
          <a:xfrm>
            <a:off x="487680" y="955498"/>
            <a:ext cx="8027670" cy="143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/>
              <a:t>Convergence condition: &lt; 1e-3 (0.1 %)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/>
              <a:t>Total 44 iteration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/>
              <a:t>250 x 250 (momentum bins x longitudinal bins)</a:t>
            </a:r>
          </a:p>
        </p:txBody>
      </p:sp>
    </p:spTree>
    <p:extLst>
      <p:ext uri="{BB962C8B-B14F-4D97-AF65-F5344CB8AC3E}">
        <p14:creationId xmlns:p14="http://schemas.microsoft.com/office/powerpoint/2010/main" val="3480649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99A92-C413-A255-7401-F3E54765C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2B5205C-420B-7A2E-74DD-7EBE2FB3F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SART results: initial matrix as 0</a:t>
            </a:r>
            <a:endParaRPr lang="ko-KR" altLang="en-US" dirty="0"/>
          </a:p>
        </p:txBody>
      </p:sp>
      <p:pic>
        <p:nvPicPr>
          <p:cNvPr id="4" name="그림 3" descr="텍스트, 스크린샷, 도표, 그래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44822DB-875A-E4A4-CD1A-345BB5043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348"/>
            <a:ext cx="9144000" cy="3346647"/>
          </a:xfrm>
          <a:prstGeom prst="rect">
            <a:avLst/>
          </a:prstGeom>
        </p:spPr>
      </p:pic>
      <p:sp>
        <p:nvSpPr>
          <p:cNvPr id="5" name="타원 4">
            <a:extLst>
              <a:ext uri="{FF2B5EF4-FFF2-40B4-BE49-F238E27FC236}">
                <a16:creationId xmlns:a16="http://schemas.microsoft.com/office/drawing/2014/main" id="{97436E93-1132-5144-7F76-453820890206}"/>
              </a:ext>
            </a:extLst>
          </p:cNvPr>
          <p:cNvSpPr/>
          <p:nvPr/>
        </p:nvSpPr>
        <p:spPr>
          <a:xfrm>
            <a:off x="6723888" y="2292096"/>
            <a:ext cx="804672" cy="8717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id="{3E8D84D8-0250-7A28-F697-401A238D555B}"/>
              </a:ext>
            </a:extLst>
          </p:cNvPr>
          <p:cNvCxnSpPr>
            <a:cxnSpLocks/>
            <a:stCxn id="5" idx="4"/>
          </p:cNvCxnSpPr>
          <p:nvPr/>
        </p:nvCxnSpPr>
        <p:spPr>
          <a:xfrm flipH="1">
            <a:off x="6224016" y="3163824"/>
            <a:ext cx="902208" cy="14903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그림 9" descr="텍스트, 스크린샷, 도표, 그래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62D90C2-EFAE-4A84-EB1B-65FA04CCC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33" t="43443" r="20667" b="42805"/>
          <a:stretch>
            <a:fillRect/>
          </a:stretch>
        </p:blipFill>
        <p:spPr>
          <a:xfrm>
            <a:off x="4754880" y="4654152"/>
            <a:ext cx="1347215" cy="211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9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5CBE9-89F8-11F1-C2DD-8D79A9BB0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4BFA8E7-961D-89C7-3C12-90CD059DE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SART results: initial matrix as 0</a:t>
            </a:r>
            <a:endParaRPr lang="ko-KR" altLang="en-US" dirty="0"/>
          </a:p>
        </p:txBody>
      </p:sp>
      <p:pic>
        <p:nvPicPr>
          <p:cNvPr id="4" name="그림 3" descr="텍스트, 라인, 그래프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6B3DCF7-DDF7-7A33-4EDC-3742454BD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684" y="1000456"/>
            <a:ext cx="5319854" cy="25430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D8BB7E-1203-E7E7-887F-D32E80C92007}"/>
              </a:ext>
            </a:extLst>
          </p:cNvPr>
          <p:cNvSpPr txBox="1"/>
          <p:nvPr/>
        </p:nvSpPr>
        <p:spPr>
          <a:xfrm>
            <a:off x="487680" y="955498"/>
            <a:ext cx="8027670" cy="509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/>
              <a:t>Before charge cut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4FF5CC-802B-1FE0-463F-C4BD1F7D3F32}"/>
              </a:ext>
            </a:extLst>
          </p:cNvPr>
          <p:cNvSpPr txBox="1"/>
          <p:nvPr/>
        </p:nvSpPr>
        <p:spPr>
          <a:xfrm>
            <a:off x="487680" y="3982832"/>
            <a:ext cx="8027670" cy="509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/>
              <a:t>After 5% charge cut</a:t>
            </a:r>
          </a:p>
        </p:txBody>
      </p:sp>
      <p:pic>
        <p:nvPicPr>
          <p:cNvPr id="14" name="그림 13" descr="텍스트, 그래프, 스크린샷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76CDA75-951F-73B4-5216-C29FF7A0A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189" y="4237645"/>
            <a:ext cx="5347349" cy="25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3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412CA-A43A-563E-7DE6-3A62FCFB0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B053CAB-6EDC-968A-0604-A809D557F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SART results: initial matrix as 0</a:t>
            </a:r>
            <a:endParaRPr lang="ko-KR" altLang="en-US" dirty="0"/>
          </a:p>
        </p:txBody>
      </p:sp>
      <p:pic>
        <p:nvPicPr>
          <p:cNvPr id="5" name="그림 4" descr="텍스트, 라인, 도표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CDFD422-96A7-96F7-195F-381642871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9181"/>
            <a:ext cx="9144000" cy="258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89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7C76B-B943-D39C-27CE-AD4089DD8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1B732C5-7335-C64A-15D6-CC5CFEBB2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SART results: initial matrix as 0</a:t>
            </a:r>
            <a:endParaRPr lang="ko-KR" altLang="en-US" dirty="0"/>
          </a:p>
        </p:txBody>
      </p:sp>
      <p:pic>
        <p:nvPicPr>
          <p:cNvPr id="4" name="그림 3" descr="텍스트, 라인, 그래프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A77FCA9-1B65-67A8-1827-0DFF03A4B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1" y="2333484"/>
            <a:ext cx="4966446" cy="18570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E715C7-7B00-2859-BB99-B7387B1D24D5}"/>
              </a:ext>
            </a:extLst>
          </p:cNvPr>
          <p:cNvSpPr txBox="1"/>
          <p:nvPr/>
        </p:nvSpPr>
        <p:spPr>
          <a:xfrm>
            <a:off x="487680" y="976054"/>
            <a:ext cx="8027670" cy="509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b="1" dirty="0"/>
              <a:t>Single iteration</a:t>
            </a:r>
          </a:p>
        </p:txBody>
      </p:sp>
      <p:pic>
        <p:nvPicPr>
          <p:cNvPr id="7" name="그림 6" descr="텍스트, 도표, 그래프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6F338B4-1922-2DA5-87CF-0A6CBA695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427" y="1389528"/>
            <a:ext cx="4022998" cy="407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53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테마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71F73BF4D67D2D499852639D8CC47BE3" ma:contentTypeVersion="12" ma:contentTypeDescription="새 문서를 만듭니다." ma:contentTypeScope="" ma:versionID="6f95823386c174abfbd168996847f237">
  <xsd:schema xmlns:xsd="http://www.w3.org/2001/XMLSchema" xmlns:xs="http://www.w3.org/2001/XMLSchema" xmlns:p="http://schemas.microsoft.com/office/2006/metadata/properties" xmlns:ns3="39d2b04a-601d-4732-b3cc-b1f0314eea18" targetNamespace="http://schemas.microsoft.com/office/2006/metadata/properties" ma:root="true" ma:fieldsID="0fde7b68d79a281484622ee4d9da12b4" ns3:_="">
    <xsd:import namespace="39d2b04a-601d-4732-b3cc-b1f0314eea18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_activity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d2b04a-601d-4732-b3cc-b1f0314eea18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9" nillable="true" ma:displayName="_activity" ma:hidden="true" ma:internalName="_activity">
      <xsd:simpleType>
        <xsd:restriction base="dms:Note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9d2b04a-601d-4732-b3cc-b1f0314eea18" xsi:nil="true"/>
  </documentManagement>
</p:properties>
</file>

<file path=customXml/itemProps1.xml><?xml version="1.0" encoding="utf-8"?>
<ds:datastoreItem xmlns:ds="http://schemas.openxmlformats.org/officeDocument/2006/customXml" ds:itemID="{1F6EB3BF-664C-4BC0-BF34-4320A8A170B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4EDE8F-3E53-4DD9-B7D6-DC056144BF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d2b04a-601d-4732-b3cc-b1f0314eea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B986E10-1E78-480E-9CED-91C0F281F18C}">
  <ds:schemaRefs>
    <ds:schemaRef ds:uri="http://schemas.microsoft.com/office/2006/documentManagement/types"/>
    <ds:schemaRef ds:uri="http://schemas.microsoft.com/office/2006/metadata/properties"/>
    <ds:schemaRef ds:uri="39d2b04a-601d-4732-b3cc-b1f0314eea18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</TotalTime>
  <Words>275</Words>
  <Application>Microsoft Office PowerPoint</Application>
  <PresentationFormat>화면 슬라이드 쇼(4:3)</PresentationFormat>
  <Paragraphs>61</Paragraphs>
  <Slides>18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18</vt:i4>
      </vt:variant>
    </vt:vector>
  </HeadingPairs>
  <TitlesOfParts>
    <vt:vector size="24" baseType="lpstr">
      <vt:lpstr>Aptos</vt:lpstr>
      <vt:lpstr>Aptos Display</vt:lpstr>
      <vt:lpstr>Arial</vt:lpstr>
      <vt:lpstr>Cambria Math</vt:lpstr>
      <vt:lpstr>Wingdings</vt:lpstr>
      <vt:lpstr>Office 테마</vt:lpstr>
      <vt:lpstr>Numerical study of LPS</vt:lpstr>
      <vt:lpstr>Outline</vt:lpstr>
      <vt:lpstr>Drawback of previous results</vt:lpstr>
      <vt:lpstr>FBP results</vt:lpstr>
      <vt:lpstr>SART results: initial matrix as 0</vt:lpstr>
      <vt:lpstr>SART results: initial matrix as 0</vt:lpstr>
      <vt:lpstr>SART results: initial matrix as 0</vt:lpstr>
      <vt:lpstr>SART results: initial matrix as 0</vt:lpstr>
      <vt:lpstr>SART results: initial matrix as 0</vt:lpstr>
      <vt:lpstr>SART results: initial matrix as ground-truth</vt:lpstr>
      <vt:lpstr>SART results: initial matrix as ground-truth</vt:lpstr>
      <vt:lpstr>SART results: initial matrix as ground-truth</vt:lpstr>
      <vt:lpstr>Normalization dependency</vt:lpstr>
      <vt:lpstr>Construction weight matrix manually</vt:lpstr>
      <vt:lpstr>Construction weight matrix manually</vt:lpstr>
      <vt:lpstr>Weight matrix: initial = ground-truth</vt:lpstr>
      <vt:lpstr>Problem of weight matrix</vt:lpstr>
      <vt:lpstr>Summary &amp; next plans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김근우(첨단원자력공학부)</dc:creator>
  <cp:lastModifiedBy>김근우(첨단원자력공학부)</cp:lastModifiedBy>
  <cp:revision>2</cp:revision>
  <dcterms:created xsi:type="dcterms:W3CDTF">2025-09-25T14:27:06Z</dcterms:created>
  <dcterms:modified xsi:type="dcterms:W3CDTF">2025-09-26T01:52:48Z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0x01010071F73BF4D67D2D499852639D8CC47BE3</vt:lpwstr>
  </property>
</Properties>
</file>