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6"/>
  </p:notesMasterIdLst>
  <p:sldIdLst>
    <p:sldId id="273" r:id="rId2"/>
    <p:sldId id="535" r:id="rId3"/>
    <p:sldId id="542" r:id="rId4"/>
    <p:sldId id="543" r:id="rId5"/>
    <p:sldId id="544" r:id="rId6"/>
    <p:sldId id="516" r:id="rId7"/>
    <p:sldId id="548" r:id="rId8"/>
    <p:sldId id="546" r:id="rId9"/>
    <p:sldId id="545" r:id="rId10"/>
    <p:sldId id="547" r:id="rId11"/>
    <p:sldId id="549" r:id="rId12"/>
    <p:sldId id="550" r:id="rId13"/>
    <p:sldId id="541" r:id="rId14"/>
    <p:sldId id="276" r:id="rId15"/>
  </p:sldIdLst>
  <p:sldSz cx="12192000" cy="6858000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EB1"/>
    <a:srgbClr val="FFFFFF"/>
    <a:srgbClr val="E6EAEE"/>
    <a:srgbClr val="FF0000"/>
    <a:srgbClr val="FF4F4F"/>
    <a:srgbClr val="AD2222"/>
    <a:srgbClr val="37A9FF"/>
    <a:srgbClr val="4A4A4A"/>
    <a:srgbClr val="24AE24"/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6242" autoAdjust="0"/>
  </p:normalViewPr>
  <p:slideViewPr>
    <p:cSldViewPr snapToGrid="0">
      <p:cViewPr varScale="1">
        <p:scale>
          <a:sx n="153" d="100"/>
          <a:sy n="153" d="100"/>
        </p:scale>
        <p:origin x="546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597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F38A842-6FBA-4260-891F-5BFC0B6363BF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1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597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4E3F2E2-4D2A-4EF6-8925-E1F7692B18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77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0277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9031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5401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>
            <a:extLst>
              <a:ext uri="{FF2B5EF4-FFF2-40B4-BE49-F238E27FC236}">
                <a16:creationId xmlns:a16="http://schemas.microsoft.com/office/drawing/2014/main" id="{3EE194DE-4555-4778-A859-91C2755F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140"/>
            <a:ext cx="10515600" cy="1195655"/>
          </a:xfrm>
        </p:spPr>
        <p:txBody>
          <a:bodyPr/>
          <a:lstStyle>
            <a:lvl1pPr algn="ctr">
              <a:defRPr b="1">
                <a:solidFill>
                  <a:srgbClr val="003DA5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99684590-FD7D-4E35-9DCC-27574E6E0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858" y="4435016"/>
            <a:ext cx="5091929" cy="5354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HelveticaNeue-Bold"/>
              </a:defRPr>
            </a:lvl1pPr>
          </a:lstStyle>
          <a:p>
            <a:pPr lvl="0"/>
            <a:r>
              <a:rPr lang="en-US" altLang="ko-KR" dirty="0"/>
              <a:t>Author, Affiliation</a:t>
            </a:r>
          </a:p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08467DB4-0F7E-4EB7-8EC0-41995AD0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10" y="57882"/>
            <a:ext cx="5091929" cy="293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1">
                <a:solidFill>
                  <a:srgbClr val="003DA5"/>
                </a:solidFill>
                <a:latin typeface="HelveticaNeue-Bold"/>
              </a:defRPr>
            </a:lvl1pPr>
          </a:lstStyle>
          <a:p>
            <a:pPr lvl="0"/>
            <a:r>
              <a:rPr lang="en-US" altLang="ko-KR" dirty="0"/>
              <a:t>Date, City, conference, </a:t>
            </a:r>
            <a:r>
              <a:rPr lang="en-US" altLang="ko-KR" dirty="0" err="1"/>
              <a:t>etc</a:t>
            </a:r>
            <a:r>
              <a:rPr lang="en-US" altLang="ko-KR" dirty="0"/>
              <a:t>…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33FE3625-5646-B347-0C62-1F292680B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BCB2FDA-2FB7-8DC8-0224-35B376F25AF4}"/>
              </a:ext>
            </a:extLst>
          </p:cNvPr>
          <p:cNvCxnSpPr>
            <a:cxnSpLocks/>
          </p:cNvCxnSpPr>
          <p:nvPr userDrawn="1"/>
        </p:nvCxnSpPr>
        <p:spPr>
          <a:xfrm>
            <a:off x="516941" y="2936762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144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942" y="93339"/>
            <a:ext cx="111108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12192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516941" y="668015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0F08C87B-0835-4350-827F-E1E910DA1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615447"/>
            <a:ext cx="12191999" cy="361949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pic>
        <p:nvPicPr>
          <p:cNvPr id="9" name="그림 8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5E50E94C-C675-9635-2144-26AAE269B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7329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포항가속기연구소, 세상에서 가장 밝은 빛 구현 성공 &lt; 정책·사회·종합 &lt; 뉴스 &lt; 기사본문 - 테크월드뉴스 - 조명의 기자">
            <a:extLst>
              <a:ext uri="{FF2B5EF4-FFF2-40B4-BE49-F238E27FC236}">
                <a16:creationId xmlns:a16="http://schemas.microsoft.com/office/drawing/2014/main" id="{8C4805CD-4A06-4516-8993-ECCF474016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colorTemperature colorTemp="4005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D8F161E4-CC17-43BC-A2C1-87EC2F8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BA45AD12-D64E-40F6-6E17-DF7DFB007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367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26F3D52-ED44-49B6-96D9-3B44D30CA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3560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057378-928A-4B05-ADAE-582E74D48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60" y="0"/>
            <a:ext cx="6098440" cy="3429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6C517A-6A73-4531-9608-4F45CB70A4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6093559" cy="3429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EF9799-E0D4-4007-AAB6-BEF099970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57" y="3428858"/>
            <a:ext cx="6098443" cy="3429142"/>
          </a:xfrm>
          <a:prstGeom prst="rect">
            <a:avLst/>
          </a:prstGeom>
        </p:spPr>
      </p:pic>
      <p:sp>
        <p:nvSpPr>
          <p:cNvPr id="13" name="제목 4">
            <a:extLst>
              <a:ext uri="{FF2B5EF4-FFF2-40B4-BE49-F238E27FC236}">
                <a16:creationId xmlns:a16="http://schemas.microsoft.com/office/drawing/2014/main" id="{E09353C5-6A4A-47A5-BD32-6740ACE7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61790175-4458-53C9-C4C9-0F6772351B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072B406-CBD6-118B-22FA-9E91EDB74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11838" y="6280572"/>
            <a:ext cx="1285869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861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2410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5516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3698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38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1980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807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5118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  <p:sldLayoutId id="2147483693" r:id="rId14"/>
    <p:sldLayoutId id="2147483675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제목 54">
            <a:extLst>
              <a:ext uri="{FF2B5EF4-FFF2-40B4-BE49-F238E27FC236}">
                <a16:creationId xmlns:a16="http://schemas.microsoft.com/office/drawing/2014/main" id="{953D9ED4-1A2C-4DE8-93BB-A45B1753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65" y="1416789"/>
            <a:ext cx="9806665" cy="1195655"/>
          </a:xfrm>
        </p:spPr>
        <p:txBody>
          <a:bodyPr>
            <a:noAutofit/>
          </a:bodyPr>
          <a:lstStyle/>
          <a:p>
            <a:r>
              <a:rPr lang="en-US" altLang="ko-KR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 Analysis of Active and Passive Higher Harmonic Cavities for Bunch Lengthening in Korea-4GSR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849282-3436-4D30-A386-0D385E2B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47812" y="3678102"/>
            <a:ext cx="6296373" cy="1345525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b="1" dirty="0">
                <a:latin typeface="+mj-lt"/>
                <a:cs typeface="Times New Roman" panose="02020603050405020304" pitchFamily="18" charset="0"/>
              </a:rPr>
              <a:t>Young Min Park</a:t>
            </a:r>
          </a:p>
          <a:p>
            <a:pPr algn="ctr"/>
            <a:br>
              <a:rPr lang="en-US" altLang="ko-KR" sz="2400" baseline="30000" dirty="0">
                <a:latin typeface="+mj-lt"/>
                <a:cs typeface="Times New Roman" panose="02020603050405020304" pitchFamily="18" charset="0"/>
              </a:rPr>
            </a:br>
            <a:r>
              <a:rPr lang="en-US" altLang="ko-KR" sz="1800" dirty="0">
                <a:latin typeface="+mj-lt"/>
                <a:cs typeface="Times New Roman" panose="02020603050405020304" pitchFamily="18" charset="0"/>
              </a:rPr>
              <a:t>Division of Advanced Nuclear Engineering (DANE), POSTECH</a:t>
            </a:r>
            <a:endParaRPr lang="en-US" altLang="ko-KR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306EBC-E9DB-4325-83CB-44F372C64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2025-07-25, Pohang, South Korea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4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6CBB3-FFA6-8F07-67D7-C446F3CBC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2F031D-AECB-7565-0030-707B8670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ELEGANT simulation</a:t>
            </a:r>
            <a:endParaRPr lang="ko-KR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757FF19-7684-68DA-D3B9-AC39020BAFD3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10</a:t>
            </a:fld>
            <a:endParaRPr lang="ko-KR" altLang="en-US" sz="1600" b="1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3ECE73B-D8AB-426F-F061-E3E93903C6D7}"/>
              </a:ext>
            </a:extLst>
          </p:cNvPr>
          <p:cNvSpPr/>
          <p:nvPr/>
        </p:nvSpPr>
        <p:spPr>
          <a:xfrm>
            <a:off x="749300" y="930274"/>
            <a:ext cx="2705100" cy="647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Lattice setup .</a:t>
            </a:r>
            <a:r>
              <a:rPr lang="en-US" altLang="ko-KR" dirty="0" err="1">
                <a:solidFill>
                  <a:schemeClr val="tx1"/>
                </a:solidFill>
              </a:rPr>
              <a:t>lte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B62C358-6701-ECE5-6F6A-382E03119847}"/>
              </a:ext>
            </a:extLst>
          </p:cNvPr>
          <p:cNvSpPr/>
          <p:nvPr/>
        </p:nvSpPr>
        <p:spPr>
          <a:xfrm>
            <a:off x="749300" y="1966775"/>
            <a:ext cx="2705100" cy="647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RF cavity setting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BD7C41F-C683-6BD1-3332-D0CAC63319CD}"/>
              </a:ext>
            </a:extLst>
          </p:cNvPr>
          <p:cNvSpPr/>
          <p:nvPr/>
        </p:nvSpPr>
        <p:spPr>
          <a:xfrm>
            <a:off x="749300" y="3003276"/>
            <a:ext cx="2705100" cy="647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Generate filling patten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8BF1A96-4DD7-BAEE-B396-81B79C7CD325}"/>
              </a:ext>
            </a:extLst>
          </p:cNvPr>
          <p:cNvSpPr/>
          <p:nvPr/>
        </p:nvSpPr>
        <p:spPr>
          <a:xfrm>
            <a:off x="749300" y="4039777"/>
            <a:ext cx="2705100" cy="647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RF mode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1F43EE30-FB97-6A02-3272-3EBE11607782}"/>
              </a:ext>
            </a:extLst>
          </p:cNvPr>
          <p:cNvSpPr/>
          <p:nvPr/>
        </p:nvSpPr>
        <p:spPr>
          <a:xfrm>
            <a:off x="749300" y="5076278"/>
            <a:ext cx="2705100" cy="647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Feedback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9F494C40-0CF3-5C1E-4AB9-3E2E698D5D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12281" y="1111112"/>
            <a:ext cx="3688566" cy="253378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C79C07-33FB-D6B7-1350-F6D7B0E76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429" y="1111113"/>
            <a:ext cx="3731071" cy="25337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1B17EC-6FD1-FF8A-B9BB-613CA8625B9B}"/>
              </a:ext>
            </a:extLst>
          </p:cNvPr>
          <p:cNvSpPr txBox="1"/>
          <p:nvPr/>
        </p:nvSpPr>
        <p:spPr>
          <a:xfrm>
            <a:off x="5433830" y="730112"/>
            <a:ext cx="102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w/o HHC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C58F14-74FC-A994-9CFD-A310DBED40DB}"/>
              </a:ext>
            </a:extLst>
          </p:cNvPr>
          <p:cNvSpPr txBox="1"/>
          <p:nvPr/>
        </p:nvSpPr>
        <p:spPr>
          <a:xfrm>
            <a:off x="9449240" y="73011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 HHC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CB66D820-67D6-25EF-5B7F-F7560B7F6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429" y="3898991"/>
            <a:ext cx="6241001" cy="37800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D8020E5-41A6-0768-E097-99A81533C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655" y="4531091"/>
            <a:ext cx="3481720" cy="1973670"/>
          </a:xfrm>
          <a:prstGeom prst="rect">
            <a:avLst/>
          </a:prstGeom>
        </p:spPr>
      </p:pic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FB1C8F46-7220-475A-7EFF-C24A0ECE4AF5}"/>
              </a:ext>
            </a:extLst>
          </p:cNvPr>
          <p:cNvSpPr/>
          <p:nvPr/>
        </p:nvSpPr>
        <p:spPr>
          <a:xfrm>
            <a:off x="7243108" y="5343983"/>
            <a:ext cx="457522" cy="22142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ADEDF978-CE0A-D0E6-0E89-D67AC2BE3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326" y="4943907"/>
            <a:ext cx="3731071" cy="9124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2511F46-45C9-5D5A-EE9D-4EFE7F4A95B6}"/>
                  </a:ext>
                </a:extLst>
              </p:cNvPr>
              <p:cNvSpPr txBox="1"/>
              <p:nvPr/>
            </p:nvSpPr>
            <p:spPr>
              <a:xfrm>
                <a:off x="7904040" y="4332033"/>
                <a:ext cx="1667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4.24 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MV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/151.95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2511F46-45C9-5D5A-EE9D-4EFE7F4A9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040" y="4332033"/>
                <a:ext cx="1667123" cy="276999"/>
              </a:xfrm>
              <a:prstGeom prst="rect">
                <a:avLst/>
              </a:prstGeom>
              <a:blipFill>
                <a:blip r:embed="rId7"/>
                <a:stretch>
                  <a:fillRect l="-2930" t="-4444" r="-3663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80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7F4F4-0526-2B66-5FC3-7F97FF029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3270FD-6B64-4F46-7A5F-70CAD4F9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ELEGANT simulation</a:t>
            </a:r>
            <a:endParaRPr lang="ko-KR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6B2B8642-E327-BE0B-D5AA-7006A94B7615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11</a:t>
            </a:fld>
            <a:endParaRPr lang="ko-KR" altLang="en-US" sz="1600" b="1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646265F-655F-4FA7-6AE8-427ED3D47A7A}"/>
              </a:ext>
            </a:extLst>
          </p:cNvPr>
          <p:cNvSpPr/>
          <p:nvPr/>
        </p:nvSpPr>
        <p:spPr>
          <a:xfrm>
            <a:off x="749300" y="930274"/>
            <a:ext cx="2705100" cy="647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Lattice setup .</a:t>
            </a:r>
            <a:r>
              <a:rPr lang="en-US" altLang="ko-KR" dirty="0" err="1">
                <a:solidFill>
                  <a:schemeClr val="bg1">
                    <a:lumMod val="65000"/>
                  </a:schemeClr>
                </a:solidFill>
              </a:rPr>
              <a:t>lte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7A835F1-E6FC-F4B6-4BA0-66302202153B}"/>
              </a:ext>
            </a:extLst>
          </p:cNvPr>
          <p:cNvSpPr/>
          <p:nvPr/>
        </p:nvSpPr>
        <p:spPr>
          <a:xfrm>
            <a:off x="749300" y="1966775"/>
            <a:ext cx="2705100" cy="647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RF cavity setting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374A0FD-23D2-531F-0BFC-7770DFB8EF19}"/>
              </a:ext>
            </a:extLst>
          </p:cNvPr>
          <p:cNvSpPr/>
          <p:nvPr/>
        </p:nvSpPr>
        <p:spPr>
          <a:xfrm>
            <a:off x="749300" y="3003276"/>
            <a:ext cx="2705100" cy="647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Generate filling patten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E9A4542-7000-48E5-A1CA-7812C624E97B}"/>
              </a:ext>
            </a:extLst>
          </p:cNvPr>
          <p:cNvSpPr/>
          <p:nvPr/>
        </p:nvSpPr>
        <p:spPr>
          <a:xfrm>
            <a:off x="749300" y="4039777"/>
            <a:ext cx="2705100" cy="647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RF mode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D7FC195-FF40-9425-836B-B5B1D3DEB9C2}"/>
              </a:ext>
            </a:extLst>
          </p:cNvPr>
          <p:cNvSpPr/>
          <p:nvPr/>
        </p:nvSpPr>
        <p:spPr>
          <a:xfrm>
            <a:off x="749300" y="5076278"/>
            <a:ext cx="2705100" cy="647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Feedback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F5177A2-AAD9-7213-A69E-6BE156367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42678"/>
            <a:ext cx="2710258" cy="18516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237D52-822C-EC77-C33A-8729ABC96045}"/>
              </a:ext>
            </a:extLst>
          </p:cNvPr>
          <p:cNvSpPr txBox="1"/>
          <p:nvPr/>
        </p:nvSpPr>
        <p:spPr>
          <a:xfrm>
            <a:off x="4122530" y="1568476"/>
            <a:ext cx="14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 err="1"/>
              <a:t>Makeprofile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95CD46-1E00-AE3E-3DB8-AF1E692DF701}"/>
              </a:ext>
            </a:extLst>
          </p:cNvPr>
          <p:cNvSpPr txBox="1"/>
          <p:nvPr/>
        </p:nvSpPr>
        <p:spPr>
          <a:xfrm>
            <a:off x="4122530" y="3327126"/>
            <a:ext cx="14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 err="1"/>
              <a:t>Makebunch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B13612-D0F0-DA9D-EA97-761383DBEF69}"/>
              </a:ext>
            </a:extLst>
          </p:cNvPr>
          <p:cNvSpPr txBox="1"/>
          <p:nvPr/>
        </p:nvSpPr>
        <p:spPr>
          <a:xfrm>
            <a:off x="3709090" y="5104858"/>
            <a:ext cx="2234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 err="1"/>
              <a:t>generateBunchTrain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9FE1A92F-AFFE-8474-BDEF-63568F565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342" y="2708954"/>
            <a:ext cx="2755955" cy="1978523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C92C06EA-DBB6-06B7-ABAF-F719FE785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342" y="4798394"/>
            <a:ext cx="2755955" cy="185116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C2E535E-C31D-F980-8BE6-B0EF020A106C}"/>
              </a:ext>
            </a:extLst>
          </p:cNvPr>
          <p:cNvSpPr txBox="1"/>
          <p:nvPr/>
        </p:nvSpPr>
        <p:spPr>
          <a:xfrm>
            <a:off x="9371616" y="1689776"/>
            <a:ext cx="20946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1D longitudinal profile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C776B9-92C8-DAE2-A31E-FFF07AA6B6FF}"/>
                  </a:ext>
                </a:extLst>
              </p:cNvPr>
              <p:cNvSpPr txBox="1"/>
              <p:nvPr/>
            </p:nvSpPr>
            <p:spPr>
              <a:xfrm>
                <a:off x="9045939" y="3429000"/>
                <a:ext cx="3091552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dirty="0"/>
                  <a:t>6D distribution by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C776B9-92C8-DAE2-A31E-FFF07AA6B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939" y="3429000"/>
                <a:ext cx="3091552" cy="298928"/>
              </a:xfrm>
              <a:prstGeom prst="rect">
                <a:avLst/>
              </a:prstGeom>
              <a:blipFill>
                <a:blip r:embed="rId5"/>
                <a:stretch>
                  <a:fillRect l="-4734" t="-24490" b="-408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9FF5FFAD-9E45-C407-E288-55A8A7061027}"/>
              </a:ext>
            </a:extLst>
          </p:cNvPr>
          <p:cNvSpPr txBox="1"/>
          <p:nvPr/>
        </p:nvSpPr>
        <p:spPr>
          <a:xfrm>
            <a:off x="9071598" y="5289524"/>
            <a:ext cx="269464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dirty="0"/>
              <a:t>Generate bunch train</a:t>
            </a:r>
          </a:p>
          <a:p>
            <a:pPr algn="ctr"/>
            <a:r>
              <a:rPr lang="en-US" altLang="ko-KR" dirty="0"/>
              <a:t>(200*1*1 200*1*0 100*1*1)</a:t>
            </a:r>
            <a:endParaRPr lang="ko-KR" altLang="en-US" dirty="0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5CDF1EB8-DE8D-591A-1AB7-42FD7040F381}"/>
              </a:ext>
            </a:extLst>
          </p:cNvPr>
          <p:cNvSpPr/>
          <p:nvPr/>
        </p:nvSpPr>
        <p:spPr>
          <a:xfrm>
            <a:off x="9158674" y="5566523"/>
            <a:ext cx="325677" cy="2270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DB6C8FA8-7770-5DFF-47AA-631DADD8DA59}"/>
              </a:ext>
            </a:extLst>
          </p:cNvPr>
          <p:cNvSpPr/>
          <p:nvPr/>
        </p:nvSpPr>
        <p:spPr>
          <a:xfrm>
            <a:off x="9571428" y="5579033"/>
            <a:ext cx="211400" cy="2270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B03E522B-287E-44F2-9EE4-A74C881FEF95}"/>
              </a:ext>
            </a:extLst>
          </p:cNvPr>
          <p:cNvSpPr/>
          <p:nvPr/>
        </p:nvSpPr>
        <p:spPr>
          <a:xfrm>
            <a:off x="9801728" y="5579033"/>
            <a:ext cx="211400" cy="2270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662BF6-AAFE-8E37-504D-ACF37A23C066}"/>
              </a:ext>
            </a:extLst>
          </p:cNvPr>
          <p:cNvSpPr txBox="1"/>
          <p:nvPr/>
        </p:nvSpPr>
        <p:spPr>
          <a:xfrm>
            <a:off x="8621388" y="5839730"/>
            <a:ext cx="1384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Bunch </a:t>
            </a:r>
          </a:p>
          <a:p>
            <a:pPr algn="ctr"/>
            <a:r>
              <a:rPr lang="en-US" altLang="ko-KR" sz="1200" dirty="0"/>
              <a:t>number</a:t>
            </a:r>
            <a:endParaRPr lang="ko-KR" altLang="en-US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D1F0F0-3966-9EA5-F30F-0FCA8088381A}"/>
              </a:ext>
            </a:extLst>
          </p:cNvPr>
          <p:cNvSpPr txBox="1"/>
          <p:nvPr/>
        </p:nvSpPr>
        <p:spPr>
          <a:xfrm>
            <a:off x="9215405" y="5835030"/>
            <a:ext cx="1384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Relative</a:t>
            </a:r>
          </a:p>
          <a:p>
            <a:pPr algn="ctr"/>
            <a:r>
              <a:rPr lang="en-US" altLang="ko-KR" sz="1200" dirty="0"/>
              <a:t>charge</a:t>
            </a:r>
            <a:endParaRPr lang="ko-KR" alt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282417-9E56-E118-BE12-01982F2364C7}"/>
              </a:ext>
            </a:extLst>
          </p:cNvPr>
          <p:cNvSpPr txBox="1"/>
          <p:nvPr/>
        </p:nvSpPr>
        <p:spPr>
          <a:xfrm>
            <a:off x="8985105" y="6239946"/>
            <a:ext cx="13840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gap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3663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8AEA6-E662-2448-4583-1D7A61D83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68CD2F-B4A4-DCFA-5380-6A6005D7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ELEGANT simulation</a:t>
            </a:r>
            <a:endParaRPr lang="ko-KR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0C574707-680F-01E0-B602-3F0C992139D6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12</a:t>
            </a:fld>
            <a:endParaRPr lang="ko-KR" altLang="en-US" sz="1600" b="1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092FCDC-09BB-2F57-1AA5-45D06F29EA76}"/>
              </a:ext>
            </a:extLst>
          </p:cNvPr>
          <p:cNvSpPr/>
          <p:nvPr/>
        </p:nvSpPr>
        <p:spPr>
          <a:xfrm>
            <a:off x="749300" y="930274"/>
            <a:ext cx="2705100" cy="647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Lattice setup .</a:t>
            </a:r>
            <a:r>
              <a:rPr lang="en-US" altLang="ko-KR" dirty="0" err="1">
                <a:solidFill>
                  <a:schemeClr val="bg1">
                    <a:lumMod val="65000"/>
                  </a:schemeClr>
                </a:solidFill>
              </a:rPr>
              <a:t>lte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D94251C-8B76-247C-491B-DFC4D04250E9}"/>
              </a:ext>
            </a:extLst>
          </p:cNvPr>
          <p:cNvSpPr/>
          <p:nvPr/>
        </p:nvSpPr>
        <p:spPr>
          <a:xfrm>
            <a:off x="749300" y="1966775"/>
            <a:ext cx="2705100" cy="647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RF cavity setting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6B6D5FF-42B8-A312-B40F-F2BF06666E8F}"/>
              </a:ext>
            </a:extLst>
          </p:cNvPr>
          <p:cNvSpPr/>
          <p:nvPr/>
        </p:nvSpPr>
        <p:spPr>
          <a:xfrm>
            <a:off x="749300" y="3003276"/>
            <a:ext cx="2705100" cy="647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Generate filling patten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79F3AAA-94F1-3981-3DA2-BD679E59AA7D}"/>
              </a:ext>
            </a:extLst>
          </p:cNvPr>
          <p:cNvSpPr/>
          <p:nvPr/>
        </p:nvSpPr>
        <p:spPr>
          <a:xfrm>
            <a:off x="749300" y="4039777"/>
            <a:ext cx="2705100" cy="647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RF mode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4237C52-D35D-A583-233A-4680C82AC860}"/>
              </a:ext>
            </a:extLst>
          </p:cNvPr>
          <p:cNvSpPr/>
          <p:nvPr/>
        </p:nvSpPr>
        <p:spPr>
          <a:xfrm>
            <a:off x="749300" y="5076278"/>
            <a:ext cx="2705100" cy="647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Feedback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68BE162-3284-88A3-F2F5-7AE307865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666" y="1486835"/>
            <a:ext cx="7791014" cy="95987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8DF2A95-ECA6-03E1-9F31-3FE2918AB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666" y="1135045"/>
            <a:ext cx="6963747" cy="2381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345657B-0B83-503E-A6C1-8CE9E3624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666" y="3003276"/>
            <a:ext cx="4218048" cy="294221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92C49E5-4887-3A87-8391-C255AD134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8760" y="2560346"/>
            <a:ext cx="2520000" cy="189845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CFAF7CB-9155-40FC-F8FE-609BE48BB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8760" y="4606669"/>
            <a:ext cx="2520000" cy="18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2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C51CF-074B-5637-7F13-754341F5B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0B5393-FB06-5776-1F6E-F0496A55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Summary &amp; Future plan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40594D2F-CDC0-4A3C-8DB0-2FA5BAAE6A92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13</a:t>
            </a:fld>
            <a:endParaRPr lang="ko-KR" altLang="en-US" sz="1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189C44-3A76-FCA6-4FD0-3B1CB3D23ACA}"/>
              </a:ext>
            </a:extLst>
          </p:cNvPr>
          <p:cNvSpPr txBox="1"/>
          <p:nvPr/>
        </p:nvSpPr>
        <p:spPr>
          <a:xfrm>
            <a:off x="-1" y="6581003"/>
            <a:ext cx="79308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altLang="ko-KR" sz="800" dirty="0"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[1] T. Olsson, Self-consisten</a:t>
            </a:r>
            <a:r>
              <a:rPr lang="en-US" altLang="ko-KR" sz="800" dirty="0">
                <a:ea typeface="함초롬바탕" panose="02030604000101010101" pitchFamily="18" charset="-127"/>
                <a:cs typeface="굴림" panose="020B0600000101010101" pitchFamily="50" charset="-127"/>
              </a:rPr>
              <a:t>t calculation of transient beam loading in electron storage rings with passive harmonic cavities, Phys. Rev. Accel. Beams 21, (2018).</a:t>
            </a:r>
            <a:endParaRPr lang="ko-KR" altLang="ko-KR" sz="800" dirty="0">
              <a:effectLst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FF33E3-E3A3-7A9B-C1EA-ABA6F9D09229}"/>
              </a:ext>
            </a:extLst>
          </p:cNvPr>
          <p:cNvSpPr txBox="1"/>
          <p:nvPr/>
        </p:nvSpPr>
        <p:spPr>
          <a:xfrm>
            <a:off x="405449" y="1066589"/>
            <a:ext cx="11361101" cy="4116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Paper will cover analytic instability results for active vs. passive higher‑harmonic cavities (HHCs) and tracking simulations.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Analytic calculation of instability growths rates for active and passive HHCs is done.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 err="1"/>
              <a:t>pyAT</a:t>
            </a:r>
            <a:r>
              <a:rPr lang="en-US" altLang="ko-KR" sz="1600" dirty="0"/>
              <a:t> has some issues about </a:t>
            </a:r>
            <a:r>
              <a:rPr lang="en-US" altLang="ko-KR" sz="1600" dirty="0" err="1"/>
              <a:t>beamloadingelements</a:t>
            </a:r>
            <a:r>
              <a:rPr lang="en-US" altLang="ko-KR" sz="1600" dirty="0"/>
              <a:t>, I decide to </a:t>
            </a:r>
            <a:r>
              <a:rPr lang="en-US" altLang="ko-KR" sz="1600" dirty="0" err="1"/>
              <a:t>swith</a:t>
            </a:r>
            <a:r>
              <a:rPr lang="en-US" altLang="ko-KR" sz="1600" dirty="0"/>
              <a:t> tracking tools from </a:t>
            </a:r>
            <a:r>
              <a:rPr lang="en-US" altLang="ko-KR" sz="1600" dirty="0" err="1"/>
              <a:t>pyAT</a:t>
            </a:r>
            <a:r>
              <a:rPr lang="en-US" altLang="ko-KR" sz="1600" dirty="0"/>
              <a:t> to ELEGANT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	Plan: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ko-KR" sz="1600" dirty="0"/>
              <a:t>Active cavity: compute beam‑loading‑consistent equilibrium bunch distribution 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ko-KR" sz="1600" dirty="0"/>
              <a:t>ELEGANT HHC simulation: lattice + RFMODE/FRFMODE</a:t>
            </a:r>
            <a:br>
              <a:rPr lang="en-US" altLang="ko-KR" sz="1600" dirty="0"/>
            </a:br>
            <a:r>
              <a:rPr lang="en-US" altLang="ko-KR" sz="1600" dirty="0"/>
              <a:t>compute growth rates</a:t>
            </a:r>
            <a:br>
              <a:rPr lang="en-US" altLang="ko-KR" sz="1600" dirty="0"/>
            </a:br>
            <a:r>
              <a:rPr lang="en-US" altLang="ko-KR" sz="1600" dirty="0"/>
              <a:t>scan detune/Q/R</a:t>
            </a:r>
            <a:br>
              <a:rPr lang="en-US" altLang="ko-KR" sz="1600" dirty="0"/>
            </a:br>
            <a:r>
              <a:rPr lang="en-US" altLang="ko-KR" sz="1600" dirty="0"/>
              <a:t>evaluate bunch‑lengthening factor under generic fill patterns.</a:t>
            </a:r>
            <a:endParaRPr lang="en-US" altLang="ko-KR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0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EC9FB-7C2F-426F-9130-1879569A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 for your attention!</a:t>
            </a:r>
            <a:endParaRPr lang="ko-KR" altLang="en-US" dirty="0"/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23F76B91-1903-2EAC-AD74-C25C2A090DA0}"/>
              </a:ext>
            </a:extLst>
          </p:cNvPr>
          <p:cNvSpPr txBox="1">
            <a:spLocks/>
          </p:cNvSpPr>
          <p:nvPr/>
        </p:nvSpPr>
        <p:spPr>
          <a:xfrm>
            <a:off x="96861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14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6731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94C90-00B1-9D6D-5B5B-5BF8DE657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368506-0AAD-72ED-D0AD-54A383F6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Paper overview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7200D3DD-8C45-95BB-0F17-6A91253DB579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</a:t>
            </a:fld>
            <a:endParaRPr lang="ko-KR" altLang="en-US" sz="16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AE0C674-355F-A83D-F70A-FC754A013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916" y="850020"/>
            <a:ext cx="4499424" cy="5676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D7D9B1-76EA-4197-204F-673D56D4465C}"/>
              </a:ext>
            </a:extLst>
          </p:cNvPr>
          <p:cNvSpPr txBox="1"/>
          <p:nvPr/>
        </p:nvSpPr>
        <p:spPr>
          <a:xfrm>
            <a:off x="206355" y="448286"/>
            <a:ext cx="4019118" cy="59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400000"/>
              </a:lnSpc>
            </a:pP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Title &amp; Abstract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theory 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lengthening with NC active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lengthening with SC passive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result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ko-KR" alt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460B0-DCCC-7A96-987F-A417FA73E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AC5895-769E-72E1-0DF8-6D56C524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Paper overview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168F83B3-539E-758F-D069-F9F640F182AF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3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60453-3CD5-03FA-1190-D0ACE3CE9958}"/>
              </a:ext>
            </a:extLst>
          </p:cNvPr>
          <p:cNvSpPr txBox="1"/>
          <p:nvPr/>
        </p:nvSpPr>
        <p:spPr>
          <a:xfrm>
            <a:off x="206355" y="448286"/>
            <a:ext cx="4019118" cy="59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&amp; Abstract</a:t>
            </a:r>
            <a:endParaRPr lang="en-US" altLang="ko-KR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theory 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lengthening with NC active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lengthening with SC passive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result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ko-KR" alt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4FA476F-79BC-0F31-8725-879A9D9CA786}"/>
              </a:ext>
            </a:extLst>
          </p:cNvPr>
          <p:cNvGrpSpPr/>
          <p:nvPr/>
        </p:nvGrpSpPr>
        <p:grpSpPr>
          <a:xfrm>
            <a:off x="3492699" y="910662"/>
            <a:ext cx="4834434" cy="1670305"/>
            <a:chOff x="3492699" y="910662"/>
            <a:chExt cx="4834434" cy="1670305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3108AAB7-77AE-B08A-5AD8-89BA7E1928C6}"/>
                </a:ext>
              </a:extLst>
            </p:cNvPr>
            <p:cNvSpPr/>
            <p:nvPr/>
          </p:nvSpPr>
          <p:spPr>
            <a:xfrm>
              <a:off x="3492699" y="910662"/>
              <a:ext cx="4789131" cy="16312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81D4924-902C-A374-5662-6DB3ED262B15}"/>
                    </a:ext>
                  </a:extLst>
                </p:cNvPr>
                <p:cNvSpPr txBox="1"/>
                <p:nvPr/>
              </p:nvSpPr>
              <p:spPr>
                <a:xfrm>
                  <a:off x="3538001" y="949751"/>
                  <a:ext cx="4789132" cy="16312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dirty="0"/>
                    <a:t>Why HHC?</a:t>
                  </a:r>
                </a:p>
                <a:p>
                  <a:endParaRPr lang="en-US" altLang="ko-KR" sz="1400" dirty="0"/>
                </a:p>
                <a:p>
                  <a:r>
                    <a:rPr lang="en-US" altLang="ko-KR" sz="1400" dirty="0"/>
                    <a:t>Lengthen the bunch </a:t>
                  </a:r>
                  <a14:m>
                    <m:oMath xmlns:m="http://schemas.openxmlformats.org/officeDocument/2006/math"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ko-KR" altLang="en-US" sz="1400" dirty="0"/>
                    <a:t> </a:t>
                  </a:r>
                  <a:r>
                    <a:rPr lang="en-US" altLang="ko-KR" sz="1400" dirty="0"/>
                    <a:t>Reduce scattering </a:t>
                  </a:r>
                  <a14:m>
                    <m:oMath xmlns:m="http://schemas.openxmlformats.org/officeDocument/2006/math"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ko-KR" altLang="en-US" sz="1400" dirty="0"/>
                    <a:t> </a:t>
                  </a:r>
                  <a:r>
                    <a:rPr lang="en-US" altLang="ko-KR" sz="1400" dirty="0"/>
                    <a:t>Increases lifetime</a:t>
                  </a:r>
                </a:p>
                <a:p>
                  <a:r>
                    <a:rPr lang="en-US" altLang="ko-KR" sz="1400" dirty="0"/>
                    <a:t>Frequency spread </a:t>
                  </a:r>
                  <a14:m>
                    <m:oMath xmlns:m="http://schemas.openxmlformats.org/officeDocument/2006/math"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ko-KR" altLang="en-US" sz="1400" dirty="0"/>
                    <a:t> </a:t>
                  </a:r>
                  <a:r>
                    <a:rPr lang="en-US" altLang="ko-KR" sz="1400" dirty="0"/>
                    <a:t>Induce Landau damping</a:t>
                  </a:r>
                </a:p>
                <a:p>
                  <a:r>
                    <a:rPr lang="en-US" altLang="ko-KR" sz="1400" dirty="0"/>
                    <a:t>Long bunch </a:t>
                  </a:r>
                  <a14:m>
                    <m:oMath xmlns:m="http://schemas.openxmlformats.org/officeDocument/2006/math"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ko-KR" altLang="en-US" sz="1400" dirty="0"/>
                    <a:t> </a:t>
                  </a:r>
                  <a:r>
                    <a:rPr lang="en-US" altLang="ko-KR" sz="1400" dirty="0"/>
                    <a:t>mitigate impact from high-frequency impedance</a:t>
                  </a:r>
                </a:p>
                <a:p>
                  <a:endParaRPr lang="en-US" altLang="ko-KR" sz="1400" dirty="0"/>
                </a:p>
                <a:p>
                  <a:r>
                    <a:rPr lang="en-US" altLang="ko-KR" sz="1400" dirty="0"/>
                    <a:t>4GSR </a:t>
                  </a:r>
                  <a14:m>
                    <m:oMath xmlns:m="http://schemas.openxmlformats.org/officeDocument/2006/math"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altLang="ko-KR" sz="1400" dirty="0"/>
                    <a:t> Short bunch due to low </a:t>
                  </a:r>
                  <a14:m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altLang="ko-KR" sz="14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altLang="ko-KR" sz="1400" dirty="0"/>
                    <a:t> HHC is necessary</a:t>
                  </a: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81D4924-902C-A374-5662-6DB3ED262B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001" y="949751"/>
                  <a:ext cx="4789132" cy="1631216"/>
                </a:xfrm>
                <a:prstGeom prst="rect">
                  <a:avLst/>
                </a:prstGeom>
                <a:blipFill>
                  <a:blip r:embed="rId2"/>
                  <a:stretch>
                    <a:fillRect l="-636" t="-1124" b="-299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AAD11FE-A1F1-FF24-E402-0E3A5CC975E9}"/>
              </a:ext>
            </a:extLst>
          </p:cNvPr>
          <p:cNvGrpSpPr/>
          <p:nvPr/>
        </p:nvGrpSpPr>
        <p:grpSpPr>
          <a:xfrm>
            <a:off x="5296134" y="2795488"/>
            <a:ext cx="4789131" cy="1678886"/>
            <a:chOff x="5514609" y="2815033"/>
            <a:chExt cx="4789131" cy="16788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0D8761-A70B-E61A-15EB-D20D6935809A}"/>
                </a:ext>
              </a:extLst>
            </p:cNvPr>
            <p:cNvSpPr txBox="1"/>
            <p:nvPr/>
          </p:nvSpPr>
          <p:spPr>
            <a:xfrm>
              <a:off x="5514609" y="2815033"/>
              <a:ext cx="4274481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Active and passive</a:t>
              </a:r>
            </a:p>
            <a:p>
              <a:endParaRPr lang="en-US" altLang="ko-KR" sz="1600" dirty="0"/>
            </a:p>
            <a:p>
              <a:r>
                <a:rPr lang="en-US" altLang="ko-KR" sz="1400" dirty="0"/>
                <a:t>Active cavity: Flat potential, LLRF, Generator</a:t>
              </a:r>
            </a:p>
            <a:p>
              <a:r>
                <a:rPr lang="en-US" altLang="ko-KR" sz="1400" dirty="0"/>
                <a:t>Facility : ALBA-II,  HEPS, PETRA IV</a:t>
              </a:r>
            </a:p>
            <a:p>
              <a:endParaRPr lang="en-US" altLang="ko-KR" sz="1400" dirty="0"/>
            </a:p>
            <a:p>
              <a:r>
                <a:rPr lang="en-US" altLang="ko-KR" sz="1400" dirty="0"/>
                <a:t>Passive cavity: Non-flat potential, Transient effects, </a:t>
              </a:r>
            </a:p>
            <a:p>
              <a:r>
                <a:rPr lang="en-US" altLang="ko-KR" sz="1400" dirty="0"/>
                <a:t>Facility : APS-U, ESRF-EBS, MAX-IV</a:t>
              </a: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E7B48254-5EDC-6FD6-62B4-13AFE229F2CD}"/>
                </a:ext>
              </a:extLst>
            </p:cNvPr>
            <p:cNvSpPr/>
            <p:nvPr/>
          </p:nvSpPr>
          <p:spPr>
            <a:xfrm>
              <a:off x="5514609" y="2862703"/>
              <a:ext cx="4789131" cy="16312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9F35BEF-5A35-F0DC-F062-AC50B35A3055}"/>
              </a:ext>
            </a:extLst>
          </p:cNvPr>
          <p:cNvGrpSpPr/>
          <p:nvPr/>
        </p:nvGrpSpPr>
        <p:grpSpPr>
          <a:xfrm>
            <a:off x="7054266" y="4732737"/>
            <a:ext cx="4789131" cy="1668335"/>
            <a:chOff x="7054266" y="4732737"/>
            <a:chExt cx="4789131" cy="166833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15BCF7-EAA1-F84E-E2F8-FD9A8FED4985}"/>
                </a:ext>
              </a:extLst>
            </p:cNvPr>
            <p:cNvSpPr txBox="1"/>
            <p:nvPr/>
          </p:nvSpPr>
          <p:spPr>
            <a:xfrm>
              <a:off x="7054266" y="4732737"/>
              <a:ext cx="4164473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Goal</a:t>
              </a:r>
            </a:p>
            <a:p>
              <a:endParaRPr lang="en-US" altLang="ko-KR" sz="1600" dirty="0"/>
            </a:p>
            <a:p>
              <a:r>
                <a:rPr lang="en-US" altLang="ko-KR" sz="1400" dirty="0"/>
                <a:t>Determine the HHC options for Korea-4GSR</a:t>
              </a:r>
            </a:p>
            <a:p>
              <a:r>
                <a:rPr lang="en-US" altLang="ko-KR" sz="1400" dirty="0"/>
                <a:t>	Instability &amp; Bunch lengthening performance</a:t>
              </a:r>
            </a:p>
            <a:p>
              <a:endParaRPr lang="en-US" altLang="ko-KR" sz="1400" dirty="0"/>
            </a:p>
            <a:p>
              <a:r>
                <a:rPr lang="en-US" altLang="ko-KR" sz="1400" dirty="0"/>
                <a:t>Analytical models by Venturini, Alves, Bosch</a:t>
              </a:r>
            </a:p>
            <a:p>
              <a:r>
                <a:rPr lang="en-US" altLang="ko-KR" sz="1400" dirty="0"/>
                <a:t>Tracking simulation with </a:t>
              </a:r>
              <a:r>
                <a:rPr lang="en-US" altLang="ko-KR" sz="1400" dirty="0" err="1"/>
                <a:t>pyAT</a:t>
              </a:r>
              <a:r>
                <a:rPr lang="en-US" altLang="ko-KR" sz="1400" dirty="0"/>
                <a:t>, ELEGANT</a:t>
              </a: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D56DC575-9309-B879-2356-BBF75522F984}"/>
                </a:ext>
              </a:extLst>
            </p:cNvPr>
            <p:cNvSpPr/>
            <p:nvPr/>
          </p:nvSpPr>
          <p:spPr>
            <a:xfrm>
              <a:off x="7054266" y="4769856"/>
              <a:ext cx="4789131" cy="16312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062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79DA0-E136-A3FB-092F-BE37D8E63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3FBF79-891A-A83C-A674-E2675635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Paper overview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42B04996-C70E-312B-A4E3-C8BF0E5DBE80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4</a:t>
            </a:fld>
            <a:endParaRPr lang="ko-KR" altLang="en-US" sz="1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C95944-8866-03DB-09E1-155E946F3DD5}"/>
                  </a:ext>
                </a:extLst>
              </p:cNvPr>
              <p:cNvSpPr txBox="1"/>
              <p:nvPr/>
            </p:nvSpPr>
            <p:spPr>
              <a:xfrm>
                <a:off x="4583796" y="1503456"/>
                <a:ext cx="3442096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𝑟𝑓</m:t>
                                      </m:r>
                                    </m:sub>
                                  </m:s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func>
                        <m:func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𝑟𝑓</m:t>
                                      </m:r>
                                    </m:sub>
                                  </m:s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C95944-8866-03DB-09E1-155E946F3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796" y="1503456"/>
                <a:ext cx="3442096" cy="4149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973698-62F4-E2AF-560B-FAC7CF7B7A5E}"/>
                  </a:ext>
                </a:extLst>
              </p:cNvPr>
              <p:cNvSpPr txBox="1"/>
              <p:nvPr/>
            </p:nvSpPr>
            <p:spPr>
              <a:xfrm>
                <a:off x="5311976" y="2161564"/>
                <a:ext cx="1985735" cy="400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973698-62F4-E2AF-560B-FAC7CF7B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976" y="2161564"/>
                <a:ext cx="1985735" cy="400944"/>
              </a:xfrm>
              <a:prstGeom prst="rect">
                <a:avLst/>
              </a:prstGeom>
              <a:blipFill>
                <a:blip r:embed="rId3"/>
                <a:stretch>
                  <a:fillRect l="-1534" t="-198462" b="-28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532646-E83D-FA5A-5543-01466C5D60C9}"/>
                  </a:ext>
                </a:extLst>
              </p:cNvPr>
              <p:cNvSpPr txBox="1"/>
              <p:nvPr/>
            </p:nvSpPr>
            <p:spPr>
              <a:xfrm>
                <a:off x="5120768" y="2805631"/>
                <a:ext cx="23681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532646-E83D-FA5A-5543-01466C5D6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768" y="2805631"/>
                <a:ext cx="2368149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31337-2326-A0B9-DBFA-662F808ECEE9}"/>
                  </a:ext>
                </a:extLst>
              </p:cNvPr>
              <p:cNvSpPr txBox="1"/>
              <p:nvPr/>
            </p:nvSpPr>
            <p:spPr>
              <a:xfrm>
                <a:off x="5765335" y="3455458"/>
                <a:ext cx="1079013" cy="386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d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31337-2326-A0B9-DBFA-662F808EC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35" y="3455458"/>
                <a:ext cx="1079013" cy="386196"/>
              </a:xfrm>
              <a:prstGeom prst="rect">
                <a:avLst/>
              </a:prstGeom>
              <a:blipFill>
                <a:blip r:embed="rId5"/>
                <a:stretch>
                  <a:fillRect l="-1695" t="-1587" b="-158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3A064E6-0811-5ED9-41FD-64504A371364}"/>
              </a:ext>
            </a:extLst>
          </p:cNvPr>
          <p:cNvSpPr txBox="1"/>
          <p:nvPr/>
        </p:nvSpPr>
        <p:spPr>
          <a:xfrm>
            <a:off x="4458853" y="4122149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No HHC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4037CF-A1B6-6AEC-0CAB-D523BB50C9E9}"/>
              </a:ext>
            </a:extLst>
          </p:cNvPr>
          <p:cNvSpPr txBox="1"/>
          <p:nvPr/>
        </p:nvSpPr>
        <p:spPr>
          <a:xfrm>
            <a:off x="6630286" y="412214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Flat potential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20F48C-C7E8-54D9-B57D-44C61AE972E9}"/>
                  </a:ext>
                </a:extLst>
              </p:cNvPr>
              <p:cNvSpPr txBox="1"/>
              <p:nvPr/>
            </p:nvSpPr>
            <p:spPr>
              <a:xfrm>
                <a:off x="3966795" y="5169406"/>
                <a:ext cx="1884682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20F48C-C7E8-54D9-B57D-44C61AE97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95" y="5169406"/>
                <a:ext cx="1884682" cy="636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BF1B16-291A-18B0-D5BD-B8D953205086}"/>
                  </a:ext>
                </a:extLst>
              </p:cNvPr>
              <p:cNvSpPr txBox="1"/>
              <p:nvPr/>
            </p:nvSpPr>
            <p:spPr>
              <a:xfrm>
                <a:off x="6414714" y="5365068"/>
                <a:ext cx="1640128" cy="245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≈0.846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ra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BF1B16-291A-18B0-D5BD-B8D953205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714" y="5365068"/>
                <a:ext cx="1640128" cy="245195"/>
              </a:xfrm>
              <a:prstGeom prst="rect">
                <a:avLst/>
              </a:prstGeom>
              <a:blipFill>
                <a:blip r:embed="rId7"/>
                <a:stretch>
                  <a:fillRect l="-743" r="-1115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1C2FCD-F821-01A6-4D32-275C39A5D26E}"/>
                  </a:ext>
                </a:extLst>
              </p:cNvPr>
              <p:cNvSpPr txBox="1"/>
              <p:nvPr/>
            </p:nvSpPr>
            <p:spPr>
              <a:xfrm>
                <a:off x="3989622" y="4661166"/>
                <a:ext cx="1839029" cy="445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1C2FCD-F821-01A6-4D32-275C39A5D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622" y="4661166"/>
                <a:ext cx="1839029" cy="445571"/>
              </a:xfrm>
              <a:prstGeom prst="rect">
                <a:avLst/>
              </a:prstGeom>
              <a:blipFill>
                <a:blip r:embed="rId8"/>
                <a:stretch>
                  <a:fillRect l="-1656" t="-2740" b="-82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3CB01E-BBD7-11A3-4027-A1A7942E8E20}"/>
                  </a:ext>
                </a:extLst>
              </p:cNvPr>
              <p:cNvSpPr txBox="1"/>
              <p:nvPr/>
            </p:nvSpPr>
            <p:spPr>
              <a:xfrm>
                <a:off x="6683858" y="4661166"/>
                <a:ext cx="1101840" cy="429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3CB01E-BBD7-11A3-4027-A1A7942E8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858" y="4661166"/>
                <a:ext cx="1101840" cy="429926"/>
              </a:xfrm>
              <a:prstGeom prst="rect">
                <a:avLst/>
              </a:prstGeom>
              <a:blipFill>
                <a:blip r:embed="rId9"/>
                <a:stretch>
                  <a:fillRect l="-3315" r="-552" b="-128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8DAD59B-41CF-310E-5C5F-8F8B5625277D}"/>
              </a:ext>
            </a:extLst>
          </p:cNvPr>
          <p:cNvSpPr txBox="1"/>
          <p:nvPr/>
        </p:nvSpPr>
        <p:spPr>
          <a:xfrm>
            <a:off x="3810568" y="1272216"/>
            <a:ext cx="1219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Total voltage :  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A01A05-59DA-ADD1-E74B-6675D710F057}"/>
              </a:ext>
            </a:extLst>
          </p:cNvPr>
          <p:cNvSpPr txBox="1"/>
          <p:nvPr/>
        </p:nvSpPr>
        <p:spPr>
          <a:xfrm>
            <a:off x="3810568" y="1918441"/>
            <a:ext cx="130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Potential term :  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6B2873-5E1C-EDA7-460A-EDE4A95FB277}"/>
              </a:ext>
            </a:extLst>
          </p:cNvPr>
          <p:cNvSpPr txBox="1"/>
          <p:nvPr/>
        </p:nvSpPr>
        <p:spPr>
          <a:xfrm>
            <a:off x="3810568" y="2545570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Equilibrium Hamiltonian :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A195C5-9B6A-2DC7-04C7-614EE5273C86}"/>
              </a:ext>
            </a:extLst>
          </p:cNvPr>
          <p:cNvSpPr txBox="1"/>
          <p:nvPr/>
        </p:nvSpPr>
        <p:spPr>
          <a:xfrm>
            <a:off x="3810568" y="3189637"/>
            <a:ext cx="1814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Synchrotron frequency :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4" name="표 23">
                <a:extLst>
                  <a:ext uri="{FF2B5EF4-FFF2-40B4-BE49-F238E27FC236}">
                    <a16:creationId xmlns:a16="http://schemas.microsoft.com/office/drawing/2014/main" id="{650852A5-EFF2-2100-D476-C463BD1F0C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344587"/>
                  </p:ext>
                </p:extLst>
              </p:nvPr>
            </p:nvGraphicFramePr>
            <p:xfrm>
              <a:off x="8222136" y="1248701"/>
              <a:ext cx="3763509" cy="43615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1162">
                      <a:extLst>
                        <a:ext uri="{9D8B030D-6E8A-4147-A177-3AD203B41FA5}">
                          <a16:colId xmlns:a16="http://schemas.microsoft.com/office/drawing/2014/main" val="1062419592"/>
                        </a:ext>
                      </a:extLst>
                    </a:gridCol>
                    <a:gridCol w="829486">
                      <a:extLst>
                        <a:ext uri="{9D8B030D-6E8A-4147-A177-3AD203B41FA5}">
                          <a16:colId xmlns:a16="http://schemas.microsoft.com/office/drawing/2014/main" val="5064132"/>
                        </a:ext>
                      </a:extLst>
                    </a:gridCol>
                    <a:gridCol w="902861">
                      <a:extLst>
                        <a:ext uri="{9D8B030D-6E8A-4147-A177-3AD203B41FA5}">
                          <a16:colId xmlns:a16="http://schemas.microsoft.com/office/drawing/2014/main" val="2962353436"/>
                        </a:ext>
                      </a:extLst>
                    </a:gridCol>
                  </a:tblGrid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Parameter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w/o HHC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w/HHC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074589"/>
                      </a:ext>
                    </a:extLst>
                  </a:tr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Circumference (m)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799.297</m:t>
                                </m:r>
                              </m:oMath>
                            </m:oMathPara>
                          </a14:m>
                          <a:endParaRPr lang="en-US" altLang="ko-KR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3766242"/>
                      </a:ext>
                    </a:extLst>
                  </a:tr>
                  <a:tr h="40657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MCF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7.73624⋅</m:t>
                                </m:r>
                                <m:sSup>
                                  <m:sSup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9671784"/>
                      </a:ext>
                    </a:extLst>
                  </a:tr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Energy (GeV)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764381"/>
                      </a:ext>
                    </a:extLst>
                  </a:tr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Energy spread (%)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0.0886</m:t>
                                </m:r>
                              </m:oMath>
                            </m:oMathPara>
                          </a14:m>
                          <a:endParaRPr lang="ko-KR" altLang="en-US" sz="1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173756"/>
                      </a:ext>
                    </a:extLst>
                  </a:tr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Main RF voltage (MV)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4.24</m:t>
                                </m:r>
                              </m:oMath>
                            </m:oMathPara>
                          </a14:m>
                          <a:endParaRPr lang="ko-KR" altLang="en-US" sz="1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ko-KR" altLang="en-US" sz="1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1571728"/>
                      </a:ext>
                    </a:extLst>
                  </a:tr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Radiation loss (MeV)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2.035</m:t>
                                </m:r>
                              </m:oMath>
                            </m:oMathPara>
                          </a14:m>
                          <a:endParaRPr lang="ko-KR" altLang="en-US" sz="1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9418260"/>
                      </a:ext>
                    </a:extLst>
                  </a:tr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Current (mA)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400</m:t>
                                </m:r>
                              </m:oMath>
                            </m:oMathPara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023016"/>
                      </a:ext>
                    </a:extLst>
                  </a:tr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Harmonic number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1332</m:t>
                                </m:r>
                              </m:oMath>
                            </m:oMathPara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17845"/>
                      </a:ext>
                    </a:extLst>
                  </a:tr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chemeClr val="tx1"/>
                              </a:solidFill>
                            </a:rPr>
                            <a:t>Life time (h)</a:t>
                          </a:r>
                          <a:endParaRPr lang="ko-KR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5.82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29.4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847289"/>
                      </a:ext>
                    </a:extLst>
                  </a:tr>
                  <a:tr h="3401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i="0" dirty="0">
                              <a:solidFill>
                                <a:schemeClr val="tx1"/>
                              </a:solidFill>
                            </a:rPr>
                            <a:t>Synchrotron frequency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ko-KR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2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𝐇𝐳</m:t>
                                  </m:r>
                                </m:e>
                              </m:d>
                            </m:oMath>
                          </a14:m>
                          <a:endParaRPr lang="ko-KR" altLang="en-US" sz="12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1.46 kHz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350 Hz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3047928"/>
                      </a:ext>
                    </a:extLst>
                  </a:tr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chemeClr val="tx1"/>
                              </a:solidFill>
                            </a:rPr>
                            <a:t>Bunch length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ko-KR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2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𝐩𝐬</m:t>
                                  </m:r>
                                </m:e>
                              </m:d>
                            </m:oMath>
                          </a14:m>
                          <a:endParaRPr lang="ko-KR" altLang="en-US" sz="12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7.5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37.7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77786"/>
                      </a:ext>
                    </a:extLst>
                  </a:tr>
                  <a:tr h="49668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Damping time x/y/z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ms</m:t>
                                  </m:r>
                                </m:e>
                              </m:d>
                            </m:oMath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7.21/10.48/6.78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444767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4" name="표 23">
                <a:extLst>
                  <a:ext uri="{FF2B5EF4-FFF2-40B4-BE49-F238E27FC236}">
                    <a16:creationId xmlns:a16="http://schemas.microsoft.com/office/drawing/2014/main" id="{650852A5-EFF2-2100-D476-C463BD1F0C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344587"/>
                  </p:ext>
                </p:extLst>
              </p:nvPr>
            </p:nvGraphicFramePr>
            <p:xfrm>
              <a:off x="8222136" y="1248701"/>
              <a:ext cx="3763509" cy="43615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1162">
                      <a:extLst>
                        <a:ext uri="{9D8B030D-6E8A-4147-A177-3AD203B41FA5}">
                          <a16:colId xmlns:a16="http://schemas.microsoft.com/office/drawing/2014/main" val="1062419592"/>
                        </a:ext>
                      </a:extLst>
                    </a:gridCol>
                    <a:gridCol w="829486">
                      <a:extLst>
                        <a:ext uri="{9D8B030D-6E8A-4147-A177-3AD203B41FA5}">
                          <a16:colId xmlns:a16="http://schemas.microsoft.com/office/drawing/2014/main" val="5064132"/>
                        </a:ext>
                      </a:extLst>
                    </a:gridCol>
                    <a:gridCol w="902861">
                      <a:extLst>
                        <a:ext uri="{9D8B030D-6E8A-4147-A177-3AD203B41FA5}">
                          <a16:colId xmlns:a16="http://schemas.microsoft.com/office/drawing/2014/main" val="2962353436"/>
                        </a:ext>
                      </a:extLst>
                    </a:gridCol>
                  </a:tblGrid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Parameter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w/o HHC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w/HHC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074589"/>
                      </a:ext>
                    </a:extLst>
                  </a:tr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Circumference (m)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17544" t="-100000" r="-351" b="-11846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3766242"/>
                      </a:ext>
                    </a:extLst>
                  </a:tr>
                  <a:tr h="40657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99" t="-157576" r="-85629" b="-83333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17544" t="-157576" r="-351" b="-83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9671784"/>
                      </a:ext>
                    </a:extLst>
                  </a:tr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Energy (GeV)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17544" t="-326923" r="-351" b="-95769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764381"/>
                      </a:ext>
                    </a:extLst>
                  </a:tr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Energy spread (%)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17544" t="-435294" r="-351" b="-8764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173756"/>
                      </a:ext>
                    </a:extLst>
                  </a:tr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Main RF voltage (MV)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17544" t="-535294" r="-351" b="-7764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ko-KR" altLang="en-US" sz="1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1571728"/>
                      </a:ext>
                    </a:extLst>
                  </a:tr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Radiation loss (MeV)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17544" t="-635294" r="-351" b="-6764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9418260"/>
                      </a:ext>
                    </a:extLst>
                  </a:tr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Current (mA)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17544" t="-721154" r="-351" b="-56346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023016"/>
                      </a:ext>
                    </a:extLst>
                  </a:tr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Harmonic number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17544" t="-837255" r="-351" b="-47451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17845"/>
                      </a:ext>
                    </a:extLst>
                  </a:tr>
                  <a:tr h="3118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chemeClr val="tx1"/>
                              </a:solidFill>
                            </a:rPr>
                            <a:t>Life time (h)</a:t>
                          </a:r>
                          <a:endParaRPr lang="ko-KR" alt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5.82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29.4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847289"/>
                      </a:ext>
                    </a:extLst>
                  </a:tr>
                  <a:tr h="34010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99" t="-944643" r="-85629" b="-241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1.46 kHz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350 Hz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3047928"/>
                      </a:ext>
                    </a:extLst>
                  </a:tr>
                  <a:tr h="3118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99" t="-1147059" r="-85629" b="-16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7.5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rgbClr val="0070C0"/>
                              </a:solidFill>
                            </a:rPr>
                            <a:t>37.7</a:t>
                          </a:r>
                          <a:endParaRPr lang="ko-KR" altLang="en-US" sz="12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77786"/>
                      </a:ext>
                    </a:extLst>
                  </a:tr>
                  <a:tr h="49668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886" marR="76886" marT="38443" marB="38443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99" t="-775610" r="-85629" b="-243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7.21/10.48/6.78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6886" marR="76886" marT="38443" marB="3844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44476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ADBACB-23D5-6A89-6015-00ACAB6CBDAC}"/>
                  </a:ext>
                </a:extLst>
              </p:cNvPr>
              <p:cNvSpPr txBox="1"/>
              <p:nvPr/>
            </p:nvSpPr>
            <p:spPr>
              <a:xfrm>
                <a:off x="4491918" y="5978805"/>
                <a:ext cx="828175" cy="405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ADBACB-23D5-6A89-6015-00ACAB6CB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918" y="5978805"/>
                <a:ext cx="828175" cy="405239"/>
              </a:xfrm>
              <a:prstGeom prst="rect">
                <a:avLst/>
              </a:prstGeom>
              <a:blipFill>
                <a:blip r:embed="rId11"/>
                <a:stretch>
                  <a:fillRect l="-2941" r="-735" b="-60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922D6D-0D47-2F5D-7376-7A5F81FD8E4E}"/>
                  </a:ext>
                </a:extLst>
              </p:cNvPr>
              <p:cNvSpPr txBox="1"/>
              <p:nvPr/>
            </p:nvSpPr>
            <p:spPr>
              <a:xfrm>
                <a:off x="6567929" y="5816644"/>
                <a:ext cx="1333698" cy="729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922D6D-0D47-2F5D-7376-7A5F81FD8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929" y="5816644"/>
                <a:ext cx="1333698" cy="729559"/>
              </a:xfrm>
              <a:prstGeom prst="rect">
                <a:avLst/>
              </a:prstGeom>
              <a:blipFill>
                <a:blip r:embed="rId12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218457E-5DD2-588D-B6CC-7FBC1D6C5AD5}"/>
              </a:ext>
            </a:extLst>
          </p:cNvPr>
          <p:cNvSpPr txBox="1"/>
          <p:nvPr/>
        </p:nvSpPr>
        <p:spPr>
          <a:xfrm>
            <a:off x="-1" y="448286"/>
            <a:ext cx="4019118" cy="59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&amp; Abstract</a:t>
            </a:r>
            <a:endParaRPr lang="en-US" altLang="ko-KR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Basic theory 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lengthening with NC active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lengthening with SC passive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result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ko-KR" alt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4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E6356-41F8-DFC7-683F-06AA9DFA9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직사각형 61">
            <a:extLst>
              <a:ext uri="{FF2B5EF4-FFF2-40B4-BE49-F238E27FC236}">
                <a16:creationId xmlns:a16="http://schemas.microsoft.com/office/drawing/2014/main" id="{DB7BE8AE-763E-F0F0-4883-6A80691EA5F4}"/>
              </a:ext>
            </a:extLst>
          </p:cNvPr>
          <p:cNvSpPr/>
          <p:nvPr/>
        </p:nvSpPr>
        <p:spPr>
          <a:xfrm>
            <a:off x="3758549" y="4377846"/>
            <a:ext cx="7671451" cy="18904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19CCDB4-0389-4550-DE58-F978207B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Paper overview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151E55CC-783E-388A-24F0-300C283272A2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5</a:t>
            </a:fld>
            <a:endParaRPr lang="ko-KR" altLang="en-U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61A9E-BD1A-2ED8-6570-D3BFB1FAADB0}"/>
              </a:ext>
            </a:extLst>
          </p:cNvPr>
          <p:cNvSpPr txBox="1"/>
          <p:nvPr/>
        </p:nvSpPr>
        <p:spPr>
          <a:xfrm>
            <a:off x="-1" y="448286"/>
            <a:ext cx="4019118" cy="59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&amp; Abstract</a:t>
            </a:r>
            <a:endParaRPr lang="en-US" altLang="ko-KR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theory 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Bunch lengthening with NC active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lengthening with SC passive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result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ko-KR" alt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8AC2BE-B079-E129-BBBE-7EFF5F28850E}"/>
              </a:ext>
            </a:extLst>
          </p:cNvPr>
          <p:cNvSpPr txBox="1"/>
          <p:nvPr/>
        </p:nvSpPr>
        <p:spPr>
          <a:xfrm>
            <a:off x="-1" y="6350170"/>
            <a:ext cx="11267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[1]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</a:rPr>
              <a:t>A.Gamelin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., “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EQUILIBRIUM BUNCH DENSITY DISTRIBUTION WITH MULTIPLE ACTIVE AND PASSIVE RF CAVITIES, IPAC2021, (2021)</a:t>
            </a:r>
          </a:p>
          <a:p>
            <a:pPr lvl="0" algn="just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[2]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M.Alves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., “Equilibrium of longitudinal bunch distributions in electron storage rings with arbitrary impedance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soures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 and generic filling patterns”</a:t>
            </a:r>
            <a:endParaRPr lang="ko-KR" altLang="ko-KR" sz="1200" dirty="0">
              <a:solidFill>
                <a:schemeClr val="bg1">
                  <a:lumMod val="75000"/>
                </a:schemeClr>
              </a:solidFill>
              <a:effectLst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D3965A-AB19-F7AF-DF8C-4A4CE2AB69F3}"/>
              </a:ext>
            </a:extLst>
          </p:cNvPr>
          <p:cNvSpPr txBox="1"/>
          <p:nvPr/>
        </p:nvSpPr>
        <p:spPr>
          <a:xfrm>
            <a:off x="3601866" y="1080880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Gamelin method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29B67A-D984-1E2F-5515-B9C025A4D9D8}"/>
              </a:ext>
            </a:extLst>
          </p:cNvPr>
          <p:cNvSpPr txBox="1"/>
          <p:nvPr/>
        </p:nvSpPr>
        <p:spPr>
          <a:xfrm>
            <a:off x="5023890" y="1016686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[1]</a:t>
            </a:r>
            <a:endParaRPr lang="ko-KR" alt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D7D9CA-95EF-F146-5DA2-702E939A2C00}"/>
              </a:ext>
            </a:extLst>
          </p:cNvPr>
          <p:cNvSpPr txBox="1"/>
          <p:nvPr/>
        </p:nvSpPr>
        <p:spPr>
          <a:xfrm>
            <a:off x="3601866" y="1452851"/>
            <a:ext cx="7101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Compute equilibrium bunch density  including beam loading of main cavity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76E739E-95D4-9251-7DCF-483F6E1ED102}"/>
                  </a:ext>
                </a:extLst>
              </p:cNvPr>
              <p:cNvSpPr txBox="1"/>
              <p:nvPr/>
            </p:nvSpPr>
            <p:spPr>
              <a:xfrm>
                <a:off x="4685693" y="1801522"/>
                <a:ext cx="5129545" cy="519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𝑔𝑖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𝑔𝑖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𝑎𝑣𝑔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func>
                              <m:nary>
                                <m:naryPr>
                                  <m:subHide m:val="on"/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2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ko-KR" sz="12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76E739E-95D4-9251-7DCF-483F6E1ED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693" y="1801522"/>
                <a:ext cx="5129545" cy="5193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77E69F75-D321-B61C-659F-F57D4DA4ACB7}"/>
              </a:ext>
            </a:extLst>
          </p:cNvPr>
          <p:cNvSpPr/>
          <p:nvPr/>
        </p:nvSpPr>
        <p:spPr>
          <a:xfrm>
            <a:off x="4739017" y="2412629"/>
            <a:ext cx="441825" cy="18085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B03421-7672-D274-54B8-7A4B3BFAC362}"/>
                  </a:ext>
                </a:extLst>
              </p:cNvPr>
              <p:cNvSpPr txBox="1"/>
              <p:nvPr/>
            </p:nvSpPr>
            <p:spPr>
              <a:xfrm>
                <a:off x="5293217" y="2400103"/>
                <a:ext cx="405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B03421-7672-D274-54B8-7A4B3BFAC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217" y="2400103"/>
                <a:ext cx="405687" cy="215444"/>
              </a:xfrm>
              <a:prstGeom prst="rect">
                <a:avLst/>
              </a:prstGeom>
              <a:blipFill>
                <a:blip r:embed="rId3"/>
                <a:stretch>
                  <a:fillRect l="-8955" b="-5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146A5514-C30A-342B-0A46-6DD1321A97B9}"/>
              </a:ext>
            </a:extLst>
          </p:cNvPr>
          <p:cNvSpPr/>
          <p:nvPr/>
        </p:nvSpPr>
        <p:spPr>
          <a:xfrm>
            <a:off x="5847417" y="2412629"/>
            <a:ext cx="441825" cy="18085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0A63E9-1A24-BE62-3DA5-472654385E07}"/>
                  </a:ext>
                </a:extLst>
              </p:cNvPr>
              <p:cNvSpPr txBox="1"/>
              <p:nvPr/>
            </p:nvSpPr>
            <p:spPr>
              <a:xfrm>
                <a:off x="6401617" y="2400103"/>
                <a:ext cx="374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0A63E9-1A24-BE62-3DA5-472654385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617" y="2400103"/>
                <a:ext cx="374782" cy="215444"/>
              </a:xfrm>
              <a:prstGeom prst="rect">
                <a:avLst/>
              </a:prstGeom>
              <a:blipFill>
                <a:blip r:embed="rId4"/>
                <a:stretch>
                  <a:fillRect l="-9677" b="-5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화살표: 오른쪽 33">
            <a:extLst>
              <a:ext uri="{FF2B5EF4-FFF2-40B4-BE49-F238E27FC236}">
                <a16:creationId xmlns:a16="http://schemas.microsoft.com/office/drawing/2014/main" id="{62B0E1F2-FFFB-F397-99C7-3AB0CF9722D4}"/>
              </a:ext>
            </a:extLst>
          </p:cNvPr>
          <p:cNvSpPr/>
          <p:nvPr/>
        </p:nvSpPr>
        <p:spPr>
          <a:xfrm>
            <a:off x="6896897" y="2412629"/>
            <a:ext cx="441825" cy="18085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BA18909-DDAB-2A89-B5E5-1634913257BA}"/>
                  </a:ext>
                </a:extLst>
              </p:cNvPr>
              <p:cNvSpPr txBox="1"/>
              <p:nvPr/>
            </p:nvSpPr>
            <p:spPr>
              <a:xfrm>
                <a:off x="7451097" y="2400103"/>
                <a:ext cx="4301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BA18909-DDAB-2A89-B5E5-163491325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097" y="2400103"/>
                <a:ext cx="430118" cy="215444"/>
              </a:xfrm>
              <a:prstGeom prst="rect">
                <a:avLst/>
              </a:prstGeom>
              <a:blipFill>
                <a:blip r:embed="rId5"/>
                <a:stretch>
                  <a:fillRect l="-9859" r="-1408" b="-142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1C071D64-0E94-616D-22E5-DE0E87030E38}"/>
              </a:ext>
            </a:extLst>
          </p:cNvPr>
          <p:cNvSpPr txBox="1"/>
          <p:nvPr/>
        </p:nvSpPr>
        <p:spPr>
          <a:xfrm>
            <a:off x="3601866" y="2903734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Alves method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FC8B71-E3B2-2999-15BF-1ADDA90BB8E1}"/>
              </a:ext>
            </a:extLst>
          </p:cNvPr>
          <p:cNvSpPr txBox="1"/>
          <p:nvPr/>
        </p:nvSpPr>
        <p:spPr>
          <a:xfrm>
            <a:off x="4766386" y="2839540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[2]</a:t>
            </a:r>
            <a:endParaRPr lang="ko-KR" altLang="en-US" sz="1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1BB151-9DFB-4B3E-EF00-01A8B306A75D}"/>
              </a:ext>
            </a:extLst>
          </p:cNvPr>
          <p:cNvSpPr txBox="1"/>
          <p:nvPr/>
        </p:nvSpPr>
        <p:spPr>
          <a:xfrm>
            <a:off x="3601866" y="3275705"/>
            <a:ext cx="7101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Compute equilibrium longitudinal distribution with uneven filling pattern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EDDBE4F-DD85-010D-250B-5C0AE1C199BA}"/>
                  </a:ext>
                </a:extLst>
              </p:cNvPr>
              <p:cNvSpPr txBox="1"/>
              <p:nvPr/>
            </p:nvSpPr>
            <p:spPr>
              <a:xfrm>
                <a:off x="4685693" y="3624376"/>
                <a:ext cx="2532488" cy="199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EDDBE4F-DD85-010D-250B-5C0AE1C19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693" y="3624376"/>
                <a:ext cx="2532488" cy="199735"/>
              </a:xfrm>
              <a:prstGeom prst="rect">
                <a:avLst/>
              </a:prstGeom>
              <a:blipFill>
                <a:blip r:embed="rId6"/>
                <a:stretch>
                  <a:fillRect l="-964" b="-281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화살표: 오른쪽 45">
            <a:extLst>
              <a:ext uri="{FF2B5EF4-FFF2-40B4-BE49-F238E27FC236}">
                <a16:creationId xmlns:a16="http://schemas.microsoft.com/office/drawing/2014/main" id="{BEFC12D5-928F-6132-1EDE-A39A8D91D0B7}"/>
              </a:ext>
            </a:extLst>
          </p:cNvPr>
          <p:cNvSpPr/>
          <p:nvPr/>
        </p:nvSpPr>
        <p:spPr>
          <a:xfrm>
            <a:off x="4739017" y="3952427"/>
            <a:ext cx="441825" cy="18085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945103D-6CAF-1B5B-01EC-DFAA849AB513}"/>
                  </a:ext>
                </a:extLst>
              </p:cNvPr>
              <p:cNvSpPr txBox="1"/>
              <p:nvPr/>
            </p:nvSpPr>
            <p:spPr>
              <a:xfrm>
                <a:off x="5293217" y="3939901"/>
                <a:ext cx="48583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945103D-6CAF-1B5B-01EC-DFAA849AB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217" y="3939901"/>
                <a:ext cx="485839" cy="215444"/>
              </a:xfrm>
              <a:prstGeom prst="rect">
                <a:avLst/>
              </a:prstGeom>
              <a:blipFill>
                <a:blip r:embed="rId7"/>
                <a:stretch>
                  <a:fillRect l="-7500" b="-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화살표: 오른쪽 47">
            <a:extLst>
              <a:ext uri="{FF2B5EF4-FFF2-40B4-BE49-F238E27FC236}">
                <a16:creationId xmlns:a16="http://schemas.microsoft.com/office/drawing/2014/main" id="{A5ADF2D2-3BB1-4AA1-5EFB-14C6FA568477}"/>
              </a:ext>
            </a:extLst>
          </p:cNvPr>
          <p:cNvSpPr/>
          <p:nvPr/>
        </p:nvSpPr>
        <p:spPr>
          <a:xfrm>
            <a:off x="5847417" y="3952427"/>
            <a:ext cx="441825" cy="18085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F5FC0B-38CA-A6AE-FB66-74A0EB5E99EF}"/>
                  </a:ext>
                </a:extLst>
              </p:cNvPr>
              <p:cNvSpPr txBox="1"/>
              <p:nvPr/>
            </p:nvSpPr>
            <p:spPr>
              <a:xfrm>
                <a:off x="6401617" y="3939901"/>
                <a:ext cx="4663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F5FC0B-38CA-A6AE-FB66-74A0EB5E9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617" y="3939901"/>
                <a:ext cx="466346" cy="215444"/>
              </a:xfrm>
              <a:prstGeom prst="rect">
                <a:avLst/>
              </a:prstGeom>
              <a:blipFill>
                <a:blip r:embed="rId8"/>
                <a:stretch>
                  <a:fillRect l="-7792" b="-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화살표: 오른쪽 49">
            <a:extLst>
              <a:ext uri="{FF2B5EF4-FFF2-40B4-BE49-F238E27FC236}">
                <a16:creationId xmlns:a16="http://schemas.microsoft.com/office/drawing/2014/main" id="{19C46652-A7AF-897C-FCE2-BCC15B4FDD72}"/>
              </a:ext>
            </a:extLst>
          </p:cNvPr>
          <p:cNvSpPr/>
          <p:nvPr/>
        </p:nvSpPr>
        <p:spPr>
          <a:xfrm>
            <a:off x="6896897" y="3952427"/>
            <a:ext cx="441825" cy="18085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4FE67E0-FCA6-5010-8A12-F1BC7A3D3395}"/>
                  </a:ext>
                </a:extLst>
              </p:cNvPr>
              <p:cNvSpPr txBox="1"/>
              <p:nvPr/>
            </p:nvSpPr>
            <p:spPr>
              <a:xfrm>
                <a:off x="7451097" y="3939901"/>
                <a:ext cx="659027" cy="224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4FE67E0-FCA6-5010-8A12-F1BC7A3D3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097" y="3939901"/>
                <a:ext cx="659027" cy="224870"/>
              </a:xfrm>
              <a:prstGeom prst="rect">
                <a:avLst/>
              </a:prstGeom>
              <a:blipFill>
                <a:blip r:embed="rId9"/>
                <a:stretch>
                  <a:fillRect l="-5556" r="-1852" b="-135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그림 58">
            <a:extLst>
              <a:ext uri="{FF2B5EF4-FFF2-40B4-BE49-F238E27FC236}">
                <a16:creationId xmlns:a16="http://schemas.microsoft.com/office/drawing/2014/main" id="{49516037-E1B6-2BCF-2BA4-23BDD3C7EAE9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5000"/>
          </a:blip>
          <a:srcRect/>
          <a:stretch/>
        </p:blipFill>
        <p:spPr>
          <a:xfrm>
            <a:off x="3783601" y="4428269"/>
            <a:ext cx="2496413" cy="1796151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423EC879-94CA-172C-EB12-1E333A607861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35000"/>
          </a:blip>
          <a:stretch>
            <a:fillRect/>
          </a:stretch>
        </p:blipFill>
        <p:spPr>
          <a:xfrm>
            <a:off x="8959598" y="4428269"/>
            <a:ext cx="2436798" cy="1753259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D7E5B5DA-4C04-A5FA-D7F6-5E3025BFCB88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35000"/>
          </a:blip>
          <a:srcRect/>
          <a:stretch/>
        </p:blipFill>
        <p:spPr>
          <a:xfrm>
            <a:off x="6374250" y="4432083"/>
            <a:ext cx="2491112" cy="179233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F967D1C-9E52-4B05-7E04-FAA0736FCF26}"/>
              </a:ext>
            </a:extLst>
          </p:cNvPr>
          <p:cNvSpPr txBox="1"/>
          <p:nvPr/>
        </p:nvSpPr>
        <p:spPr>
          <a:xfrm>
            <a:off x="3875970" y="4778679"/>
            <a:ext cx="7297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rgbClr val="C00000"/>
                </a:solidFill>
              </a:rPr>
              <a:t>In progress</a:t>
            </a:r>
            <a:endParaRPr lang="ko-KR" alt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4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C97B4-8E17-2F8C-6EE1-4987F39C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>
            <a:extLst>
              <a:ext uri="{FF2B5EF4-FFF2-40B4-BE49-F238E27FC236}">
                <a16:creationId xmlns:a16="http://schemas.microsoft.com/office/drawing/2014/main" id="{6B4C1534-9F8E-1C90-D91F-B99664AB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355" y="2025538"/>
            <a:ext cx="3124351" cy="232273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C64D137-FABE-593A-E93B-7B6CFDF5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Paper overview</a:t>
            </a:r>
            <a:endParaRPr lang="ko-KR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C3E7C79-1B09-CA60-746E-C0F43689C45D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6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C3A07-DDA0-0B05-166D-55B42A2D001C}"/>
              </a:ext>
            </a:extLst>
          </p:cNvPr>
          <p:cNvSpPr txBox="1"/>
          <p:nvPr/>
        </p:nvSpPr>
        <p:spPr>
          <a:xfrm>
            <a:off x="-1" y="448286"/>
            <a:ext cx="4019118" cy="59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&amp; Abstract</a:t>
            </a:r>
            <a:endParaRPr lang="en-US" altLang="ko-KR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theory 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Bunch lengthening with NC active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lengthening with SC passive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result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ko-KR" alt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3AEE5-E7BA-6B60-AA57-3FDCE381DAF4}"/>
              </a:ext>
            </a:extLst>
          </p:cNvPr>
          <p:cNvSpPr txBox="1"/>
          <p:nvPr/>
        </p:nvSpPr>
        <p:spPr>
          <a:xfrm>
            <a:off x="4318574" y="1077356"/>
            <a:ext cx="1854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Venturini approach 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0CA30-9FAF-171E-F1ED-26407D9C0C0D}"/>
              </a:ext>
            </a:extLst>
          </p:cNvPr>
          <p:cNvSpPr txBox="1"/>
          <p:nvPr/>
        </p:nvSpPr>
        <p:spPr>
          <a:xfrm>
            <a:off x="-1" y="6350170"/>
            <a:ext cx="10027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[1]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</a:rPr>
              <a:t>M.Venturini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., “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Theoretical models for longitudinal coupled-bunch instabilities driven by harmonic cavities in electron storage rings (2025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)</a:t>
            </a:r>
          </a:p>
          <a:p>
            <a:pPr lvl="0" algn="just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[2]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A.Gamelin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., “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Semianalytical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a typeface="함초롬바탕" panose="02030604000101010101" pitchFamily="18" charset="-127"/>
                <a:cs typeface="굴림" panose="020B0600000101010101" pitchFamily="50" charset="-127"/>
              </a:rPr>
              <a:t> algorithms to study longitudinal beam instabilities in double rf system (2025)”</a:t>
            </a:r>
            <a:endParaRPr lang="en-US" altLang="ko-KR" sz="1200" dirty="0">
              <a:solidFill>
                <a:schemeClr val="bg1">
                  <a:lumMod val="75000"/>
                </a:schemeClr>
              </a:solidFill>
              <a:effectLst/>
              <a:ea typeface="함초롬바탕" panose="02030604000101010101" pitchFamily="18" charset="-127"/>
              <a:cs typeface="굴림" panose="020B0600000101010101" pitchFamily="50" charset="-127"/>
            </a:endParaRPr>
          </a:p>
          <a:p>
            <a:pPr lvl="0" algn="just"/>
            <a:endParaRPr lang="ko-KR" altLang="ko-KR" sz="1200" dirty="0">
              <a:solidFill>
                <a:schemeClr val="bg1">
                  <a:lumMod val="75000"/>
                </a:schemeClr>
              </a:solidFill>
              <a:effectLst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89F276-0A9D-04BC-C3B5-FBEDC39337A7}"/>
              </a:ext>
            </a:extLst>
          </p:cNvPr>
          <p:cNvSpPr txBox="1"/>
          <p:nvPr/>
        </p:nvSpPr>
        <p:spPr>
          <a:xfrm>
            <a:off x="8647194" y="1077356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Gamelin algorithm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A09702-3ECB-B1F1-9565-A25BD6DF206A}"/>
              </a:ext>
            </a:extLst>
          </p:cNvPr>
          <p:cNvSpPr txBox="1"/>
          <p:nvPr/>
        </p:nvSpPr>
        <p:spPr>
          <a:xfrm>
            <a:off x="5925408" y="1027290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[1]</a:t>
            </a:r>
            <a:endParaRPr lang="ko-KR" alt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3FD448-0ED9-9486-0973-3C9977EAABC9}"/>
              </a:ext>
            </a:extLst>
          </p:cNvPr>
          <p:cNvSpPr txBox="1"/>
          <p:nvPr/>
        </p:nvSpPr>
        <p:spPr>
          <a:xfrm>
            <a:off x="10239136" y="1038347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[2]</a:t>
            </a:r>
            <a:endParaRPr lang="ko-KR" altLang="en-US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EE090E-6D42-9EBB-ED5F-8FBBF3026980}"/>
                  </a:ext>
                </a:extLst>
              </p:cNvPr>
              <p:cNvSpPr txBox="1"/>
              <p:nvPr/>
            </p:nvSpPr>
            <p:spPr>
              <a:xfrm>
                <a:off x="3835044" y="1707630"/>
                <a:ext cx="2533514" cy="382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Ω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𝜕𝜓</m:t>
                          </m:r>
                        </m:den>
                      </m:f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𝜕𝜓</m:t>
                          </m:r>
                        </m:den>
                      </m:f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EE090E-6D42-9EBB-ED5F-8FBBF3026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044" y="1707630"/>
                <a:ext cx="2533514" cy="382221"/>
              </a:xfrm>
              <a:prstGeom prst="rect">
                <a:avLst/>
              </a:prstGeom>
              <a:blipFill>
                <a:blip r:embed="rId3"/>
                <a:stretch>
                  <a:fillRect t="-3175" r="-962" b="-174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DDF431B-B4D6-F27A-BDB4-7307D742E9AC}"/>
              </a:ext>
            </a:extLst>
          </p:cNvPr>
          <p:cNvSpPr txBox="1"/>
          <p:nvPr/>
        </p:nvSpPr>
        <p:spPr>
          <a:xfrm>
            <a:off x="3468245" y="1421769"/>
            <a:ext cx="2196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Linearized Vlasov equation :  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AF3C2D-EA6F-1778-34F9-EC08EF5228EA}"/>
                  </a:ext>
                </a:extLst>
              </p:cNvPr>
              <p:cNvSpPr txBox="1"/>
              <p:nvPr/>
            </p:nvSpPr>
            <p:spPr>
              <a:xfrm>
                <a:off x="3612322" y="2424748"/>
                <a:ext cx="2703689" cy="144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→−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1;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en-US" altLang="ko-KR" sz="12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𝑝𝑀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sz="1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sSup>
                        <m:s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ko-KR" sz="12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≠0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AF3C2D-EA6F-1778-34F9-EC08EF522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322" y="2424748"/>
                <a:ext cx="2703689" cy="1446614"/>
              </a:xfrm>
              <a:prstGeom prst="rect">
                <a:avLst/>
              </a:prstGeom>
              <a:blipFill>
                <a:blip r:embed="rId4"/>
                <a:stretch>
                  <a:fillRect b="-637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018E2C5-908B-8821-0077-EE4F8DD92954}"/>
                  </a:ext>
                </a:extLst>
              </p:cNvPr>
              <p:cNvSpPr txBox="1"/>
              <p:nvPr/>
            </p:nvSpPr>
            <p:spPr>
              <a:xfrm>
                <a:off x="3468245" y="2219780"/>
                <a:ext cx="10765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:  </a:t>
                </a:r>
                <a:endParaRPr lang="ko-KR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018E2C5-908B-8821-0077-EE4F8DD92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245" y="2219780"/>
                <a:ext cx="1076513" cy="276999"/>
              </a:xfrm>
              <a:prstGeom prst="rect">
                <a:avLst/>
              </a:prstGeom>
              <a:blipFill>
                <a:blip r:embed="rId5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75B1D33A-E88F-7F3D-E682-B3C29DFBEA89}"/>
              </a:ext>
            </a:extLst>
          </p:cNvPr>
          <p:cNvSpPr txBox="1"/>
          <p:nvPr/>
        </p:nvSpPr>
        <p:spPr>
          <a:xfrm>
            <a:off x="3468245" y="3999545"/>
            <a:ext cx="1495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Dispersion relation: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EADE19B-EA14-3EF2-EB13-2FE6D6C0FD3C}"/>
                  </a:ext>
                </a:extLst>
              </p:cNvPr>
              <p:cNvSpPr txBox="1"/>
              <p:nvPr/>
            </p:nvSpPr>
            <p:spPr>
              <a:xfrm>
                <a:off x="3183317" y="4388705"/>
                <a:ext cx="3836968" cy="11762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𝑖𝑚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𝜅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sSup>
                                <m:s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𝑖𝑚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nary>
                        </m:e>
                      </m:nary>
                      <m:r>
                        <m:rPr>
                          <m:brk/>
                        </m:rP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≠0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𝑑𝐽</m:t>
                              </m:r>
                              <m:f>
                                <m:f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sSup>
                                    <m:sSup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  <m: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EADE19B-EA14-3EF2-EB13-2FE6D6C0F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317" y="4388705"/>
                <a:ext cx="3836968" cy="1176284"/>
              </a:xfrm>
              <a:prstGeom prst="rect">
                <a:avLst/>
              </a:prstGeom>
              <a:blipFill>
                <a:blip r:embed="rId6"/>
                <a:stretch>
                  <a:fillRect t="-6218" b="-901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7A4FDC4-A828-BAB4-B907-6B621928561E}"/>
                  </a:ext>
                </a:extLst>
              </p:cNvPr>
              <p:cNvSpPr txBox="1"/>
              <p:nvPr/>
            </p:nvSpPr>
            <p:spPr>
              <a:xfrm>
                <a:off x="2788926" y="5779310"/>
                <a:ext cx="9295852" cy="5269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chr m:val="∑"/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nary>
                        </m:e>
                      </m:nary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sSup>
                                <m:sSup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𝑖𝑚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𝜅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𝑐𝑍</m:t>
                          </m:r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7A4FDC4-A828-BAB4-B907-6B6219285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926" y="5779310"/>
                <a:ext cx="9295852" cy="526939"/>
              </a:xfrm>
              <a:prstGeom prst="rect">
                <a:avLst/>
              </a:prstGeom>
              <a:blipFill>
                <a:blip r:embed="rId7"/>
                <a:stretch>
                  <a:fillRect t="-138372" b="-2023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그림 7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EECBCFA-86C2-8B9F-268C-E40F37562C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8239" y="1794474"/>
            <a:ext cx="2320973" cy="271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8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D6B90-6324-B7C5-21C6-5FFCAEDCB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612329-1065-3E40-488D-1F5C708D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Paper overview</a:t>
            </a:r>
            <a:endParaRPr lang="ko-KR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A4534CCF-66F7-F84A-6135-F25AC2001789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7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050E0-1BFB-3629-B72C-3F0A4188538B}"/>
              </a:ext>
            </a:extLst>
          </p:cNvPr>
          <p:cNvSpPr txBox="1"/>
          <p:nvPr/>
        </p:nvSpPr>
        <p:spPr>
          <a:xfrm>
            <a:off x="-1" y="448286"/>
            <a:ext cx="4019118" cy="59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&amp; Abstract</a:t>
            </a:r>
            <a:endParaRPr lang="en-US" altLang="ko-KR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theory 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lengthening with NC active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Bunch lengthening with SC passive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result</a:t>
            </a:r>
          </a:p>
          <a:p>
            <a:pPr algn="ctr">
              <a:lnSpc>
                <a:spcPct val="400000"/>
              </a:lnSpc>
            </a:pP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ko-KR" alt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00F4F0-C871-60F9-BD4A-8C03FBAADF0E}"/>
              </a:ext>
            </a:extLst>
          </p:cNvPr>
          <p:cNvSpPr txBox="1"/>
          <p:nvPr/>
        </p:nvSpPr>
        <p:spPr>
          <a:xfrm>
            <a:off x="3601866" y="1022962"/>
            <a:ext cx="7101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Similar to NC cases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9E49A4B-A8C1-1A02-4DD3-532F01304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580" y="3547846"/>
            <a:ext cx="4336132" cy="2724913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9AC1044-9CF0-F720-45B6-2C55F5DBC8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83601" y="1478084"/>
            <a:ext cx="2496413" cy="1796151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E4DA76E7-C7E5-79BF-A84F-40A85EA9E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598" y="1478084"/>
            <a:ext cx="2436798" cy="1753259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F007CB2F-0F44-E2C6-370D-9015AF957A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74250" y="1481898"/>
            <a:ext cx="2491112" cy="179233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959BD1A-6A14-FF94-2EB3-F6428A1683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885" y="3644863"/>
            <a:ext cx="3598560" cy="2627896"/>
          </a:xfrm>
          <a:prstGeom prst="rect">
            <a:avLst/>
          </a:prstGeom>
        </p:spPr>
      </p:pic>
      <p:sp>
        <p:nvSpPr>
          <p:cNvPr id="13" name="별: 꼭짓점 5개 12">
            <a:extLst>
              <a:ext uri="{FF2B5EF4-FFF2-40B4-BE49-F238E27FC236}">
                <a16:creationId xmlns:a16="http://schemas.microsoft.com/office/drawing/2014/main" id="{3AEF061A-EE34-548A-2F62-4B2CC70376D6}"/>
              </a:ext>
            </a:extLst>
          </p:cNvPr>
          <p:cNvSpPr/>
          <p:nvPr/>
        </p:nvSpPr>
        <p:spPr>
          <a:xfrm>
            <a:off x="6394518" y="3540094"/>
            <a:ext cx="189679" cy="200416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25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FDBD9-8BD3-31F8-BACC-FF746E2B5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EDC089-2686-6CA9-4B0E-59BDCC2C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Higher harmonic cavity simulation tools</a:t>
            </a:r>
            <a:endParaRPr lang="ko-KR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5CF37458-DD94-4116-57C3-90DACE20768C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8</a:t>
            </a:fld>
            <a:endParaRPr lang="ko-KR" altLang="en-U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82F0D-5FDE-CEF9-9BD1-7AA76437E39E}"/>
              </a:ext>
            </a:extLst>
          </p:cNvPr>
          <p:cNvSpPr txBox="1"/>
          <p:nvPr/>
        </p:nvSpPr>
        <p:spPr>
          <a:xfrm>
            <a:off x="0" y="6350170"/>
            <a:ext cx="66329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[1]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</a:rPr>
              <a:t>T.Olsson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</a:rPr>
              <a:t>, “Harmonic Cavity Simulations”, Presentation, AT Workshop, 2023</a:t>
            </a:r>
            <a:endParaRPr lang="en-US" altLang="ko-KR" sz="1200" dirty="0">
              <a:solidFill>
                <a:schemeClr val="bg1">
                  <a:lumMod val="75000"/>
                </a:schemeClr>
              </a:solidFill>
              <a:effectLst/>
              <a:ea typeface="함초롬바탕" panose="02030604000101010101" pitchFamily="18" charset="-127"/>
              <a:cs typeface="굴림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B199746-5FE0-577E-2D33-8AC033DB6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2" y="1024093"/>
            <a:ext cx="11110801" cy="4921729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191BDA91-BE51-9CE3-D7C7-13CDEA7D4562}"/>
              </a:ext>
            </a:extLst>
          </p:cNvPr>
          <p:cNvSpPr/>
          <p:nvPr/>
        </p:nvSpPr>
        <p:spPr>
          <a:xfrm>
            <a:off x="2674307" y="4189956"/>
            <a:ext cx="2248422" cy="9895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14B9546-E736-56C5-32E2-F327ACCC5396}"/>
              </a:ext>
            </a:extLst>
          </p:cNvPr>
          <p:cNvSpPr/>
          <p:nvPr/>
        </p:nvSpPr>
        <p:spPr>
          <a:xfrm>
            <a:off x="4853943" y="4189956"/>
            <a:ext cx="2248422" cy="9895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E37CE6D7-5EF8-38EC-F545-613806B82D5A}"/>
              </a:ext>
            </a:extLst>
          </p:cNvPr>
          <p:cNvSpPr/>
          <p:nvPr/>
        </p:nvSpPr>
        <p:spPr>
          <a:xfrm>
            <a:off x="9216745" y="4189956"/>
            <a:ext cx="2248422" cy="989557"/>
          </a:xfrm>
          <a:prstGeom prst="ellipse">
            <a:avLst/>
          </a:prstGeom>
          <a:noFill/>
          <a:ln w="38100">
            <a:solidFill>
              <a:srgbClr val="2E2E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08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ED546-135E-9ABB-75FD-DA049D055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34A07D-3289-1EA6-A426-46BDF2EDE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err="1">
                <a:cs typeface="Times New Roman" panose="02020603050405020304" pitchFamily="18" charset="0"/>
              </a:rPr>
              <a:t>pyAT</a:t>
            </a:r>
            <a:r>
              <a:rPr lang="en-US" altLang="ko-KR" sz="3600" dirty="0">
                <a:cs typeface="Times New Roman" panose="02020603050405020304" pitchFamily="18" charset="0"/>
              </a:rPr>
              <a:t> &amp; ELEGANT</a:t>
            </a:r>
            <a:endParaRPr lang="ko-KR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07E1488E-5A9C-29C0-4656-44C8CB658FF1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9</a:t>
            </a:fld>
            <a:endParaRPr lang="ko-KR" alt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4D5BC-D4CF-16A4-37A7-B0C469C106B9}"/>
              </a:ext>
            </a:extLst>
          </p:cNvPr>
          <p:cNvSpPr txBox="1"/>
          <p:nvPr/>
        </p:nvSpPr>
        <p:spPr>
          <a:xfrm>
            <a:off x="619437" y="949751"/>
            <a:ext cx="373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In </a:t>
            </a:r>
            <a:r>
              <a:rPr lang="en-US" altLang="ko-KR" sz="1600" dirty="0" err="1"/>
              <a:t>pyAT</a:t>
            </a:r>
            <a:r>
              <a:rPr lang="en-US" altLang="ko-KR" sz="1600" dirty="0"/>
              <a:t>, problem is </a:t>
            </a:r>
            <a:r>
              <a:rPr lang="en-US" altLang="ko-KR" sz="1600" b="1" dirty="0" err="1"/>
              <a:t>beamloading</a:t>
            </a:r>
            <a:r>
              <a:rPr lang="en-US" altLang="ko-KR" sz="1600" b="1" dirty="0"/>
              <a:t> elements</a:t>
            </a:r>
            <a:endParaRPr lang="en-US" altLang="ko-KR" sz="1400" b="1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3A7DDEF-F997-D57E-2BF2-95ABB65F0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45" y="2298216"/>
            <a:ext cx="6910351" cy="181062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667957F-0DAB-9FFC-B582-C97A3E801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78" y="1406068"/>
            <a:ext cx="5814323" cy="660004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8FA1CCA5-D19A-1BBC-B63C-EFDDAD0AA6BB}"/>
              </a:ext>
            </a:extLst>
          </p:cNvPr>
          <p:cNvSpPr/>
          <p:nvPr/>
        </p:nvSpPr>
        <p:spPr>
          <a:xfrm>
            <a:off x="2555310" y="1819679"/>
            <a:ext cx="294361" cy="2372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A9F932B-FD87-0CEA-DA27-A88E129E0B43}"/>
              </a:ext>
            </a:extLst>
          </p:cNvPr>
          <p:cNvSpPr/>
          <p:nvPr/>
        </p:nvSpPr>
        <p:spPr>
          <a:xfrm>
            <a:off x="3585158" y="1789086"/>
            <a:ext cx="294361" cy="2372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A9BEC0D-B166-8076-D11F-4B27C3B51459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705622" y="2026358"/>
            <a:ext cx="31315" cy="16210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7C2EA0AB-E2D2-45BA-A5A9-CF05EFAB0E64}"/>
              </a:ext>
            </a:extLst>
          </p:cNvPr>
          <p:cNvCxnSpPr>
            <a:cxnSpLocks/>
            <a:stCxn id="15" idx="4"/>
            <a:endCxn id="20" idx="6"/>
          </p:cNvCxnSpPr>
          <p:nvPr/>
        </p:nvCxnSpPr>
        <p:spPr>
          <a:xfrm flipH="1">
            <a:off x="3043825" y="2026358"/>
            <a:ext cx="688514" cy="18657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>
            <a:extLst>
              <a:ext uri="{FF2B5EF4-FFF2-40B4-BE49-F238E27FC236}">
                <a16:creationId xmlns:a16="http://schemas.microsoft.com/office/drawing/2014/main" id="{EAC7998D-BD3A-08E8-3581-00017AF1153F}"/>
              </a:ext>
            </a:extLst>
          </p:cNvPr>
          <p:cNvSpPr/>
          <p:nvPr/>
        </p:nvSpPr>
        <p:spPr>
          <a:xfrm>
            <a:off x="2473891" y="3808713"/>
            <a:ext cx="569934" cy="166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9C317DB2-2F42-4B32-93B4-07AAAA8A668E}"/>
              </a:ext>
            </a:extLst>
          </p:cNvPr>
          <p:cNvSpPr/>
          <p:nvPr/>
        </p:nvSpPr>
        <p:spPr>
          <a:xfrm>
            <a:off x="2451970" y="3647438"/>
            <a:ext cx="569934" cy="1793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6307953E-ECA5-58FA-FACD-2A2FD685E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452" y="1491132"/>
            <a:ext cx="4616291" cy="595907"/>
          </a:xfrm>
          <a:prstGeom prst="rect">
            <a:avLst/>
          </a:prstGeom>
        </p:spPr>
      </p:pic>
      <p:sp>
        <p:nvSpPr>
          <p:cNvPr id="29" name="타원 28">
            <a:extLst>
              <a:ext uri="{FF2B5EF4-FFF2-40B4-BE49-F238E27FC236}">
                <a16:creationId xmlns:a16="http://schemas.microsoft.com/office/drawing/2014/main" id="{C1A62EC3-0F12-EB23-32B4-CF34C3DB5507}"/>
              </a:ext>
            </a:extLst>
          </p:cNvPr>
          <p:cNvSpPr/>
          <p:nvPr/>
        </p:nvSpPr>
        <p:spPr>
          <a:xfrm>
            <a:off x="7390356" y="1503123"/>
            <a:ext cx="513567" cy="285963"/>
          </a:xfrm>
          <a:prstGeom prst="ellipse">
            <a:avLst/>
          </a:prstGeom>
          <a:noFill/>
          <a:ln>
            <a:solidFill>
              <a:srgbClr val="2E2E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45AB803A-CC16-B58C-8B0A-90F44C258811}"/>
              </a:ext>
            </a:extLst>
          </p:cNvPr>
          <p:cNvSpPr/>
          <p:nvPr/>
        </p:nvSpPr>
        <p:spPr>
          <a:xfrm>
            <a:off x="1922746" y="2458183"/>
            <a:ext cx="513567" cy="179344"/>
          </a:xfrm>
          <a:prstGeom prst="ellipse">
            <a:avLst/>
          </a:prstGeom>
          <a:noFill/>
          <a:ln>
            <a:solidFill>
              <a:srgbClr val="2E2E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8CB04249-818B-3383-61F5-706E0EC286C3}"/>
              </a:ext>
            </a:extLst>
          </p:cNvPr>
          <p:cNvCxnSpPr>
            <a:cxnSpLocks/>
            <a:stCxn id="29" idx="2"/>
            <a:endCxn id="30" idx="6"/>
          </p:cNvCxnSpPr>
          <p:nvPr/>
        </p:nvCxnSpPr>
        <p:spPr>
          <a:xfrm flipH="1">
            <a:off x="2436313" y="1646105"/>
            <a:ext cx="4954043" cy="901750"/>
          </a:xfrm>
          <a:prstGeom prst="straightConnector1">
            <a:avLst/>
          </a:prstGeom>
          <a:ln>
            <a:solidFill>
              <a:srgbClr val="2E2E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ED9D46-769E-A522-86FE-3C1017AA09F6}"/>
                  </a:ext>
                </a:extLst>
              </p:cNvPr>
              <p:cNvSpPr txBox="1"/>
              <p:nvPr/>
            </p:nvSpPr>
            <p:spPr>
              <a:xfrm>
                <a:off x="619437" y="4319503"/>
                <a:ext cx="9539343" cy="709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ko-KR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func>
                      <m:func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func>
                    <m:func>
                      <m:func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Satisfied only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cases (short bunch)</a:t>
                </a:r>
              </a:p>
              <a:p>
                <a:pPr marL="342900" indent="-342900">
                  <a:buAutoNum type="arabicPeriod"/>
                </a:pPr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𝑠𝑒𝑡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𝑣𝑜𝑙𝑡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𝑠𝑒𝑡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𝑝h𝑎𝑠𝑒</m:t>
                        </m:r>
                      </m:sub>
                    </m:sSub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Simple P controller, differ to actual cavity response.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ED9D46-769E-A522-86FE-3C1017AA0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7" y="4319503"/>
                <a:ext cx="9539343" cy="709168"/>
              </a:xfrm>
              <a:prstGeom prst="rect">
                <a:avLst/>
              </a:prstGeom>
              <a:blipFill>
                <a:blip r:embed="rId5"/>
                <a:stretch>
                  <a:fillRect l="-256" b="-51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C3AB00E1-BD8A-1416-70BE-A2D03EC7A480}"/>
              </a:ext>
            </a:extLst>
          </p:cNvPr>
          <p:cNvSpPr/>
          <p:nvPr/>
        </p:nvSpPr>
        <p:spPr>
          <a:xfrm>
            <a:off x="825178" y="5451932"/>
            <a:ext cx="847047" cy="409943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FCDF4B-FA9F-DFBF-01BF-0F93EAB87E4D}"/>
              </a:ext>
            </a:extLst>
          </p:cNvPr>
          <p:cNvSpPr txBox="1"/>
          <p:nvPr/>
        </p:nvSpPr>
        <p:spPr>
          <a:xfrm>
            <a:off x="1922746" y="5375868"/>
            <a:ext cx="7159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These effects introduce a static offset of bunch centroid, </a:t>
            </a:r>
            <a:b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resulting in a discrepancy from the analytical results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25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102833</TotalTime>
  <Words>984</Words>
  <Application>Microsoft Office PowerPoint</Application>
  <PresentationFormat>와이드스크린</PresentationFormat>
  <Paragraphs>217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5" baseType="lpstr">
      <vt:lpstr>HelveticaNeue-Bold</vt:lpstr>
      <vt:lpstr>굴림</vt:lpstr>
      <vt:lpstr>맑은 고딕</vt:lpstr>
      <vt:lpstr>함초롬바탕</vt:lpstr>
      <vt:lpstr>Arial</vt:lpstr>
      <vt:lpstr>Calibri</vt:lpstr>
      <vt:lpstr>Calibri Light</vt:lpstr>
      <vt:lpstr>Cambria Math</vt:lpstr>
      <vt:lpstr>Times New Roman</vt:lpstr>
      <vt:lpstr>Wingdings</vt:lpstr>
      <vt:lpstr>Office 2013 - 2022 테마</vt:lpstr>
      <vt:lpstr>Comparative Analysis of Active and Passive Higher Harmonic Cavities for Bunch Lengthening in Korea-4GSR</vt:lpstr>
      <vt:lpstr>Paper overview</vt:lpstr>
      <vt:lpstr>Paper overview</vt:lpstr>
      <vt:lpstr>Paper overview</vt:lpstr>
      <vt:lpstr>Paper overview</vt:lpstr>
      <vt:lpstr>Paper overview</vt:lpstr>
      <vt:lpstr>Paper overview</vt:lpstr>
      <vt:lpstr>Higher harmonic cavity simulation tools</vt:lpstr>
      <vt:lpstr>pyAT &amp; ELEGANT</vt:lpstr>
      <vt:lpstr>ELEGANT simulation</vt:lpstr>
      <vt:lpstr>ELEGANT simulation</vt:lpstr>
      <vt:lpstr>ELEGANT simulation</vt:lpstr>
      <vt:lpstr>Summary &amp; Future plan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석지민 JIMIN SEOK</dc:creator>
  <cp:lastModifiedBy>박영민(첨단원자력공학부)</cp:lastModifiedBy>
  <cp:revision>110</cp:revision>
  <cp:lastPrinted>2024-12-11T05:34:46Z</cp:lastPrinted>
  <dcterms:created xsi:type="dcterms:W3CDTF">2023-05-12T02:11:01Z</dcterms:created>
  <dcterms:modified xsi:type="dcterms:W3CDTF">2025-09-19T00:13:26Z</dcterms:modified>
</cp:coreProperties>
</file>