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916" r:id="rId2"/>
    <p:sldId id="323" r:id="rId3"/>
    <p:sldId id="1378" r:id="rId4"/>
    <p:sldId id="1385" r:id="rId5"/>
    <p:sldId id="1386" r:id="rId6"/>
    <p:sldId id="1387" r:id="rId7"/>
    <p:sldId id="1297" r:id="rId8"/>
    <p:sldId id="1226" r:id="rId9"/>
    <p:sldId id="1270" r:id="rId10"/>
    <p:sldId id="1298" r:id="rId11"/>
    <p:sldId id="1285" r:id="rId12"/>
    <p:sldId id="1284" r:id="rId13"/>
    <p:sldId id="1315" r:id="rId14"/>
    <p:sldId id="1299" r:id="rId15"/>
    <p:sldId id="1318" r:id="rId16"/>
    <p:sldId id="1305" r:id="rId17"/>
    <p:sldId id="1303" r:id="rId18"/>
    <p:sldId id="1300" r:id="rId19"/>
    <p:sldId id="1379" r:id="rId20"/>
    <p:sldId id="1296" r:id="rId21"/>
    <p:sldId id="996" r:id="rId22"/>
    <p:sldId id="1281" r:id="rId23"/>
    <p:sldId id="1282" r:id="rId24"/>
    <p:sldId id="1283" r:id="rId25"/>
    <p:sldId id="1295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E5EF-E709-42E6-8F25-B7CBD39F6822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AB33-88A0-4C92-80AD-CAD8B189D6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53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BD0EC93-FDAA-4DD2-81A8-B4C984243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D9449-1468-4E5F-B48D-E82C234F149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76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A32A7EE-A201-44B7-8943-42F624E65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D9449-1468-4E5F-B48D-E82C234F149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70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F80B3-482E-4B39-8CD0-DA6853AE1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DB3889-369F-45D3-8A61-C7194C9C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883149-3C33-4108-A730-E48D51AD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15DE9A-B68F-48DF-9AC3-5BA78353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22D2B0-1CE0-4C59-AEB1-C03A5546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97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E3BD60-3BBE-47B3-B5DA-D8E9CF96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EB765E3-9540-4208-A587-B15F6A23D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059394-F24E-439F-86A8-421286FD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A97D27-2785-4AF0-B250-8A911F2D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2F1654-F5AF-48C5-8EAE-0EAF1E5A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8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3CFADAB-3E44-4EE4-84EC-4B9BC49C0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2177EA7-D085-4D24-937F-06C830A2E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F68E52-7159-439A-8AEC-C108EAC7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C84083-C2F1-4B17-BE69-7166E055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E28168-784E-4ADF-BDBD-517AFF8D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54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79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E1511A-E528-4E5A-BC2A-CACFC7B7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AA0979-9A04-4AB7-B2D3-0EB3ACD32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46AB3F-36E9-4A67-ACE6-98E18CD0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8EF557-53A6-4507-94F1-F9BE221F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3D45FA-D665-4637-9C0B-FD2D5021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2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36C694-6F36-4E34-A349-DBD7C632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93F3E4-3F4C-4E42-975A-FBABA1DFF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D62133-B352-4B83-BC1C-6EB12399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4BE5D3-2649-4B6C-BE23-9AAEC821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70A954-A09B-4E84-AD8D-0F80D8B1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8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EE2F5B-6D41-49A5-AE04-D4B85BFB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0180FF-3B5B-4CFF-B1E7-E8B33AD91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BD0412-55FB-48AF-AB46-1039C01D4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BCF23C3-9758-41CE-A1F3-651CB714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8D023E-807E-4C07-8853-707B4916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29679D3-481D-473F-B5F8-7918B728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03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DA8E23-D41A-4FD2-A171-31621F30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8CC00E-CC7C-41A7-98A7-55992637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6A06863-7A89-47FE-91C1-66FA3734E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D81D0A-222A-478E-8D22-C16A1BB33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EE5572A-55D5-4589-BBBF-DCD67F0C3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77AE545-CAC6-4DFE-AF49-AD17DCF5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4C25354-5CDB-4EEC-9715-3B5454DE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97E34A1-9CC0-4C91-A8D4-CB73EE33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74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DE1C71-AC8A-430F-B13E-7342940E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ABBAED1-C834-4747-BB6D-DEA4C8FC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26A11F5-7A45-471E-98CB-F1718688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6307E0-1628-41C9-9C4B-06641197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82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37C5C75-F3D5-44A5-8898-9132C65E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F07E32-75A0-476C-B656-CBE95B7B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7665EB-C51A-4D7E-B9A5-6CD46F6A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32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BBE71D-65AE-4975-8F16-D5868157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B5F142-4091-4BDA-8757-E47CEE8E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D230DE-EDC6-438C-B9CF-60E2BB0B9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2BEE57-2056-41AA-BCAE-D16E042B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5FFAAC0-C82C-456F-BECB-5FDDFF4B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B1153F-B2CF-4248-8712-9A0997CE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72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456EE8-431E-453B-A737-92D4E320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888988-560E-4622-B997-CACDD0DE0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661FDD-78D5-4446-A274-68CECB26D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D9200D-606F-4B3C-BBD8-8E0779ED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382BF7-7D52-47A8-90D3-823FA21B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E3A736C-870E-4AE2-8064-AA3BB647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51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2C42C40-4CD9-492F-9910-61744024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F402FE-9216-4489-8A7C-4971CB074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D19B82-902F-4B8A-A2BF-2354CAA9C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C0DF-A9D7-4CFC-BDE5-5BC21EEEC1E8}" type="datetimeFigureOut">
              <a:rPr lang="ko-KR" altLang="en-US" smtClean="0"/>
              <a:t>2025-09-19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98BC98-D6F0-4540-BDF2-9E14A4E72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74EF48-C1DA-4F95-90A5-325946E3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C252A-1198-4411-996D-A149126030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71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27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220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300.png"/><Relationship Id="rId4" Type="http://schemas.openxmlformats.org/officeDocument/2006/relationships/image" Target="../media/image67.png"/><Relationship Id="rId9" Type="http://schemas.openxmlformats.org/officeDocument/2006/relationships/image" Target="../media/image3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" y="6691771"/>
            <a:ext cx="12191717" cy="166230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250913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4" y="2258607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8223644" y="1"/>
            <a:ext cx="3968215" cy="6691770"/>
            <a:chOff x="10277475" y="1"/>
            <a:chExt cx="4959350" cy="8363163"/>
          </a:xfrm>
        </p:grpSpPr>
        <p:grpSp>
          <p:nvGrpSpPr>
            <p:cNvPr id="6" name="그룹 5"/>
            <p:cNvGrpSpPr/>
            <p:nvPr/>
          </p:nvGrpSpPr>
          <p:grpSpPr>
            <a:xfrm>
              <a:off x="10277475" y="1"/>
              <a:ext cx="4959350" cy="8363163"/>
              <a:chOff x="10277475" y="1"/>
              <a:chExt cx="4959350" cy="8363163"/>
            </a:xfrm>
          </p:grpSpPr>
          <p:sp>
            <p:nvSpPr>
              <p:cNvPr id="54" name="Rectangle 35"/>
              <p:cNvSpPr>
                <a:spLocks noChangeArrowheads="1"/>
              </p:cNvSpPr>
              <p:nvPr/>
            </p:nvSpPr>
            <p:spPr bwMode="auto">
              <a:xfrm>
                <a:off x="10277475" y="1"/>
                <a:ext cx="4959350" cy="8363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sz="1440"/>
              </a:p>
            </p:txBody>
          </p:sp>
          <p:pic>
            <p:nvPicPr>
              <p:cNvPr id="26" name="그림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4801" y="4359486"/>
                <a:ext cx="4464698" cy="3188567"/>
              </a:xfrm>
              <a:prstGeom prst="rect">
                <a:avLst/>
              </a:prstGeom>
            </p:spPr>
          </p:pic>
        </p:grp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231423" y="1509506"/>
            <a:ext cx="11148548" cy="1482623"/>
            <a:chOff x="620330" y="1459873"/>
            <a:chExt cx="10668118" cy="1421271"/>
          </a:xfrm>
        </p:grpSpPr>
        <p:sp>
          <p:nvSpPr>
            <p:cNvPr id="62" name="TextBox 61"/>
            <p:cNvSpPr txBox="1"/>
            <p:nvPr/>
          </p:nvSpPr>
          <p:spPr>
            <a:xfrm>
              <a:off x="620330" y="1459873"/>
              <a:ext cx="10668117" cy="56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rgbClr val="002060"/>
                  </a:solidFill>
                  <a:cs typeface="Verdana" panose="020B0604030504040204" pitchFamily="34" charset="0"/>
                </a:rPr>
                <a:t>Booster Optimization figure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0330" y="2556600"/>
              <a:ext cx="10668118" cy="324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600" b="1" dirty="0">
                <a:cs typeface="Verdana" panose="020B0604030504040204" pitchFamily="34" charset="0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01813" y="0"/>
            <a:ext cx="6265891" cy="417681"/>
            <a:chOff x="626973" y="0"/>
            <a:chExt cx="7830913" cy="522005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6473" y="37347"/>
              <a:ext cx="6751413" cy="48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pic>
        <p:nvPicPr>
          <p:cNvPr id="9" name="그림 8" descr="텍스트, 스크린샷, 폰트, 문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986C1BD-F553-B301-CF01-B96C6D96D1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0" y="2401996"/>
            <a:ext cx="7324075" cy="3775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386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1" y="69668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Booster MOGA simulation result(Final generation)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C67B9AA-413A-4239-8DEE-066165012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753" y="1409524"/>
            <a:ext cx="3321123" cy="260366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BF93429-3CF9-4432-BDFD-C9A509F41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752" y="4221449"/>
            <a:ext cx="3321123" cy="245388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E238AAC-7CB2-44B8-B85A-EE5158068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550" y="4252199"/>
            <a:ext cx="3237891" cy="239238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DDBED57-0D12-431B-A668-C220BB2B7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550" y="1409524"/>
            <a:ext cx="3295650" cy="2583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1D4895-0AF3-C34C-F15D-9B129911C63B}"/>
                  </a:ext>
                </a:extLst>
              </p:cNvPr>
              <p:cNvSpPr txBox="1"/>
              <p:nvPr/>
            </p:nvSpPr>
            <p:spPr>
              <a:xfrm>
                <a:off x="470903" y="1449959"/>
                <a:ext cx="4231725" cy="4002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14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four figures show the amplitude-dependent tune shift (ADTS) and second-order chromaticity across 256 populations in the tune space of the 120th generation.</a:t>
                </a:r>
              </a:p>
              <a:p>
                <a:pPr marL="285750" indent="-285750" algn="just">
                  <a:lnSpc>
                    <a:spcPct val="114000"/>
                  </a:lnSpc>
                  <a:buFont typeface="Wingdings" panose="05000000000000000000" pitchFamily="2" charset="2"/>
                  <a:buChar char="Ø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14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these graphs, the populations in the blue and red boxes represent the best results across various parameters. Both clusters have all ADTS values below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more stable compared to the original lattice.</a:t>
                </a:r>
              </a:p>
              <a:p>
                <a:pPr marL="285750" indent="-285750" algn="just">
                  <a:lnSpc>
                    <a:spcPct val="114000"/>
                  </a:lnSpc>
                  <a:buFont typeface="Wingdings" panose="05000000000000000000" pitchFamily="2" charset="2"/>
                  <a:buChar char="Ø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14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while the horizontal second-order chromaticity shows a slight increase compared to the original value, the vertical second-order chromaticity decreases by more than 50% compared to the original lattice.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1D4895-0AF3-C34C-F15D-9B129911C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3" y="1449959"/>
                <a:ext cx="4231725" cy="4002378"/>
              </a:xfrm>
              <a:prstGeom prst="rect">
                <a:avLst/>
              </a:prstGeom>
              <a:blipFill>
                <a:blip r:embed="rId7"/>
                <a:stretch>
                  <a:fillRect l="-144" r="-432" b="-6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CFB70700-65E9-44AF-AD72-7A9D62FD08A5}"/>
              </a:ext>
            </a:extLst>
          </p:cNvPr>
          <p:cNvSpPr/>
          <p:nvPr/>
        </p:nvSpPr>
        <p:spPr>
          <a:xfrm>
            <a:off x="9186703" y="2016253"/>
            <a:ext cx="286378" cy="27882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3A63F40-969D-4929-918C-739A25BAD0B6}"/>
              </a:ext>
            </a:extLst>
          </p:cNvPr>
          <p:cNvSpPr/>
          <p:nvPr/>
        </p:nvSpPr>
        <p:spPr>
          <a:xfrm>
            <a:off x="9235148" y="2404601"/>
            <a:ext cx="286378" cy="278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3B789BE8-4E45-4F0D-8D74-72F68C75BD32}"/>
              </a:ext>
            </a:extLst>
          </p:cNvPr>
          <p:cNvSpPr/>
          <p:nvPr/>
        </p:nvSpPr>
        <p:spPr>
          <a:xfrm>
            <a:off x="5210789" y="2016254"/>
            <a:ext cx="286378" cy="27882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32AA3FC-62D8-4B35-A8D1-9A834CF7FA90}"/>
              </a:ext>
            </a:extLst>
          </p:cNvPr>
          <p:cNvSpPr/>
          <p:nvPr/>
        </p:nvSpPr>
        <p:spPr>
          <a:xfrm>
            <a:off x="5281127" y="2404602"/>
            <a:ext cx="286378" cy="278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F94E7D2-0583-4470-BA03-12F578B57E4C}"/>
              </a:ext>
            </a:extLst>
          </p:cNvPr>
          <p:cNvSpPr/>
          <p:nvPr/>
        </p:nvSpPr>
        <p:spPr>
          <a:xfrm>
            <a:off x="5210789" y="4694833"/>
            <a:ext cx="286378" cy="27882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967235F2-D157-45ED-8E38-7E8472429283}"/>
              </a:ext>
            </a:extLst>
          </p:cNvPr>
          <p:cNvSpPr/>
          <p:nvPr/>
        </p:nvSpPr>
        <p:spPr>
          <a:xfrm>
            <a:off x="5281127" y="5083181"/>
            <a:ext cx="286378" cy="278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555A82A6-1FC1-4EFB-A2C8-1B14D615A711}"/>
              </a:ext>
            </a:extLst>
          </p:cNvPr>
          <p:cNvSpPr/>
          <p:nvPr/>
        </p:nvSpPr>
        <p:spPr>
          <a:xfrm>
            <a:off x="9197470" y="4725187"/>
            <a:ext cx="286378" cy="27882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EF33701E-468B-48B6-8D5F-61374BADD061}"/>
              </a:ext>
            </a:extLst>
          </p:cNvPr>
          <p:cNvSpPr/>
          <p:nvPr/>
        </p:nvSpPr>
        <p:spPr>
          <a:xfrm>
            <a:off x="9267808" y="5113535"/>
            <a:ext cx="286378" cy="278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3E18D62C-0571-4965-AD99-C8592595A75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27788" y="5541191"/>
              <a:ext cx="3881534" cy="9921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0767">
                      <a:extLst>
                        <a:ext uri="{9D8B030D-6E8A-4147-A177-3AD203B41FA5}">
                          <a16:colId xmlns:a16="http://schemas.microsoft.com/office/drawing/2014/main" val="2924199296"/>
                        </a:ext>
                      </a:extLst>
                    </a:gridCol>
                    <a:gridCol w="1940767">
                      <a:extLst>
                        <a:ext uri="{9D8B030D-6E8A-4147-A177-3AD203B41FA5}">
                          <a16:colId xmlns:a16="http://schemas.microsoft.com/office/drawing/2014/main" val="3197427921"/>
                        </a:ext>
                      </a:extLst>
                    </a:gridCol>
                  </a:tblGrid>
                  <a:tr h="3882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Tune shifts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Original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54336798"/>
                      </a:ext>
                    </a:extLst>
                  </a:tr>
                  <a:tr h="2594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800" dirty="0"/>
                            <a:t>ADTS 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f>
                                <m:fPr>
                                  <m:ctrlP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800" b="0" i="0" smtClean="0">
                                          <a:latin typeface="Cambria Math" panose="02040503050406030204" pitchFamily="18" charset="0"/>
                                        </a:rPr>
                                        <m:t>dJ</m:t>
                                      </m:r>
                                    </m:e>
                                    <m:sub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ko-KR" sz="800" dirty="0"/>
                            <a:t>)</a:t>
                          </a:r>
                          <a:endParaRPr lang="ko-KR" altLang="en-US" sz="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800" dirty="0"/>
                            <a:t>1.80e+4 / -3.60e+3 / 8.34e+3</a:t>
                          </a:r>
                          <a:endParaRPr lang="ko-KR" altLang="en-US" sz="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9896213"/>
                      </a:ext>
                    </a:extLst>
                  </a:tr>
                  <a:tr h="24755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800" dirty="0"/>
                            <a:t>2</a:t>
                          </a:r>
                          <a:r>
                            <a:rPr lang="en-US" altLang="ko-KR" sz="800" baseline="30000" dirty="0"/>
                            <a:t>nd</a:t>
                          </a:r>
                          <a:r>
                            <a:rPr lang="en-US" altLang="ko-KR" sz="800" baseline="0" dirty="0"/>
                            <a:t> order chromaticity</a:t>
                          </a:r>
                          <a:r>
                            <a:rPr lang="en-US" altLang="ko-KR" sz="800" dirty="0"/>
                            <a:t> 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ko-KR" sz="800" b="0" i="1" smtClean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f>
                                <m:fPr>
                                  <m:ctrlP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ko-KR" sz="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ko-KR" sz="800" dirty="0"/>
                            <a:t>)</a:t>
                          </a:r>
                          <a:endParaRPr lang="ko-KR" altLang="en-US" sz="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800" dirty="0"/>
                            <a:t>-31.5081 / 200.0561</a:t>
                          </a:r>
                          <a:endParaRPr lang="ko-KR" altLang="en-US" sz="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077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3E18D62C-0571-4965-AD99-C8592595A7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5485076"/>
                  </p:ext>
                </p:extLst>
              </p:nvPr>
            </p:nvGraphicFramePr>
            <p:xfrm>
              <a:off x="727788" y="5541191"/>
              <a:ext cx="3881534" cy="9921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0767">
                      <a:extLst>
                        <a:ext uri="{9D8B030D-6E8A-4147-A177-3AD203B41FA5}">
                          <a16:colId xmlns:a16="http://schemas.microsoft.com/office/drawing/2014/main" val="2924199296"/>
                        </a:ext>
                      </a:extLst>
                    </a:gridCol>
                    <a:gridCol w="1940767">
                      <a:extLst>
                        <a:ext uri="{9D8B030D-6E8A-4147-A177-3AD203B41FA5}">
                          <a16:colId xmlns:a16="http://schemas.microsoft.com/office/drawing/2014/main" val="3197427921"/>
                        </a:ext>
                      </a:extLst>
                    </a:gridCol>
                  </a:tblGrid>
                  <a:tr h="3882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>
                              <a:solidFill>
                                <a:schemeClr val="tx1"/>
                              </a:solidFill>
                            </a:rPr>
                            <a:t>Tune shifts</a:t>
                          </a:r>
                          <a:endParaRPr lang="ko-KR" altLang="en-US" sz="1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>
                              <a:solidFill>
                                <a:sysClr val="windowText" lastClr="000000"/>
                              </a:solidFill>
                            </a:rPr>
                            <a:t>Original</a:t>
                          </a:r>
                          <a:endParaRPr lang="ko-KR" altLang="en-US" sz="105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54336798"/>
                      </a:ext>
                    </a:extLst>
                  </a:tr>
                  <a:tr h="301625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13" t="-130000" r="-100627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800" dirty="0"/>
                            <a:t>1.80e+4 / -3.60e+3 / 8.34e+3</a:t>
                          </a:r>
                          <a:endParaRPr lang="ko-KR" altLang="en-US" sz="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69896213"/>
                      </a:ext>
                    </a:extLst>
                  </a:tr>
                  <a:tr h="30219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13" t="-230000" r="-100627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800" dirty="0"/>
                            <a:t>-31.5081 / 200.0561</a:t>
                          </a:r>
                          <a:endParaRPr lang="ko-KR" altLang="en-US" sz="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07748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33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1" y="69668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>
                <a:solidFill>
                  <a:schemeClr val="tx2"/>
                </a:solidFill>
                <a:cs typeface="Verdana" panose="020B0604030504040204" pitchFamily="34" charset="0"/>
              </a:rPr>
              <a:t>Booster optics update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A1C298B-671E-452C-927D-2B254A521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603" y="1159060"/>
            <a:ext cx="3401406" cy="277788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7D02441-1188-45FC-92E5-03D3BC086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603" y="4038513"/>
            <a:ext cx="3401406" cy="273637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BCE490E-C443-472E-BBD4-2B9458AB6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82" y="1492998"/>
            <a:ext cx="6499455" cy="47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1" y="69668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>
                <a:solidFill>
                  <a:schemeClr val="tx2"/>
                </a:solidFill>
                <a:cs typeface="Verdana" panose="020B0604030504040204" pitchFamily="34" charset="0"/>
              </a:rPr>
              <a:t>Booster optics update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F1A1C830-BB6E-43FA-A450-E22CA5B15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141" y="1755575"/>
            <a:ext cx="5482278" cy="3285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B5979E8-F9D7-48A0-91B8-629C1E0C4E2B}"/>
              </a:ext>
            </a:extLst>
          </p:cNvPr>
          <p:cNvSpPr txBox="1"/>
          <p:nvPr/>
        </p:nvSpPr>
        <p:spPr>
          <a:xfrm>
            <a:off x="501811" y="2182505"/>
            <a:ext cx="2539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parameters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Hor. Tune = 17.770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Ver. Tune = 10.700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Hor.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Emitt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10.89nm @ 4GeV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Twiss function at Injection point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Hor. Beta = 15. 403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Ver. Beta = 10.397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= 0.0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Nat.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Chrom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(-22.2238, -15.3008)</a:t>
            </a:r>
          </a:p>
          <a:p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표 21">
                <a:extLst>
                  <a:ext uri="{FF2B5EF4-FFF2-40B4-BE49-F238E27FC236}">
                    <a16:creationId xmlns:a16="http://schemas.microsoft.com/office/drawing/2014/main" id="{5F01F103-CFDA-41A8-B249-F65523C9C86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1811" y="5279760"/>
              <a:ext cx="5442741" cy="1107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4247">
                      <a:extLst>
                        <a:ext uri="{9D8B030D-6E8A-4147-A177-3AD203B41FA5}">
                          <a16:colId xmlns:a16="http://schemas.microsoft.com/office/drawing/2014/main" val="1468214249"/>
                        </a:ext>
                      </a:extLst>
                    </a:gridCol>
                    <a:gridCol w="1814247">
                      <a:extLst>
                        <a:ext uri="{9D8B030D-6E8A-4147-A177-3AD203B41FA5}">
                          <a16:colId xmlns:a16="http://schemas.microsoft.com/office/drawing/2014/main" val="3887620744"/>
                        </a:ext>
                      </a:extLst>
                    </a:gridCol>
                    <a:gridCol w="1814247">
                      <a:extLst>
                        <a:ext uri="{9D8B030D-6E8A-4147-A177-3AD203B41FA5}">
                          <a16:colId xmlns:a16="http://schemas.microsoft.com/office/drawing/2014/main" val="1249972458"/>
                        </a:ext>
                      </a:extLst>
                    </a:gridCol>
                  </a:tblGrid>
                  <a:tr h="4513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>
                              <a:solidFill>
                                <a:schemeClr val="tx1"/>
                              </a:solidFill>
                            </a:rPr>
                            <a:t>Tune shifts</a:t>
                          </a:r>
                          <a:endParaRPr lang="ko-KR" altLang="en-US" sz="10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ysClr val="windowText" lastClr="000000"/>
                              </a:solidFill>
                            </a:rPr>
                            <a:t>Original</a:t>
                          </a:r>
                          <a:endParaRPr lang="ko-KR" altLang="en-US" sz="11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ysClr val="windowText" lastClr="000000"/>
                              </a:solidFill>
                            </a:rPr>
                            <a:t>MOGA solution</a:t>
                          </a:r>
                          <a:endParaRPr lang="ko-KR" altLang="en-US" sz="11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9517360"/>
                      </a:ext>
                    </a:extLst>
                  </a:tr>
                  <a:tr h="25741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900" dirty="0"/>
                            <a:t>ADTS 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900" b="0" i="1" smtClean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f>
                                <m:fPr>
                                  <m:ctrlP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900" b="0" i="0" smtClean="0">
                                          <a:latin typeface="Cambria Math" panose="02040503050406030204" pitchFamily="18" charset="0"/>
                                        </a:rPr>
                                        <m:t>dJ</m:t>
                                      </m:r>
                                    </m:e>
                                    <m:sub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9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ko-KR" sz="900" dirty="0"/>
                            <a:t>)</a:t>
                          </a:r>
                          <a:endParaRPr lang="ko-KR" altLang="en-US" sz="9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900" dirty="0"/>
                            <a:t>1.80e+4 / -3.60e+3 / 8.34e+3</a:t>
                          </a:r>
                          <a:endParaRPr lang="ko-KR" altLang="en-US" sz="9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900" dirty="0"/>
                            <a:t>4.496e+3 / -6.96e+3 / 5.06e+3 </a:t>
                          </a:r>
                          <a:endParaRPr lang="ko-KR" altLang="en-US" sz="9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9078095"/>
                      </a:ext>
                    </a:extLst>
                  </a:tr>
                  <a:tr h="25741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900" dirty="0"/>
                            <a:t>MDTS 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ko-KR" sz="900" b="0" i="1" smtClean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f>
                                <m:fPr>
                                  <m:ctrlP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9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ko-KR" sz="9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ko-KR" sz="900" dirty="0"/>
                            <a:t>)</a:t>
                          </a:r>
                          <a:endParaRPr lang="ko-KR" altLang="en-US" sz="9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900" dirty="0"/>
                            <a:t>-31.5081 / 200.0561</a:t>
                          </a:r>
                          <a:endParaRPr lang="ko-KR" altLang="en-US" sz="9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900" dirty="0"/>
                            <a:t>-92.7753 / 88.6446</a:t>
                          </a:r>
                          <a:endParaRPr lang="ko-KR" altLang="en-US" sz="9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18437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표 21">
                <a:extLst>
                  <a:ext uri="{FF2B5EF4-FFF2-40B4-BE49-F238E27FC236}">
                    <a16:creationId xmlns:a16="http://schemas.microsoft.com/office/drawing/2014/main" id="{5F01F103-CFDA-41A8-B249-F65523C9C8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953907"/>
                  </p:ext>
                </p:extLst>
              </p:nvPr>
            </p:nvGraphicFramePr>
            <p:xfrm>
              <a:off x="501811" y="5279760"/>
              <a:ext cx="5442741" cy="11079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4247">
                      <a:extLst>
                        <a:ext uri="{9D8B030D-6E8A-4147-A177-3AD203B41FA5}">
                          <a16:colId xmlns:a16="http://schemas.microsoft.com/office/drawing/2014/main" val="1468214249"/>
                        </a:ext>
                      </a:extLst>
                    </a:gridCol>
                    <a:gridCol w="1814247">
                      <a:extLst>
                        <a:ext uri="{9D8B030D-6E8A-4147-A177-3AD203B41FA5}">
                          <a16:colId xmlns:a16="http://schemas.microsoft.com/office/drawing/2014/main" val="3887620744"/>
                        </a:ext>
                      </a:extLst>
                    </a:gridCol>
                    <a:gridCol w="1814247">
                      <a:extLst>
                        <a:ext uri="{9D8B030D-6E8A-4147-A177-3AD203B41FA5}">
                          <a16:colId xmlns:a16="http://schemas.microsoft.com/office/drawing/2014/main" val="1249972458"/>
                        </a:ext>
                      </a:extLst>
                    </a:gridCol>
                  </a:tblGrid>
                  <a:tr h="4513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50" dirty="0">
                              <a:solidFill>
                                <a:schemeClr val="tx1"/>
                              </a:solidFill>
                            </a:rPr>
                            <a:t>Tune shifts</a:t>
                          </a:r>
                          <a:endParaRPr lang="ko-KR" altLang="en-US" sz="10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ysClr val="windowText" lastClr="000000"/>
                              </a:solidFill>
                            </a:rPr>
                            <a:t>Original</a:t>
                          </a:r>
                          <a:endParaRPr lang="ko-KR" altLang="en-US" sz="11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100" dirty="0">
                              <a:solidFill>
                                <a:sysClr val="windowText" lastClr="000000"/>
                              </a:solidFill>
                            </a:rPr>
                            <a:t>MOGA solution</a:t>
                          </a:r>
                          <a:endParaRPr lang="ko-KR" altLang="en-US" sz="11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9517360"/>
                      </a:ext>
                    </a:extLst>
                  </a:tr>
                  <a:tr h="32791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" t="-138889" r="-200671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900" dirty="0"/>
                            <a:t>1.80e+4 / -3.60e+3 / 8.34e+3</a:t>
                          </a:r>
                          <a:endParaRPr lang="ko-KR" altLang="en-US" sz="9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900" dirty="0"/>
                            <a:t>4.496e+3 / -6.96e+3 / 5.06e+3 </a:t>
                          </a:r>
                          <a:endParaRPr lang="ko-KR" altLang="en-US" sz="9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9078095"/>
                      </a:ext>
                    </a:extLst>
                  </a:tr>
                  <a:tr h="32861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" t="-238889" r="-200671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900" dirty="0"/>
                            <a:t>-31.5081 / 200.0561</a:t>
                          </a:r>
                          <a:endParaRPr lang="ko-KR" altLang="en-US" sz="9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900" dirty="0"/>
                            <a:t>-92.7753 / 88.6446</a:t>
                          </a:r>
                          <a:endParaRPr lang="ko-KR" altLang="en-US" sz="9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184371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A27FBFDC-2F4A-4E86-B276-622CB25D1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724" y="4098616"/>
            <a:ext cx="3449600" cy="230357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FF34176-0571-48AA-86E6-CA6299D2F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723" y="1667866"/>
            <a:ext cx="3475355" cy="2432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015EB-A269-4025-8F3F-EA75984BA2FB}"/>
              </a:ext>
            </a:extLst>
          </p:cNvPr>
          <p:cNvSpPr txBox="1"/>
          <p:nvPr/>
        </p:nvSpPr>
        <p:spPr>
          <a:xfrm>
            <a:off x="8822131" y="1150711"/>
            <a:ext cx="317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Frequency map analysis </a:t>
            </a:r>
          </a:p>
          <a:p>
            <a:r>
              <a:rPr lang="en-US" altLang="ko-KR"/>
              <a:t> (w/o aperture)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10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942" y="510789"/>
            <a:ext cx="10078033" cy="427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4" tIns="36582" rIns="73164" bIns="365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Booster beam dynamics  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85" y="6398123"/>
            <a:ext cx="12191434" cy="45979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943" y="81"/>
            <a:ext cx="863740" cy="383406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E51D5E-30DE-4471-8AD7-83871492EB97}"/>
              </a:ext>
            </a:extLst>
          </p:cNvPr>
          <p:cNvSpPr txBox="1"/>
          <p:nvPr/>
        </p:nvSpPr>
        <p:spPr>
          <a:xfrm>
            <a:off x="662322" y="1183857"/>
            <a:ext cx="543367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dirty="0"/>
              <a:t>Frequency map </a:t>
            </a:r>
            <a:r>
              <a:rPr lang="en-US" altLang="ko-KR" sz="1920"/>
              <a:t>analysis (</a:t>
            </a:r>
            <a:r>
              <a:rPr lang="en-US" altLang="ko-KR" sz="1920" dirty="0"/>
              <a:t>w/</a:t>
            </a:r>
            <a:r>
              <a:rPr lang="en-US" altLang="ko-KR" sz="1920"/>
              <a:t>o physical aperture</a:t>
            </a:r>
            <a:r>
              <a:rPr lang="en-US" altLang="ko-KR" sz="1920" dirty="0"/>
              <a:t>)</a:t>
            </a:r>
            <a:endParaRPr lang="ko-KR" altLang="en-US" sz="192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B0387C4-BA31-4E00-A358-65CE06AF4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5" y="4326778"/>
            <a:ext cx="3032292" cy="19127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ADCE7AF-FC61-4249-A803-FAC7F6834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727" y="4423139"/>
            <a:ext cx="2983974" cy="18725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247890-A8B3-471D-900D-33311157FDBD}"/>
              </a:ext>
            </a:extLst>
          </p:cNvPr>
          <p:cNvSpPr txBox="1"/>
          <p:nvPr/>
        </p:nvSpPr>
        <p:spPr>
          <a:xfrm>
            <a:off x="657553" y="3940936"/>
            <a:ext cx="596890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/>
              <a:t>Local momentum aperture (w/ physical aperture</a:t>
            </a:r>
            <a:r>
              <a:rPr lang="en-US" altLang="ko-KR" sz="1920" dirty="0"/>
              <a:t>)</a:t>
            </a:r>
            <a:endParaRPr lang="ko-KR" altLang="en-US" sz="1920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1F06399-1EF3-4BF6-82E9-659CCD953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53" y="1675943"/>
            <a:ext cx="2977014" cy="201396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00F75C0-3FC4-4AB5-8767-152294569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216" y="1771065"/>
            <a:ext cx="2818484" cy="1963401"/>
          </a:xfrm>
          <a:prstGeom prst="rect">
            <a:avLst/>
          </a:prstGeom>
        </p:spPr>
      </p:pic>
      <p:pic>
        <p:nvPicPr>
          <p:cNvPr id="22" name="그림 12">
            <a:extLst>
              <a:ext uri="{FF2B5EF4-FFF2-40B4-BE49-F238E27FC236}">
                <a16:creationId xmlns:a16="http://schemas.microsoft.com/office/drawing/2014/main" id="{E8CAD6B4-4B0C-4D5B-B178-C6DDA529F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811" y="2437193"/>
            <a:ext cx="4065101" cy="3704868"/>
          </a:xfrm>
          <a:prstGeom prst="rect">
            <a:avLst/>
          </a:prstGeom>
        </p:spPr>
      </p:pic>
      <p:sp>
        <p:nvSpPr>
          <p:cNvPr id="24" name="Star: 5 Points 21">
            <a:extLst>
              <a:ext uri="{FF2B5EF4-FFF2-40B4-BE49-F238E27FC236}">
                <a16:creationId xmlns:a16="http://schemas.microsoft.com/office/drawing/2014/main" id="{67699CEF-5F40-4D89-96C3-73787A72283A}"/>
              </a:ext>
            </a:extLst>
          </p:cNvPr>
          <p:cNvSpPr/>
          <p:nvPr/>
        </p:nvSpPr>
        <p:spPr>
          <a:xfrm>
            <a:off x="9817321" y="3439757"/>
            <a:ext cx="232730" cy="206731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DBFFB0-2675-4E79-B2AB-E68C1D065F06}"/>
              </a:ext>
            </a:extLst>
          </p:cNvPr>
          <p:cNvSpPr txBox="1"/>
          <p:nvPr/>
        </p:nvSpPr>
        <p:spPr>
          <a:xfrm>
            <a:off x="7573880" y="1010495"/>
            <a:ext cx="3235438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dirty="0"/>
              <a:t>Tune scan</a:t>
            </a:r>
          </a:p>
          <a:p>
            <a:r>
              <a:rPr lang="en-US" altLang="ko-KR" sz="1920" dirty="0"/>
              <a:t>(color-code: DA area)</a:t>
            </a:r>
          </a:p>
          <a:p>
            <a:endParaRPr lang="en-US" altLang="ko-KR" sz="1120" dirty="0"/>
          </a:p>
          <a:p>
            <a:r>
              <a:rPr lang="en-US" altLang="ko-KR" sz="1120" dirty="0"/>
              <a:t>*tuning knobs: two quads families in </a:t>
            </a:r>
          </a:p>
          <a:p>
            <a:r>
              <a:rPr lang="en-US" altLang="ko-KR" sz="1120" dirty="0"/>
              <a:t>long straights and one quad family</a:t>
            </a:r>
          </a:p>
          <a:p>
            <a:r>
              <a:rPr lang="en-US" altLang="ko-KR" sz="1120" dirty="0"/>
              <a:t> in unit FODO cell</a:t>
            </a:r>
            <a:endParaRPr lang="ko-KR" altLang="en-US" sz="112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6448F-B4C6-4B54-B1AC-CB973AC5EFE0}"/>
              </a:ext>
            </a:extLst>
          </p:cNvPr>
          <p:cNvSpPr txBox="1"/>
          <p:nvPr/>
        </p:nvSpPr>
        <p:spPr>
          <a:xfrm>
            <a:off x="1573688" y="5135394"/>
            <a:ext cx="131145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40"/>
              <a:t>E = 200 MeV</a:t>
            </a:r>
            <a:endParaRPr lang="ko-KR" altLang="en-US" sz="144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FEDB53-7346-4198-9757-6C8F2865B856}"/>
              </a:ext>
            </a:extLst>
          </p:cNvPr>
          <p:cNvSpPr txBox="1"/>
          <p:nvPr/>
        </p:nvSpPr>
        <p:spPr>
          <a:xfrm>
            <a:off x="4784542" y="5135394"/>
            <a:ext cx="131145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40"/>
              <a:t>E = 4 GeV</a:t>
            </a:r>
            <a:endParaRPr lang="ko-KR" altLang="en-US" sz="144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E92071-8A7D-4707-869C-09D7EDEA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7287" y="7943967"/>
            <a:ext cx="422250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1142909" rtl="0" eaLnBrk="1" latinLnBrk="1" hangingPunct="1">
              <a:defRPr sz="15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957C17-A49C-1BEB-F9F6-0B5FB46A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75" y="19175"/>
            <a:ext cx="1594515" cy="3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8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417BA775-84A1-483E-BCC3-E4557E32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14" y="1249635"/>
            <a:ext cx="3780693" cy="274313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01813" y="412951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>
                <a:solidFill>
                  <a:schemeClr val="tx2"/>
                </a:solidFill>
                <a:cs typeface="Verdana" panose="020B0604030504040204" pitchFamily="34" charset="0"/>
              </a:rPr>
              <a:t>DA w/ magnet alignment error &amp; magnet strength error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E439E95-8717-4BC5-88B3-6D5F94086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926" y="4294735"/>
            <a:ext cx="3073781" cy="2378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F61410-E74B-4906-829A-8A1B5159D833}"/>
                  </a:ext>
                </a:extLst>
              </p:cNvPr>
              <p:cNvSpPr txBox="1"/>
              <p:nvPr/>
            </p:nvSpPr>
            <p:spPr>
              <a:xfrm>
                <a:off x="4583707" y="4866764"/>
                <a:ext cx="914400" cy="530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𝒅𝒑</m:t>
                        </m:r>
                      </m:num>
                      <m:den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ko-KR" altLang="en-US" b="1"/>
                  <a:t> </a:t>
                </a:r>
                <a:r>
                  <a:rPr lang="en-US" altLang="ko-KR" b="1"/>
                  <a:t>= 0</a:t>
                </a:r>
                <a:endParaRPr lang="ko-KR" altLang="en-US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F61410-E74B-4906-829A-8A1B5159D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707" y="4866764"/>
                <a:ext cx="914400" cy="530723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469E587-B0A3-4D2C-A2AE-2C09D5F375EE}"/>
              </a:ext>
            </a:extLst>
          </p:cNvPr>
          <p:cNvSpPr txBox="1"/>
          <p:nvPr/>
        </p:nvSpPr>
        <p:spPr>
          <a:xfrm>
            <a:off x="3907119" y="4195466"/>
            <a:ext cx="200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Original booster</a:t>
            </a: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E6648EC-C603-4EA3-AD39-1DC5F5BD6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0649" y="4348900"/>
            <a:ext cx="3408238" cy="2269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277E8B-4864-41F1-94F7-15DD4C688241}"/>
                  </a:ext>
                </a:extLst>
              </p:cNvPr>
              <p:cNvSpPr txBox="1"/>
              <p:nvPr/>
            </p:nvSpPr>
            <p:spPr>
              <a:xfrm>
                <a:off x="10224874" y="4953124"/>
                <a:ext cx="914400" cy="530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𝒅𝒑</m:t>
                        </m:r>
                      </m:num>
                      <m:den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ko-KR" altLang="en-US" b="1"/>
                  <a:t> </a:t>
                </a:r>
                <a:r>
                  <a:rPr lang="en-US" altLang="ko-KR" b="1"/>
                  <a:t>= 0</a:t>
                </a:r>
                <a:endParaRPr lang="ko-KR" altLang="en-US" b="1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8277E8B-4864-41F1-94F7-15DD4C688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874" y="4953124"/>
                <a:ext cx="914400" cy="530723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4F21204-F23A-4D67-97DF-1E5F233DD064}"/>
              </a:ext>
            </a:extLst>
          </p:cNvPr>
          <p:cNvSpPr txBox="1"/>
          <p:nvPr/>
        </p:nvSpPr>
        <p:spPr>
          <a:xfrm>
            <a:off x="8312865" y="4116972"/>
            <a:ext cx="200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Booster update</a:t>
            </a:r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8F4CB50-DEC1-463A-8152-428EDB0F2DF1}"/>
              </a:ext>
            </a:extLst>
          </p:cNvPr>
          <p:cNvSpPr/>
          <p:nvPr/>
        </p:nvSpPr>
        <p:spPr>
          <a:xfrm>
            <a:off x="647170" y="3925403"/>
            <a:ext cx="5499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>
                <a:cs typeface="Verdana" panose="020B0604030504040204" pitchFamily="34" charset="0"/>
              </a:rPr>
              <a:t>DA w/ magnet alignment error &amp; magnet strength error</a:t>
            </a:r>
            <a:endParaRPr lang="ko-KR" altLang="en-US" b="1" dirty="0">
              <a:cs typeface="Verdana" panose="020B0604030504040204" pitchFamily="34" charset="0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DCEF872C-4E98-4714-B792-A590283A81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6702" y="1136319"/>
            <a:ext cx="3856133" cy="27898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AF19672-CDF2-4288-AACC-BD59708BA773}"/>
              </a:ext>
            </a:extLst>
          </p:cNvPr>
          <p:cNvSpPr txBox="1"/>
          <p:nvPr/>
        </p:nvSpPr>
        <p:spPr>
          <a:xfrm>
            <a:off x="2913597" y="1369319"/>
            <a:ext cx="200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Original booster</a:t>
            </a:r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7659FA-50F5-463F-B090-9739B615FD27}"/>
              </a:ext>
            </a:extLst>
          </p:cNvPr>
          <p:cNvSpPr txBox="1"/>
          <p:nvPr/>
        </p:nvSpPr>
        <p:spPr>
          <a:xfrm>
            <a:off x="8933626" y="948030"/>
            <a:ext cx="200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Booster update</a:t>
            </a:r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3955BFF-B23D-419A-BB12-BE88C4DA48E6}"/>
              </a:ext>
            </a:extLst>
          </p:cNvPr>
          <p:cNvSpPr/>
          <p:nvPr/>
        </p:nvSpPr>
        <p:spPr>
          <a:xfrm>
            <a:off x="647170" y="912299"/>
            <a:ext cx="144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>
                <a:cs typeface="Verdana" panose="020B0604030504040204" pitchFamily="34" charset="0"/>
              </a:rPr>
              <a:t>DA w/o error</a:t>
            </a:r>
            <a:endParaRPr lang="ko-KR" altLang="en-US" b="1" dirty="0"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7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942" y="510789"/>
            <a:ext cx="10078033" cy="427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4" tIns="36582" rIns="73164" bIns="365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>
                <a:solidFill>
                  <a:schemeClr val="tx2"/>
                </a:solidFill>
                <a:cs typeface="Verdana" panose="020B0604030504040204" pitchFamily="34" charset="0"/>
              </a:rPr>
              <a:t>Booster error study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85" y="6398123"/>
            <a:ext cx="12191434" cy="45979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943" y="81"/>
            <a:ext cx="863740" cy="383406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D1B24E8-E807-43E4-834E-0637C9D96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68" y="1769248"/>
            <a:ext cx="3961558" cy="14694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B2FD2B4-C368-47E9-A6F9-8F456D347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8" y="1148384"/>
            <a:ext cx="7790286" cy="248406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FE8379D-DA65-4C9C-B9BD-A804F0CD3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5" y="4265777"/>
            <a:ext cx="7693986" cy="2115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3CD6A1-35ED-4004-BB39-DE49FA5515C7}"/>
              </a:ext>
            </a:extLst>
          </p:cNvPr>
          <p:cNvSpPr txBox="1"/>
          <p:nvPr/>
        </p:nvSpPr>
        <p:spPr>
          <a:xfrm>
            <a:off x="2146791" y="4046414"/>
            <a:ext cx="320962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40" b="1"/>
              <a:t>Beta-beat, rms orbit, and tune</a:t>
            </a:r>
            <a:endParaRPr lang="ko-KR" altLang="en-US" sz="1440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1984A0-E458-4252-8842-F7AEA4F42D90}"/>
              </a:ext>
            </a:extLst>
          </p:cNvPr>
          <p:cNvSpPr txBox="1"/>
          <p:nvPr/>
        </p:nvSpPr>
        <p:spPr>
          <a:xfrm>
            <a:off x="2433241" y="972516"/>
            <a:ext cx="263672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40" b="1"/>
              <a:t>DA with errors</a:t>
            </a:r>
            <a:endParaRPr lang="ko-KR" altLang="en-US" sz="144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ADBC5-C946-4A84-BC87-9CE03D56B31D}"/>
              </a:ext>
            </a:extLst>
          </p:cNvPr>
          <p:cNvSpPr txBox="1"/>
          <p:nvPr/>
        </p:nvSpPr>
        <p:spPr>
          <a:xfrm>
            <a:off x="8357952" y="4097738"/>
            <a:ext cx="3521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40"/>
              <a:t>Booster correction chain</a:t>
            </a:r>
          </a:p>
          <a:p>
            <a:pPr marL="274354" indent="-274354">
              <a:buFontTx/>
              <a:buChar char="-"/>
            </a:pPr>
            <a:r>
              <a:rPr lang="en-US" altLang="ko-KR" sz="1440"/>
              <a:t>trajectory correction</a:t>
            </a:r>
          </a:p>
          <a:p>
            <a:pPr marL="274354" indent="-274354">
              <a:buFontTx/>
              <a:buChar char="-"/>
            </a:pPr>
            <a:r>
              <a:rPr lang="en-US" altLang="ko-KR" sz="1440"/>
              <a:t>rf correction</a:t>
            </a:r>
          </a:p>
          <a:p>
            <a:pPr marL="274354" indent="-274354">
              <a:buFontTx/>
              <a:buChar char="-"/>
            </a:pPr>
            <a:r>
              <a:rPr lang="en-US" altLang="ko-KR" sz="1440"/>
              <a:t>orbit correction</a:t>
            </a:r>
          </a:p>
          <a:p>
            <a:pPr marL="274354" indent="-274354">
              <a:buFontTx/>
              <a:buChar char="-"/>
            </a:pPr>
            <a:r>
              <a:rPr lang="en-US" altLang="ko-KR" sz="1440"/>
              <a:t>no BBA and no LOCO assumed</a:t>
            </a:r>
            <a:endParaRPr lang="ko-KR" altLang="en-US" sz="1440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DC3C90C4-AE1E-4E6B-9EF7-E8E5DCF1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7287" y="7943967"/>
            <a:ext cx="422250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1142909" rtl="0" eaLnBrk="1" latinLnBrk="1" hangingPunct="1">
              <a:defRPr sz="15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2284AEA-793E-7076-4832-1B417F8BA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75" y="19175"/>
            <a:ext cx="1594515" cy="3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64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1" y="69668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Injection efficiency with new Booster lattice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98FB393-0A95-424A-8CC5-6CDA25D95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770" y="1481558"/>
            <a:ext cx="3592375" cy="300700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5FCBEE6-758E-4D1B-A7AA-2E56E8104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197" y="1481558"/>
            <a:ext cx="3728395" cy="3075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EFEEDA-053A-4175-9805-16F91B012B91}"/>
                  </a:ext>
                </a:extLst>
              </p:cNvPr>
              <p:cNvSpPr txBox="1"/>
              <p:nvPr/>
            </p:nvSpPr>
            <p:spPr>
              <a:xfrm>
                <a:off x="501810" y="4663560"/>
                <a:ext cx="1114833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>
                    <a:cs typeface="Times New Roman" panose="02020603050405020304" pitchFamily="18" charset="0"/>
                  </a:rPr>
                  <a:t>These two figures show the injection efficiency (BR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ko-KR" sz="1400" dirty="0">
                    <a:cs typeface="Times New Roman" panose="02020603050405020304" pitchFamily="18" charset="0"/>
                  </a:rPr>
                  <a:t>SR) scan with x offset and x′ offset for the largest and smallest dynamic aperture (DA) error seeds. The color code represents the injection efficiency, with 1 indicating 100% efficiency.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>
                    <a:cs typeface="Times New Roman" panose="02020603050405020304" pitchFamily="18" charset="0"/>
                  </a:rPr>
                  <a:t>The injected beam achieves 96% efficiency in both cases at a -6 mm x offset. At a -7 mm offset, the injection efficiency is over 92% for the largest DA error seed and over 75% for the smallest DA error seed.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400" dirty="0"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400" dirty="0">
                    <a:cs typeface="Times New Roman" panose="02020603050405020304" pitchFamily="18" charset="0"/>
                  </a:rPr>
                  <a:t>The injected beam size increased by 5% due to the natural emittance of the booster increasing from 8 nm to 10 nm. Despite this beam size increase, the injection efficiency remains very similar to the original booster lattice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EFEEDA-053A-4175-9805-16F91B01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0" y="4663560"/>
                <a:ext cx="11148339" cy="1815882"/>
              </a:xfrm>
              <a:prstGeom prst="rect">
                <a:avLst/>
              </a:prstGeom>
              <a:blipFill>
                <a:blip r:embed="rId5"/>
                <a:stretch>
                  <a:fillRect l="-55" t="-671" b="-26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1BD2173C-FE9A-5BA0-C873-1DD25E9AA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75" y="19175"/>
            <a:ext cx="1594515" cy="3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105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1" y="69668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Comparison of the Booster parameter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7794D9-3CB0-4091-903E-DD2E1371A9D9}"/>
              </a:ext>
            </a:extLst>
          </p:cNvPr>
          <p:cNvSpPr txBox="1"/>
          <p:nvPr/>
        </p:nvSpPr>
        <p:spPr>
          <a:xfrm>
            <a:off x="4665518" y="1214671"/>
            <a:ext cx="286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Booster ring parameter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0AAD2381-182B-45DE-A12A-9309A8C7C2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68120" y="1600444"/>
              <a:ext cx="9028593" cy="4691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2706">
                      <a:extLst>
                        <a:ext uri="{9D8B030D-6E8A-4147-A177-3AD203B41FA5}">
                          <a16:colId xmlns:a16="http://schemas.microsoft.com/office/drawing/2014/main" val="3102801095"/>
                        </a:ext>
                      </a:extLst>
                    </a:gridCol>
                    <a:gridCol w="2882795">
                      <a:extLst>
                        <a:ext uri="{9D8B030D-6E8A-4147-A177-3AD203B41FA5}">
                          <a16:colId xmlns:a16="http://schemas.microsoft.com/office/drawing/2014/main" val="3321064618"/>
                        </a:ext>
                      </a:extLst>
                    </a:gridCol>
                    <a:gridCol w="2543092">
                      <a:extLst>
                        <a:ext uri="{9D8B030D-6E8A-4147-A177-3AD203B41FA5}">
                          <a16:colId xmlns:a16="http://schemas.microsoft.com/office/drawing/2014/main" val="891926484"/>
                        </a:ext>
                      </a:extLst>
                    </a:gridCol>
                  </a:tblGrid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Original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MOGA solution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506908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Nat. emittance @ 4 GeV 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>
                              <a:solidFill>
                                <a:srgbClr val="C00000"/>
                              </a:solidFill>
                            </a:rPr>
                            <a:t>7.84 </a:t>
                          </a: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nm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10.89nm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330249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Tune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19.226, 13.165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17.77, 10.70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403338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Momentum</a:t>
                          </a:r>
                          <a:r>
                            <a:rPr lang="ko-KR" altLang="en-US" sz="1200" dirty="0"/>
                            <a:t> </a:t>
                          </a:r>
                          <a:r>
                            <a:rPr lang="en-US" altLang="ko-KR" sz="1200" dirty="0"/>
                            <a:t>compaction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9.33e-04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1.26e-3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427276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 err="1"/>
                            <a:t>Jx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1.4629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1.5565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4041432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Natural Chromaticity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-27.1, -18.2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-22.2172, -15.2962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903368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Energy spread @ 4 GeV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1.06e-03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1.1e-3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9384072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Bunch length @ 4 GeV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11.1 mm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13.4 mm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1132721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Energy loss per turn @ 4 GeV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1.6709 MeV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1.6714 MeV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3663737"/>
                      </a:ext>
                    </a:extLst>
                  </a:tr>
                  <a:tr h="50320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ADTS</a:t>
                          </a:r>
                          <a:r>
                            <a:rPr lang="en-US" altLang="ko-KR" sz="1200" b="0" baseline="0" dirty="0"/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200" b="0" i="0" smtClean="0">
                                          <a:latin typeface="Cambria Math" panose="02040503050406030204" pitchFamily="18" charset="0"/>
                                        </a:rPr>
                                        <m:t>dJ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1.80e+4 /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-3.60e+3 / 8.34e+3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4.496e+3 /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-6.96e+3 / 5.06e+3 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0512007"/>
                      </a:ext>
                    </a:extLst>
                  </a:tr>
                  <a:tr h="448912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/>
                            <a:t>2</a:t>
                          </a:r>
                          <a:r>
                            <a:rPr lang="en-US" altLang="ko-KR" sz="1200" b="0" baseline="30000" dirty="0"/>
                            <a:t>nd</a:t>
                          </a:r>
                          <a:r>
                            <a:rPr lang="en-US" altLang="ko-KR" sz="1200" b="0" dirty="0"/>
                            <a:t> order MDTS</a:t>
                          </a:r>
                          <a:r>
                            <a:rPr lang="en-US" altLang="ko-KR" sz="1200" b="0" baseline="0" dirty="0"/>
                            <a:t> </a:t>
                          </a:r>
                          <a:r>
                            <a:rPr lang="en-US" altLang="ko-KR" sz="1200" dirty="0"/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</a:rPr>
                                <m:t> ,</m:t>
                              </m:r>
                              <m:f>
                                <m:f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altLang="ko-KR" sz="1200" dirty="0"/>
                            <a:t>)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-31.5081 / 200.0561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-92.7753 / 88.6446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4839286"/>
                      </a:ext>
                    </a:extLst>
                  </a:tr>
                  <a:tr h="519029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Beta-functions at injection point</a:t>
                          </a:r>
                          <a:r>
                            <a:rPr lang="en-US" altLang="ko-KR" sz="1200" baseline="0" dirty="0"/>
                            <a:t> </a:t>
                          </a:r>
                          <a:r>
                            <a:rPr lang="en-US" altLang="ko-KR" sz="1200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200" dirty="0"/>
                            <a:t> 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2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200" dirty="0"/>
                            <a:t> )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14.664, 2.9816, </a:t>
                          </a: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0.0810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15.403</a:t>
                          </a:r>
                          <a:r>
                            <a:rPr lang="en-US" altLang="ko-KR" sz="1200" dirty="0"/>
                            <a:t>, 10.397, </a:t>
                          </a: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0.0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6481908"/>
                      </a:ext>
                    </a:extLst>
                  </a:tr>
                  <a:tr h="50320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DA aperture(on momentum , off momentum) 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67.2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, 24.6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166.43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, 33.6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44772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>
                <a:extLst>
                  <a:ext uri="{FF2B5EF4-FFF2-40B4-BE49-F238E27FC236}">
                    <a16:creationId xmlns:a16="http://schemas.microsoft.com/office/drawing/2014/main" id="{0AAD2381-182B-45DE-A12A-9309A8C7C2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38454"/>
                  </p:ext>
                </p:extLst>
              </p:nvPr>
            </p:nvGraphicFramePr>
            <p:xfrm>
              <a:off x="1468120" y="1600444"/>
              <a:ext cx="9028593" cy="46915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02706">
                      <a:extLst>
                        <a:ext uri="{9D8B030D-6E8A-4147-A177-3AD203B41FA5}">
                          <a16:colId xmlns:a16="http://schemas.microsoft.com/office/drawing/2014/main" val="3102801095"/>
                        </a:ext>
                      </a:extLst>
                    </a:gridCol>
                    <a:gridCol w="2882795">
                      <a:extLst>
                        <a:ext uri="{9D8B030D-6E8A-4147-A177-3AD203B41FA5}">
                          <a16:colId xmlns:a16="http://schemas.microsoft.com/office/drawing/2014/main" val="3321064618"/>
                        </a:ext>
                      </a:extLst>
                    </a:gridCol>
                    <a:gridCol w="2543092">
                      <a:extLst>
                        <a:ext uri="{9D8B030D-6E8A-4147-A177-3AD203B41FA5}">
                          <a16:colId xmlns:a16="http://schemas.microsoft.com/office/drawing/2014/main" val="891926484"/>
                        </a:ext>
                      </a:extLst>
                    </a:gridCol>
                  </a:tblGrid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Original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MOGA solution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506908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Nat. emittance @ 4 GeV 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>
                              <a:solidFill>
                                <a:srgbClr val="C00000"/>
                              </a:solidFill>
                            </a:rPr>
                            <a:t>7.84 </a:t>
                          </a: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nm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10.89nm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330249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Tune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19.226, 13.165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17.77, 10.70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5403338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Momentum</a:t>
                          </a:r>
                          <a:r>
                            <a:rPr lang="ko-KR" altLang="en-US" sz="1200" dirty="0"/>
                            <a:t> </a:t>
                          </a:r>
                          <a:r>
                            <a:rPr lang="en-US" altLang="ko-KR" sz="1200" dirty="0"/>
                            <a:t>compaction</a:t>
                          </a: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9.33e-04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1.26e-3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427276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 err="1"/>
                            <a:t>Jx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1.4629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1.5565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4041432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Natural Chromaticity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-27.1, -18.2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-22.2172, -15.2962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903368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Energy spread @ 4 GeV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1.06e-03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/>
                            <a:t>1.1e-3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9384072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Bunch length @ 4 GeV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11.1 mm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13.4 mm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1132721"/>
                      </a:ext>
                    </a:extLst>
                  </a:tr>
                  <a:tr h="30191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Energy loss per turn @ 4 GeV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1.6709 MeV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1.6714 MeV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3663737"/>
                      </a:ext>
                    </a:extLst>
                  </a:tr>
                  <a:tr h="503204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545122" r="-151100" b="-2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1.80e+4 /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-3.60e+3 / 8.34e+3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4.496e+3 / </a:t>
                          </a:r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</a:rPr>
                            <a:t>-6.96e+3 / 5.06e+3 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0512007"/>
                      </a:ext>
                    </a:extLst>
                  </a:tr>
                  <a:tr h="44891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714865" r="-151100" b="-2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-31.5081 / 200.0561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-92.7753 / 88.6446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4839286"/>
                      </a:ext>
                    </a:extLst>
                  </a:tr>
                  <a:tr h="519029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709412" r="-1511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14.664, 2.9816, </a:t>
                          </a: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0.0810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15.403</a:t>
                          </a:r>
                          <a:r>
                            <a:rPr lang="en-US" altLang="ko-KR" sz="1200" dirty="0"/>
                            <a:t>, 10.397, </a:t>
                          </a:r>
                          <a:r>
                            <a:rPr lang="en-US" altLang="ko-KR" sz="1200" dirty="0">
                              <a:solidFill>
                                <a:srgbClr val="C00000"/>
                              </a:solidFill>
                            </a:rPr>
                            <a:t>0.0</a:t>
                          </a:r>
                          <a:endParaRPr lang="ko-KR" alt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6481908"/>
                      </a:ext>
                    </a:extLst>
                  </a:tr>
                  <a:tr h="503204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DA aperture(on momentum , off momentum) </a:t>
                          </a:r>
                          <a:endParaRPr lang="ko-KR" altLang="en-US" sz="1200" dirty="0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4895" t="-828916" r="-88397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14276" marR="114276" marT="57138" marB="57138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5635" t="-828916" r="-480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44772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DFC1858-9C28-D0BF-E86B-73BFAA31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75" y="19175"/>
            <a:ext cx="1594515" cy="3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3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7A34BCD-D869-49D5-9AE7-1759CC7FC330}"/>
              </a:ext>
            </a:extLst>
          </p:cNvPr>
          <p:cNvSpPr/>
          <p:nvPr/>
        </p:nvSpPr>
        <p:spPr>
          <a:xfrm>
            <a:off x="501813" y="48271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>
                <a:solidFill>
                  <a:schemeClr val="tx2"/>
                </a:solidFill>
                <a:cs typeface="Verdana" panose="020B0604030504040204" pitchFamily="34" charset="0"/>
              </a:rPr>
              <a:t>Comparison of one-turn resonance driving terms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1F25DE-B284-4438-B851-DB89E232C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48B10C9-38CC-4163-9227-6E654CA5D0BD}"/>
              </a:ext>
            </a:extLst>
          </p:cNvPr>
          <p:cNvGraphicFramePr>
            <a:graphicFrameLocks noGrp="1"/>
          </p:cNvGraphicFramePr>
          <p:nvPr/>
        </p:nvGraphicFramePr>
        <p:xfrm>
          <a:off x="6299319" y="1426221"/>
          <a:ext cx="4426344" cy="4931742"/>
        </p:xfrm>
        <a:graphic>
          <a:graphicData uri="http://schemas.openxmlformats.org/drawingml/2006/table">
            <a:tbl>
              <a:tblPr/>
              <a:tblGrid>
                <a:gridCol w="789110">
                  <a:extLst>
                    <a:ext uri="{9D8B030D-6E8A-4147-A177-3AD203B41FA5}">
                      <a16:colId xmlns:a16="http://schemas.microsoft.com/office/drawing/2014/main" val="3129430065"/>
                    </a:ext>
                  </a:extLst>
                </a:gridCol>
                <a:gridCol w="1120585">
                  <a:extLst>
                    <a:ext uri="{9D8B030D-6E8A-4147-A177-3AD203B41FA5}">
                      <a16:colId xmlns:a16="http://schemas.microsoft.com/office/drawing/2014/main" val="2522180203"/>
                    </a:ext>
                  </a:extLst>
                </a:gridCol>
                <a:gridCol w="1228717">
                  <a:extLst>
                    <a:ext uri="{9D8B030D-6E8A-4147-A177-3AD203B41FA5}">
                      <a16:colId xmlns:a16="http://schemas.microsoft.com/office/drawing/2014/main" val="2177136396"/>
                    </a:ext>
                  </a:extLst>
                </a:gridCol>
                <a:gridCol w="1287932">
                  <a:extLst>
                    <a:ext uri="{9D8B030D-6E8A-4147-A177-3AD203B41FA5}">
                      <a16:colId xmlns:a16="http://schemas.microsoft.com/office/drawing/2014/main" val="1027614988"/>
                    </a:ext>
                  </a:extLst>
                </a:gridCol>
              </a:tblGrid>
              <a:tr h="358239">
                <a:tc>
                  <a:txBody>
                    <a:bodyPr/>
                    <a:lstStyle/>
                    <a:p>
                      <a:pPr algn="l" fontAlgn="ctr"/>
                      <a:endParaRPr lang="ko-KR" altLang="en-US" sz="12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Orignal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Update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Ratio </a:t>
                      </a:r>
                    </a:p>
                    <a:p>
                      <a:pPr algn="ctr" fontAlgn="ctr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(update/original)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35461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h11001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4.631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7.211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1.557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19133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h00111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9.171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11.836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1.291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989378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h10100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0.000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0.000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488036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h10010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0.000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0.000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933220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h21000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5.862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7.709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1.315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940106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h30000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15.965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0.972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0.061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019935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h10110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9.377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10.075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1.074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485205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h10020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3.278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3.290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1.004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733735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h10200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10.824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3.482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0.322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135767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h20001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0.358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2.285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6.377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512440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h00201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0.744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0.676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0.910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804077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h10002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0.090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0.298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3.317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104032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h22000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12822.751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3337.164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0.260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927958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h11110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5464.975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11148.126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2.040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024620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h00220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6637.550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3890.082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0.586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491599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h31000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1271.205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93.878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0.074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121848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h40000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300.149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19.461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0.065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91529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h20110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765.204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157.827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0.206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652983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h11200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615.354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141.216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0.229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979481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h20020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421.407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99.437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0.236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355513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h20200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425.162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122.164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0.287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524769"/>
                  </a:ext>
                </a:extLst>
              </a:tr>
              <a:tr h="199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h00310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359.866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74.248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0.206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970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h00400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108.448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24.771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0.228 </a:t>
                      </a:r>
                    </a:p>
                  </a:txBody>
                  <a:tcPr marL="8025" marR="8025" marT="80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602660"/>
                  </a:ext>
                </a:extLst>
              </a:tr>
            </a:tbl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1E023CDC-CB00-48B4-9FC1-995FF3DB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77" y="1571405"/>
            <a:ext cx="3926203" cy="467175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75A8BF1-5E7B-4DAA-82BC-86BE81A51D62}"/>
              </a:ext>
            </a:extLst>
          </p:cNvPr>
          <p:cNvSpPr/>
          <p:nvPr/>
        </p:nvSpPr>
        <p:spPr>
          <a:xfrm>
            <a:off x="1079471" y="624315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/>
              <a:t>https://ops.aps.anl.gov/manuals/elegant_latest/elegantsu82.html#x90-890007.71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83527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716410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Injection</a:t>
            </a:r>
            <a:r>
              <a:rPr lang="ko-KR" altLang="en-US" sz="2240" b="1" dirty="0">
                <a:solidFill>
                  <a:schemeClr val="tx2"/>
                </a:solidFill>
                <a:cs typeface="Verdana" panose="020B0604030504040204" pitchFamily="34" charset="0"/>
              </a:rPr>
              <a:t> </a:t>
            </a:r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Efficiency VS Injected Beam Emittance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492837" y="1138312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64040-EE21-4A8B-AA12-43A65563A7DA}"/>
              </a:ext>
            </a:extLst>
          </p:cNvPr>
          <p:cNvSpPr txBox="1"/>
          <p:nvPr/>
        </p:nvSpPr>
        <p:spPr>
          <a:xfrm>
            <a:off x="757702" y="1494886"/>
            <a:ext cx="45776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Choosing average value of DA areas from DAs of 56 error seeds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Injection point is fixed.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X = -6mm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X’ = 0.0 rad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The horizontal/vertical (H/V) emittance varies from 0 to 100 nm.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The horizontal and vertical emittance achieves an injection efficiency of over 98% around 10 nm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ECB76A-DCE7-4B15-8674-C23A5D466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147" y="1223580"/>
            <a:ext cx="5400032" cy="4926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239D28-0EDC-4820-92F2-EED820456CE8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Beam physics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4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369408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3" y="2377103"/>
            <a:ext cx="280526" cy="302104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5719248" y="3179255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7" y="538901"/>
            <a:ext cx="4825438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>
                <a:solidFill>
                  <a:schemeClr val="tx2"/>
                </a:solidFill>
                <a:cs typeface="Verdana" panose="020B0604030504040204" pitchFamily="34" charset="0"/>
              </a:rPr>
              <a:t>Original booster lattice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BF1724F-8704-454A-BBC9-7E9E4E5C3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472" y="3881472"/>
            <a:ext cx="3780693" cy="274313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6E63F5B-3B86-4B07-B732-7881E0B18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23" y="1271061"/>
            <a:ext cx="4599066" cy="25056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196C01-3961-4D8C-B2E2-CA461CCCE262}"/>
              </a:ext>
            </a:extLst>
          </p:cNvPr>
          <p:cNvSpPr txBox="1"/>
          <p:nvPr/>
        </p:nvSpPr>
        <p:spPr>
          <a:xfrm>
            <a:off x="1911433" y="1107132"/>
            <a:ext cx="236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Beta-functions for half ring</a:t>
            </a:r>
            <a:endParaRPr lang="ko-KR" alt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A7E912DC-AA7A-41C5-9141-EA10CD4974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723521"/>
                  </p:ext>
                </p:extLst>
              </p:nvPr>
            </p:nvGraphicFramePr>
            <p:xfrm>
              <a:off x="7436873" y="984934"/>
              <a:ext cx="4406494" cy="37990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8009">
                      <a:extLst>
                        <a:ext uri="{9D8B030D-6E8A-4147-A177-3AD203B41FA5}">
                          <a16:colId xmlns:a16="http://schemas.microsoft.com/office/drawing/2014/main" val="928648075"/>
                        </a:ext>
                      </a:extLst>
                    </a:gridCol>
                    <a:gridCol w="2258485">
                      <a:extLst>
                        <a:ext uri="{9D8B030D-6E8A-4147-A177-3AD203B41FA5}">
                          <a16:colId xmlns:a16="http://schemas.microsoft.com/office/drawing/2014/main" val="3714956410"/>
                        </a:ext>
                      </a:extLst>
                    </a:gridCol>
                  </a:tblGrid>
                  <a:tr h="253173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Original</a:t>
                          </a:r>
                          <a:endParaRPr lang="ko-KR" altLang="en-US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4417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Nat. emittance @ 4 GeV 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7.8396 nm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76209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Tune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19.226, 13.165</a:t>
                          </a:r>
                          <a:endParaRPr lang="ko-KR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0412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Momentum</a:t>
                          </a:r>
                          <a:r>
                            <a:rPr lang="ko-KR" altLang="en-US" sz="1200"/>
                            <a:t> </a:t>
                          </a:r>
                          <a:r>
                            <a:rPr lang="en-US" altLang="ko-KR" sz="1200"/>
                            <a:t>compaction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9.3258e-04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492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Nat. chromaticity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-27.1, -18.2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4743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Jx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1.4629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72923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Energy spread @ 4 GeV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1.06e-03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403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Bunch length @ 4 GeV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11.1 mm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3882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Energy loss per turn</a:t>
                          </a:r>
                        </a:p>
                        <a:p>
                          <a:pPr latinLnBrk="1"/>
                          <a:r>
                            <a:rPr lang="en-US" altLang="ko-KR" sz="1200"/>
                            <a:t> @ 4 GeV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1.6709 MeV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50574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Beta-functions at injection point</a:t>
                          </a:r>
                          <a:r>
                            <a:rPr lang="en-US" altLang="ko-KR" sz="1200" baseline="0"/>
                            <a:t> (m) </a:t>
                          </a:r>
                          <a:r>
                            <a:rPr lang="en-US" altLang="ko-KR" sz="120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200"/>
                            <a:t> 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20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20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200"/>
                            <a:t>  )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14.664 , 2.9816, 0.0810</a:t>
                          </a:r>
                          <a:endParaRPr lang="ko-KR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05273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A7E912DC-AA7A-41C5-9141-EA10CD4974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2723521"/>
                  </p:ext>
                </p:extLst>
              </p:nvPr>
            </p:nvGraphicFramePr>
            <p:xfrm>
              <a:off x="7436873" y="984934"/>
              <a:ext cx="4406494" cy="37990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8009">
                      <a:extLst>
                        <a:ext uri="{9D8B030D-6E8A-4147-A177-3AD203B41FA5}">
                          <a16:colId xmlns:a16="http://schemas.microsoft.com/office/drawing/2014/main" val="928648075"/>
                        </a:ext>
                      </a:extLst>
                    </a:gridCol>
                    <a:gridCol w="2258485">
                      <a:extLst>
                        <a:ext uri="{9D8B030D-6E8A-4147-A177-3AD203B41FA5}">
                          <a16:colId xmlns:a16="http://schemas.microsoft.com/office/drawing/2014/main" val="371495641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Original</a:t>
                          </a:r>
                          <a:endParaRPr lang="ko-KR" altLang="en-US" sz="12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4417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Nat. emittance @ 4 GeV 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7.8396 nm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76209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Tune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19.226, 13.165</a:t>
                          </a:r>
                          <a:endParaRPr lang="ko-KR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0412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Momentum</a:t>
                          </a:r>
                          <a:r>
                            <a:rPr lang="ko-KR" altLang="en-US" sz="1200"/>
                            <a:t> </a:t>
                          </a:r>
                          <a:r>
                            <a:rPr lang="en-US" altLang="ko-KR" sz="1200"/>
                            <a:t>compaction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9.3258e-04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4929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Nat. chromaticity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-27.1, -18.2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4743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Jx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1.4629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72923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Energy spread @ 4 GeV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1.06e-03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3403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Bunch length @ 4 GeV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11.1 mm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38826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200"/>
                            <a:t>Energy loss per turn</a:t>
                          </a:r>
                        </a:p>
                        <a:p>
                          <a:pPr latinLnBrk="1"/>
                          <a:r>
                            <a:rPr lang="en-US" altLang="ko-KR" sz="1200"/>
                            <a:t> @ 4 GeV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/>
                            <a:t>1.6709 MeV</a:t>
                          </a:r>
                          <a:endParaRPr lang="ko-KR" altLang="en-US" sz="12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5057452"/>
                      </a:ext>
                    </a:extLst>
                  </a:tr>
                  <a:tr h="47167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83" t="-710390" r="-105666" b="-5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14.664 , 2.9816, 0.0810</a:t>
                          </a:r>
                          <a:endParaRPr lang="ko-KR" alt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05273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2375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1" y="69668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Booster MOGA simulation result(20th generation)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CBD0DB-7563-4DD8-8445-D81340A24252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Beam physics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9467A4E-9A66-4420-9906-01AF4B236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46" y="1828799"/>
            <a:ext cx="5053398" cy="403167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FC53111-D540-49FF-9169-B252329B1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737" y="1822652"/>
            <a:ext cx="5053399" cy="41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78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61" y="2250913"/>
            <a:ext cx="308269" cy="317517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4" y="2258607"/>
            <a:ext cx="280526" cy="302104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384619" y="434675"/>
            <a:ext cx="11322011" cy="1621588"/>
            <a:chOff x="480507" y="543243"/>
            <a:chExt cx="14149893" cy="2026610"/>
          </a:xfrm>
        </p:grpSpPr>
        <p:sp>
          <p:nvSpPr>
            <p:cNvPr id="17" name="직사각형 16"/>
            <p:cNvSpPr/>
            <p:nvPr/>
          </p:nvSpPr>
          <p:spPr>
            <a:xfrm>
              <a:off x="480507" y="543243"/>
              <a:ext cx="14149893" cy="202661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144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sz="14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ko-KR" altLang="en-US" sz="144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4895" y="1325714"/>
              <a:ext cx="13869757" cy="79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520" b="1" dirty="0">
                  <a:solidFill>
                    <a:schemeClr val="accent5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Thank you!</a:t>
              </a:r>
              <a:endParaRPr lang="ko-KR" altLang="en-US" sz="3520" b="1" dirty="0">
                <a:solidFill>
                  <a:schemeClr val="accent5">
                    <a:lumMod val="50000"/>
                  </a:schemeClr>
                </a:solidFill>
                <a:cs typeface="Verdana" panose="020B0604030504040204" pitchFamily="34" charset="0"/>
              </a:endParaRPr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49" y="2107523"/>
            <a:ext cx="8466521" cy="41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2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1" y="69668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Booster MOGA simulation result(20th generation)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9504154-444F-4672-A45D-FBF8D9CA9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43" y="1212416"/>
            <a:ext cx="3240000" cy="2700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D92AADD-4F03-4F1F-ADBC-DB2B8632E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007" y="3938453"/>
            <a:ext cx="3132291" cy="2700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208170F-0EE9-4718-A5E7-26E19217C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75" y="1212416"/>
            <a:ext cx="3308242" cy="2700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31FD520-7B12-4F9C-B904-4BB30E322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875" y="3991498"/>
            <a:ext cx="339587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66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1" y="69668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Booster MOGA simulation result(20th generation)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38678EF-DCAD-4D04-A29D-2600B7B04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09" y="1349311"/>
            <a:ext cx="2863636" cy="2520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087CDF2-D6AD-4398-8309-F5CDFA261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092" y="1349311"/>
            <a:ext cx="2921871" cy="2520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762B498-F533-4297-BA69-789EC2460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763" y="1349311"/>
            <a:ext cx="2936751" cy="2520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B5E732E-2192-4FBD-9305-F58100D6B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936" y="4016761"/>
            <a:ext cx="2997977" cy="2520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E0F17A9-4176-4C30-A6DB-2E02487B01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647" y="4016761"/>
            <a:ext cx="293316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10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1" y="69668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Booster MOGA simulation result(20th generation)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3A45AD9A-47C0-480D-92AD-CAB68E2D0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944" y="3963138"/>
            <a:ext cx="2924219" cy="2520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8CCB8EA-44DD-4E51-939D-D6C2053CA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655" y="3963138"/>
            <a:ext cx="2907966" cy="2520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C741DFF-B9A0-40E2-A9DC-BDE93D5ED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952" y="1265662"/>
            <a:ext cx="2974670" cy="248884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AE10880-85C5-4E19-B97D-23DE3DF3C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5955" y="1265662"/>
            <a:ext cx="2879208" cy="25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25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A1CDB92-EAC5-4A2E-A9F3-884B92F66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606" y="615950"/>
            <a:ext cx="3199303" cy="29337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47EC5CF-6AD9-45D5-8E3D-F9E4B0CAA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659062"/>
            <a:ext cx="3321050" cy="284747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11F1324-87BC-49B2-8734-7A4B2755A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8" y="180484"/>
            <a:ext cx="5104710" cy="3572365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D858729-1643-4845-A3ED-255B1CCF2A96}"/>
              </a:ext>
            </a:extLst>
          </p:cNvPr>
          <p:cNvCxnSpPr>
            <a:cxnSpLocks/>
          </p:cNvCxnSpPr>
          <p:nvPr/>
        </p:nvCxnSpPr>
        <p:spPr>
          <a:xfrm>
            <a:off x="977900" y="330200"/>
            <a:ext cx="0" cy="30988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DB2AAA9-748A-47C5-910E-BEBA5EF96A2E}"/>
              </a:ext>
            </a:extLst>
          </p:cNvPr>
          <p:cNvCxnSpPr>
            <a:cxnSpLocks/>
          </p:cNvCxnSpPr>
          <p:nvPr/>
        </p:nvCxnSpPr>
        <p:spPr>
          <a:xfrm>
            <a:off x="4210050" y="330200"/>
            <a:ext cx="0" cy="3048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086537-C502-4558-818F-5CF7A7C0E8CE}"/>
                  </a:ext>
                </a:extLst>
              </p:cNvPr>
              <p:cNvSpPr txBox="1"/>
              <p:nvPr/>
            </p:nvSpPr>
            <p:spPr>
              <a:xfrm>
                <a:off x="229474" y="4032250"/>
                <a:ext cx="4761626" cy="2610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+mj-lt"/>
                  </a:rPr>
                  <a:t>I want to represent a specific number that shows the fluctuation of the beta functions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b="0" i="1" dirty="0">
                  <a:latin typeface="+mj-lt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latin typeface="+mj-lt"/>
                  </a:rPr>
                  <a:t> of QF3_HALF positions</a:t>
                </a:r>
                <a:r>
                  <a:rPr lang="ko-KR" altLang="en-US" dirty="0">
                    <a:latin typeface="+mj-lt"/>
                  </a:rPr>
                  <a:t> </a:t>
                </a:r>
                <a:r>
                  <a:rPr lang="en-US" altLang="ko-KR" dirty="0">
                    <a:latin typeface="+mj-lt"/>
                  </a:rPr>
                  <a:t>in unit cells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>
                  <a:latin typeface="+mj-lt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latin typeface="+mj-lt"/>
                  </a:rPr>
                  <a:t>Standard deviation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latin typeface="+mj-lt"/>
                  </a:rPr>
                  <a:t>at same phase advance difference</a:t>
                </a:r>
                <a:endParaRPr lang="ko-KR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086537-C502-4558-818F-5CF7A7C0E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4" y="4032250"/>
                <a:ext cx="4761626" cy="2610715"/>
              </a:xfrm>
              <a:prstGeom prst="rect">
                <a:avLst/>
              </a:prstGeom>
              <a:blipFill>
                <a:blip r:embed="rId5"/>
                <a:stretch>
                  <a:fillRect l="-896" t="-1166" r="-1408" b="-25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11E738CF-1585-4D18-BB80-53ADD4853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5845" y="3752849"/>
            <a:ext cx="3362064" cy="259715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0DA2627-75B3-4BE7-A5DE-15F7694C4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104" y="3752849"/>
            <a:ext cx="3541016" cy="2597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25992B-005B-4C83-8736-34040D9400EA}"/>
                  </a:ext>
                </a:extLst>
              </p:cNvPr>
              <p:cNvSpPr txBox="1"/>
              <p:nvPr/>
            </p:nvSpPr>
            <p:spPr>
              <a:xfrm>
                <a:off x="5444980" y="6349999"/>
                <a:ext cx="256379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Max fluctuation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25992B-005B-4C83-8736-34040D940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980" y="6349999"/>
                <a:ext cx="2563794" cy="391261"/>
              </a:xfrm>
              <a:prstGeom prst="rect">
                <a:avLst/>
              </a:prstGeom>
              <a:blipFill>
                <a:blip r:embed="rId8"/>
                <a:stretch>
                  <a:fillRect l="-1900" t="-10938" b="-171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DE2607-7865-43A3-996C-B8DE6C9B0027}"/>
                  </a:ext>
                </a:extLst>
              </p:cNvPr>
              <p:cNvSpPr txBox="1"/>
              <p:nvPr/>
            </p:nvSpPr>
            <p:spPr>
              <a:xfrm>
                <a:off x="8995715" y="6349998"/>
                <a:ext cx="2563794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Min fluctuation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DE2607-7865-43A3-996C-B8DE6C9B0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715" y="6349998"/>
                <a:ext cx="2563794" cy="391261"/>
              </a:xfrm>
              <a:prstGeom prst="rect">
                <a:avLst/>
              </a:prstGeom>
              <a:blipFill>
                <a:blip r:embed="rId9"/>
                <a:stretch>
                  <a:fillRect l="-2143" t="-10938" b="-171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55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4" y="2369407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6" y="538901"/>
            <a:ext cx="7644399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Horizontal amplitude </a:t>
            </a:r>
            <a:r>
              <a:rPr lang="en-US" altLang="ko-KR" sz="2240" b="1" dirty="0" err="1">
                <a:solidFill>
                  <a:schemeClr val="tx2"/>
                </a:solidFill>
                <a:cs typeface="Verdana" panose="020B0604030504040204" pitchFamily="34" charset="0"/>
              </a:rPr>
              <a:t>tuneshift</a:t>
            </a:r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 across various tunes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541077" y="4295407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91464-3F6F-45A2-B116-9240B01FD67E}"/>
              </a:ext>
            </a:extLst>
          </p:cNvPr>
          <p:cNvSpPr txBox="1"/>
          <p:nvPr/>
        </p:nvSpPr>
        <p:spPr>
          <a:xfrm>
            <a:off x="897089" y="5918736"/>
            <a:ext cx="480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Calculation using Symplectic Approximation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64DE4-B3E3-4637-80B7-BAFDD66DC9FD}"/>
              </a:ext>
            </a:extLst>
          </p:cNvPr>
          <p:cNvSpPr txBox="1"/>
          <p:nvPr/>
        </p:nvSpPr>
        <p:spPr>
          <a:xfrm>
            <a:off x="7614672" y="5931590"/>
            <a:ext cx="32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Calculation using AT Function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227B2B1-5CFE-46EF-891F-870E0AD22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69" y="1231854"/>
            <a:ext cx="5578078" cy="467821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730B64C-9D28-45BF-A8A4-96014863D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978" y="1140056"/>
            <a:ext cx="5245764" cy="48171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37B19A-1CC1-4C4E-89BF-A9E460332501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Beam physics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4" y="2369407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6" y="538901"/>
            <a:ext cx="7644399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Horizontal amplitude </a:t>
            </a:r>
            <a:r>
              <a:rPr lang="en-US" altLang="ko-KR" sz="2240" b="1" dirty="0" err="1">
                <a:solidFill>
                  <a:schemeClr val="tx2"/>
                </a:solidFill>
                <a:cs typeface="Verdana" panose="020B0604030504040204" pitchFamily="34" charset="0"/>
              </a:rPr>
              <a:t>tuneshift</a:t>
            </a:r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 across various tunes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541077" y="4295407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91464-3F6F-45A2-B116-9240B01FD67E}"/>
              </a:ext>
            </a:extLst>
          </p:cNvPr>
          <p:cNvSpPr txBox="1"/>
          <p:nvPr/>
        </p:nvSpPr>
        <p:spPr>
          <a:xfrm>
            <a:off x="897089" y="5918736"/>
            <a:ext cx="480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Calculation using Symplectic Approximation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64DE4-B3E3-4637-80B7-BAFDD66DC9FD}"/>
              </a:ext>
            </a:extLst>
          </p:cNvPr>
          <p:cNvSpPr txBox="1"/>
          <p:nvPr/>
        </p:nvSpPr>
        <p:spPr>
          <a:xfrm>
            <a:off x="7614672" y="5931590"/>
            <a:ext cx="32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Calculation using AT Function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0FC3A2-DAFC-4988-BD05-0139DD127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24" y="1370089"/>
            <a:ext cx="5011321" cy="441114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1D73403-43E5-4F9B-8D00-EB5EC955E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982" y="1370088"/>
            <a:ext cx="5343108" cy="45615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5320D8-EBB9-4CD6-A0E5-313EE0A5D8CF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Beam physics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9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84" y="2369407"/>
            <a:ext cx="308269" cy="31751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0AE75-72E1-48CD-8394-0321C7B7FB9D}"/>
              </a:ext>
            </a:extLst>
          </p:cNvPr>
          <p:cNvSpPr txBox="1"/>
          <p:nvPr/>
        </p:nvSpPr>
        <p:spPr>
          <a:xfrm>
            <a:off x="6118271" y="3179254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ko-KR" altLang="en-US" sz="1440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492836" y="538901"/>
            <a:ext cx="7644399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Horizontal amplitude </a:t>
            </a:r>
            <a:r>
              <a:rPr lang="en-US" altLang="ko-KR" sz="2240" b="1" dirty="0" err="1">
                <a:solidFill>
                  <a:schemeClr val="tx2"/>
                </a:solidFill>
                <a:cs typeface="Verdana" panose="020B0604030504040204" pitchFamily="34" charset="0"/>
              </a:rPr>
              <a:t>tuneshift</a:t>
            </a:r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 across various tunes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195DF-1BA1-40FA-BB70-D7AEF66E740F}"/>
              </a:ext>
            </a:extLst>
          </p:cNvPr>
          <p:cNvSpPr txBox="1"/>
          <p:nvPr/>
        </p:nvSpPr>
        <p:spPr>
          <a:xfrm>
            <a:off x="541077" y="4295407"/>
            <a:ext cx="113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91464-3F6F-45A2-B116-9240B01FD67E}"/>
              </a:ext>
            </a:extLst>
          </p:cNvPr>
          <p:cNvSpPr txBox="1"/>
          <p:nvPr/>
        </p:nvSpPr>
        <p:spPr>
          <a:xfrm>
            <a:off x="897089" y="5918736"/>
            <a:ext cx="480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Calculation using Symplectic Approximation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64DE4-B3E3-4637-80B7-BAFDD66DC9FD}"/>
              </a:ext>
            </a:extLst>
          </p:cNvPr>
          <p:cNvSpPr txBox="1"/>
          <p:nvPr/>
        </p:nvSpPr>
        <p:spPr>
          <a:xfrm>
            <a:off x="7614672" y="5931590"/>
            <a:ext cx="327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Calculation using AT Function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F3ACE8A-8D8D-4433-91C3-E773A8DB2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74" y="1121871"/>
            <a:ext cx="5599397" cy="481997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AD719C6-9EEB-4CB0-94DE-4C5AD173E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344" y="1063655"/>
            <a:ext cx="5640397" cy="48199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91014F7-CD6A-4F7A-91E4-2E55FE174F0F}"/>
              </a:ext>
            </a:extLst>
          </p:cNvPr>
          <p:cNvSpPr txBox="1"/>
          <p:nvPr/>
        </p:nvSpPr>
        <p:spPr>
          <a:xfrm>
            <a:off x="1410828" y="-4656"/>
            <a:ext cx="540213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92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rPr>
              <a:t>Beam physics group meeting</a:t>
            </a:r>
            <a:endParaRPr lang="ko-KR" altLang="en-US" sz="192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5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 dirty="0">
                <a:latin typeface="+mn-lt"/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501813" y="619728"/>
            <a:ext cx="9683587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400" b="1" dirty="0">
                <a:solidFill>
                  <a:srgbClr val="2A436C"/>
                </a:solidFill>
                <a:latin typeface="+mn-ea"/>
                <a:cs typeface="Arial Unicode MS" panose="020B0604020202020204" pitchFamily="50" charset="-127"/>
              </a:rPr>
              <a:t>Motivation of MOGA simulation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51891A-8B65-42BE-B8F3-CD5F38A02510}"/>
              </a:ext>
            </a:extLst>
          </p:cNvPr>
          <p:cNvSpPr txBox="1"/>
          <p:nvPr/>
        </p:nvSpPr>
        <p:spPr>
          <a:xfrm>
            <a:off x="501813" y="1313824"/>
            <a:ext cx="6857053" cy="438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cs typeface="Times New Roman" panose="02020603050405020304" pitchFamily="18" charset="0"/>
              </a:rPr>
              <a:t>While a photocathode electron gun was initially chosen based on the operational success of PAL-XFEL, a shift towards a thermionic electron gun is being considered to achieve greater operational stability.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ko-KR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Additionally, the detuning parameter of the original booster is close to the resonance line or region</a:t>
            </a:r>
            <a:r>
              <a:rPr lang="en-US" altLang="ko-KR" dirty="0"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ko-KR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ko-KR" dirty="0"/>
              <a:t>To address this issue, we propose optimizing the Booster lattice to expand the off-momentum dynamic aperture and achieve more stable nonlinear effects. This optimization will be performed using a multi-objective genetic algorithm (MOGA).</a:t>
            </a:r>
            <a:endParaRPr lang="ko-KR" altLang="ko-KR" dirty="0">
              <a:cs typeface="Times New Roman" panose="02020603050405020304" pitchFamily="18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DA8858F-0D8B-4C8D-B7E5-B464AB9EC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 dirty="0">
              <a:latin typeface="+mn-lt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15719FA-A8E3-41BC-9FCB-6AE911FB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392" y="1108570"/>
            <a:ext cx="3127391" cy="28236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DC75DE9-1C59-4598-9D1C-337821CD96F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375650" y="3993568"/>
            <a:ext cx="2964877" cy="2698203"/>
          </a:xfrm>
          <a:prstGeom prst="rect">
            <a:avLst/>
          </a:prstGeom>
        </p:spPr>
      </p:pic>
      <p:sp>
        <p:nvSpPr>
          <p:cNvPr id="13" name="별: 꼭짓점 5개 12">
            <a:extLst>
              <a:ext uri="{FF2B5EF4-FFF2-40B4-BE49-F238E27FC236}">
                <a16:creationId xmlns:a16="http://schemas.microsoft.com/office/drawing/2014/main" id="{A3025D53-34A0-AC74-5204-94937F1530F4}"/>
              </a:ext>
            </a:extLst>
          </p:cNvPr>
          <p:cNvSpPr/>
          <p:nvPr/>
        </p:nvSpPr>
        <p:spPr>
          <a:xfrm>
            <a:off x="10185400" y="2607593"/>
            <a:ext cx="110066" cy="104015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별: 꼭짓점 5개 13">
            <a:extLst>
              <a:ext uri="{FF2B5EF4-FFF2-40B4-BE49-F238E27FC236}">
                <a16:creationId xmlns:a16="http://schemas.microsoft.com/office/drawing/2014/main" id="{5330325D-D495-B5D1-F952-BDD1FD06C82E}"/>
              </a:ext>
            </a:extLst>
          </p:cNvPr>
          <p:cNvSpPr/>
          <p:nvPr/>
        </p:nvSpPr>
        <p:spPr>
          <a:xfrm>
            <a:off x="10240433" y="5431233"/>
            <a:ext cx="110066" cy="104015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74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그림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586" y="1884439"/>
            <a:ext cx="280526" cy="302104"/>
          </a:xfrm>
          <a:prstGeom prst="rect">
            <a:avLst/>
          </a:prstGeom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 dirty="0">
              <a:latin typeface="+mn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64228" y="580723"/>
            <a:ext cx="4591050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240" b="1" dirty="0">
                <a:solidFill>
                  <a:schemeClr val="tx2"/>
                </a:solidFill>
                <a:cs typeface="Verdana" panose="020B0604030504040204" pitchFamily="34" charset="0"/>
              </a:rPr>
              <a:t>Variables of MOGA simulations</a:t>
            </a:r>
            <a:endParaRPr lang="ko-KR" altLang="en-US" sz="224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8CF70DC-EB2A-4B8E-8330-8EC03E32EAFA}"/>
                  </a:ext>
                </a:extLst>
              </p:cNvPr>
              <p:cNvSpPr txBox="1"/>
              <p:nvPr/>
            </p:nvSpPr>
            <p:spPr>
              <a:xfrm>
                <a:off x="501813" y="1355224"/>
                <a:ext cx="3546335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 :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ko-KR" sz="1600" dirty="0">
                        <a:latin typeface="Cambria Math" panose="02040503050406030204" pitchFamily="18" charset="0"/>
                      </a:rPr>
                      <m:t>1.2727</m:t>
                    </m:r>
                    <m:r>
                      <a:rPr lang="en-US" altLang="ko-KR" sz="1600" b="0" i="0" dirty="0" smtClean="0">
                        <a:latin typeface="Cambria Math" panose="02040503050406030204" pitchFamily="18" charset="0"/>
                      </a:rPr>
                      <m:t>   &lt;   </m:t>
                    </m:r>
                    <m:r>
                      <m:rPr>
                        <m:sty m:val="p"/>
                      </m:rPr>
                      <a:rPr lang="en-US" altLang="ko-KR" sz="1600" b="0" i="0" dirty="0" smtClean="0">
                        <a:solidFill>
                          <a:srgbClr val="E66E6E"/>
                        </a:solidFill>
                        <a:latin typeface="Cambria Math" panose="02040503050406030204" pitchFamily="18" charset="0"/>
                      </a:rPr>
                      <m:t>QF</m:t>
                    </m:r>
                    <m:r>
                      <a:rPr lang="en-US" altLang="ko-KR" sz="1600" b="0" i="0" dirty="0" smtClean="0">
                        <a:solidFill>
                          <a:srgbClr val="E66E6E"/>
                        </a:solidFill>
                        <a:latin typeface="Cambria Math" panose="02040503050406030204" pitchFamily="18" charset="0"/>
                      </a:rPr>
                      <m:t>1    &lt;</m:t>
                    </m:r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2.3635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ko-KR" sz="1600" dirty="0">
                        <a:latin typeface="Cambria Math" panose="02040503050406030204" pitchFamily="18" charset="0"/>
                      </a:rPr>
                      <m:t>−1.6765</m:t>
                    </m:r>
                    <m:r>
                      <a:rPr lang="en-US" altLang="ko-KR" sz="1600" b="0" i="0" dirty="0" smtClean="0">
                        <a:latin typeface="Cambria Math" panose="02040503050406030204" pitchFamily="18" charset="0"/>
                      </a:rPr>
                      <m:t>&lt;   </m:t>
                    </m:r>
                    <m:r>
                      <m:rPr>
                        <m:sty m:val="p"/>
                      </m:rPr>
                      <a:rPr lang="en-US" altLang="ko-KR" sz="1600" b="0" i="0" dirty="0" smtClean="0">
                        <a:solidFill>
                          <a:srgbClr val="E66E6E"/>
                        </a:solidFill>
                        <a:latin typeface="Cambria Math" panose="02040503050406030204" pitchFamily="18" charset="0"/>
                      </a:rPr>
                      <m:t>QD</m:t>
                    </m:r>
                    <m:r>
                      <a:rPr lang="en-US" altLang="ko-KR" sz="1600" b="0" i="0" dirty="0" smtClean="0">
                        <a:solidFill>
                          <a:srgbClr val="E66E6E"/>
                        </a:solidFill>
                        <a:latin typeface="Cambria Math" panose="02040503050406030204" pitchFamily="18" charset="0"/>
                      </a:rPr>
                      <m:t>1   &lt;−0.9027</m:t>
                    </m:r>
                  </m:oMath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ko-KR" sz="1600" dirty="0">
                        <a:latin typeface="Cambria Math" panose="02040503050406030204" pitchFamily="18" charset="0"/>
                      </a:rPr>
                      <m:t>0.9888</m:t>
                    </m:r>
                    <m:r>
                      <a:rPr lang="en-US" altLang="ko-KR" sz="1600" b="0" i="0" dirty="0" smtClean="0">
                        <a:latin typeface="Cambria Math" panose="02040503050406030204" pitchFamily="18" charset="0"/>
                      </a:rPr>
                      <m:t>   &lt;    </m:t>
                    </m:r>
                    <m:r>
                      <m:rPr>
                        <m:sty m:val="p"/>
                      </m:rPr>
                      <a:rPr lang="en-US" altLang="ko-KR" sz="1600" b="0" i="0" dirty="0" smtClean="0">
                        <a:solidFill>
                          <a:srgbClr val="E66E6E"/>
                        </a:solidFill>
                        <a:latin typeface="Cambria Math" panose="02040503050406030204" pitchFamily="18" charset="0"/>
                      </a:rPr>
                      <m:t>QF</m:t>
                    </m:r>
                    <m:r>
                      <a:rPr lang="en-US" altLang="ko-KR" sz="1600" b="0" i="0" dirty="0" smtClean="0">
                        <a:solidFill>
                          <a:srgbClr val="E66E6E"/>
                        </a:solidFill>
                        <a:latin typeface="Cambria Math" panose="02040503050406030204" pitchFamily="18" charset="0"/>
                      </a:rPr>
                      <m:t>2   &lt;1.8363</m:t>
                    </m:r>
                  </m:oMath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ko-KR" sz="1600" b="0" i="0" dirty="0" smtClean="0">
                        <a:latin typeface="Cambria Math" panose="02040503050406030204" pitchFamily="18" charset="0"/>
                      </a:rPr>
                      <m:t>0.9086   &lt;    </m:t>
                    </m:r>
                    <m:r>
                      <m:rPr>
                        <m:sty m:val="p"/>
                      </m:rPr>
                      <a:rPr lang="en-US" altLang="ko-KR" sz="1600" b="0" i="0" dirty="0" smtClean="0">
                        <a:solidFill>
                          <a:srgbClr val="E66E6E"/>
                        </a:solidFill>
                        <a:latin typeface="Cambria Math" panose="02040503050406030204" pitchFamily="18" charset="0"/>
                      </a:rPr>
                      <m:t>QF</m:t>
                    </m:r>
                    <m:r>
                      <a:rPr lang="en-US" altLang="ko-KR" sz="1600" b="0" i="0" dirty="0" smtClean="0">
                        <a:solidFill>
                          <a:srgbClr val="E66E6E"/>
                        </a:solidFill>
                        <a:latin typeface="Cambria Math" panose="02040503050406030204" pitchFamily="18" charset="0"/>
                      </a:rPr>
                      <m:t>3   &lt; 1.6874</m:t>
                    </m:r>
                  </m:oMath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ko-KR" sz="1600" dirty="0">
                        <a:latin typeface="Cambria Math" panose="02040503050406030204" pitchFamily="18" charset="0"/>
                      </a:rPr>
                      <m:t>−0.1602</m:t>
                    </m:r>
                    <m:r>
                      <a:rPr lang="en-US" altLang="ko-KR" sz="1600" b="0" i="0" dirty="0" smtClean="0">
                        <a:latin typeface="Cambria Math" panose="02040503050406030204" pitchFamily="18" charset="0"/>
                      </a:rPr>
                      <m:t>&lt;    </m:t>
                    </m:r>
                    <m:r>
                      <m:rPr>
                        <m:sty m:val="p"/>
                      </m:rPr>
                      <a:rPr lang="en-US" altLang="ko-KR" sz="1600" b="0" i="0" dirty="0" smtClean="0">
                        <a:solidFill>
                          <a:srgbClr val="8080FF"/>
                        </a:solidFill>
                        <a:latin typeface="Cambria Math" panose="02040503050406030204" pitchFamily="18" charset="0"/>
                      </a:rPr>
                      <m:t>BD</m:t>
                    </m:r>
                    <m:r>
                      <a:rPr lang="en-US" altLang="ko-KR" sz="1600" b="0" i="0" dirty="0" smtClean="0">
                        <a:solidFill>
                          <a:srgbClr val="8080FF"/>
                        </a:solidFill>
                        <a:latin typeface="Cambria Math" panose="02040503050406030204" pitchFamily="18" charset="0"/>
                      </a:rPr>
                      <m:t>1  &lt;−0.0862</m:t>
                    </m:r>
                  </m:oMath>
                </a14:m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ko-K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Objectives 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ko-KR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momentum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dirty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area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 momentum DA area (+2% , -2%)</a:t>
                </a:r>
              </a:p>
              <a:p>
                <a:endParaRPr lang="ko-KR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8CF70DC-EB2A-4B8E-8330-8EC03E32E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3" y="1355224"/>
                <a:ext cx="3546335" cy="2800767"/>
              </a:xfrm>
              <a:prstGeom prst="rect">
                <a:avLst/>
              </a:prstGeom>
              <a:blipFill>
                <a:blip r:embed="rId3"/>
                <a:stretch>
                  <a:fillRect l="-859" t="-652" r="-17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A455B053-9F0E-4221-9692-9A2B12325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5" t="81806" r="1526" b="3435"/>
          <a:stretch/>
        </p:blipFill>
        <p:spPr>
          <a:xfrm>
            <a:off x="1543050" y="5178597"/>
            <a:ext cx="9563099" cy="1012210"/>
          </a:xfrm>
          <a:prstGeom prst="rect">
            <a:avLst/>
          </a:prstGeom>
        </p:spPr>
      </p:pic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CE4E57B0-D379-4A92-ACCE-AA1F467F8208}"/>
              </a:ext>
            </a:extLst>
          </p:cNvPr>
          <p:cNvCxnSpPr/>
          <p:nvPr/>
        </p:nvCxnSpPr>
        <p:spPr>
          <a:xfrm>
            <a:off x="5843301" y="5022881"/>
            <a:ext cx="0" cy="1376086"/>
          </a:xfrm>
          <a:prstGeom prst="line">
            <a:avLst/>
          </a:prstGeom>
          <a:ln w="57150">
            <a:solidFill>
              <a:srgbClr val="36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6CF859-06DD-428C-B92C-49CE0611AAD3}"/>
              </a:ext>
            </a:extLst>
          </p:cNvPr>
          <p:cNvSpPr txBox="1"/>
          <p:nvPr/>
        </p:nvSpPr>
        <p:spPr>
          <a:xfrm>
            <a:off x="4757245" y="4709537"/>
            <a:ext cx="248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Middle of straight section</a:t>
            </a:r>
            <a:endParaRPr lang="ko-KR" alt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3C85A-C530-4E34-960D-51CF6761DC5A}"/>
              </a:ext>
            </a:extLst>
          </p:cNvPr>
          <p:cNvSpPr txBox="1"/>
          <p:nvPr/>
        </p:nvSpPr>
        <p:spPr>
          <a:xfrm>
            <a:off x="1543050" y="5286374"/>
            <a:ext cx="65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BD2</a:t>
            </a:r>
            <a:endParaRPr lang="ko-KR" alt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03C804-C3A4-45D2-8A0A-1AED0F96B433}"/>
              </a:ext>
            </a:extLst>
          </p:cNvPr>
          <p:cNvSpPr txBox="1"/>
          <p:nvPr/>
        </p:nvSpPr>
        <p:spPr>
          <a:xfrm>
            <a:off x="3182881" y="5286374"/>
            <a:ext cx="65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BD2</a:t>
            </a:r>
            <a:endParaRPr lang="ko-KR" altLang="en-US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5C7AD5-B1F1-4A3B-8561-48B06C708C56}"/>
              </a:ext>
            </a:extLst>
          </p:cNvPr>
          <p:cNvSpPr txBox="1"/>
          <p:nvPr/>
        </p:nvSpPr>
        <p:spPr>
          <a:xfrm>
            <a:off x="4710277" y="5286374"/>
            <a:ext cx="65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8080FF"/>
                </a:solidFill>
              </a:rPr>
              <a:t>BD1</a:t>
            </a:r>
            <a:endParaRPr lang="ko-KR" altLang="en-US" sz="1600" dirty="0">
              <a:solidFill>
                <a:srgbClr val="8080FF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7ACD03-B1D6-4E8F-A249-C217BD317A31}"/>
              </a:ext>
            </a:extLst>
          </p:cNvPr>
          <p:cNvSpPr txBox="1"/>
          <p:nvPr/>
        </p:nvSpPr>
        <p:spPr>
          <a:xfrm>
            <a:off x="7977743" y="5286374"/>
            <a:ext cx="65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BD2</a:t>
            </a:r>
            <a:endParaRPr lang="ko-KR" altLang="en-US" sz="1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80F30F-CB7D-4090-9211-1A8D708CB294}"/>
              </a:ext>
            </a:extLst>
          </p:cNvPr>
          <p:cNvSpPr txBox="1"/>
          <p:nvPr/>
        </p:nvSpPr>
        <p:spPr>
          <a:xfrm>
            <a:off x="9586566" y="5286374"/>
            <a:ext cx="65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BD2</a:t>
            </a:r>
            <a:endParaRPr lang="ko-KR" altLang="en-US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2BC369-E076-493B-9FC8-456735936DDD}"/>
              </a:ext>
            </a:extLst>
          </p:cNvPr>
          <p:cNvSpPr txBox="1"/>
          <p:nvPr/>
        </p:nvSpPr>
        <p:spPr>
          <a:xfrm>
            <a:off x="6453559" y="5286374"/>
            <a:ext cx="65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8080FF"/>
                </a:solidFill>
              </a:rPr>
              <a:t>BD1</a:t>
            </a:r>
            <a:endParaRPr lang="ko-KR" altLang="en-US" sz="1600" dirty="0">
              <a:solidFill>
                <a:srgbClr val="8080FF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F53838-4BCD-4AB5-96A7-7E88D024C5A3}"/>
              </a:ext>
            </a:extLst>
          </p:cNvPr>
          <p:cNvSpPr txBox="1"/>
          <p:nvPr/>
        </p:nvSpPr>
        <p:spPr>
          <a:xfrm>
            <a:off x="8762032" y="5081573"/>
            <a:ext cx="55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E66E6E"/>
                </a:solidFill>
              </a:rPr>
              <a:t>QF3</a:t>
            </a:r>
            <a:endParaRPr lang="ko-KR" altLang="en-US" sz="1600" dirty="0">
              <a:solidFill>
                <a:srgbClr val="E66E6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4C4BBC-2C4B-4E8C-BB9B-7817B157A887}"/>
              </a:ext>
            </a:extLst>
          </p:cNvPr>
          <p:cNvSpPr txBox="1"/>
          <p:nvPr/>
        </p:nvSpPr>
        <p:spPr>
          <a:xfrm>
            <a:off x="10370855" y="5072450"/>
            <a:ext cx="55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E66E6E"/>
                </a:solidFill>
              </a:rPr>
              <a:t>QF3</a:t>
            </a:r>
            <a:endParaRPr lang="ko-KR" altLang="en-US" sz="1600" dirty="0">
              <a:solidFill>
                <a:srgbClr val="E66E6E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5D97E2-29AC-47EE-AEA1-A7AAC3364EF7}"/>
              </a:ext>
            </a:extLst>
          </p:cNvPr>
          <p:cNvSpPr txBox="1"/>
          <p:nvPr/>
        </p:nvSpPr>
        <p:spPr>
          <a:xfrm>
            <a:off x="7205037" y="5114337"/>
            <a:ext cx="55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E66E6E"/>
                </a:solidFill>
              </a:rPr>
              <a:t>QF2</a:t>
            </a:r>
            <a:endParaRPr lang="ko-KR" altLang="en-US" sz="1600" dirty="0">
              <a:solidFill>
                <a:srgbClr val="E66E6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8BFE2B-8B5F-403C-A999-1B384551A334}"/>
              </a:ext>
            </a:extLst>
          </p:cNvPr>
          <p:cNvSpPr txBox="1"/>
          <p:nvPr/>
        </p:nvSpPr>
        <p:spPr>
          <a:xfrm>
            <a:off x="6059819" y="5057134"/>
            <a:ext cx="55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E66E6E"/>
                </a:solidFill>
              </a:rPr>
              <a:t>QF1</a:t>
            </a:r>
            <a:endParaRPr lang="ko-KR" altLang="en-US" sz="1600" dirty="0">
              <a:solidFill>
                <a:srgbClr val="E66E6E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C47FD2-982D-4F28-BC5B-072591171BAE}"/>
              </a:ext>
            </a:extLst>
          </p:cNvPr>
          <p:cNvSpPr txBox="1"/>
          <p:nvPr/>
        </p:nvSpPr>
        <p:spPr>
          <a:xfrm>
            <a:off x="5117277" y="5063208"/>
            <a:ext cx="55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E66E6E"/>
                </a:solidFill>
              </a:rPr>
              <a:t>QF1</a:t>
            </a:r>
            <a:endParaRPr lang="ko-KR" altLang="en-US" sz="1600" dirty="0">
              <a:solidFill>
                <a:srgbClr val="E66E6E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6BEE92-8A39-41EC-9ABB-027AAC12B48C}"/>
              </a:ext>
            </a:extLst>
          </p:cNvPr>
          <p:cNvSpPr txBox="1"/>
          <p:nvPr/>
        </p:nvSpPr>
        <p:spPr>
          <a:xfrm>
            <a:off x="6180758" y="6142993"/>
            <a:ext cx="65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E66E6E"/>
                </a:solidFill>
              </a:rPr>
              <a:t>QD1</a:t>
            </a:r>
            <a:endParaRPr lang="ko-KR" altLang="en-US" sz="1600" dirty="0">
              <a:solidFill>
                <a:srgbClr val="E66E6E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88A4A1-4ADF-4056-9182-3709290B16AA}"/>
              </a:ext>
            </a:extLst>
          </p:cNvPr>
          <p:cNvSpPr txBox="1"/>
          <p:nvPr/>
        </p:nvSpPr>
        <p:spPr>
          <a:xfrm>
            <a:off x="4942809" y="6182813"/>
            <a:ext cx="65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E66E6E"/>
                </a:solidFill>
              </a:rPr>
              <a:t>QD1</a:t>
            </a:r>
            <a:endParaRPr lang="ko-KR" altLang="en-US" sz="1600" dirty="0">
              <a:solidFill>
                <a:srgbClr val="E66E6E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E59589-BDD5-4D17-B12D-02425C33530A}"/>
              </a:ext>
            </a:extLst>
          </p:cNvPr>
          <p:cNvSpPr txBox="1"/>
          <p:nvPr/>
        </p:nvSpPr>
        <p:spPr>
          <a:xfrm>
            <a:off x="3916695" y="5114337"/>
            <a:ext cx="55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E66E6E"/>
                </a:solidFill>
              </a:rPr>
              <a:t>QF2</a:t>
            </a:r>
            <a:endParaRPr lang="ko-KR" altLang="en-US" sz="1600" dirty="0">
              <a:solidFill>
                <a:srgbClr val="E66E6E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86804A-973E-466C-954B-D82CC6CF1F89}"/>
              </a:ext>
            </a:extLst>
          </p:cNvPr>
          <p:cNvSpPr txBox="1"/>
          <p:nvPr/>
        </p:nvSpPr>
        <p:spPr>
          <a:xfrm>
            <a:off x="2329181" y="5072450"/>
            <a:ext cx="556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E66E6E"/>
                </a:solidFill>
              </a:rPr>
              <a:t>QF3</a:t>
            </a:r>
            <a:endParaRPr lang="ko-KR" altLang="en-US" sz="1600" dirty="0">
              <a:solidFill>
                <a:srgbClr val="E6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27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1" y="69668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Booster MOGA simulation result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6F121CE-CD92-4307-863E-1AF5F8164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687" y="1913021"/>
            <a:ext cx="4194832" cy="3511512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40D63D31-4FBC-4A00-AA08-6C744A9EB9F0}"/>
              </a:ext>
            </a:extLst>
          </p:cNvPr>
          <p:cNvGrpSpPr/>
          <p:nvPr/>
        </p:nvGrpSpPr>
        <p:grpSpPr>
          <a:xfrm>
            <a:off x="392741" y="1738563"/>
            <a:ext cx="5370385" cy="3647241"/>
            <a:chOff x="591262" y="2659081"/>
            <a:chExt cx="3569967" cy="247406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E1E23C79-FBF0-4430-9139-AC1BE6167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262" y="2659081"/>
              <a:ext cx="3569967" cy="2474060"/>
            </a:xfrm>
            <a:prstGeom prst="rect">
              <a:avLst/>
            </a:prstGeom>
          </p:spPr>
        </p:pic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58B42962-5EA0-458F-B8F1-3ACD9B401C67}"/>
                </a:ext>
              </a:extLst>
            </p:cNvPr>
            <p:cNvSpPr/>
            <p:nvPr/>
          </p:nvSpPr>
          <p:spPr>
            <a:xfrm>
              <a:off x="2167210" y="4191580"/>
              <a:ext cx="120140" cy="12014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095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01811" y="696683"/>
            <a:ext cx="10078266" cy="427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66" tIns="36583" rIns="73166" bIns="365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560" b="1" dirty="0">
                <a:solidFill>
                  <a:schemeClr val="tx2"/>
                </a:solidFill>
                <a:cs typeface="Verdana" panose="020B0604030504040204" pitchFamily="34" charset="0"/>
              </a:rPr>
              <a:t>Booster MOGA simulation result (Final generation)</a:t>
            </a:r>
            <a:endParaRPr lang="ko-KR" altLang="en-US" sz="256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42" y="6398192"/>
            <a:ext cx="12191717" cy="459809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01813" y="0"/>
            <a:ext cx="863760" cy="38341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27B12A1-562F-430E-89BB-4897EDDDA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96" y="1294300"/>
            <a:ext cx="4057306" cy="3049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F091E9-1937-E7C7-3D36-C46CD4D669C3}"/>
              </a:ext>
            </a:extLst>
          </p:cNvPr>
          <p:cNvSpPr txBox="1"/>
          <p:nvPr/>
        </p:nvSpPr>
        <p:spPr>
          <a:xfrm>
            <a:off x="296758" y="4493399"/>
            <a:ext cx="11359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three figures show the natural emittance and the sum of the On/Off momentum DA area across 256 populations in tune space of the 120th generation.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observe six clusters of the 256 populations. Each cluster's populations share similar lattice characteristics.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populations within the blue box have the largest DA area, while those in the red box have the second-largest DA area.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D0DA10-0542-42FB-BE45-77A243AAA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886" y="1294300"/>
            <a:ext cx="4057305" cy="2962197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CAB5685-BAC6-FB03-110C-24CA6AB35E49}"/>
              </a:ext>
            </a:extLst>
          </p:cNvPr>
          <p:cNvSpPr/>
          <p:nvPr/>
        </p:nvSpPr>
        <p:spPr>
          <a:xfrm>
            <a:off x="6375680" y="1866304"/>
            <a:ext cx="286378" cy="27882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1E49DB0-F9A9-2649-15BB-065D12CD8EFE}"/>
              </a:ext>
            </a:extLst>
          </p:cNvPr>
          <p:cNvSpPr/>
          <p:nvPr/>
        </p:nvSpPr>
        <p:spPr>
          <a:xfrm>
            <a:off x="6446018" y="2409444"/>
            <a:ext cx="286378" cy="278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33AEFE8F-8221-B704-93C4-7421D78E900C}"/>
              </a:ext>
            </a:extLst>
          </p:cNvPr>
          <p:cNvSpPr/>
          <p:nvPr/>
        </p:nvSpPr>
        <p:spPr>
          <a:xfrm>
            <a:off x="1758462" y="1876691"/>
            <a:ext cx="286378" cy="27882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47FAF37-6302-E2C6-4CF4-B5B3A9964445}"/>
              </a:ext>
            </a:extLst>
          </p:cNvPr>
          <p:cNvSpPr/>
          <p:nvPr/>
        </p:nvSpPr>
        <p:spPr>
          <a:xfrm>
            <a:off x="1828800" y="2419831"/>
            <a:ext cx="286378" cy="278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3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36619</TotalTime>
  <Words>1351</Words>
  <Application>Microsoft Office PowerPoint</Application>
  <PresentationFormat>와이드스크린</PresentationFormat>
  <Paragraphs>319</Paragraphs>
  <Slides>25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Arial Unicode MS</vt:lpstr>
      <vt:lpstr>굴림</vt:lpstr>
      <vt:lpstr>맑은 고딕</vt:lpstr>
      <vt:lpstr>Arial</vt:lpstr>
      <vt:lpstr>Cambria Math</vt:lpstr>
      <vt:lpstr>Ebrima</vt:lpstr>
      <vt:lpstr>Times New Roman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김준하 Junha Kim</dc:creator>
  <cp:lastModifiedBy>김준하 Junha Kim</cp:lastModifiedBy>
  <cp:revision>56</cp:revision>
  <dcterms:created xsi:type="dcterms:W3CDTF">2025-06-11T07:59:48Z</dcterms:created>
  <dcterms:modified xsi:type="dcterms:W3CDTF">2025-09-19T01:55:01Z</dcterms:modified>
</cp:coreProperties>
</file>