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sldIdLst>
    <p:sldId id="1476" r:id="rId5"/>
    <p:sldId id="1457" r:id="rId6"/>
    <p:sldId id="1458" r:id="rId7"/>
    <p:sldId id="1459" r:id="rId8"/>
    <p:sldId id="1468" r:id="rId9"/>
    <p:sldId id="1462" r:id="rId10"/>
    <p:sldId id="1463" r:id="rId11"/>
    <p:sldId id="1470" r:id="rId12"/>
    <p:sldId id="1475" r:id="rId13"/>
    <p:sldId id="1485" r:id="rId14"/>
    <p:sldId id="1486" r:id="rId15"/>
    <p:sldId id="1484" r:id="rId16"/>
    <p:sldId id="996" r:id="rId17"/>
    <p:sldId id="280" r:id="rId18"/>
    <p:sldId id="281" r:id="rId19"/>
    <p:sldId id="282" r:id="rId20"/>
    <p:sldId id="283" r:id="rId21"/>
    <p:sldId id="1445" r:id="rId22"/>
  </p:sldIdLst>
  <p:sldSz cx="12192000" cy="6858000"/>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g" initials="j" lastIdx="1" clrIdx="0">
    <p:extLst>
      <p:ext uri="{19B8F6BF-5375-455C-9EA6-DF929625EA0E}">
        <p15:presenceInfo xmlns:p15="http://schemas.microsoft.com/office/powerpoint/2012/main" userId="j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C6C"/>
    <a:srgbClr val="0000FF"/>
    <a:srgbClr val="002D00"/>
    <a:srgbClr val="77F177"/>
    <a:srgbClr val="FF8686"/>
    <a:srgbClr val="1A3A19"/>
    <a:srgbClr val="008000"/>
    <a:srgbClr val="0046D2"/>
    <a:srgbClr val="7EFEFE"/>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2899" autoAdjust="0"/>
  </p:normalViewPr>
  <p:slideViewPr>
    <p:cSldViewPr snapToGrid="0">
      <p:cViewPr varScale="1">
        <p:scale>
          <a:sx n="159" d="100"/>
          <a:sy n="159" d="100"/>
        </p:scale>
        <p:origin x="15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51228552-9E18-44ED-B7D1-E2854D0674B7}" type="datetimeFigureOut">
              <a:rPr lang="ko-KR" altLang="en-US" smtClean="0"/>
              <a:t>2025-09-18</a:t>
            </a:fld>
            <a:endParaRPr lang="ko-KR" altLang="en-US"/>
          </a:p>
        </p:txBody>
      </p:sp>
      <p:sp>
        <p:nvSpPr>
          <p:cNvPr id="4" name="슬라이드 이미지 개체 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B9AF32CD-6826-43AE-835C-65D233CC96E8}" type="slidenum">
              <a:rPr lang="ko-KR" altLang="en-US" smtClean="0"/>
              <a:t>‹#›</a:t>
            </a:fld>
            <a:endParaRPr lang="ko-KR" altLang="en-US"/>
          </a:p>
        </p:txBody>
      </p:sp>
    </p:spTree>
    <p:extLst>
      <p:ext uri="{BB962C8B-B14F-4D97-AF65-F5344CB8AC3E}">
        <p14:creationId xmlns:p14="http://schemas.microsoft.com/office/powerpoint/2010/main" val="23146261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800" dirty="0">
                <a:effectLst/>
                <a:latin typeface="맑은 고딕" panose="020B0503020000020004" pitchFamily="34" charset="-127"/>
                <a:cs typeface="Times New Roman" panose="02020603050405020304" pitchFamily="18" charset="0"/>
              </a:rPr>
              <a:t>Hello, I’m Junha Kim, a graduate student at UNIST and working at the Pohang Accelerator Laboratory.</a:t>
            </a:r>
            <a:br>
              <a:rPr lang="en-US" altLang="ko-KR" sz="1800" dirty="0">
                <a:effectLst/>
                <a:latin typeface="맑은 고딕" panose="020B0503020000020004" pitchFamily="34" charset="-127"/>
                <a:cs typeface="Times New Roman" panose="02020603050405020304" pitchFamily="18" charset="0"/>
              </a:rPr>
            </a:br>
            <a:r>
              <a:rPr lang="en-US" altLang="ko-KR" sz="1800" dirty="0">
                <a:effectLst/>
                <a:latin typeface="맑은 고딕" panose="020B0503020000020004" pitchFamily="34" charset="-127"/>
                <a:cs typeface="Times New Roman" panose="02020603050405020304" pitchFamily="18" charset="0"/>
              </a:rPr>
              <a:t>In this talk, I will present our progress on optimizing the Korea-4GSR storage ring, focusing on how we improved the dynamic aperture and </a:t>
            </a:r>
            <a:r>
              <a:rPr lang="en-US" altLang="ko-KR" sz="1800" dirty="0" err="1">
                <a:effectLst/>
                <a:latin typeface="맑은 고딕" panose="020B0503020000020004" pitchFamily="34" charset="-127"/>
                <a:cs typeface="Times New Roman" panose="02020603050405020304" pitchFamily="18" charset="0"/>
              </a:rPr>
              <a:t>Touschek</a:t>
            </a:r>
            <a:r>
              <a:rPr lang="en-US" altLang="ko-KR" sz="1800" dirty="0">
                <a:effectLst/>
                <a:latin typeface="맑은 고딕" panose="020B0503020000020004" pitchFamily="34" charset="-127"/>
                <a:cs typeface="Times New Roman" panose="02020603050405020304" pitchFamily="18" charset="0"/>
              </a:rPr>
              <a:t> lifetime</a:t>
            </a:r>
            <a:r>
              <a:rPr lang="ko-KR" altLang="ko-KR" sz="2800" dirty="0">
                <a:effectLst/>
              </a:rPr>
              <a:t> </a:t>
            </a:r>
            <a:endParaRPr lang="ko-KR" altLang="en-US" dirty="0"/>
          </a:p>
        </p:txBody>
      </p:sp>
    </p:spTree>
    <p:extLst>
      <p:ext uri="{BB962C8B-B14F-4D97-AF65-F5344CB8AC3E}">
        <p14:creationId xmlns:p14="http://schemas.microsoft.com/office/powerpoint/2010/main" val="3045767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DF84B69-19AC-4884-A797-F8C05B6DF801}" type="slidenum">
              <a:rPr lang="ko-KR" altLang="en-US" smtClean="0"/>
              <a:t>13</a:t>
            </a:fld>
            <a:endParaRPr lang="ko-KR" altLang="en-US"/>
          </a:p>
        </p:txBody>
      </p:sp>
    </p:spTree>
    <p:extLst>
      <p:ext uri="{BB962C8B-B14F-4D97-AF65-F5344CB8AC3E}">
        <p14:creationId xmlns:p14="http://schemas.microsoft.com/office/powerpoint/2010/main" val="1295706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The purpose of this study is to understand how DA and </a:t>
            </a:r>
            <a:r>
              <a:rPr lang="en-US" altLang="ko-KR" sz="1800" kern="0" dirty="0" err="1">
                <a:effectLst/>
                <a:latin typeface="굴림" panose="020B0600000101010101" pitchFamily="34" charset="-127"/>
                <a:ea typeface="맑은 고딕" panose="020B0503020000020004" pitchFamily="34" charset="-127"/>
                <a:cs typeface="굴림" panose="020B0600000101010101" pitchFamily="34" charset="-127"/>
              </a:rPr>
              <a:t>Touschek</a:t>
            </a: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 lifetime vary with tune and chromaticity.</a:t>
            </a:r>
            <a:b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b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To make the results more reliable, we averaged over two to three random error seeds.</a:t>
            </a: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For the tune scan, the horizontal tune was scanned from 68.05 to 68.49, and the vertical tune from 23.05 to 23.49.</a:t>
            </a:r>
            <a:b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b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For the chromaticity scan, both horizontal and vertical </a:t>
            </a:r>
            <a:r>
              <a:rPr lang="en-US" altLang="ko-KR" sz="1800" kern="0" dirty="0" err="1">
                <a:effectLst/>
                <a:latin typeface="굴림" panose="020B0600000101010101" pitchFamily="34" charset="-127"/>
                <a:ea typeface="맑은 고딕" panose="020B0503020000020004" pitchFamily="34" charset="-127"/>
                <a:cs typeface="굴림" panose="020B0600000101010101" pitchFamily="34" charset="-127"/>
              </a:rPr>
              <a:t>chromaticities</a:t>
            </a: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 were varied from 0 to 10, with step sizes of 0.5 or 1.0.</a:t>
            </a: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endParaRPr kumimoji="1" lang="ko-KR" altLang="en-US" dirty="0"/>
          </a:p>
        </p:txBody>
      </p:sp>
    </p:spTree>
    <p:extLst>
      <p:ext uri="{BB962C8B-B14F-4D97-AF65-F5344CB8AC3E}">
        <p14:creationId xmlns:p14="http://schemas.microsoft.com/office/powerpoint/2010/main" val="341663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These plots show the results of the tune scan for DA and lifetime, averaged over three error seeds.</a:t>
            </a: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The star marks the original working point of the lattice.</a:t>
            </a:r>
            <a:b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b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When both tunes are shifted to smaller values, the DA area becomes larger, and the </a:t>
            </a:r>
            <a:r>
              <a:rPr lang="en-US" altLang="ko-KR" sz="1800" kern="0" dirty="0" err="1">
                <a:effectLst/>
                <a:latin typeface="굴림" panose="020B0600000101010101" pitchFamily="34" charset="-127"/>
                <a:ea typeface="맑은 고딕" panose="020B0503020000020004" pitchFamily="34" charset="-127"/>
                <a:cs typeface="굴림" panose="020B0600000101010101" pitchFamily="34" charset="-127"/>
              </a:rPr>
              <a:t>Touschek</a:t>
            </a: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 lifetime also increases.</a:t>
            </a: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This shows that the choice of working point strongly affects performance.</a:t>
            </a:r>
            <a:b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b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endParaRPr kumimoji="1" lang="ko-KR" altLang="en-US" dirty="0"/>
          </a:p>
        </p:txBody>
      </p:sp>
    </p:spTree>
    <p:extLst>
      <p:ext uri="{BB962C8B-B14F-4D97-AF65-F5344CB8AC3E}">
        <p14:creationId xmlns:p14="http://schemas.microsoft.com/office/powerpoint/2010/main" val="2863449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These plots show the results of the chromaticity scan for </a:t>
            </a:r>
            <a:r>
              <a:rPr lang="en-US" altLang="ko-KR" sz="1800" kern="0" dirty="0" err="1">
                <a:effectLst/>
                <a:latin typeface="굴림" panose="020B0600000101010101" pitchFamily="34" charset="-127"/>
                <a:ea typeface="맑은 고딕" panose="020B0503020000020004" pitchFamily="34" charset="-127"/>
                <a:cs typeface="굴림" panose="020B0600000101010101" pitchFamily="34" charset="-127"/>
              </a:rPr>
              <a:t>Touschek</a:t>
            </a: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 lifetime, both for the bare lattice (left) and error lattice (right).</a:t>
            </a: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In the bare lattice case, the lifetime is larger when the horizontal chromaticity is high and the vertical chromaticity is low.</a:t>
            </a:r>
            <a:b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b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So, we expected the error lattice to show the same trend.</a:t>
            </a:r>
            <a:b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b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However, the result is different: with errors, the lattice prefers low horizontal and high vertical chromaticity for longer lifetime.</a:t>
            </a: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endParaRPr kumimoji="1" lang="ko-KR" altLang="en-US" dirty="0"/>
          </a:p>
        </p:txBody>
      </p:sp>
    </p:spTree>
    <p:extLst>
      <p:ext uri="{BB962C8B-B14F-4D97-AF65-F5344CB8AC3E}">
        <p14:creationId xmlns:p14="http://schemas.microsoft.com/office/powerpoint/2010/main" val="4238909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To understand the reason for this difference, we plotted the MDTS curves at two points, with and without errors.</a:t>
            </a: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On the dispersion-free region, in the bare lattice the beam survives at the integer tune. But with errors, the beam is lost due to stronger resonance effects.</a:t>
            </a: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On the dispersion bump (right), with errors the beam is lost already at the 3rd-order resonance before reaching the integer tune, while in the bare lattice the 3rd-order resonance has little effect.</a:t>
            </a:r>
            <a:r>
              <a:rPr lang="ko-KR" altLang="en-US" sz="1800" kern="0" dirty="0">
                <a:effectLst/>
                <a:latin typeface="굴림" panose="020B0600000101010101" pitchFamily="34" charset="-127"/>
                <a:ea typeface="맑은 고딕" panose="020B0503020000020004" pitchFamily="34" charset="-127"/>
                <a:cs typeface="굴림" panose="020B0600000101010101" pitchFamily="34" charset="-127"/>
              </a:rPr>
              <a:t> </a:t>
            </a: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The beam is lost at integer tune. So in the bare lattice case, </a:t>
            </a:r>
            <a:r>
              <a:rPr lang="en" altLang="ko-KR" sz="2800" b="0" i="0" u="none" strike="noStrike" dirty="0">
                <a:solidFill>
                  <a:srgbClr val="000000"/>
                </a:solidFill>
                <a:effectLst/>
                <a:latin typeface="-webkit-standard"/>
              </a:rPr>
              <a:t>momentum aperture is established at higher momentum deviation</a:t>
            </a: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This explains why the lifetime behavior changes when errors are included.</a:t>
            </a: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endParaRPr kumimoji="1" lang="ko-KR" altLang="en-US" dirty="0"/>
          </a:p>
        </p:txBody>
      </p:sp>
    </p:spTree>
    <p:extLst>
      <p:ext uri="{BB962C8B-B14F-4D97-AF65-F5344CB8AC3E}">
        <p14:creationId xmlns:p14="http://schemas.microsoft.com/office/powerpoint/2010/main" val="1330419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Previously, I showed results only for a single error seed.</a:t>
            </a:r>
            <a:b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b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To check consistency, we generated three different error seeds and performed the same chromaticity scans.</a:t>
            </a: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In all three error lattices, the results differ from the bare lattice case.</a:t>
            </a:r>
            <a:b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b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However, there is a common feature: lifetime is always higher with low horizontal and high vertical chromaticity.</a:t>
            </a: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This suggests that the preference for low </a:t>
            </a:r>
            <a:r>
              <a:rPr lang="en-US" altLang="ko-KR" sz="1800" kern="0" dirty="0" err="1">
                <a:effectLst/>
                <a:latin typeface="굴림" panose="020B0600000101010101" pitchFamily="34" charset="-127"/>
                <a:ea typeface="맑은 고딕" panose="020B0503020000020004" pitchFamily="34" charset="-127"/>
                <a:cs typeface="굴림" panose="020B0600000101010101" pitchFamily="34" charset="-127"/>
              </a:rPr>
              <a:t>ξx</a:t>
            </a: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 and high </a:t>
            </a:r>
            <a:r>
              <a:rPr lang="en-US" altLang="ko-KR" sz="1800" kern="0" dirty="0" err="1">
                <a:effectLst/>
                <a:latin typeface="굴림" panose="020B0600000101010101" pitchFamily="34" charset="-127"/>
                <a:ea typeface="맑은 고딕" panose="020B0503020000020004" pitchFamily="34" charset="-127"/>
                <a:cs typeface="굴림" panose="020B0600000101010101" pitchFamily="34" charset="-127"/>
              </a:rPr>
              <a:t>ξy</a:t>
            </a: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 is a robust property of error lattices.</a:t>
            </a: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endParaRPr kumimoji="1" lang="ko-KR" altLang="en-US" dirty="0"/>
          </a:p>
        </p:txBody>
      </p:sp>
    </p:spTree>
    <p:extLst>
      <p:ext uri="{BB962C8B-B14F-4D97-AF65-F5344CB8AC3E}">
        <p14:creationId xmlns:p14="http://schemas.microsoft.com/office/powerpoint/2010/main" val="411895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 altLang="ko-KR" sz="2800" b="0" i="0" u="none" strike="noStrike" dirty="0">
                <a:solidFill>
                  <a:srgbClr val="000000"/>
                </a:solidFill>
                <a:effectLst/>
                <a:latin typeface="-webkit-standard"/>
              </a:rPr>
              <a:t>Here, I’ll explain how the </a:t>
            </a:r>
            <a:r>
              <a:rPr lang="en" altLang="ko-KR" sz="2800" b="0" i="0" u="none" strike="noStrike" dirty="0" err="1">
                <a:solidFill>
                  <a:srgbClr val="000000"/>
                </a:solidFill>
                <a:effectLst/>
                <a:latin typeface="-webkit-standard"/>
              </a:rPr>
              <a:t>Touschek</a:t>
            </a:r>
            <a:r>
              <a:rPr lang="en" altLang="ko-KR" sz="2800" b="0" i="0" u="none" strike="noStrike" dirty="0">
                <a:solidFill>
                  <a:srgbClr val="000000"/>
                </a:solidFill>
                <a:effectLst/>
                <a:latin typeface="-webkit-standard"/>
              </a:rPr>
              <a:t> lifetime trend relates to chromaticity.</a:t>
            </a:r>
            <a:br>
              <a:rPr lang="en" altLang="ko-KR" sz="2800" dirty="0"/>
            </a:br>
            <a:r>
              <a:rPr lang="en" altLang="ko-KR" sz="2800" b="0" i="0" u="none" strike="noStrike" dirty="0">
                <a:solidFill>
                  <a:srgbClr val="000000"/>
                </a:solidFill>
                <a:effectLst/>
                <a:latin typeface="-webkit-standard"/>
              </a:rPr>
              <a:t>On the left is the chromaticity scan for lifetime, where we marked three points: the best lifetime, the original lattice, and the minimum lifetime.</a:t>
            </a:r>
            <a:br>
              <a:rPr lang="en" altLang="ko-KR" sz="2800" dirty="0"/>
            </a:br>
            <a:r>
              <a:rPr lang="en" altLang="ko-KR" sz="2800" b="0" i="0" u="none" strike="noStrike" dirty="0">
                <a:solidFill>
                  <a:srgbClr val="000000"/>
                </a:solidFill>
                <a:effectLst/>
                <a:latin typeface="-webkit-standard"/>
              </a:rPr>
              <a:t>Below that, you can see the corresponding 2nd-order horizontal chromaticity values, and on the right are the MDTS curves for the same three cases.</a:t>
            </a:r>
            <a:br>
              <a:rPr lang="en" altLang="ko-KR" sz="2800" dirty="0"/>
            </a:br>
            <a:r>
              <a:rPr lang="en" altLang="ko-KR" sz="2800" b="0" i="0" u="none" strike="noStrike" dirty="0">
                <a:solidFill>
                  <a:srgbClr val="000000"/>
                </a:solidFill>
                <a:effectLst/>
                <a:latin typeface="-webkit-standard"/>
              </a:rPr>
              <a:t>What we find is that lattices with lower horizontal chromaticity also have smaller 2nd-order horizontal chromaticity.</a:t>
            </a:r>
            <a:br>
              <a:rPr lang="en" altLang="ko-KR" sz="2800" dirty="0"/>
            </a:br>
            <a:r>
              <a:rPr lang="en" altLang="ko-KR" sz="2800" b="0" i="0" u="none" strike="noStrike" dirty="0">
                <a:solidFill>
                  <a:srgbClr val="000000"/>
                </a:solidFill>
                <a:effectLst/>
                <a:latin typeface="-webkit-standard"/>
              </a:rPr>
              <a:t>Because of this, the MDTS curve reaches the integer tune only at larger momentum deviation, which enlarges the momentum aperture and leads to a longer lifetime.</a:t>
            </a:r>
            <a:br>
              <a:rPr lang="en" altLang="ko-KR" sz="2800" dirty="0"/>
            </a:br>
            <a:r>
              <a:rPr lang="en" altLang="ko-KR" sz="2800" b="0" i="0" u="none" strike="noStrike" dirty="0">
                <a:solidFill>
                  <a:srgbClr val="000000"/>
                </a:solidFill>
                <a:effectLst/>
                <a:latin typeface="-webkit-standard"/>
              </a:rPr>
              <a:t>Therefore, error lattices tend to favor low horizontal chromaticity.</a:t>
            </a:r>
            <a:endParaRPr kumimoji="1" lang="ko-KR" altLang="en-US" dirty="0"/>
          </a:p>
        </p:txBody>
      </p:sp>
    </p:spTree>
    <p:extLst>
      <p:ext uri="{BB962C8B-B14F-4D97-AF65-F5344CB8AC3E}">
        <p14:creationId xmlns:p14="http://schemas.microsoft.com/office/powerpoint/2010/main" val="3113625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On this slide, I’ll explain why error lattices prefer high vertical chromaticity.</a:t>
            </a: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Here, we fixed the horizontal chromaticity and compared two points: the best and the minimum lifetime cases, marked as stars.</a:t>
            </a:r>
            <a:b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b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The dashed lines show the first momentum offset where the beam is lost, i.e., the momentum aperture limit.</a:t>
            </a: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With higher vertical chromaticity, the MDTS curve becomes steeper.</a:t>
            </a:r>
            <a:b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b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This means the integer tune is reached at a larger momentum deviation compared to the lower-chromaticity case.</a:t>
            </a: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As a result, the beam can survive further in momentum space, enlarging the momentum aperture and extending the lifetime.</a:t>
            </a: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pPr latinLnBrk="0">
              <a:spcAft>
                <a:spcPts val="800"/>
              </a:spcAft>
            </a:pPr>
            <a:r>
              <a:rPr lang="en-US" altLang="ko-KR" sz="1800" kern="0" dirty="0">
                <a:effectLst/>
                <a:latin typeface="굴림" panose="020B0600000101010101" pitchFamily="34" charset="-127"/>
                <a:ea typeface="맑은 고딕" panose="020B0503020000020004" pitchFamily="34" charset="-127"/>
                <a:cs typeface="굴림" panose="020B0600000101010101" pitchFamily="34" charset="-127"/>
              </a:rPr>
              <a:t>This explains why error lattices prefer higher vertical chromaticity, complementing the earlier result that they also favor lower horizontal chromaticity.</a:t>
            </a:r>
            <a:endParaRPr lang="ko-KR" altLang="ko-KR" sz="1800" kern="100" dirty="0">
              <a:effectLst/>
              <a:latin typeface="맑은 고딕" panose="020B0503020000020004" pitchFamily="34" charset="-127"/>
              <a:ea typeface="맑은 고딕" panose="020B0503020000020004" pitchFamily="34" charset="-127"/>
              <a:cs typeface="Times New Roman" panose="02020603050405020304" pitchFamily="18" charset="0"/>
            </a:endParaRPr>
          </a:p>
          <a:p>
            <a:endParaRPr kumimoji="1" lang="ko-KR" altLang="en-US" dirty="0"/>
          </a:p>
        </p:txBody>
      </p:sp>
    </p:spTree>
    <p:extLst>
      <p:ext uri="{BB962C8B-B14F-4D97-AF65-F5344CB8AC3E}">
        <p14:creationId xmlns:p14="http://schemas.microsoft.com/office/powerpoint/2010/main" val="154389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spcAft>
                <a:spcPts val="800"/>
              </a:spcAft>
            </a:pPr>
            <a:r>
              <a:rPr lang="en" altLang="ko-KR" sz="2800" b="0" i="0" u="none" strike="noStrike" dirty="0">
                <a:solidFill>
                  <a:srgbClr val="000000"/>
                </a:solidFill>
                <a:effectLst/>
                <a:latin typeface="-webkit-standard"/>
              </a:rPr>
              <a:t>On this slide, I’d like to connect the previous MOGA optimization results with the chromaticity scan.</a:t>
            </a:r>
            <a:br>
              <a:rPr lang="en" altLang="ko-KR" sz="2800" dirty="0"/>
            </a:br>
            <a:r>
              <a:rPr lang="en" altLang="ko-KR" sz="2800" b="0" i="0" u="none" strike="noStrike" dirty="0">
                <a:solidFill>
                  <a:srgbClr val="000000"/>
                </a:solidFill>
                <a:effectLst/>
                <a:latin typeface="-webkit-standard"/>
              </a:rPr>
              <a:t>On the left, you see the chromaticity distribution of the last-generation populations from the direct MOGA optimization. At that time, we observed that most solutions clustered in the region of low horizontal and high vertical chromaticity, but we could not explain the reason.</a:t>
            </a:r>
            <a:br>
              <a:rPr lang="en" altLang="ko-KR" sz="2800" dirty="0"/>
            </a:br>
            <a:r>
              <a:rPr lang="en" altLang="ko-KR" sz="2800" b="0" i="0" u="none" strike="noStrike" dirty="0">
                <a:solidFill>
                  <a:srgbClr val="000000"/>
                </a:solidFill>
                <a:effectLst/>
                <a:latin typeface="-webkit-standard"/>
              </a:rPr>
              <a:t>On the right, you see the lifetime results from chromaticity scans with error lattices. These show a very similar trend: lattices with low horizontal and high vertical chromaticity achieve longer lifetimes.</a:t>
            </a:r>
            <a:br>
              <a:rPr lang="en" altLang="ko-KR" sz="2800" dirty="0"/>
            </a:br>
            <a:r>
              <a:rPr lang="en" altLang="ko-KR" sz="2800" b="0" i="0" u="none" strike="noStrike" dirty="0">
                <a:solidFill>
                  <a:srgbClr val="000000"/>
                </a:solidFill>
                <a:effectLst/>
                <a:latin typeface="-webkit-standard"/>
              </a:rPr>
              <a:t>This tells us that the clustering of MOGA solutions in that region was not a coincidence, but rather reflects the underlying preference of error lattices for this chromaticity condition. So this new analysis helps explain why the MOGA with errors showed that trend.</a:t>
            </a:r>
            <a:endParaRPr kumimoji="1" lang="ko-KR" altLang="en-US" dirty="0"/>
          </a:p>
        </p:txBody>
      </p:sp>
    </p:spTree>
    <p:extLst>
      <p:ext uri="{BB962C8B-B14F-4D97-AF65-F5344CB8AC3E}">
        <p14:creationId xmlns:p14="http://schemas.microsoft.com/office/powerpoint/2010/main" val="145821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7C2CCA40-7E68-42EF-A5B4-DD9DE2881122}" type="datetime1">
              <a:rPr lang="ko-KR" altLang="en-US" smtClean="0"/>
              <a:t>2025-09-18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92250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C0DC0F5-F13C-45AB-940E-F4834A6B20D5}" type="datetime1">
              <a:rPr lang="ko-KR" altLang="en-US" smtClean="0"/>
              <a:t>2025-09-18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64045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262ADE9-2401-472D-B814-8E806DA3679C}" type="datetime1">
              <a:rPr lang="ko-KR" altLang="en-US" smtClean="0"/>
              <a:t>2025-09-18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79845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61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6E95C192-F798-40B0-8A31-E93ACA5A16B2}" type="datetime1">
              <a:rPr lang="ko-KR" altLang="en-US" smtClean="0"/>
              <a:t>2025-09-18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328037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4CC6F28E-A7DD-4CF3-A442-A9654C97596B}" type="datetime1">
              <a:rPr lang="ko-KR" altLang="en-US" smtClean="0"/>
              <a:t>2025-09-18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66877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BB488A26-312C-4C23-8869-D52F9C3F4DEE}" type="datetime1">
              <a:rPr lang="ko-KR" altLang="en-US" smtClean="0"/>
              <a:t>2025-09-18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71534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66709558-4BA9-4C64-B97B-034A07B5FE02}" type="datetime1">
              <a:rPr lang="ko-KR" altLang="en-US" smtClean="0"/>
              <a:t>2025-09-18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91166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11122B86-7B08-4BB2-8BF1-B2903321ED34}" type="datetime1">
              <a:rPr lang="ko-KR" altLang="en-US" smtClean="0"/>
              <a:t>2025-09-18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03837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4783CB7-B656-4533-B529-922460B2B842}" type="datetime1">
              <a:rPr lang="ko-KR" altLang="en-US" smtClean="0"/>
              <a:t>2025-09-18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17254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94E6AE59-5861-470F-8F99-001B2C13F091}" type="datetime1">
              <a:rPr lang="ko-KR" altLang="en-US" smtClean="0"/>
              <a:t>2025-09-18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59239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2B63D849-8A13-40B7-9D01-6C44718BA2C9}" type="datetime1">
              <a:rPr lang="ko-KR" altLang="en-US" smtClean="0"/>
              <a:t>2025-09-18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09459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1D634-737B-4E6A-AF15-1C3ABCA476DC}" type="datetime1">
              <a:rPr lang="ko-KR" altLang="en-US" smtClean="0"/>
              <a:t>2025-09-18</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3840275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2.png"/><Relationship Id="rId7" Type="http://schemas.openxmlformats.org/officeDocument/2006/relationships/image" Target="../media/image34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561" y="2250913"/>
            <a:ext cx="308269" cy="317517"/>
          </a:xfrm>
          <a:prstGeom prst="rect">
            <a:avLst/>
          </a:prstGeom>
        </p:spPr>
      </p:pic>
      <p:pic>
        <p:nvPicPr>
          <p:cNvPr id="59" name="그림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5294" y="2258607"/>
            <a:ext cx="280526" cy="302104"/>
          </a:xfrm>
          <a:prstGeom prst="rect">
            <a:avLst/>
          </a:prstGeom>
        </p:spPr>
      </p:pic>
      <p:sp>
        <p:nvSpPr>
          <p:cNvPr id="63" name="TextBox 62"/>
          <p:cNvSpPr txBox="1"/>
          <p:nvPr/>
        </p:nvSpPr>
        <p:spPr>
          <a:xfrm>
            <a:off x="0" y="3596263"/>
            <a:ext cx="12162802" cy="1754326"/>
          </a:xfrm>
          <a:prstGeom prst="rect">
            <a:avLst/>
          </a:prstGeom>
          <a:noFill/>
        </p:spPr>
        <p:txBody>
          <a:bodyPr wrap="square" rtlCol="0">
            <a:spAutoFit/>
          </a:bodyPr>
          <a:lstStyle/>
          <a:p>
            <a:pPr algn="ctr"/>
            <a:r>
              <a:rPr lang="en-US" altLang="ko-KR" sz="2400" dirty="0" err="1">
                <a:latin typeface="Arial" panose="020B0604020202020204" pitchFamily="34" charset="0"/>
                <a:cs typeface="Arial" panose="020B0604020202020204" pitchFamily="34" charset="0"/>
              </a:rPr>
              <a:t>Junha</a:t>
            </a:r>
            <a:r>
              <a:rPr lang="en-US" altLang="ko-KR" sz="2400" dirty="0">
                <a:latin typeface="Arial" panose="020B0604020202020204" pitchFamily="34" charset="0"/>
                <a:cs typeface="Arial" panose="020B0604020202020204" pitchFamily="34" charset="0"/>
              </a:rPr>
              <a:t> Kim</a:t>
            </a:r>
          </a:p>
          <a:p>
            <a:pPr algn="ctr"/>
            <a:r>
              <a:rPr lang="en-US" altLang="ko-KR" sz="2000" dirty="0">
                <a:latin typeface="Arial" panose="020B0604020202020204" pitchFamily="34" charset="0"/>
                <a:cs typeface="Arial" panose="020B0604020202020204" pitchFamily="34" charset="0"/>
              </a:rPr>
              <a:t>PAL, UNIST</a:t>
            </a:r>
          </a:p>
          <a:p>
            <a:pPr algn="ctr"/>
            <a:endParaRPr lang="en-US" altLang="ko-KR" sz="2000" dirty="0">
              <a:latin typeface="Arial" panose="020B0604020202020204" pitchFamily="34" charset="0"/>
              <a:cs typeface="Arial" panose="020B0604020202020204" pitchFamily="34" charset="0"/>
            </a:endParaRPr>
          </a:p>
          <a:p>
            <a:pPr algn="ctr"/>
            <a:r>
              <a:rPr lang="en-US" altLang="ko-KR" sz="2400" dirty="0" err="1">
                <a:latin typeface="Arial" panose="020B0604020202020204" pitchFamily="34" charset="0"/>
                <a:cs typeface="Arial" panose="020B0604020202020204" pitchFamily="34" charset="0"/>
              </a:rPr>
              <a:t>Jaehyun</a:t>
            </a:r>
            <a:r>
              <a:rPr lang="en-US" altLang="ko-KR" sz="2400" dirty="0">
                <a:latin typeface="Arial" panose="020B0604020202020204" pitchFamily="34" charset="0"/>
                <a:cs typeface="Arial" panose="020B0604020202020204" pitchFamily="34" charset="0"/>
              </a:rPr>
              <a:t> Kim, </a:t>
            </a:r>
            <a:r>
              <a:rPr lang="en-US" altLang="ko-KR" sz="2400" dirty="0" err="1">
                <a:latin typeface="Arial" panose="020B0604020202020204" pitchFamily="34" charset="0"/>
                <a:cs typeface="Arial" panose="020B0604020202020204" pitchFamily="34" charset="0"/>
              </a:rPr>
              <a:t>Gyeongsu</a:t>
            </a:r>
            <a:r>
              <a:rPr lang="en-US" altLang="ko-KR" sz="2400" dirty="0">
                <a:latin typeface="Arial" panose="020B0604020202020204" pitchFamily="34" charset="0"/>
                <a:cs typeface="Arial" panose="020B0604020202020204" pitchFamily="34" charset="0"/>
              </a:rPr>
              <a:t> Jang, Jimin Seok, </a:t>
            </a:r>
            <a:r>
              <a:rPr lang="en-US" altLang="ko-KR" sz="2400" dirty="0" err="1">
                <a:latin typeface="Arial" panose="020B0604020202020204" pitchFamily="34" charset="0"/>
                <a:cs typeface="Arial" panose="020B0604020202020204" pitchFamily="34" charset="0"/>
              </a:rPr>
              <a:t>Jaeyu</a:t>
            </a:r>
            <a:r>
              <a:rPr lang="en-US" altLang="ko-KR" sz="2400" dirty="0">
                <a:latin typeface="Arial" panose="020B0604020202020204" pitchFamily="34" charset="0"/>
                <a:cs typeface="Arial" panose="020B0604020202020204" pitchFamily="34" charset="0"/>
              </a:rPr>
              <a:t> Lee, Moses Chung</a:t>
            </a:r>
            <a:r>
              <a:rPr lang="ko-KR" altLang="en-US" sz="2400" dirty="0">
                <a:latin typeface="Arial" panose="020B0604020202020204" pitchFamily="34" charset="0"/>
                <a:cs typeface="Arial" panose="020B0604020202020204" pitchFamily="34" charset="0"/>
              </a:rPr>
              <a:t>*</a:t>
            </a:r>
            <a:endParaRPr lang="en-US" altLang="ko-KR" sz="2400" dirty="0">
              <a:latin typeface="Arial" panose="020B0604020202020204" pitchFamily="34" charset="0"/>
              <a:cs typeface="Arial" panose="020B0604020202020204" pitchFamily="34" charset="0"/>
            </a:endParaRPr>
          </a:p>
          <a:p>
            <a:pPr algn="ctr"/>
            <a:r>
              <a:rPr lang="en-US" altLang="ko-KR" sz="2000" dirty="0">
                <a:latin typeface="Arial" panose="020B0604020202020204" pitchFamily="34" charset="0"/>
                <a:cs typeface="Arial" panose="020B0604020202020204" pitchFamily="34" charset="0"/>
              </a:rPr>
              <a:t>PAL, POSTECH</a:t>
            </a:r>
          </a:p>
        </p:txBody>
      </p:sp>
      <p:pic>
        <p:nvPicPr>
          <p:cNvPr id="17" name="그림 16">
            <a:extLst>
              <a:ext uri="{FF2B5EF4-FFF2-40B4-BE49-F238E27FC236}">
                <a16:creationId xmlns:a16="http://schemas.microsoft.com/office/drawing/2014/main" id="{2E85E2ED-ADE8-486C-8CE7-5B2739470836}"/>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0833100" y="5473700"/>
            <a:ext cx="1358900" cy="1384300"/>
          </a:xfrm>
          <a:prstGeom prst="rect">
            <a:avLst/>
          </a:prstGeom>
        </p:spPr>
      </p:pic>
      <p:pic>
        <p:nvPicPr>
          <p:cNvPr id="18" name="그림 17">
            <a:extLst>
              <a:ext uri="{FF2B5EF4-FFF2-40B4-BE49-F238E27FC236}">
                <a16:creationId xmlns:a16="http://schemas.microsoft.com/office/drawing/2014/main" id="{161607F0-1624-46D8-8A5B-5D496A076FD2}"/>
              </a:ext>
            </a:extLst>
          </p:cNvPr>
          <p:cNvPicPr>
            <a:picLocks noChangeAspect="1"/>
          </p:cNvPicPr>
          <p:nvPr/>
        </p:nvPicPr>
        <p:blipFill>
          <a:blip r:embed="rId6"/>
          <a:stretch>
            <a:fillRect/>
          </a:stretch>
        </p:blipFill>
        <p:spPr>
          <a:xfrm>
            <a:off x="29197" y="178509"/>
            <a:ext cx="2043599" cy="962213"/>
          </a:xfrm>
          <a:prstGeom prst="rect">
            <a:avLst/>
          </a:prstGeom>
        </p:spPr>
      </p:pic>
      <p:sp>
        <p:nvSpPr>
          <p:cNvPr id="9" name="직사각형 8">
            <a:extLst>
              <a:ext uri="{FF2B5EF4-FFF2-40B4-BE49-F238E27FC236}">
                <a16:creationId xmlns:a16="http://schemas.microsoft.com/office/drawing/2014/main" id="{AE8D949A-9C3E-4E06-9A22-A9911811FCE6}"/>
              </a:ext>
            </a:extLst>
          </p:cNvPr>
          <p:cNvSpPr/>
          <p:nvPr/>
        </p:nvSpPr>
        <p:spPr>
          <a:xfrm>
            <a:off x="14599" y="2306820"/>
            <a:ext cx="12162801" cy="523220"/>
          </a:xfrm>
          <a:prstGeom prst="rect">
            <a:avLst/>
          </a:prstGeom>
        </p:spPr>
        <p:txBody>
          <a:bodyPr wrap="square">
            <a:spAutoFit/>
          </a:bodyPr>
          <a:lstStyle/>
          <a:p>
            <a:pPr algn="ctr"/>
            <a:r>
              <a:rPr lang="en-US" altLang="ko-KR" sz="2800" b="1" dirty="0">
                <a:solidFill>
                  <a:schemeClr val="accent5">
                    <a:lumMod val="50000"/>
                  </a:schemeClr>
                </a:solidFill>
              </a:rPr>
              <a:t>Finding optimal tune and chromaticity of Korea-4GSR storage ring</a:t>
            </a:r>
            <a:endParaRPr lang="ko-KR" altLang="ko-KR" sz="2800" dirty="0">
              <a:solidFill>
                <a:schemeClr val="accent5">
                  <a:lumMod val="50000"/>
                </a:schemeClr>
              </a:solidFill>
            </a:endParaRPr>
          </a:p>
        </p:txBody>
      </p:sp>
    </p:spTree>
    <p:extLst>
      <p:ext uri="{BB962C8B-B14F-4D97-AF65-F5344CB8AC3E}">
        <p14:creationId xmlns:p14="http://schemas.microsoft.com/office/powerpoint/2010/main" val="280818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C6B6744B-5CDC-4F67-A9FD-79A82CC7AE3D}"/>
              </a:ext>
            </a:extLst>
          </p:cNvPr>
          <p:cNvPicPr>
            <a:picLocks noChangeAspect="1"/>
          </p:cNvPicPr>
          <p:nvPr/>
        </p:nvPicPr>
        <p:blipFill>
          <a:blip r:embed="rId2"/>
          <a:stretch>
            <a:fillRect/>
          </a:stretch>
        </p:blipFill>
        <p:spPr>
          <a:xfrm>
            <a:off x="87593" y="3444993"/>
            <a:ext cx="4277750" cy="3300084"/>
          </a:xfrm>
          <a:prstGeom prst="rect">
            <a:avLst/>
          </a:prstGeom>
        </p:spPr>
      </p:pic>
      <p:pic>
        <p:nvPicPr>
          <p:cNvPr id="4" name="그림 3">
            <a:extLst>
              <a:ext uri="{FF2B5EF4-FFF2-40B4-BE49-F238E27FC236}">
                <a16:creationId xmlns:a16="http://schemas.microsoft.com/office/drawing/2014/main" id="{848BBAB5-6AD6-478C-9CB1-CF3111F258F4}"/>
              </a:ext>
            </a:extLst>
          </p:cNvPr>
          <p:cNvPicPr>
            <a:picLocks noChangeAspect="1"/>
          </p:cNvPicPr>
          <p:nvPr/>
        </p:nvPicPr>
        <p:blipFill>
          <a:blip r:embed="rId2"/>
          <a:stretch>
            <a:fillRect/>
          </a:stretch>
        </p:blipFill>
        <p:spPr>
          <a:xfrm>
            <a:off x="195612" y="144909"/>
            <a:ext cx="4061712" cy="3133421"/>
          </a:xfrm>
          <a:prstGeom prst="rect">
            <a:avLst/>
          </a:prstGeom>
        </p:spPr>
      </p:pic>
      <p:pic>
        <p:nvPicPr>
          <p:cNvPr id="5" name="그림 4">
            <a:extLst>
              <a:ext uri="{FF2B5EF4-FFF2-40B4-BE49-F238E27FC236}">
                <a16:creationId xmlns:a16="http://schemas.microsoft.com/office/drawing/2014/main" id="{B964C47A-C87C-4839-AE51-6611E9D4D692}"/>
              </a:ext>
            </a:extLst>
          </p:cNvPr>
          <p:cNvPicPr>
            <a:picLocks noChangeAspect="1"/>
          </p:cNvPicPr>
          <p:nvPr/>
        </p:nvPicPr>
        <p:blipFill>
          <a:blip r:embed="rId3"/>
          <a:stretch>
            <a:fillRect/>
          </a:stretch>
        </p:blipFill>
        <p:spPr>
          <a:xfrm>
            <a:off x="4411469" y="144909"/>
            <a:ext cx="3812517" cy="3133421"/>
          </a:xfrm>
          <a:prstGeom prst="rect">
            <a:avLst/>
          </a:prstGeom>
        </p:spPr>
      </p:pic>
      <p:sp>
        <p:nvSpPr>
          <p:cNvPr id="6" name="별: 꼭짓점 5개 5">
            <a:extLst>
              <a:ext uri="{FF2B5EF4-FFF2-40B4-BE49-F238E27FC236}">
                <a16:creationId xmlns:a16="http://schemas.microsoft.com/office/drawing/2014/main" id="{4802F443-94A2-45AB-9FFE-F06CE9C788E2}"/>
              </a:ext>
            </a:extLst>
          </p:cNvPr>
          <p:cNvSpPr/>
          <p:nvPr/>
        </p:nvSpPr>
        <p:spPr>
          <a:xfrm>
            <a:off x="1347592" y="1353787"/>
            <a:ext cx="179283" cy="179283"/>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별: 꼭짓점 5개 6">
            <a:extLst>
              <a:ext uri="{FF2B5EF4-FFF2-40B4-BE49-F238E27FC236}">
                <a16:creationId xmlns:a16="http://schemas.microsoft.com/office/drawing/2014/main" id="{B0650CE2-DDA5-46C6-8B0F-FDDB9CE9EFA7}"/>
              </a:ext>
            </a:extLst>
          </p:cNvPr>
          <p:cNvSpPr/>
          <p:nvPr/>
        </p:nvSpPr>
        <p:spPr>
          <a:xfrm>
            <a:off x="1347592" y="5856776"/>
            <a:ext cx="179283" cy="179283"/>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1" name="그림 10">
            <a:extLst>
              <a:ext uri="{FF2B5EF4-FFF2-40B4-BE49-F238E27FC236}">
                <a16:creationId xmlns:a16="http://schemas.microsoft.com/office/drawing/2014/main" id="{0098BA14-FECC-4208-B46D-4ED2FED28F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1469" y="3429000"/>
            <a:ext cx="3903566" cy="3217653"/>
          </a:xfrm>
          <a:prstGeom prst="rect">
            <a:avLst/>
          </a:prstGeom>
        </p:spPr>
      </p:pic>
      <p:sp>
        <p:nvSpPr>
          <p:cNvPr id="8" name="TextBox 7">
            <a:extLst>
              <a:ext uri="{FF2B5EF4-FFF2-40B4-BE49-F238E27FC236}">
                <a16:creationId xmlns:a16="http://schemas.microsoft.com/office/drawing/2014/main" id="{0FA2C0F8-0DCD-4C0B-8A82-016B5159C7F6}"/>
              </a:ext>
            </a:extLst>
          </p:cNvPr>
          <p:cNvSpPr txBox="1"/>
          <p:nvPr/>
        </p:nvSpPr>
        <p:spPr>
          <a:xfrm>
            <a:off x="1526875" y="144909"/>
            <a:ext cx="1382317" cy="369332"/>
          </a:xfrm>
          <a:prstGeom prst="rect">
            <a:avLst/>
          </a:prstGeom>
          <a:noFill/>
        </p:spPr>
        <p:txBody>
          <a:bodyPr wrap="square" rtlCol="0">
            <a:spAutoFit/>
          </a:bodyPr>
          <a:lstStyle/>
          <a:p>
            <a:r>
              <a:rPr lang="en-US" altLang="ko-KR" b="1" dirty="0"/>
              <a:t>Tune scan</a:t>
            </a:r>
            <a:endParaRPr lang="ko-KR" altLang="en-US" b="1" dirty="0"/>
          </a:p>
        </p:txBody>
      </p:sp>
      <p:sp>
        <p:nvSpPr>
          <p:cNvPr id="12" name="TextBox 11">
            <a:extLst>
              <a:ext uri="{FF2B5EF4-FFF2-40B4-BE49-F238E27FC236}">
                <a16:creationId xmlns:a16="http://schemas.microsoft.com/office/drawing/2014/main" id="{183208B0-8FB7-4998-BF63-0B701C9D5ABD}"/>
              </a:ext>
            </a:extLst>
          </p:cNvPr>
          <p:cNvSpPr txBox="1"/>
          <p:nvPr/>
        </p:nvSpPr>
        <p:spPr>
          <a:xfrm>
            <a:off x="4846791" y="144909"/>
            <a:ext cx="2790825" cy="369332"/>
          </a:xfrm>
          <a:prstGeom prst="rect">
            <a:avLst/>
          </a:prstGeom>
          <a:noFill/>
        </p:spPr>
        <p:txBody>
          <a:bodyPr wrap="square" rtlCol="0">
            <a:spAutoFit/>
          </a:bodyPr>
          <a:lstStyle/>
          <a:p>
            <a:r>
              <a:rPr lang="en-US" altLang="ko-KR" b="1" dirty="0" err="1"/>
              <a:t>Chrom</a:t>
            </a:r>
            <a:r>
              <a:rPr lang="en-US" altLang="ko-KR" b="1" dirty="0"/>
              <a:t> scan @ fix tune</a:t>
            </a:r>
            <a:endParaRPr lang="ko-KR" altLang="en-US" b="1" dirty="0"/>
          </a:p>
        </p:txBody>
      </p:sp>
      <p:sp>
        <p:nvSpPr>
          <p:cNvPr id="19" name="TextBox 18">
            <a:extLst>
              <a:ext uri="{FF2B5EF4-FFF2-40B4-BE49-F238E27FC236}">
                <a16:creationId xmlns:a16="http://schemas.microsoft.com/office/drawing/2014/main" id="{02153396-A227-4B56-BFA2-091ED5B4ECB9}"/>
              </a:ext>
            </a:extLst>
          </p:cNvPr>
          <p:cNvSpPr txBox="1"/>
          <p:nvPr/>
        </p:nvSpPr>
        <p:spPr>
          <a:xfrm>
            <a:off x="4922314" y="3397288"/>
            <a:ext cx="2790825" cy="369332"/>
          </a:xfrm>
          <a:prstGeom prst="rect">
            <a:avLst/>
          </a:prstGeom>
          <a:noFill/>
        </p:spPr>
        <p:txBody>
          <a:bodyPr wrap="square" rtlCol="0">
            <a:spAutoFit/>
          </a:bodyPr>
          <a:lstStyle/>
          <a:p>
            <a:r>
              <a:rPr lang="en-US" altLang="ko-KR" b="1" dirty="0" err="1">
                <a:solidFill>
                  <a:schemeClr val="bg1"/>
                </a:solidFill>
              </a:rPr>
              <a:t>Chrom</a:t>
            </a:r>
            <a:r>
              <a:rPr lang="en-US" altLang="ko-KR" b="1" dirty="0">
                <a:solidFill>
                  <a:schemeClr val="bg1"/>
                </a:solidFill>
              </a:rPr>
              <a:t> scan @ fix tune</a:t>
            </a:r>
            <a:endParaRPr lang="ko-KR" altLang="en-US" b="1" dirty="0">
              <a:solidFill>
                <a:schemeClr val="bg1"/>
              </a:solidFill>
            </a:endParaRPr>
          </a:p>
        </p:txBody>
      </p:sp>
      <p:sp>
        <p:nvSpPr>
          <p:cNvPr id="22" name="TextBox 21">
            <a:extLst>
              <a:ext uri="{FF2B5EF4-FFF2-40B4-BE49-F238E27FC236}">
                <a16:creationId xmlns:a16="http://schemas.microsoft.com/office/drawing/2014/main" id="{7A973C41-F8B9-4EBF-9C10-E9AA3C25EEE2}"/>
              </a:ext>
            </a:extLst>
          </p:cNvPr>
          <p:cNvSpPr txBox="1"/>
          <p:nvPr/>
        </p:nvSpPr>
        <p:spPr>
          <a:xfrm>
            <a:off x="1456269" y="3513437"/>
            <a:ext cx="1382317" cy="369332"/>
          </a:xfrm>
          <a:prstGeom prst="rect">
            <a:avLst/>
          </a:prstGeom>
          <a:noFill/>
        </p:spPr>
        <p:txBody>
          <a:bodyPr wrap="square" rtlCol="0">
            <a:spAutoFit/>
          </a:bodyPr>
          <a:lstStyle/>
          <a:p>
            <a:r>
              <a:rPr lang="en-US" altLang="ko-KR" b="1" dirty="0"/>
              <a:t>Tune scan</a:t>
            </a:r>
            <a:endParaRPr lang="ko-KR" altLang="en-US" b="1" dirty="0"/>
          </a:p>
        </p:txBody>
      </p:sp>
    </p:spTree>
    <p:extLst>
      <p:ext uri="{BB962C8B-B14F-4D97-AF65-F5344CB8AC3E}">
        <p14:creationId xmlns:p14="http://schemas.microsoft.com/office/powerpoint/2010/main" val="69270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0493C274-9BAD-4AE1-A011-D1FC65B313E3}"/>
              </a:ext>
            </a:extLst>
          </p:cNvPr>
          <p:cNvPicPr>
            <a:picLocks noChangeAspect="1"/>
          </p:cNvPicPr>
          <p:nvPr/>
        </p:nvPicPr>
        <p:blipFill>
          <a:blip r:embed="rId2"/>
          <a:stretch>
            <a:fillRect/>
          </a:stretch>
        </p:blipFill>
        <p:spPr>
          <a:xfrm>
            <a:off x="8325055" y="617963"/>
            <a:ext cx="3562146" cy="2860923"/>
          </a:xfrm>
          <a:prstGeom prst="rect">
            <a:avLst/>
          </a:prstGeom>
        </p:spPr>
      </p:pic>
      <p:pic>
        <p:nvPicPr>
          <p:cNvPr id="8" name="그림 7">
            <a:extLst>
              <a:ext uri="{FF2B5EF4-FFF2-40B4-BE49-F238E27FC236}">
                <a16:creationId xmlns:a16="http://schemas.microsoft.com/office/drawing/2014/main" id="{4FDB71A0-3129-4F6D-83FA-3A2CC0F57F9C}"/>
              </a:ext>
            </a:extLst>
          </p:cNvPr>
          <p:cNvPicPr>
            <a:picLocks noChangeAspect="1"/>
          </p:cNvPicPr>
          <p:nvPr/>
        </p:nvPicPr>
        <p:blipFill>
          <a:blip r:embed="rId3"/>
          <a:stretch>
            <a:fillRect/>
          </a:stretch>
        </p:blipFill>
        <p:spPr>
          <a:xfrm>
            <a:off x="4400754" y="617963"/>
            <a:ext cx="3779278" cy="3057978"/>
          </a:xfrm>
          <a:prstGeom prst="rect">
            <a:avLst/>
          </a:prstGeom>
        </p:spPr>
      </p:pic>
      <p:pic>
        <p:nvPicPr>
          <p:cNvPr id="9" name="그림 8">
            <a:extLst>
              <a:ext uri="{FF2B5EF4-FFF2-40B4-BE49-F238E27FC236}">
                <a16:creationId xmlns:a16="http://schemas.microsoft.com/office/drawing/2014/main" id="{6B88DB79-18B1-48A6-A8A6-D01C09348C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994" y="538125"/>
            <a:ext cx="3903566" cy="3217653"/>
          </a:xfrm>
          <a:prstGeom prst="rect">
            <a:avLst/>
          </a:prstGeom>
        </p:spPr>
      </p:pic>
      <p:sp>
        <p:nvSpPr>
          <p:cNvPr id="10" name="TextBox 9">
            <a:extLst>
              <a:ext uri="{FF2B5EF4-FFF2-40B4-BE49-F238E27FC236}">
                <a16:creationId xmlns:a16="http://schemas.microsoft.com/office/drawing/2014/main" id="{DD8B636F-C7D4-49C8-AB4A-1E35920FCA2F}"/>
              </a:ext>
            </a:extLst>
          </p:cNvPr>
          <p:cNvSpPr txBox="1"/>
          <p:nvPr/>
        </p:nvSpPr>
        <p:spPr>
          <a:xfrm>
            <a:off x="797989" y="471397"/>
            <a:ext cx="2790825" cy="369332"/>
          </a:xfrm>
          <a:prstGeom prst="rect">
            <a:avLst/>
          </a:prstGeom>
          <a:noFill/>
        </p:spPr>
        <p:txBody>
          <a:bodyPr wrap="square" rtlCol="0">
            <a:spAutoFit/>
          </a:bodyPr>
          <a:lstStyle/>
          <a:p>
            <a:r>
              <a:rPr lang="en-US" altLang="ko-KR" b="1" dirty="0" err="1">
                <a:solidFill>
                  <a:schemeClr val="bg1"/>
                </a:solidFill>
              </a:rPr>
              <a:t>Chrom</a:t>
            </a:r>
            <a:r>
              <a:rPr lang="en-US" altLang="ko-KR" b="1" dirty="0">
                <a:solidFill>
                  <a:schemeClr val="bg1"/>
                </a:solidFill>
              </a:rPr>
              <a:t> scan @ fix tune</a:t>
            </a:r>
            <a:endParaRPr lang="ko-KR" altLang="en-US" b="1" dirty="0">
              <a:solidFill>
                <a:schemeClr val="bg1"/>
              </a:solidFill>
            </a:endParaRPr>
          </a:p>
        </p:txBody>
      </p:sp>
      <p:sp>
        <p:nvSpPr>
          <p:cNvPr id="2" name="TextBox 1">
            <a:extLst>
              <a:ext uri="{FF2B5EF4-FFF2-40B4-BE49-F238E27FC236}">
                <a16:creationId xmlns:a16="http://schemas.microsoft.com/office/drawing/2014/main" id="{3C20EE5A-5B39-410D-8838-52A1560A7842}"/>
              </a:ext>
            </a:extLst>
          </p:cNvPr>
          <p:cNvSpPr txBox="1"/>
          <p:nvPr/>
        </p:nvSpPr>
        <p:spPr>
          <a:xfrm>
            <a:off x="432041" y="4025776"/>
            <a:ext cx="11083683" cy="2308324"/>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t>Vertical chromaticity</a:t>
            </a:r>
            <a:r>
              <a:rPr lang="ko-KR" altLang="en-US" dirty="0"/>
              <a:t>가 </a:t>
            </a:r>
            <a:r>
              <a:rPr lang="en-US" altLang="ko-KR" dirty="0"/>
              <a:t>9</a:t>
            </a:r>
            <a:r>
              <a:rPr lang="ko-KR" altLang="en-US" dirty="0"/>
              <a:t>이상에서 </a:t>
            </a:r>
            <a:r>
              <a:rPr lang="en-US" altLang="ko-KR" dirty="0"/>
              <a:t>lifetime</a:t>
            </a:r>
            <a:r>
              <a:rPr lang="ko-KR" altLang="en-US" dirty="0"/>
              <a:t>이 </a:t>
            </a:r>
            <a:r>
              <a:rPr lang="ko-KR" altLang="en-US" dirty="0" err="1"/>
              <a:t>안좋은</a:t>
            </a:r>
            <a:r>
              <a:rPr lang="ko-KR" altLang="en-US" dirty="0"/>
              <a:t> 이유 </a:t>
            </a:r>
            <a:r>
              <a:rPr lang="en-US" altLang="ko-KR" dirty="0"/>
              <a:t>:</a:t>
            </a:r>
          </a:p>
          <a:p>
            <a:pPr marL="285750" indent="-285750">
              <a:buFont typeface="Wingdings" panose="05000000000000000000" pitchFamily="2" charset="2"/>
              <a:buChar char="Ø"/>
            </a:pPr>
            <a:endParaRPr lang="en-US" altLang="ko-KR" dirty="0"/>
          </a:p>
          <a:p>
            <a:pPr marL="285750" indent="-285750">
              <a:buFont typeface="Wingdings" panose="05000000000000000000" pitchFamily="2" charset="2"/>
              <a:buChar char="Ø"/>
            </a:pPr>
            <a:r>
              <a:rPr lang="en-US" altLang="ko-KR" dirty="0"/>
              <a:t>Vertical tune : 0.26 -&gt; 0.1</a:t>
            </a:r>
            <a:r>
              <a:rPr lang="ko-KR" altLang="en-US" dirty="0"/>
              <a:t>로 낮아짐</a:t>
            </a:r>
            <a:endParaRPr lang="en-US" altLang="ko-KR" dirty="0"/>
          </a:p>
          <a:p>
            <a:pPr marL="285750" indent="-285750">
              <a:buFont typeface="Wingdings" panose="05000000000000000000" pitchFamily="2" charset="2"/>
              <a:buChar char="Ø"/>
            </a:pPr>
            <a:endParaRPr lang="en-US" altLang="ko-KR" dirty="0"/>
          </a:p>
          <a:p>
            <a:pPr marL="285750" indent="-285750">
              <a:buFont typeface="Wingdings" panose="05000000000000000000" pitchFamily="2" charset="2"/>
              <a:buChar char="Ø"/>
            </a:pPr>
            <a:r>
              <a:rPr lang="en-US" altLang="ko-KR" dirty="0"/>
              <a:t>Vertical </a:t>
            </a:r>
            <a:r>
              <a:rPr lang="en-US" altLang="ko-KR" dirty="0" err="1"/>
              <a:t>chrom</a:t>
            </a:r>
            <a:r>
              <a:rPr lang="en-US" altLang="ko-KR" dirty="0"/>
              <a:t> : 4 -&gt; 7 </a:t>
            </a:r>
            <a:r>
              <a:rPr lang="ko-KR" altLang="en-US" dirty="0"/>
              <a:t>로 높아짐</a:t>
            </a:r>
            <a:endParaRPr lang="en-US" altLang="ko-KR" dirty="0"/>
          </a:p>
          <a:p>
            <a:pPr marL="285750" indent="-285750">
              <a:buFont typeface="Wingdings" panose="05000000000000000000" pitchFamily="2" charset="2"/>
              <a:buChar char="Ø"/>
            </a:pPr>
            <a:endParaRPr lang="en-US" altLang="ko-KR" dirty="0"/>
          </a:p>
          <a:p>
            <a:pPr marL="285750" indent="-285750">
              <a:buFont typeface="Wingdings" panose="05000000000000000000" pitchFamily="2" charset="2"/>
              <a:buChar char="Ø"/>
            </a:pPr>
            <a:r>
              <a:rPr lang="ko-KR" altLang="en-US" dirty="0" err="1"/>
              <a:t>으로</a:t>
            </a:r>
            <a:r>
              <a:rPr lang="ko-KR" altLang="en-US" dirty="0"/>
              <a:t> 인하여 적은 </a:t>
            </a:r>
            <a:r>
              <a:rPr lang="en-US" altLang="ko-KR" dirty="0"/>
              <a:t>momentum deviation</a:t>
            </a:r>
            <a:r>
              <a:rPr lang="ko-KR" altLang="en-US" dirty="0"/>
              <a:t>에도 </a:t>
            </a:r>
            <a:r>
              <a:rPr lang="en-US" altLang="ko-KR" dirty="0"/>
              <a:t>integer tune</a:t>
            </a:r>
            <a:r>
              <a:rPr lang="ko-KR" altLang="en-US" dirty="0"/>
              <a:t>에 도달함으로 인해서 적은 </a:t>
            </a:r>
            <a:r>
              <a:rPr lang="en-US" altLang="ko-KR" dirty="0"/>
              <a:t>momentum aperture</a:t>
            </a:r>
            <a:r>
              <a:rPr lang="ko-KR" altLang="en-US" dirty="0"/>
              <a:t>가 생겨 </a:t>
            </a:r>
            <a:r>
              <a:rPr lang="en-US" altLang="ko-KR" dirty="0"/>
              <a:t>lifetime</a:t>
            </a:r>
            <a:r>
              <a:rPr lang="ko-KR" altLang="en-US" dirty="0"/>
              <a:t>이 </a:t>
            </a:r>
            <a:r>
              <a:rPr lang="ko-KR" altLang="en-US" dirty="0" err="1"/>
              <a:t>낮아진것으로</a:t>
            </a:r>
            <a:r>
              <a:rPr lang="ko-KR" altLang="en-US" dirty="0"/>
              <a:t> 보임</a:t>
            </a:r>
          </a:p>
        </p:txBody>
      </p:sp>
      <p:sp>
        <p:nvSpPr>
          <p:cNvPr id="11" name="별: 꼭짓점 5개 10">
            <a:extLst>
              <a:ext uri="{FF2B5EF4-FFF2-40B4-BE49-F238E27FC236}">
                <a16:creationId xmlns:a16="http://schemas.microsoft.com/office/drawing/2014/main" id="{BCC4C5DB-B8C6-4209-AA1E-D62934AEA176}"/>
              </a:ext>
            </a:extLst>
          </p:cNvPr>
          <p:cNvSpPr/>
          <p:nvPr/>
        </p:nvSpPr>
        <p:spPr>
          <a:xfrm>
            <a:off x="1157092" y="1387619"/>
            <a:ext cx="179283" cy="179283"/>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별: 꼭짓점 5개 11">
            <a:extLst>
              <a:ext uri="{FF2B5EF4-FFF2-40B4-BE49-F238E27FC236}">
                <a16:creationId xmlns:a16="http://schemas.microsoft.com/office/drawing/2014/main" id="{206AD899-2599-4A50-8A3E-4EF089143BC5}"/>
              </a:ext>
            </a:extLst>
          </p:cNvPr>
          <p:cNvSpPr/>
          <p:nvPr/>
        </p:nvSpPr>
        <p:spPr>
          <a:xfrm>
            <a:off x="1157091" y="845249"/>
            <a:ext cx="179283" cy="179283"/>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3" name="직선 화살표 연결선 12">
            <a:extLst>
              <a:ext uri="{FF2B5EF4-FFF2-40B4-BE49-F238E27FC236}">
                <a16:creationId xmlns:a16="http://schemas.microsoft.com/office/drawing/2014/main" id="{C88C1F48-7557-4DE7-9AF2-7D374DEA459A}"/>
              </a:ext>
            </a:extLst>
          </p:cNvPr>
          <p:cNvCxnSpPr/>
          <p:nvPr/>
        </p:nvCxnSpPr>
        <p:spPr>
          <a:xfrm>
            <a:off x="1438275" y="1566902"/>
            <a:ext cx="581025" cy="5766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직선 화살표 연결선 13">
            <a:extLst>
              <a:ext uri="{FF2B5EF4-FFF2-40B4-BE49-F238E27FC236}">
                <a16:creationId xmlns:a16="http://schemas.microsoft.com/office/drawing/2014/main" id="{30FFDCE2-375D-42A4-ACCC-3244A4C498AE}"/>
              </a:ext>
            </a:extLst>
          </p:cNvPr>
          <p:cNvCxnSpPr>
            <a:cxnSpLocks/>
          </p:cNvCxnSpPr>
          <p:nvPr/>
        </p:nvCxnSpPr>
        <p:spPr>
          <a:xfrm>
            <a:off x="1481397" y="922867"/>
            <a:ext cx="581025" cy="11234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99C753C-D2EC-4C69-92EA-18EFB71330B5}"/>
              </a:ext>
            </a:extLst>
          </p:cNvPr>
          <p:cNvSpPr txBox="1"/>
          <p:nvPr/>
        </p:nvSpPr>
        <p:spPr>
          <a:xfrm>
            <a:off x="552450" y="2226967"/>
            <a:ext cx="3305175" cy="369332"/>
          </a:xfrm>
          <a:prstGeom prst="rect">
            <a:avLst/>
          </a:prstGeom>
          <a:noFill/>
        </p:spPr>
        <p:txBody>
          <a:bodyPr wrap="square" rtlCol="0">
            <a:spAutoFit/>
          </a:bodyPr>
          <a:lstStyle/>
          <a:p>
            <a:r>
              <a:rPr lang="ko-KR" altLang="en-US" dirty="0"/>
              <a:t>두 지점 </a:t>
            </a:r>
            <a:r>
              <a:rPr lang="en-US" altLang="ko-KR" dirty="0"/>
              <a:t>DA, MDTS curve </a:t>
            </a:r>
            <a:r>
              <a:rPr lang="ko-KR" altLang="en-US" dirty="0"/>
              <a:t>비교</a:t>
            </a:r>
          </a:p>
        </p:txBody>
      </p:sp>
    </p:spTree>
    <p:extLst>
      <p:ext uri="{BB962C8B-B14F-4D97-AF65-F5344CB8AC3E}">
        <p14:creationId xmlns:p14="http://schemas.microsoft.com/office/powerpoint/2010/main" val="3355878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E2B7029D-62F9-4148-99FA-50C34AEB045E}"/>
              </a:ext>
            </a:extLst>
          </p:cNvPr>
          <p:cNvPicPr>
            <a:picLocks noChangeAspect="1"/>
          </p:cNvPicPr>
          <p:nvPr/>
        </p:nvPicPr>
        <p:blipFill>
          <a:blip r:embed="rId2"/>
          <a:stretch>
            <a:fillRect/>
          </a:stretch>
        </p:blipFill>
        <p:spPr>
          <a:xfrm>
            <a:off x="5872551" y="165997"/>
            <a:ext cx="4244263" cy="3263003"/>
          </a:xfrm>
          <a:prstGeom prst="rect">
            <a:avLst/>
          </a:prstGeom>
        </p:spPr>
      </p:pic>
      <p:pic>
        <p:nvPicPr>
          <p:cNvPr id="3" name="그림 2">
            <a:extLst>
              <a:ext uri="{FF2B5EF4-FFF2-40B4-BE49-F238E27FC236}">
                <a16:creationId xmlns:a16="http://schemas.microsoft.com/office/drawing/2014/main" id="{28B92616-7F75-4E54-A0D8-7FAF32EF56CA}"/>
              </a:ext>
            </a:extLst>
          </p:cNvPr>
          <p:cNvPicPr>
            <a:picLocks noChangeAspect="1"/>
          </p:cNvPicPr>
          <p:nvPr/>
        </p:nvPicPr>
        <p:blipFill>
          <a:blip r:embed="rId3"/>
          <a:stretch>
            <a:fillRect/>
          </a:stretch>
        </p:blipFill>
        <p:spPr>
          <a:xfrm>
            <a:off x="349398" y="3541279"/>
            <a:ext cx="4230195" cy="3109686"/>
          </a:xfrm>
          <a:prstGeom prst="rect">
            <a:avLst/>
          </a:prstGeom>
        </p:spPr>
      </p:pic>
      <p:sp>
        <p:nvSpPr>
          <p:cNvPr id="10" name="별: 꼭짓점 5개 9">
            <a:extLst>
              <a:ext uri="{FF2B5EF4-FFF2-40B4-BE49-F238E27FC236}">
                <a16:creationId xmlns:a16="http://schemas.microsoft.com/office/drawing/2014/main" id="{5A855239-8FD8-4D96-9E1D-0968C7A2A145}"/>
              </a:ext>
            </a:extLst>
          </p:cNvPr>
          <p:cNvSpPr/>
          <p:nvPr/>
        </p:nvSpPr>
        <p:spPr>
          <a:xfrm>
            <a:off x="7830311" y="1550852"/>
            <a:ext cx="179283" cy="179283"/>
          </a:xfrm>
          <a:prstGeom prst="star5">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별: 꼭짓점 5개 10">
            <a:extLst>
              <a:ext uri="{FF2B5EF4-FFF2-40B4-BE49-F238E27FC236}">
                <a16:creationId xmlns:a16="http://schemas.microsoft.com/office/drawing/2014/main" id="{56F02CE2-FB61-4F5E-8E45-CCB6440933A4}"/>
              </a:ext>
            </a:extLst>
          </p:cNvPr>
          <p:cNvSpPr/>
          <p:nvPr/>
        </p:nvSpPr>
        <p:spPr>
          <a:xfrm>
            <a:off x="8533395" y="2371705"/>
            <a:ext cx="179283" cy="179283"/>
          </a:xfrm>
          <a:prstGeom prst="star5">
            <a:avLst/>
          </a:prstGeom>
          <a:solidFill>
            <a:srgbClr val="0000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2" name="그림 11">
            <a:extLst>
              <a:ext uri="{FF2B5EF4-FFF2-40B4-BE49-F238E27FC236}">
                <a16:creationId xmlns:a16="http://schemas.microsoft.com/office/drawing/2014/main" id="{8484CA9D-1EE9-406E-9888-CA9BCF08412D}"/>
              </a:ext>
            </a:extLst>
          </p:cNvPr>
          <p:cNvPicPr>
            <a:picLocks noChangeAspect="1"/>
          </p:cNvPicPr>
          <p:nvPr/>
        </p:nvPicPr>
        <p:blipFill>
          <a:blip r:embed="rId4"/>
          <a:stretch>
            <a:fillRect/>
          </a:stretch>
        </p:blipFill>
        <p:spPr>
          <a:xfrm>
            <a:off x="556178" y="126820"/>
            <a:ext cx="4016036" cy="3302180"/>
          </a:xfrm>
          <a:prstGeom prst="rect">
            <a:avLst/>
          </a:prstGeom>
        </p:spPr>
      </p:pic>
      <p:sp>
        <p:nvSpPr>
          <p:cNvPr id="8" name="별: 꼭짓점 5개 7">
            <a:extLst>
              <a:ext uri="{FF2B5EF4-FFF2-40B4-BE49-F238E27FC236}">
                <a16:creationId xmlns:a16="http://schemas.microsoft.com/office/drawing/2014/main" id="{4374B9EC-3639-482E-BF4F-BFF548BD7FA4}"/>
              </a:ext>
            </a:extLst>
          </p:cNvPr>
          <p:cNvSpPr/>
          <p:nvPr/>
        </p:nvSpPr>
        <p:spPr>
          <a:xfrm>
            <a:off x="2723943" y="2829549"/>
            <a:ext cx="179283" cy="179283"/>
          </a:xfrm>
          <a:prstGeom prst="star5">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별: 꼭짓점 5개 12">
            <a:extLst>
              <a:ext uri="{FF2B5EF4-FFF2-40B4-BE49-F238E27FC236}">
                <a16:creationId xmlns:a16="http://schemas.microsoft.com/office/drawing/2014/main" id="{A6B00E8E-62A7-4E37-9177-F457BFB0E330}"/>
              </a:ext>
            </a:extLst>
          </p:cNvPr>
          <p:cNvSpPr/>
          <p:nvPr/>
        </p:nvSpPr>
        <p:spPr>
          <a:xfrm>
            <a:off x="2099656" y="2829548"/>
            <a:ext cx="179283" cy="179283"/>
          </a:xfrm>
          <a:prstGeom prst="star5">
            <a:avLst/>
          </a:prstGeom>
          <a:solidFill>
            <a:srgbClr val="0000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별: 꼭짓점 5개 13">
            <a:extLst>
              <a:ext uri="{FF2B5EF4-FFF2-40B4-BE49-F238E27FC236}">
                <a16:creationId xmlns:a16="http://schemas.microsoft.com/office/drawing/2014/main" id="{7B89F9CF-8B59-4F63-9686-66A049DC8185}"/>
              </a:ext>
            </a:extLst>
          </p:cNvPr>
          <p:cNvSpPr/>
          <p:nvPr/>
        </p:nvSpPr>
        <p:spPr>
          <a:xfrm>
            <a:off x="2453209" y="1528549"/>
            <a:ext cx="179283" cy="179283"/>
          </a:xfrm>
          <a:prstGeom prst="star5">
            <a:avLst/>
          </a:prstGeom>
          <a:solidFill>
            <a:srgbClr val="1775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그림 3">
            <a:extLst>
              <a:ext uri="{FF2B5EF4-FFF2-40B4-BE49-F238E27FC236}">
                <a16:creationId xmlns:a16="http://schemas.microsoft.com/office/drawing/2014/main" id="{4C31C6FC-41CB-4882-8A4D-38A2FA8CD682}"/>
              </a:ext>
            </a:extLst>
          </p:cNvPr>
          <p:cNvPicPr>
            <a:picLocks noChangeAspect="1"/>
          </p:cNvPicPr>
          <p:nvPr/>
        </p:nvPicPr>
        <p:blipFill>
          <a:blip r:embed="rId5"/>
          <a:stretch>
            <a:fillRect/>
          </a:stretch>
        </p:blipFill>
        <p:spPr>
          <a:xfrm>
            <a:off x="5653027" y="3631720"/>
            <a:ext cx="4533849" cy="3019245"/>
          </a:xfrm>
          <a:prstGeom prst="rect">
            <a:avLst/>
          </a:prstGeom>
        </p:spPr>
      </p:pic>
      <p:sp>
        <p:nvSpPr>
          <p:cNvPr id="15" name="별: 꼭짓점 5개 14">
            <a:extLst>
              <a:ext uri="{FF2B5EF4-FFF2-40B4-BE49-F238E27FC236}">
                <a16:creationId xmlns:a16="http://schemas.microsoft.com/office/drawing/2014/main" id="{42195FE5-F120-4558-9AA4-EC8F17E599EC}"/>
              </a:ext>
            </a:extLst>
          </p:cNvPr>
          <p:cNvSpPr/>
          <p:nvPr/>
        </p:nvSpPr>
        <p:spPr>
          <a:xfrm>
            <a:off x="6258772" y="2919189"/>
            <a:ext cx="179283" cy="179283"/>
          </a:xfrm>
          <a:prstGeom prst="star5">
            <a:avLst/>
          </a:prstGeom>
          <a:solidFill>
            <a:srgbClr val="73FC6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73FC6C"/>
              </a:solidFill>
            </a:endParaRPr>
          </a:p>
        </p:txBody>
      </p:sp>
      <p:sp>
        <p:nvSpPr>
          <p:cNvPr id="16" name="TextBox 15">
            <a:extLst>
              <a:ext uri="{FF2B5EF4-FFF2-40B4-BE49-F238E27FC236}">
                <a16:creationId xmlns:a16="http://schemas.microsoft.com/office/drawing/2014/main" id="{A42EDA3C-E71A-4018-B9F4-488B6CAFAB46}"/>
              </a:ext>
            </a:extLst>
          </p:cNvPr>
          <p:cNvSpPr txBox="1"/>
          <p:nvPr/>
        </p:nvSpPr>
        <p:spPr>
          <a:xfrm>
            <a:off x="6115693" y="2588661"/>
            <a:ext cx="707802" cy="338554"/>
          </a:xfrm>
          <a:prstGeom prst="rect">
            <a:avLst/>
          </a:prstGeom>
          <a:noFill/>
        </p:spPr>
        <p:txBody>
          <a:bodyPr wrap="square" rtlCol="0">
            <a:spAutoFit/>
          </a:bodyPr>
          <a:lstStyle/>
          <a:p>
            <a:r>
              <a:rPr lang="en-US" altLang="ko-KR" sz="1600" dirty="0">
                <a:solidFill>
                  <a:srgbClr val="73FC6C"/>
                </a:solidFill>
              </a:rPr>
              <a:t>Min</a:t>
            </a:r>
            <a:endParaRPr lang="ko-KR" altLang="en-US" sz="1600" dirty="0">
              <a:solidFill>
                <a:srgbClr val="73FC6C"/>
              </a:solidFill>
            </a:endParaRPr>
          </a:p>
        </p:txBody>
      </p:sp>
      <p:sp>
        <p:nvSpPr>
          <p:cNvPr id="17" name="TextBox 16">
            <a:extLst>
              <a:ext uri="{FF2B5EF4-FFF2-40B4-BE49-F238E27FC236}">
                <a16:creationId xmlns:a16="http://schemas.microsoft.com/office/drawing/2014/main" id="{3AD07147-D0FD-49F9-8345-A2FD054D6033}"/>
              </a:ext>
            </a:extLst>
          </p:cNvPr>
          <p:cNvSpPr txBox="1"/>
          <p:nvPr/>
        </p:nvSpPr>
        <p:spPr>
          <a:xfrm>
            <a:off x="7849436" y="1147249"/>
            <a:ext cx="707802" cy="338554"/>
          </a:xfrm>
          <a:prstGeom prst="rect">
            <a:avLst/>
          </a:prstGeom>
          <a:noFill/>
        </p:spPr>
        <p:txBody>
          <a:bodyPr wrap="square" rtlCol="0">
            <a:spAutoFit/>
          </a:bodyPr>
          <a:lstStyle/>
          <a:p>
            <a:r>
              <a:rPr lang="en-US" altLang="ko-KR" sz="1600" dirty="0"/>
              <a:t>ORI</a:t>
            </a:r>
            <a:endParaRPr lang="ko-KR" altLang="en-US" sz="1600" dirty="0"/>
          </a:p>
        </p:txBody>
      </p:sp>
      <p:sp>
        <p:nvSpPr>
          <p:cNvPr id="18" name="TextBox 17">
            <a:extLst>
              <a:ext uri="{FF2B5EF4-FFF2-40B4-BE49-F238E27FC236}">
                <a16:creationId xmlns:a16="http://schemas.microsoft.com/office/drawing/2014/main" id="{6A1FD559-E7EE-4E99-9079-79D880AA123D}"/>
              </a:ext>
            </a:extLst>
          </p:cNvPr>
          <p:cNvSpPr txBox="1"/>
          <p:nvPr/>
        </p:nvSpPr>
        <p:spPr>
          <a:xfrm>
            <a:off x="8455757" y="2040157"/>
            <a:ext cx="707802" cy="338554"/>
          </a:xfrm>
          <a:prstGeom prst="rect">
            <a:avLst/>
          </a:prstGeom>
          <a:noFill/>
        </p:spPr>
        <p:txBody>
          <a:bodyPr wrap="square" rtlCol="0">
            <a:spAutoFit/>
          </a:bodyPr>
          <a:lstStyle/>
          <a:p>
            <a:r>
              <a:rPr lang="en-US" altLang="ko-KR" sz="1600" dirty="0">
                <a:solidFill>
                  <a:srgbClr val="0000FF"/>
                </a:solidFill>
              </a:rPr>
              <a:t>MAX</a:t>
            </a:r>
            <a:endParaRPr lang="ko-KR" altLang="en-US" sz="1600" dirty="0">
              <a:solidFill>
                <a:srgbClr val="0000FF"/>
              </a:solidFill>
            </a:endParaRPr>
          </a:p>
        </p:txBody>
      </p:sp>
    </p:spTree>
    <p:extLst>
      <p:ext uri="{BB962C8B-B14F-4D97-AF65-F5344CB8AC3E}">
        <p14:creationId xmlns:p14="http://schemas.microsoft.com/office/powerpoint/2010/main" val="2246089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561" y="2250913"/>
            <a:ext cx="308269" cy="317517"/>
          </a:xfrm>
          <a:prstGeom prst="rect">
            <a:avLst/>
          </a:prstGeom>
        </p:spPr>
      </p:pic>
      <p:pic>
        <p:nvPicPr>
          <p:cNvPr id="59" name="그림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5294" y="2258607"/>
            <a:ext cx="280526" cy="302104"/>
          </a:xfrm>
          <a:prstGeom prst="rect">
            <a:avLst/>
          </a:prstGeom>
        </p:spPr>
      </p:pic>
      <p:grpSp>
        <p:nvGrpSpPr>
          <p:cNvPr id="9" name="그룹 8"/>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grpSp>
        <p:nvGrpSpPr>
          <p:cNvPr id="8" name="그룹 7"/>
          <p:cNvGrpSpPr/>
          <p:nvPr/>
        </p:nvGrpSpPr>
        <p:grpSpPr>
          <a:xfrm>
            <a:off x="384619" y="434675"/>
            <a:ext cx="11322011" cy="1621588"/>
            <a:chOff x="480507" y="543243"/>
            <a:chExt cx="14149893" cy="2026610"/>
          </a:xfrm>
        </p:grpSpPr>
        <p:sp>
          <p:nvSpPr>
            <p:cNvPr id="17" name="직사각형 16"/>
            <p:cNvSpPr/>
            <p:nvPr/>
          </p:nvSpPr>
          <p:spPr>
            <a:xfrm>
              <a:off x="480507" y="543243"/>
              <a:ext cx="14149893" cy="2026610"/>
            </a:xfrm>
            <a:prstGeom prst="rect">
              <a:avLst/>
            </a:prstGeom>
            <a:solidFill>
              <a:schemeClr val="accent1">
                <a:lumMod val="20000"/>
                <a:lumOff val="80000"/>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144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ko-KR" altLang="en-US" sz="1440" dirty="0">
                <a:solidFill>
                  <a:schemeClr val="tx1"/>
                </a:solidFill>
                <a:latin typeface="Verdana" panose="020B0604030504040204" pitchFamily="34" charset="0"/>
                <a:cs typeface="Verdana" panose="020B0604030504040204" pitchFamily="34" charset="0"/>
              </a:endParaRPr>
            </a:p>
          </p:txBody>
        </p:sp>
        <p:sp>
          <p:nvSpPr>
            <p:cNvPr id="18" name="TextBox 17"/>
            <p:cNvSpPr txBox="1"/>
            <p:nvPr/>
          </p:nvSpPr>
          <p:spPr>
            <a:xfrm>
              <a:off x="644895" y="1325714"/>
              <a:ext cx="13869757" cy="792378"/>
            </a:xfrm>
            <a:prstGeom prst="rect">
              <a:avLst/>
            </a:prstGeom>
            <a:noFill/>
          </p:spPr>
          <p:txBody>
            <a:bodyPr wrap="square" rtlCol="0">
              <a:spAutoFit/>
            </a:bodyPr>
            <a:lstStyle/>
            <a:p>
              <a:pPr algn="ctr"/>
              <a:r>
                <a:rPr lang="en-US" altLang="ko-KR" sz="3520" b="1" dirty="0">
                  <a:solidFill>
                    <a:schemeClr val="accent5">
                      <a:lumMod val="50000"/>
                    </a:schemeClr>
                  </a:solidFill>
                  <a:ea typeface="Verdana" panose="020B0604030504040204" pitchFamily="34" charset="0"/>
                  <a:cs typeface="Verdana" panose="020B0604030504040204" pitchFamily="34" charset="0"/>
                </a:rPr>
                <a:t>Thank you!</a:t>
              </a:r>
              <a:endParaRPr lang="ko-KR" altLang="en-US" sz="3520" b="1" dirty="0">
                <a:solidFill>
                  <a:schemeClr val="accent5">
                    <a:lumMod val="50000"/>
                  </a:schemeClr>
                </a:solidFill>
                <a:cs typeface="Verdana" panose="020B0604030504040204" pitchFamily="34" charset="0"/>
              </a:endParaRPr>
            </a:p>
          </p:txBody>
        </p:sp>
      </p:grpSp>
      <p:sp>
        <p:nvSpPr>
          <p:cNvPr id="15"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21" name="그림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6949" y="2107523"/>
            <a:ext cx="8466521" cy="4134497"/>
          </a:xfrm>
          <a:prstGeom prst="rect">
            <a:avLst/>
          </a:prstGeom>
        </p:spPr>
      </p:pic>
    </p:spTree>
    <p:extLst>
      <p:ext uri="{BB962C8B-B14F-4D97-AF65-F5344CB8AC3E}">
        <p14:creationId xmlns:p14="http://schemas.microsoft.com/office/powerpoint/2010/main" val="404191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47CCF385-7D15-4435-B629-C7A111CF3E20}"/>
              </a:ext>
            </a:extLst>
          </p:cNvPr>
          <p:cNvPicPr>
            <a:picLocks noChangeAspect="1"/>
          </p:cNvPicPr>
          <p:nvPr/>
        </p:nvPicPr>
        <p:blipFill>
          <a:blip r:embed="rId2"/>
          <a:stretch>
            <a:fillRect/>
          </a:stretch>
        </p:blipFill>
        <p:spPr>
          <a:xfrm>
            <a:off x="1332478" y="1708659"/>
            <a:ext cx="4763522" cy="4134823"/>
          </a:xfrm>
          <a:prstGeom prst="rect">
            <a:avLst/>
          </a:prstGeom>
        </p:spPr>
      </p:pic>
      <p:pic>
        <p:nvPicPr>
          <p:cNvPr id="5" name="그림 4">
            <a:extLst>
              <a:ext uri="{FF2B5EF4-FFF2-40B4-BE49-F238E27FC236}">
                <a16:creationId xmlns:a16="http://schemas.microsoft.com/office/drawing/2014/main" id="{EDA41D3B-D554-4E21-BEAA-AE7A3FF1F0DF}"/>
              </a:ext>
            </a:extLst>
          </p:cNvPr>
          <p:cNvPicPr>
            <a:picLocks noChangeAspect="1"/>
          </p:cNvPicPr>
          <p:nvPr/>
        </p:nvPicPr>
        <p:blipFill>
          <a:blip r:embed="rId3"/>
          <a:stretch>
            <a:fillRect/>
          </a:stretch>
        </p:blipFill>
        <p:spPr>
          <a:xfrm>
            <a:off x="6267580" y="1708659"/>
            <a:ext cx="4671758" cy="4134823"/>
          </a:xfrm>
          <a:prstGeom prst="rect">
            <a:avLst/>
          </a:prstGeom>
        </p:spPr>
      </p:pic>
      <p:sp>
        <p:nvSpPr>
          <p:cNvPr id="6" name="TextBox 5">
            <a:extLst>
              <a:ext uri="{FF2B5EF4-FFF2-40B4-BE49-F238E27FC236}">
                <a16:creationId xmlns:a16="http://schemas.microsoft.com/office/drawing/2014/main" id="{0CFFAF4C-7E55-487A-B506-5B98F10B91C7}"/>
              </a:ext>
            </a:extLst>
          </p:cNvPr>
          <p:cNvSpPr txBox="1"/>
          <p:nvPr/>
        </p:nvSpPr>
        <p:spPr>
          <a:xfrm>
            <a:off x="339435" y="380444"/>
            <a:ext cx="2603036" cy="1200329"/>
          </a:xfrm>
          <a:prstGeom prst="rect">
            <a:avLst/>
          </a:prstGeom>
          <a:noFill/>
        </p:spPr>
        <p:txBody>
          <a:bodyPr wrap="square" rtlCol="0">
            <a:spAutoFit/>
          </a:bodyPr>
          <a:lstStyle/>
          <a:p>
            <a:r>
              <a:rPr lang="en-US" altLang="ko-KR" dirty="0"/>
              <a:t>@ middle</a:t>
            </a:r>
            <a:r>
              <a:rPr lang="ko-KR" altLang="en-US" dirty="0"/>
              <a:t> </a:t>
            </a:r>
            <a:r>
              <a:rPr lang="en-US" altLang="ko-KR" dirty="0"/>
              <a:t>of</a:t>
            </a:r>
            <a:r>
              <a:rPr lang="ko-KR" altLang="en-US" dirty="0"/>
              <a:t> </a:t>
            </a:r>
            <a:r>
              <a:rPr lang="en-US" altLang="ko-KR" dirty="0"/>
              <a:t>HB</a:t>
            </a:r>
          </a:p>
          <a:p>
            <a:endParaRPr lang="en-US" altLang="ko-KR" dirty="0"/>
          </a:p>
          <a:p>
            <a:endParaRPr lang="en-US" altLang="ko-KR" dirty="0"/>
          </a:p>
          <a:p>
            <a:endParaRPr lang="en-US" altLang="ko-KR" dirty="0"/>
          </a:p>
        </p:txBody>
      </p:sp>
    </p:spTree>
    <p:extLst>
      <p:ext uri="{BB962C8B-B14F-4D97-AF65-F5344CB8AC3E}">
        <p14:creationId xmlns:p14="http://schemas.microsoft.com/office/powerpoint/2010/main" val="1848159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57855C89-2220-4569-A65B-45D8EB93B28C}"/>
              </a:ext>
            </a:extLst>
          </p:cNvPr>
          <p:cNvPicPr>
            <a:picLocks noChangeAspect="1"/>
          </p:cNvPicPr>
          <p:nvPr/>
        </p:nvPicPr>
        <p:blipFill>
          <a:blip r:embed="rId2"/>
          <a:stretch>
            <a:fillRect/>
          </a:stretch>
        </p:blipFill>
        <p:spPr>
          <a:xfrm>
            <a:off x="216285" y="1605564"/>
            <a:ext cx="5563791" cy="3537935"/>
          </a:xfrm>
          <a:prstGeom prst="rect">
            <a:avLst/>
          </a:prstGeom>
        </p:spPr>
      </p:pic>
      <p:pic>
        <p:nvPicPr>
          <p:cNvPr id="5" name="그림 4">
            <a:extLst>
              <a:ext uri="{FF2B5EF4-FFF2-40B4-BE49-F238E27FC236}">
                <a16:creationId xmlns:a16="http://schemas.microsoft.com/office/drawing/2014/main" id="{3BE1AEAF-3DC2-4A5D-AC9A-6F953492886D}"/>
              </a:ext>
            </a:extLst>
          </p:cNvPr>
          <p:cNvPicPr>
            <a:picLocks noChangeAspect="1"/>
          </p:cNvPicPr>
          <p:nvPr/>
        </p:nvPicPr>
        <p:blipFill>
          <a:blip r:embed="rId3"/>
          <a:stretch>
            <a:fillRect/>
          </a:stretch>
        </p:blipFill>
        <p:spPr>
          <a:xfrm>
            <a:off x="6713387" y="1611880"/>
            <a:ext cx="5195811" cy="3634239"/>
          </a:xfrm>
          <a:prstGeom prst="rect">
            <a:avLst/>
          </a:prstGeom>
        </p:spPr>
      </p:pic>
      <p:sp>
        <p:nvSpPr>
          <p:cNvPr id="6" name="TextBox 5">
            <a:extLst>
              <a:ext uri="{FF2B5EF4-FFF2-40B4-BE49-F238E27FC236}">
                <a16:creationId xmlns:a16="http://schemas.microsoft.com/office/drawing/2014/main" id="{ABD881D7-14D7-458D-BF59-95ABF8EF845D}"/>
              </a:ext>
            </a:extLst>
          </p:cNvPr>
          <p:cNvSpPr txBox="1"/>
          <p:nvPr/>
        </p:nvSpPr>
        <p:spPr>
          <a:xfrm>
            <a:off x="339435" y="380444"/>
            <a:ext cx="2603036" cy="1200329"/>
          </a:xfrm>
          <a:prstGeom prst="rect">
            <a:avLst/>
          </a:prstGeom>
          <a:noFill/>
        </p:spPr>
        <p:txBody>
          <a:bodyPr wrap="square" rtlCol="0">
            <a:spAutoFit/>
          </a:bodyPr>
          <a:lstStyle/>
          <a:p>
            <a:r>
              <a:rPr lang="en-US" altLang="ko-KR" dirty="0"/>
              <a:t>@ Dispersion bump</a:t>
            </a:r>
          </a:p>
          <a:p>
            <a:endParaRPr lang="en-US" altLang="ko-KR" dirty="0"/>
          </a:p>
          <a:p>
            <a:endParaRPr lang="en-US" altLang="ko-KR" dirty="0"/>
          </a:p>
          <a:p>
            <a:endParaRPr lang="en-US" altLang="ko-KR" dirty="0"/>
          </a:p>
        </p:txBody>
      </p:sp>
    </p:spTree>
    <p:extLst>
      <p:ext uri="{BB962C8B-B14F-4D97-AF65-F5344CB8AC3E}">
        <p14:creationId xmlns:p14="http://schemas.microsoft.com/office/powerpoint/2010/main" val="2489662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F3787778-974E-43E4-93AD-6870168BA176}"/>
              </a:ext>
            </a:extLst>
          </p:cNvPr>
          <p:cNvPicPr>
            <a:picLocks noChangeAspect="1"/>
          </p:cNvPicPr>
          <p:nvPr/>
        </p:nvPicPr>
        <p:blipFill>
          <a:blip r:embed="rId2"/>
          <a:stretch>
            <a:fillRect/>
          </a:stretch>
        </p:blipFill>
        <p:spPr>
          <a:xfrm>
            <a:off x="3683954" y="113780"/>
            <a:ext cx="4045313" cy="3213663"/>
          </a:xfrm>
          <a:prstGeom prst="rect">
            <a:avLst/>
          </a:prstGeom>
        </p:spPr>
      </p:pic>
      <p:pic>
        <p:nvPicPr>
          <p:cNvPr id="5" name="그림 4">
            <a:extLst>
              <a:ext uri="{FF2B5EF4-FFF2-40B4-BE49-F238E27FC236}">
                <a16:creationId xmlns:a16="http://schemas.microsoft.com/office/drawing/2014/main" id="{E9A0AD77-F64F-4786-ACF9-EB5750506564}"/>
              </a:ext>
            </a:extLst>
          </p:cNvPr>
          <p:cNvPicPr>
            <a:picLocks noChangeAspect="1"/>
          </p:cNvPicPr>
          <p:nvPr/>
        </p:nvPicPr>
        <p:blipFill>
          <a:blip r:embed="rId3"/>
          <a:stretch>
            <a:fillRect/>
          </a:stretch>
        </p:blipFill>
        <p:spPr>
          <a:xfrm>
            <a:off x="7932304" y="53806"/>
            <a:ext cx="3756489" cy="3273637"/>
          </a:xfrm>
          <a:prstGeom prst="rect">
            <a:avLst/>
          </a:prstGeom>
        </p:spPr>
      </p:pic>
      <p:pic>
        <p:nvPicPr>
          <p:cNvPr id="6" name="그림 5">
            <a:extLst>
              <a:ext uri="{FF2B5EF4-FFF2-40B4-BE49-F238E27FC236}">
                <a16:creationId xmlns:a16="http://schemas.microsoft.com/office/drawing/2014/main" id="{92C3C923-6416-4961-AD86-974E3F3C038C}"/>
              </a:ext>
            </a:extLst>
          </p:cNvPr>
          <p:cNvPicPr>
            <a:picLocks noChangeAspect="1"/>
          </p:cNvPicPr>
          <p:nvPr/>
        </p:nvPicPr>
        <p:blipFill>
          <a:blip r:embed="rId4"/>
          <a:stretch>
            <a:fillRect/>
          </a:stretch>
        </p:blipFill>
        <p:spPr>
          <a:xfrm>
            <a:off x="3622369" y="3421246"/>
            <a:ext cx="4168481" cy="3429000"/>
          </a:xfrm>
          <a:prstGeom prst="rect">
            <a:avLst/>
          </a:prstGeom>
        </p:spPr>
      </p:pic>
      <p:pic>
        <p:nvPicPr>
          <p:cNvPr id="7" name="그림 6">
            <a:extLst>
              <a:ext uri="{FF2B5EF4-FFF2-40B4-BE49-F238E27FC236}">
                <a16:creationId xmlns:a16="http://schemas.microsoft.com/office/drawing/2014/main" id="{3D18BADD-30C2-434B-8B52-35682CF59FD1}"/>
              </a:ext>
            </a:extLst>
          </p:cNvPr>
          <p:cNvPicPr>
            <a:picLocks noChangeAspect="1"/>
          </p:cNvPicPr>
          <p:nvPr/>
        </p:nvPicPr>
        <p:blipFill>
          <a:blip r:embed="rId5"/>
          <a:stretch>
            <a:fillRect/>
          </a:stretch>
        </p:blipFill>
        <p:spPr>
          <a:xfrm>
            <a:off x="7932304" y="3467298"/>
            <a:ext cx="4061844" cy="3336896"/>
          </a:xfrm>
          <a:prstGeom prst="rect">
            <a:avLst/>
          </a:prstGeom>
        </p:spPr>
      </p:pic>
      <p:sp>
        <p:nvSpPr>
          <p:cNvPr id="8" name="TextBox 7">
            <a:extLst>
              <a:ext uri="{FF2B5EF4-FFF2-40B4-BE49-F238E27FC236}">
                <a16:creationId xmlns:a16="http://schemas.microsoft.com/office/drawing/2014/main" id="{35106458-9392-461D-ABA8-F2D1729C67C5}"/>
              </a:ext>
            </a:extLst>
          </p:cNvPr>
          <p:cNvSpPr txBox="1"/>
          <p:nvPr/>
        </p:nvSpPr>
        <p:spPr>
          <a:xfrm>
            <a:off x="339435" y="380444"/>
            <a:ext cx="2603036" cy="1477328"/>
          </a:xfrm>
          <a:prstGeom prst="rect">
            <a:avLst/>
          </a:prstGeom>
          <a:noFill/>
        </p:spPr>
        <p:txBody>
          <a:bodyPr wrap="square" rtlCol="0">
            <a:spAutoFit/>
          </a:bodyPr>
          <a:lstStyle/>
          <a:p>
            <a:r>
              <a:rPr lang="en-US" altLang="ko-KR" dirty="0"/>
              <a:t>@ middle</a:t>
            </a:r>
            <a:r>
              <a:rPr lang="ko-KR" altLang="en-US" dirty="0"/>
              <a:t> </a:t>
            </a:r>
            <a:r>
              <a:rPr lang="en-US" altLang="ko-KR" dirty="0"/>
              <a:t>of</a:t>
            </a:r>
            <a:r>
              <a:rPr lang="ko-KR" altLang="en-US" dirty="0"/>
              <a:t> </a:t>
            </a:r>
            <a:r>
              <a:rPr lang="en-US" altLang="ko-KR" dirty="0"/>
              <a:t>HB </a:t>
            </a:r>
          </a:p>
          <a:p>
            <a:r>
              <a:rPr lang="en-US" altLang="ko-KR" dirty="0"/>
              <a:t>(w/o error)</a:t>
            </a:r>
          </a:p>
          <a:p>
            <a:endParaRPr lang="en-US" altLang="ko-KR" dirty="0"/>
          </a:p>
          <a:p>
            <a:endParaRPr lang="en-US" altLang="ko-KR" dirty="0"/>
          </a:p>
          <a:p>
            <a:endParaRPr lang="en-US" altLang="ko-KR" dirty="0"/>
          </a:p>
        </p:txBody>
      </p:sp>
    </p:spTree>
    <p:extLst>
      <p:ext uri="{BB962C8B-B14F-4D97-AF65-F5344CB8AC3E}">
        <p14:creationId xmlns:p14="http://schemas.microsoft.com/office/powerpoint/2010/main" val="1584698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5106458-9392-461D-ABA8-F2D1729C67C5}"/>
              </a:ext>
            </a:extLst>
          </p:cNvPr>
          <p:cNvSpPr txBox="1"/>
          <p:nvPr/>
        </p:nvSpPr>
        <p:spPr>
          <a:xfrm>
            <a:off x="339435" y="380444"/>
            <a:ext cx="2603036" cy="1477328"/>
          </a:xfrm>
          <a:prstGeom prst="rect">
            <a:avLst/>
          </a:prstGeom>
          <a:noFill/>
        </p:spPr>
        <p:txBody>
          <a:bodyPr wrap="square" rtlCol="0">
            <a:spAutoFit/>
          </a:bodyPr>
          <a:lstStyle/>
          <a:p>
            <a:r>
              <a:rPr lang="en-US" altLang="ko-KR" dirty="0"/>
              <a:t>@ Dispersion bump</a:t>
            </a:r>
          </a:p>
          <a:p>
            <a:r>
              <a:rPr lang="en-US" altLang="ko-KR" dirty="0"/>
              <a:t>(w/o error)</a:t>
            </a:r>
          </a:p>
          <a:p>
            <a:endParaRPr lang="en-US" altLang="ko-KR" dirty="0"/>
          </a:p>
          <a:p>
            <a:endParaRPr lang="en-US" altLang="ko-KR" dirty="0"/>
          </a:p>
          <a:p>
            <a:endParaRPr lang="en-US" altLang="ko-KR" dirty="0"/>
          </a:p>
        </p:txBody>
      </p:sp>
      <p:pic>
        <p:nvPicPr>
          <p:cNvPr id="2" name="그림 1">
            <a:extLst>
              <a:ext uri="{FF2B5EF4-FFF2-40B4-BE49-F238E27FC236}">
                <a16:creationId xmlns:a16="http://schemas.microsoft.com/office/drawing/2014/main" id="{7CC68876-AC47-48B4-8B57-742C330ADEB0}"/>
              </a:ext>
            </a:extLst>
          </p:cNvPr>
          <p:cNvPicPr>
            <a:picLocks noChangeAspect="1"/>
          </p:cNvPicPr>
          <p:nvPr/>
        </p:nvPicPr>
        <p:blipFill>
          <a:blip r:embed="rId2"/>
          <a:stretch>
            <a:fillRect/>
          </a:stretch>
        </p:blipFill>
        <p:spPr>
          <a:xfrm>
            <a:off x="7932304" y="53806"/>
            <a:ext cx="4026898" cy="3312534"/>
          </a:xfrm>
          <a:prstGeom prst="rect">
            <a:avLst/>
          </a:prstGeom>
        </p:spPr>
      </p:pic>
      <p:pic>
        <p:nvPicPr>
          <p:cNvPr id="3" name="그림 2">
            <a:extLst>
              <a:ext uri="{FF2B5EF4-FFF2-40B4-BE49-F238E27FC236}">
                <a16:creationId xmlns:a16="http://schemas.microsoft.com/office/drawing/2014/main" id="{6E90CC3F-884F-4B4F-AF2A-32D04D48AA40}"/>
              </a:ext>
            </a:extLst>
          </p:cNvPr>
          <p:cNvPicPr>
            <a:picLocks noChangeAspect="1"/>
          </p:cNvPicPr>
          <p:nvPr/>
        </p:nvPicPr>
        <p:blipFill>
          <a:blip r:embed="rId3"/>
          <a:stretch>
            <a:fillRect/>
          </a:stretch>
        </p:blipFill>
        <p:spPr>
          <a:xfrm>
            <a:off x="3502088" y="53806"/>
            <a:ext cx="4070995" cy="3312534"/>
          </a:xfrm>
          <a:prstGeom prst="rect">
            <a:avLst/>
          </a:prstGeom>
        </p:spPr>
      </p:pic>
      <p:pic>
        <p:nvPicPr>
          <p:cNvPr id="9" name="그림 8">
            <a:extLst>
              <a:ext uri="{FF2B5EF4-FFF2-40B4-BE49-F238E27FC236}">
                <a16:creationId xmlns:a16="http://schemas.microsoft.com/office/drawing/2014/main" id="{DB5B731E-B14C-4D65-A697-EB8E6EF304E0}"/>
              </a:ext>
            </a:extLst>
          </p:cNvPr>
          <p:cNvPicPr>
            <a:picLocks noChangeAspect="1"/>
          </p:cNvPicPr>
          <p:nvPr/>
        </p:nvPicPr>
        <p:blipFill>
          <a:blip r:embed="rId4"/>
          <a:stretch>
            <a:fillRect/>
          </a:stretch>
        </p:blipFill>
        <p:spPr>
          <a:xfrm>
            <a:off x="3502088" y="3441501"/>
            <a:ext cx="4311556" cy="3416499"/>
          </a:xfrm>
          <a:prstGeom prst="rect">
            <a:avLst/>
          </a:prstGeom>
        </p:spPr>
      </p:pic>
      <p:pic>
        <p:nvPicPr>
          <p:cNvPr id="10" name="그림 9">
            <a:extLst>
              <a:ext uri="{FF2B5EF4-FFF2-40B4-BE49-F238E27FC236}">
                <a16:creationId xmlns:a16="http://schemas.microsoft.com/office/drawing/2014/main" id="{A3FF44D0-4C14-4647-96B1-94F7CB755BBF}"/>
              </a:ext>
            </a:extLst>
          </p:cNvPr>
          <p:cNvPicPr>
            <a:picLocks noChangeAspect="1"/>
          </p:cNvPicPr>
          <p:nvPr/>
        </p:nvPicPr>
        <p:blipFill>
          <a:blip r:embed="rId5"/>
          <a:stretch>
            <a:fillRect/>
          </a:stretch>
        </p:blipFill>
        <p:spPr>
          <a:xfrm>
            <a:off x="7817145" y="3441501"/>
            <a:ext cx="4257216" cy="3366338"/>
          </a:xfrm>
          <a:prstGeom prst="rect">
            <a:avLst/>
          </a:prstGeom>
        </p:spPr>
      </p:pic>
    </p:spTree>
    <p:extLst>
      <p:ext uri="{BB962C8B-B14F-4D97-AF65-F5344CB8AC3E}">
        <p14:creationId xmlns:p14="http://schemas.microsoft.com/office/powerpoint/2010/main" val="2014621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7452" y="3233936"/>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1184" y="3241631"/>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85139" y="4043783"/>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501813" y="538659"/>
            <a:ext cx="1064774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Chromaticity scan – Tune moving</a:t>
            </a:r>
            <a:endParaRPr lang="ko-KR" altLang="en-US" sz="2240" b="1" dirty="0">
              <a:solidFill>
                <a:schemeClr val="tx2"/>
              </a:solidFill>
              <a:cs typeface="Verdana" panose="020B0604030504040204" pitchFamily="34" charset="0"/>
            </a:endParaRPr>
          </a:p>
        </p:txBody>
      </p:sp>
      <p:pic>
        <p:nvPicPr>
          <p:cNvPr id="14" name="그림 3">
            <a:extLst>
              <a:ext uri="{FF2B5EF4-FFF2-40B4-BE49-F238E27FC236}">
                <a16:creationId xmlns:a16="http://schemas.microsoft.com/office/drawing/2014/main" id="{2BF6C179-F63B-4F2D-B99E-31436552ADAE}"/>
              </a:ext>
            </a:extLst>
          </p:cNvPr>
          <p:cNvPicPr>
            <a:picLocks noChangeAspect="1"/>
          </p:cNvPicPr>
          <p:nvPr/>
        </p:nvPicPr>
        <p:blipFill>
          <a:blip r:embed="rId5"/>
          <a:stretch>
            <a:fillRect/>
          </a:stretch>
        </p:blipFill>
        <p:spPr>
          <a:xfrm>
            <a:off x="667666" y="1374837"/>
            <a:ext cx="4984256" cy="3908109"/>
          </a:xfrm>
          <a:prstGeom prst="rect">
            <a:avLst/>
          </a:prstGeom>
        </p:spPr>
      </p:pic>
      <p:pic>
        <p:nvPicPr>
          <p:cNvPr id="15" name="그림 14">
            <a:extLst>
              <a:ext uri="{FF2B5EF4-FFF2-40B4-BE49-F238E27FC236}">
                <a16:creationId xmlns:a16="http://schemas.microsoft.com/office/drawing/2014/main" id="{760C1EAB-9F77-4B74-91FB-3EC489628F11}"/>
              </a:ext>
            </a:extLst>
          </p:cNvPr>
          <p:cNvPicPr>
            <a:picLocks noChangeAspect="1"/>
          </p:cNvPicPr>
          <p:nvPr/>
        </p:nvPicPr>
        <p:blipFill>
          <a:blip r:embed="rId6"/>
          <a:stretch>
            <a:fillRect/>
          </a:stretch>
        </p:blipFill>
        <p:spPr>
          <a:xfrm>
            <a:off x="6140477" y="1624263"/>
            <a:ext cx="4660687" cy="3505793"/>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759AA1A-E198-4BC4-96A8-87CE536929B8}"/>
                  </a:ext>
                </a:extLst>
              </p:cNvPr>
              <p:cNvSpPr txBox="1"/>
              <p:nvPr/>
            </p:nvSpPr>
            <p:spPr>
              <a:xfrm>
                <a:off x="6846539" y="5226073"/>
                <a:ext cx="3666226" cy="3912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𝜈</m:t>
                          </m:r>
                        </m:e>
                        <m:sub>
                          <m:r>
                            <a:rPr lang="en-US" altLang="ko-KR" b="0" i="1" smtClean="0">
                              <a:latin typeface="Cambria Math" panose="02040503050406030204" pitchFamily="18" charset="0"/>
                            </a:rPr>
                            <m:t>𝑥</m:t>
                          </m:r>
                        </m:sub>
                      </m:sSub>
                      <m:r>
                        <a:rPr lang="en-US" altLang="ko-KR" b="0" i="1" smtClean="0">
                          <a:latin typeface="Cambria Math" panose="02040503050406030204" pitchFamily="18" charset="0"/>
                        </a:rPr>
                        <m:t>=0.18 ,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𝜈</m:t>
                          </m:r>
                        </m:e>
                        <m:sub>
                          <m:r>
                            <a:rPr lang="en-US" altLang="ko-KR" b="0" i="1" smtClean="0">
                              <a:latin typeface="Cambria Math" panose="02040503050406030204" pitchFamily="18" charset="0"/>
                            </a:rPr>
                            <m:t>𝑦</m:t>
                          </m:r>
                        </m:sub>
                      </m:sSub>
                      <m:r>
                        <a:rPr lang="en-US" altLang="ko-KR" b="0" i="1" smtClean="0">
                          <a:latin typeface="Cambria Math" panose="02040503050406030204" pitchFamily="18" charset="0"/>
                        </a:rPr>
                        <m:t>=0.10</m:t>
                      </m:r>
                    </m:oMath>
                  </m:oMathPara>
                </a14:m>
                <a:endParaRPr lang="ko-KR" altLang="en-US" dirty="0"/>
              </a:p>
            </p:txBody>
          </p:sp>
        </mc:Choice>
        <mc:Fallback xmlns="">
          <p:sp>
            <p:nvSpPr>
              <p:cNvPr id="16" name="TextBox 15">
                <a:extLst>
                  <a:ext uri="{FF2B5EF4-FFF2-40B4-BE49-F238E27FC236}">
                    <a16:creationId xmlns:a16="http://schemas.microsoft.com/office/drawing/2014/main" id="{3759AA1A-E198-4BC4-96A8-87CE536929B8}"/>
                  </a:ext>
                </a:extLst>
              </p:cNvPr>
              <p:cNvSpPr txBox="1">
                <a:spLocks noRot="1" noChangeAspect="1" noMove="1" noResize="1" noEditPoints="1" noAdjustHandles="1" noChangeArrowheads="1" noChangeShapeType="1" noTextEdit="1"/>
              </p:cNvSpPr>
              <p:nvPr/>
            </p:nvSpPr>
            <p:spPr>
              <a:xfrm>
                <a:off x="6846539" y="5226073"/>
                <a:ext cx="3666226" cy="391261"/>
              </a:xfrm>
              <a:prstGeom prst="rect">
                <a:avLst/>
              </a:prstGeom>
              <a:blipFill>
                <a:blip r:embed="rId7"/>
                <a:stretch>
                  <a:fillRect b="-468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DA58728-7BF6-4286-A803-B79F2300418E}"/>
                  </a:ext>
                </a:extLst>
              </p:cNvPr>
              <p:cNvSpPr txBox="1"/>
              <p:nvPr/>
            </p:nvSpPr>
            <p:spPr>
              <a:xfrm>
                <a:off x="1398081" y="5300379"/>
                <a:ext cx="3666226" cy="3912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𝜈</m:t>
                          </m:r>
                        </m:e>
                        <m:sub>
                          <m:r>
                            <a:rPr lang="en-US" altLang="ko-KR" b="0" i="1" smtClean="0">
                              <a:latin typeface="Cambria Math" panose="02040503050406030204" pitchFamily="18" charset="0"/>
                            </a:rPr>
                            <m:t>𝑥</m:t>
                          </m:r>
                        </m:sub>
                      </m:sSub>
                      <m:r>
                        <a:rPr lang="en-US" altLang="ko-KR" b="0" i="1" smtClean="0">
                          <a:latin typeface="Cambria Math" panose="02040503050406030204" pitchFamily="18" charset="0"/>
                        </a:rPr>
                        <m:t>=0.18 ,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𝜈</m:t>
                          </m:r>
                        </m:e>
                        <m:sub>
                          <m:r>
                            <a:rPr lang="en-US" altLang="ko-KR" b="0" i="1" smtClean="0">
                              <a:latin typeface="Cambria Math" panose="02040503050406030204" pitchFamily="18" charset="0"/>
                            </a:rPr>
                            <m:t>𝑦</m:t>
                          </m:r>
                        </m:sub>
                      </m:sSub>
                      <m:r>
                        <a:rPr lang="en-US" altLang="ko-KR" b="0" i="1" smtClean="0">
                          <a:latin typeface="Cambria Math" panose="02040503050406030204" pitchFamily="18" charset="0"/>
                        </a:rPr>
                        <m:t>=0.26</m:t>
                      </m:r>
                    </m:oMath>
                  </m:oMathPara>
                </a14:m>
                <a:endParaRPr lang="ko-KR" altLang="en-US" dirty="0"/>
              </a:p>
            </p:txBody>
          </p:sp>
        </mc:Choice>
        <mc:Fallback xmlns="">
          <p:sp>
            <p:nvSpPr>
              <p:cNvPr id="17" name="TextBox 16">
                <a:extLst>
                  <a:ext uri="{FF2B5EF4-FFF2-40B4-BE49-F238E27FC236}">
                    <a16:creationId xmlns:a16="http://schemas.microsoft.com/office/drawing/2014/main" id="{DDA58728-7BF6-4286-A803-B79F2300418E}"/>
                  </a:ext>
                </a:extLst>
              </p:cNvPr>
              <p:cNvSpPr txBox="1">
                <a:spLocks noRot="1" noChangeAspect="1" noMove="1" noResize="1" noEditPoints="1" noAdjustHandles="1" noChangeArrowheads="1" noChangeShapeType="1" noTextEdit="1"/>
              </p:cNvSpPr>
              <p:nvPr/>
            </p:nvSpPr>
            <p:spPr>
              <a:xfrm>
                <a:off x="1398081" y="5300379"/>
                <a:ext cx="3666226" cy="391261"/>
              </a:xfrm>
              <a:prstGeom prst="rect">
                <a:avLst/>
              </a:prstGeom>
              <a:blipFill>
                <a:blip r:embed="rId8"/>
                <a:stretch>
                  <a:fillRect b="-3077"/>
                </a:stretch>
              </a:blipFill>
            </p:spPr>
            <p:txBody>
              <a:bodyPr/>
              <a:lstStyle/>
              <a:p>
                <a:r>
                  <a:rPr lang="ko-KR" altLang="en-US">
                    <a:noFill/>
                  </a:rPr>
                  <a:t> </a:t>
                </a:r>
              </a:p>
            </p:txBody>
          </p:sp>
        </mc:Fallback>
      </mc:AlternateContent>
      <p:sp>
        <p:nvSpPr>
          <p:cNvPr id="3" name="곱하기 기호 2">
            <a:extLst>
              <a:ext uri="{FF2B5EF4-FFF2-40B4-BE49-F238E27FC236}">
                <a16:creationId xmlns:a16="http://schemas.microsoft.com/office/drawing/2014/main" id="{704B51E7-56A8-4619-A873-DECD56745050}"/>
              </a:ext>
            </a:extLst>
          </p:cNvPr>
          <p:cNvSpPr/>
          <p:nvPr/>
        </p:nvSpPr>
        <p:spPr>
          <a:xfrm rot="1561497">
            <a:off x="1603846" y="3551453"/>
            <a:ext cx="577516" cy="822026"/>
          </a:xfrm>
          <a:prstGeom prst="mathMultiply">
            <a:avLst>
              <a:gd name="adj1" fmla="val 164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25880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그림 27">
            <a:extLst>
              <a:ext uri="{FF2B5EF4-FFF2-40B4-BE49-F238E27FC236}">
                <a16:creationId xmlns:a16="http://schemas.microsoft.com/office/drawing/2014/main" id="{ED9472D1-AE42-4E42-9CC4-30702E136DF8}"/>
              </a:ext>
            </a:extLst>
          </p:cNvPr>
          <p:cNvPicPr>
            <a:picLocks noChangeAspect="1"/>
          </p:cNvPicPr>
          <p:nvPr/>
        </p:nvPicPr>
        <p:blipFill>
          <a:blip r:embed="rId3">
            <a:lum bright="70000" contrast="-70000"/>
          </a:blip>
          <a:stretch>
            <a:fillRect/>
          </a:stretch>
        </p:blipFill>
        <p:spPr>
          <a:xfrm>
            <a:off x="10148260" y="5886107"/>
            <a:ext cx="2043599" cy="962213"/>
          </a:xfrm>
          <a:prstGeom prst="rect">
            <a:avLst/>
          </a:prstGeom>
          <a:solidFill>
            <a:schemeClr val="bg1"/>
          </a:solidFill>
        </p:spPr>
      </p:pic>
      <p:pic>
        <p:nvPicPr>
          <p:cNvPr id="58" name="그림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5694" y="2144716"/>
            <a:ext cx="308269" cy="317517"/>
          </a:xfrm>
          <a:prstGeom prst="rect">
            <a:avLst/>
          </a:prstGeom>
        </p:spPr>
      </p:pic>
      <p:pic>
        <p:nvPicPr>
          <p:cNvPr id="59" name="그림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9426" y="2152411"/>
            <a:ext cx="280526" cy="302104"/>
          </a:xfrm>
          <a:prstGeom prst="rect">
            <a:avLst/>
          </a:prstGeom>
        </p:spPr>
      </p:pic>
      <p:sp>
        <p:nvSpPr>
          <p:cNvPr id="11" name="TextBox 10">
            <a:extLst>
              <a:ext uri="{FF2B5EF4-FFF2-40B4-BE49-F238E27FC236}">
                <a16:creationId xmlns:a16="http://schemas.microsoft.com/office/drawing/2014/main" id="{F3F0AE75-72E1-48CD-8394-0321C7B7FB9D}"/>
              </a:ext>
            </a:extLst>
          </p:cNvPr>
          <p:cNvSpPr txBox="1"/>
          <p:nvPr/>
        </p:nvSpPr>
        <p:spPr>
          <a:xfrm>
            <a:off x="4353381" y="2954563"/>
            <a:ext cx="65" cy="221599"/>
          </a:xfrm>
          <a:prstGeom prst="rect">
            <a:avLst/>
          </a:prstGeom>
          <a:noFill/>
        </p:spPr>
        <p:txBody>
          <a:bodyPr wrap="none" lIns="0" tIns="0" rIns="0" bIns="0" rtlCol="0">
            <a:spAutoFit/>
          </a:bodyPr>
          <a:lstStyle/>
          <a:p>
            <a:endParaRPr lang="ko-KR" altLang="en-US" sz="1440" dirty="0"/>
          </a:p>
        </p:txBody>
      </p:sp>
      <p:sp>
        <p:nvSpPr>
          <p:cNvPr id="13" name="TextBox 12">
            <a:extLst>
              <a:ext uri="{FF2B5EF4-FFF2-40B4-BE49-F238E27FC236}">
                <a16:creationId xmlns:a16="http://schemas.microsoft.com/office/drawing/2014/main" id="{9C8195DF-1BA1-40FA-BB70-D7AEF66E740F}"/>
              </a:ext>
            </a:extLst>
          </p:cNvPr>
          <p:cNvSpPr txBox="1"/>
          <p:nvPr/>
        </p:nvSpPr>
        <p:spPr>
          <a:xfrm>
            <a:off x="270469" y="1345369"/>
            <a:ext cx="11651061" cy="4708981"/>
          </a:xfrm>
          <a:prstGeom prst="rect">
            <a:avLst/>
          </a:prstGeom>
          <a:noFill/>
        </p:spPr>
        <p:txBody>
          <a:bodyPr wrap="square" rtlCol="0">
            <a:spAutoFit/>
          </a:bodyPr>
          <a:lstStyle/>
          <a:p>
            <a:pPr marL="342900" indent="-342900">
              <a:buBlip>
                <a:blip r:embed="rId6"/>
              </a:buBlip>
            </a:pPr>
            <a:r>
              <a:rPr lang="en-US" altLang="ko-KR" sz="2000" dirty="0"/>
              <a:t>We aimed to understand how the dynamic aperture (DA) and </a:t>
            </a:r>
            <a:r>
              <a:rPr lang="en-US" altLang="ko-KR" sz="2000" dirty="0" err="1"/>
              <a:t>Touschek</a:t>
            </a:r>
            <a:r>
              <a:rPr lang="en-US" altLang="ko-KR" sz="2000" dirty="0"/>
              <a:t> lifetime change with tune and chromaticity.</a:t>
            </a:r>
          </a:p>
          <a:p>
            <a:pPr marL="342900" indent="-342900">
              <a:buBlip>
                <a:blip r:embed="rId6"/>
              </a:buBlip>
            </a:pPr>
            <a:endParaRPr lang="en-US" altLang="ko-KR" sz="2000" dirty="0">
              <a:latin typeface="+mj-ea"/>
            </a:endParaRPr>
          </a:p>
          <a:p>
            <a:pPr marL="342900" indent="-342900">
              <a:buBlip>
                <a:blip r:embed="rId6"/>
              </a:buBlip>
            </a:pPr>
            <a:r>
              <a:rPr lang="en-US" altLang="ko-KR" sz="2000" dirty="0"/>
              <a:t>The DA and </a:t>
            </a:r>
            <a:r>
              <a:rPr lang="en-US" altLang="ko-KR" sz="2000" dirty="0" err="1"/>
              <a:t>Touschek</a:t>
            </a:r>
            <a:r>
              <a:rPr lang="en-US" altLang="ko-KR" sz="2000" dirty="0"/>
              <a:t> lifetime were calculated by averaging results over 2–3 different random error seeds.</a:t>
            </a:r>
          </a:p>
          <a:p>
            <a:pPr marL="342900" indent="-342900">
              <a:buBlip>
                <a:blip r:embed="rId6"/>
              </a:buBlip>
            </a:pPr>
            <a:endParaRPr lang="en-US" altLang="ko-KR" sz="2000" dirty="0">
              <a:latin typeface="+mj-ea"/>
              <a:ea typeface="+mj-ea"/>
              <a:cs typeface="Arial" panose="020B0604020202020204" pitchFamily="34" charset="0"/>
            </a:endParaRPr>
          </a:p>
          <a:p>
            <a:pPr marL="342900" indent="-342900" algn="just">
              <a:buBlip>
                <a:blip r:embed="rId6"/>
              </a:buBlip>
            </a:pPr>
            <a:r>
              <a:rPr lang="en-US" altLang="ko-KR" sz="2000" dirty="0">
                <a:latin typeface="+mj-ea"/>
                <a:ea typeface="+mj-ea"/>
                <a:cs typeface="Arial" panose="020B0604020202020204" pitchFamily="34" charset="0"/>
              </a:rPr>
              <a:t> </a:t>
            </a:r>
            <a:r>
              <a:rPr lang="en-US" altLang="ko-KR" sz="2000" dirty="0">
                <a:latin typeface="+mj-ea"/>
                <a:cs typeface="Arial" panose="020B0604020202020204" pitchFamily="34" charset="0"/>
              </a:rPr>
              <a:t>Tune scan range :</a:t>
            </a:r>
          </a:p>
          <a:p>
            <a:pPr marL="800100" lvl="1" indent="-342900" algn="just">
              <a:buFont typeface="Wingdings" panose="05000000000000000000" pitchFamily="2" charset="2"/>
              <a:buChar char="§"/>
            </a:pPr>
            <a:r>
              <a:rPr lang="en-US" altLang="ko-KR" sz="2000" dirty="0">
                <a:latin typeface="+mj-ea"/>
                <a:cs typeface="Arial" panose="020B0604020202020204" pitchFamily="34" charset="0"/>
              </a:rPr>
              <a:t>Horizontal : 68.05 ~ 68.49</a:t>
            </a:r>
          </a:p>
          <a:p>
            <a:pPr marL="800100" lvl="1" indent="-342900" algn="just">
              <a:buFont typeface="Wingdings" panose="05000000000000000000" pitchFamily="2" charset="2"/>
              <a:buChar char="§"/>
            </a:pPr>
            <a:r>
              <a:rPr lang="en-US" altLang="ko-KR" sz="2000" dirty="0">
                <a:latin typeface="+mj-ea"/>
                <a:cs typeface="Arial" panose="020B0604020202020204" pitchFamily="34" charset="0"/>
              </a:rPr>
              <a:t>Vertical : 23.05 ~ 23.49</a:t>
            </a:r>
          </a:p>
          <a:p>
            <a:pPr algn="just"/>
            <a:endParaRPr lang="en-US" altLang="ko-KR" sz="2000" dirty="0">
              <a:latin typeface="+mj-ea"/>
              <a:ea typeface="+mj-ea"/>
              <a:cs typeface="Arial" panose="020B0604020202020204" pitchFamily="34" charset="0"/>
            </a:endParaRPr>
          </a:p>
          <a:p>
            <a:pPr marL="342900" indent="-342900" algn="just">
              <a:buBlip>
                <a:blip r:embed="rId6"/>
              </a:buBlip>
            </a:pPr>
            <a:r>
              <a:rPr lang="en-US" altLang="ko-KR" sz="2000" dirty="0">
                <a:latin typeface="+mj-ea"/>
                <a:cs typeface="Arial" panose="020B0604020202020204" pitchFamily="34" charset="0"/>
              </a:rPr>
              <a:t> Chromaticity  scan range :</a:t>
            </a:r>
          </a:p>
          <a:p>
            <a:pPr marL="800100" lvl="1" indent="-342900" algn="just">
              <a:buFont typeface="Wingdings" panose="05000000000000000000" pitchFamily="2" charset="2"/>
              <a:buChar char="§"/>
            </a:pPr>
            <a:r>
              <a:rPr lang="en-US" altLang="ko-KR" sz="2000" dirty="0">
                <a:latin typeface="+mj-ea"/>
                <a:cs typeface="Arial" panose="020B0604020202020204" pitchFamily="34" charset="0"/>
              </a:rPr>
              <a:t>Horizontal : 0 ~10, step size : 0.5 or 1.0</a:t>
            </a:r>
          </a:p>
          <a:p>
            <a:pPr marL="800100" lvl="1" indent="-342900" algn="just">
              <a:buFont typeface="Wingdings" panose="05000000000000000000" pitchFamily="2" charset="2"/>
              <a:buChar char="§"/>
            </a:pPr>
            <a:r>
              <a:rPr lang="en-US" altLang="ko-KR" sz="2000" dirty="0">
                <a:latin typeface="+mj-ea"/>
                <a:cs typeface="Arial" panose="020B0604020202020204" pitchFamily="34" charset="0"/>
              </a:rPr>
              <a:t>Vertical : 0 ~10 , step size : 0.5 or 1.0</a:t>
            </a:r>
          </a:p>
          <a:p>
            <a:pPr marL="342900" indent="-342900" algn="just">
              <a:buBlip>
                <a:blip r:embed="rId6"/>
              </a:buBlip>
            </a:pPr>
            <a:endParaRPr lang="en-US" altLang="ko-KR" sz="2000" dirty="0">
              <a:latin typeface="+mj-ea"/>
              <a:ea typeface="+mj-ea"/>
              <a:cs typeface="Arial" panose="020B0604020202020204" pitchFamily="34" charset="0"/>
            </a:endParaRPr>
          </a:p>
          <a:p>
            <a:endParaRPr lang="en-US" altLang="ko-KR" sz="2000" dirty="0">
              <a:latin typeface="+mj-ea"/>
              <a:ea typeface="+mj-ea"/>
            </a:endParaRPr>
          </a:p>
        </p:txBody>
      </p:sp>
      <p:sp>
        <p:nvSpPr>
          <p:cNvPr id="27" name="직사각형 26">
            <a:extLst>
              <a:ext uri="{FF2B5EF4-FFF2-40B4-BE49-F238E27FC236}">
                <a16:creationId xmlns:a16="http://schemas.microsoft.com/office/drawing/2014/main" id="{9DCFAB39-F3EE-4AAA-B55D-4C2A350B571B}"/>
              </a:ext>
            </a:extLst>
          </p:cNvPr>
          <p:cNvSpPr/>
          <p:nvPr/>
        </p:nvSpPr>
        <p:spPr>
          <a:xfrm>
            <a:off x="1" y="25796"/>
            <a:ext cx="9529010" cy="769441"/>
          </a:xfrm>
          <a:prstGeom prst="rect">
            <a:avLst/>
          </a:prstGeom>
        </p:spPr>
        <p:txBody>
          <a:bodyPr wrap="square">
            <a:spAutoFit/>
          </a:bodyPr>
          <a:lstStyle/>
          <a:p>
            <a:pPr algn="ctr"/>
            <a:r>
              <a:rPr lang="en-US" altLang="ko-KR" sz="4400" b="1" dirty="0">
                <a:solidFill>
                  <a:schemeClr val="accent5">
                    <a:lumMod val="50000"/>
                  </a:schemeClr>
                </a:solidFill>
              </a:rPr>
              <a:t>Tune &amp; Chromaticity scan setting</a:t>
            </a:r>
            <a:endParaRPr lang="ko-KR" altLang="ko-KR" sz="4400" dirty="0">
              <a:solidFill>
                <a:schemeClr val="accent5">
                  <a:lumMod val="50000"/>
                </a:schemeClr>
              </a:solidFill>
            </a:endParaRPr>
          </a:p>
        </p:txBody>
      </p:sp>
      <p:sp>
        <p:nvSpPr>
          <p:cNvPr id="8" name="TextBox 7">
            <a:extLst>
              <a:ext uri="{FF2B5EF4-FFF2-40B4-BE49-F238E27FC236}">
                <a16:creationId xmlns:a16="http://schemas.microsoft.com/office/drawing/2014/main" id="{E75A4426-568D-4079-9816-912D992097C3}"/>
              </a:ext>
            </a:extLst>
          </p:cNvPr>
          <p:cNvSpPr txBox="1"/>
          <p:nvPr/>
        </p:nvSpPr>
        <p:spPr>
          <a:xfrm>
            <a:off x="112143" y="6392846"/>
            <a:ext cx="1233578" cy="369332"/>
          </a:xfrm>
          <a:prstGeom prst="rect">
            <a:avLst/>
          </a:prstGeom>
          <a:noFill/>
        </p:spPr>
        <p:txBody>
          <a:bodyPr wrap="square" rtlCol="0">
            <a:spAutoFit/>
          </a:bodyPr>
          <a:lstStyle/>
          <a:p>
            <a:r>
              <a:rPr lang="en-US" altLang="ko-KR" b="1" dirty="0">
                <a:solidFill>
                  <a:srgbClr val="002060"/>
                </a:solidFill>
                <a:latin typeface="Arial" panose="020B0604020202020204" pitchFamily="34" charset="0"/>
                <a:cs typeface="Arial" panose="020B0604020202020204" pitchFamily="34" charset="0"/>
              </a:rPr>
              <a:t>2</a:t>
            </a:r>
            <a:endParaRPr lang="ko-KR" altLang="en-US"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742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그림 16">
            <a:extLst>
              <a:ext uri="{FF2B5EF4-FFF2-40B4-BE49-F238E27FC236}">
                <a16:creationId xmlns:a16="http://schemas.microsoft.com/office/drawing/2014/main" id="{2C6DD45E-A770-44F6-8236-BD1A924DCA48}"/>
              </a:ext>
            </a:extLst>
          </p:cNvPr>
          <p:cNvPicPr>
            <a:picLocks noChangeAspect="1"/>
          </p:cNvPicPr>
          <p:nvPr/>
        </p:nvPicPr>
        <p:blipFill>
          <a:blip r:embed="rId3">
            <a:lum bright="70000" contrast="-70000"/>
          </a:blip>
          <a:stretch>
            <a:fillRect/>
          </a:stretch>
        </p:blipFill>
        <p:spPr>
          <a:xfrm>
            <a:off x="10148260" y="5886107"/>
            <a:ext cx="2043599" cy="962213"/>
          </a:xfrm>
          <a:prstGeom prst="rect">
            <a:avLst/>
          </a:prstGeom>
          <a:solidFill>
            <a:schemeClr val="bg1"/>
          </a:solidFill>
        </p:spPr>
      </p:pic>
      <p:pic>
        <p:nvPicPr>
          <p:cNvPr id="58" name="그림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1592" y="1813848"/>
            <a:ext cx="308269" cy="317517"/>
          </a:xfrm>
          <a:prstGeom prst="rect">
            <a:avLst/>
          </a:prstGeom>
        </p:spPr>
      </p:pic>
      <p:pic>
        <p:nvPicPr>
          <p:cNvPr id="59" name="그림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5324" y="1821543"/>
            <a:ext cx="280526" cy="302104"/>
          </a:xfrm>
          <a:prstGeom prst="rect">
            <a:avLst/>
          </a:prstGeom>
        </p:spPr>
      </p:pic>
      <p:sp>
        <p:nvSpPr>
          <p:cNvPr id="11" name="TextBox 10">
            <a:extLst>
              <a:ext uri="{FF2B5EF4-FFF2-40B4-BE49-F238E27FC236}">
                <a16:creationId xmlns:a16="http://schemas.microsoft.com/office/drawing/2014/main" id="{F3F0AE75-72E1-48CD-8394-0321C7B7FB9D}"/>
              </a:ext>
            </a:extLst>
          </p:cNvPr>
          <p:cNvSpPr txBox="1"/>
          <p:nvPr/>
        </p:nvSpPr>
        <p:spPr>
          <a:xfrm>
            <a:off x="4359279" y="2623695"/>
            <a:ext cx="65" cy="221599"/>
          </a:xfrm>
          <a:prstGeom prst="rect">
            <a:avLst/>
          </a:prstGeom>
          <a:noFill/>
        </p:spPr>
        <p:txBody>
          <a:bodyPr wrap="none" lIns="0" tIns="0" rIns="0" bIns="0" rtlCol="0">
            <a:spAutoFit/>
          </a:bodyPr>
          <a:lstStyle/>
          <a:p>
            <a:endParaRPr lang="ko-KR" altLang="en-US" sz="1440" dirty="0"/>
          </a:p>
        </p:txBody>
      </p:sp>
      <p:sp>
        <p:nvSpPr>
          <p:cNvPr id="14" name="TextBox 13">
            <a:extLst>
              <a:ext uri="{FF2B5EF4-FFF2-40B4-BE49-F238E27FC236}">
                <a16:creationId xmlns:a16="http://schemas.microsoft.com/office/drawing/2014/main" id="{0C60FA0B-3CD4-468A-894A-050DBFADBC78}"/>
              </a:ext>
            </a:extLst>
          </p:cNvPr>
          <p:cNvSpPr txBox="1"/>
          <p:nvPr/>
        </p:nvSpPr>
        <p:spPr>
          <a:xfrm>
            <a:off x="649208" y="1023096"/>
            <a:ext cx="5011946" cy="369332"/>
          </a:xfrm>
          <a:prstGeom prst="rect">
            <a:avLst/>
          </a:prstGeom>
          <a:noFill/>
        </p:spPr>
        <p:txBody>
          <a:bodyPr wrap="square" rtlCol="0">
            <a:spAutoFit/>
          </a:bodyPr>
          <a:lstStyle/>
          <a:p>
            <a:r>
              <a:rPr lang="en-US" altLang="ko-KR" b="1" dirty="0"/>
              <a:t>Average of DA area result with 3 error seed </a:t>
            </a:r>
            <a:endParaRPr lang="ko-KR" altLang="en-US" b="1" dirty="0"/>
          </a:p>
        </p:txBody>
      </p:sp>
      <p:sp>
        <p:nvSpPr>
          <p:cNvPr id="16" name="TextBox 15">
            <a:extLst>
              <a:ext uri="{FF2B5EF4-FFF2-40B4-BE49-F238E27FC236}">
                <a16:creationId xmlns:a16="http://schemas.microsoft.com/office/drawing/2014/main" id="{A8638D54-65C6-45D5-A204-B9665AEE19C6}"/>
              </a:ext>
            </a:extLst>
          </p:cNvPr>
          <p:cNvSpPr txBox="1"/>
          <p:nvPr/>
        </p:nvSpPr>
        <p:spPr>
          <a:xfrm>
            <a:off x="6872364" y="987548"/>
            <a:ext cx="5011946" cy="369332"/>
          </a:xfrm>
          <a:prstGeom prst="rect">
            <a:avLst/>
          </a:prstGeom>
          <a:noFill/>
        </p:spPr>
        <p:txBody>
          <a:bodyPr wrap="square" rtlCol="0">
            <a:spAutoFit/>
          </a:bodyPr>
          <a:lstStyle/>
          <a:p>
            <a:r>
              <a:rPr lang="en-US" altLang="ko-KR" b="1" dirty="0"/>
              <a:t>Average of lifetime result with 3 error seed </a:t>
            </a:r>
            <a:endParaRPr lang="ko-KR" altLang="en-US" b="1" dirty="0"/>
          </a:p>
        </p:txBody>
      </p:sp>
      <p:pic>
        <p:nvPicPr>
          <p:cNvPr id="4" name="그림 3">
            <a:extLst>
              <a:ext uri="{FF2B5EF4-FFF2-40B4-BE49-F238E27FC236}">
                <a16:creationId xmlns:a16="http://schemas.microsoft.com/office/drawing/2014/main" id="{25C78910-D753-433A-A0AD-9823579893F2}"/>
              </a:ext>
            </a:extLst>
          </p:cNvPr>
          <p:cNvPicPr>
            <a:picLocks noChangeAspect="1"/>
          </p:cNvPicPr>
          <p:nvPr/>
        </p:nvPicPr>
        <p:blipFill>
          <a:blip r:embed="rId6"/>
          <a:stretch>
            <a:fillRect/>
          </a:stretch>
        </p:blipFill>
        <p:spPr>
          <a:xfrm>
            <a:off x="6243664" y="1493956"/>
            <a:ext cx="5952183" cy="4591830"/>
          </a:xfrm>
          <a:prstGeom prst="rect">
            <a:avLst/>
          </a:prstGeom>
        </p:spPr>
      </p:pic>
      <p:pic>
        <p:nvPicPr>
          <p:cNvPr id="6" name="그림 5">
            <a:extLst>
              <a:ext uri="{FF2B5EF4-FFF2-40B4-BE49-F238E27FC236}">
                <a16:creationId xmlns:a16="http://schemas.microsoft.com/office/drawing/2014/main" id="{D738D57B-0F1E-42E3-A154-87DF8DBA1E50}"/>
              </a:ext>
            </a:extLst>
          </p:cNvPr>
          <p:cNvPicPr>
            <a:picLocks noChangeAspect="1"/>
          </p:cNvPicPr>
          <p:nvPr/>
        </p:nvPicPr>
        <p:blipFill>
          <a:blip r:embed="rId7"/>
          <a:stretch>
            <a:fillRect/>
          </a:stretch>
        </p:blipFill>
        <p:spPr>
          <a:xfrm>
            <a:off x="192506" y="1493956"/>
            <a:ext cx="5600700" cy="4591830"/>
          </a:xfrm>
          <a:prstGeom prst="rect">
            <a:avLst/>
          </a:prstGeom>
        </p:spPr>
      </p:pic>
      <p:sp>
        <p:nvSpPr>
          <p:cNvPr id="15" name="직사각형 14">
            <a:extLst>
              <a:ext uri="{FF2B5EF4-FFF2-40B4-BE49-F238E27FC236}">
                <a16:creationId xmlns:a16="http://schemas.microsoft.com/office/drawing/2014/main" id="{17D47D8A-B27D-407D-9020-7A31E8EFECF1}"/>
              </a:ext>
            </a:extLst>
          </p:cNvPr>
          <p:cNvSpPr/>
          <p:nvPr/>
        </p:nvSpPr>
        <p:spPr>
          <a:xfrm>
            <a:off x="1" y="25796"/>
            <a:ext cx="10022303" cy="769441"/>
          </a:xfrm>
          <a:prstGeom prst="rect">
            <a:avLst/>
          </a:prstGeom>
        </p:spPr>
        <p:txBody>
          <a:bodyPr wrap="square">
            <a:spAutoFit/>
          </a:bodyPr>
          <a:lstStyle/>
          <a:p>
            <a:pPr algn="ctr"/>
            <a:r>
              <a:rPr lang="en-US" altLang="ko-KR" sz="4400" b="1" dirty="0">
                <a:solidFill>
                  <a:schemeClr val="accent5">
                    <a:lumMod val="50000"/>
                  </a:schemeClr>
                </a:solidFill>
              </a:rPr>
              <a:t>Tune scan results of DA and lifetime</a:t>
            </a:r>
            <a:endParaRPr lang="ko-KR" altLang="ko-KR" sz="4400" dirty="0">
              <a:solidFill>
                <a:schemeClr val="accent5">
                  <a:lumMod val="50000"/>
                </a:schemeClr>
              </a:solidFill>
            </a:endParaRPr>
          </a:p>
        </p:txBody>
      </p:sp>
      <p:sp>
        <p:nvSpPr>
          <p:cNvPr id="12" name="별: 꼭짓점 5개 11">
            <a:extLst>
              <a:ext uri="{FF2B5EF4-FFF2-40B4-BE49-F238E27FC236}">
                <a16:creationId xmlns:a16="http://schemas.microsoft.com/office/drawing/2014/main" id="{62DDACD6-878E-4C33-8466-B902F12C43A5}"/>
              </a:ext>
            </a:extLst>
          </p:cNvPr>
          <p:cNvSpPr/>
          <p:nvPr/>
        </p:nvSpPr>
        <p:spPr>
          <a:xfrm>
            <a:off x="1824541" y="3429000"/>
            <a:ext cx="179283" cy="179283"/>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별: 꼭짓점 5개 12">
            <a:extLst>
              <a:ext uri="{FF2B5EF4-FFF2-40B4-BE49-F238E27FC236}">
                <a16:creationId xmlns:a16="http://schemas.microsoft.com/office/drawing/2014/main" id="{6A5142C3-24DF-49F2-90D4-9F3019A36C77}"/>
              </a:ext>
            </a:extLst>
          </p:cNvPr>
          <p:cNvSpPr/>
          <p:nvPr/>
        </p:nvSpPr>
        <p:spPr>
          <a:xfrm>
            <a:off x="8177215" y="3348223"/>
            <a:ext cx="179283" cy="179283"/>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별: 꼭짓점 5개 17">
            <a:extLst>
              <a:ext uri="{FF2B5EF4-FFF2-40B4-BE49-F238E27FC236}">
                <a16:creationId xmlns:a16="http://schemas.microsoft.com/office/drawing/2014/main" id="{EBFACAC2-CD58-4ACC-8451-1C801D2CF788}"/>
              </a:ext>
            </a:extLst>
          </p:cNvPr>
          <p:cNvSpPr/>
          <p:nvPr/>
        </p:nvSpPr>
        <p:spPr>
          <a:xfrm>
            <a:off x="462614" y="6149675"/>
            <a:ext cx="179283" cy="179283"/>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a:extLst>
              <a:ext uri="{FF2B5EF4-FFF2-40B4-BE49-F238E27FC236}">
                <a16:creationId xmlns:a16="http://schemas.microsoft.com/office/drawing/2014/main" id="{7D380B3A-2997-4212-86FE-3744FB14C8BA}"/>
              </a:ext>
            </a:extLst>
          </p:cNvPr>
          <p:cNvSpPr txBox="1"/>
          <p:nvPr/>
        </p:nvSpPr>
        <p:spPr>
          <a:xfrm>
            <a:off x="705063" y="6054650"/>
            <a:ext cx="2597521" cy="369332"/>
          </a:xfrm>
          <a:prstGeom prst="rect">
            <a:avLst/>
          </a:prstGeom>
          <a:noFill/>
        </p:spPr>
        <p:txBody>
          <a:bodyPr wrap="square" rtlCol="0">
            <a:spAutoFit/>
          </a:bodyPr>
          <a:lstStyle/>
          <a:p>
            <a:r>
              <a:rPr lang="en-US" altLang="ko-KR" b="1" dirty="0"/>
              <a:t>: Original tune point</a:t>
            </a:r>
            <a:endParaRPr lang="ko-KR" altLang="en-US" b="1" dirty="0"/>
          </a:p>
        </p:txBody>
      </p:sp>
      <p:sp>
        <p:nvSpPr>
          <p:cNvPr id="19" name="TextBox 18">
            <a:extLst>
              <a:ext uri="{FF2B5EF4-FFF2-40B4-BE49-F238E27FC236}">
                <a16:creationId xmlns:a16="http://schemas.microsoft.com/office/drawing/2014/main" id="{0CA27DED-FEE4-49A3-A157-CBE0113AD296}"/>
              </a:ext>
            </a:extLst>
          </p:cNvPr>
          <p:cNvSpPr txBox="1"/>
          <p:nvPr/>
        </p:nvSpPr>
        <p:spPr>
          <a:xfrm>
            <a:off x="112143" y="6392846"/>
            <a:ext cx="1233578" cy="369332"/>
          </a:xfrm>
          <a:prstGeom prst="rect">
            <a:avLst/>
          </a:prstGeom>
          <a:noFill/>
        </p:spPr>
        <p:txBody>
          <a:bodyPr wrap="square" rtlCol="0">
            <a:spAutoFit/>
          </a:bodyPr>
          <a:lstStyle/>
          <a:p>
            <a:r>
              <a:rPr lang="en-US" altLang="ko-KR" b="1" dirty="0">
                <a:solidFill>
                  <a:srgbClr val="002060"/>
                </a:solidFill>
                <a:latin typeface="Arial" panose="020B0604020202020204" pitchFamily="34" charset="0"/>
                <a:cs typeface="Arial" panose="020B0604020202020204" pitchFamily="34" charset="0"/>
              </a:rPr>
              <a:t>3</a:t>
            </a:r>
            <a:endParaRPr lang="ko-KR" altLang="en-US"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8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F90FB64C-188D-472C-9F79-81421188D1CF}"/>
              </a:ext>
            </a:extLst>
          </p:cNvPr>
          <p:cNvPicPr>
            <a:picLocks noChangeAspect="1"/>
          </p:cNvPicPr>
          <p:nvPr/>
        </p:nvPicPr>
        <p:blipFill>
          <a:blip r:embed="rId3">
            <a:lum bright="70000" contrast="-70000"/>
          </a:blip>
          <a:stretch>
            <a:fillRect/>
          </a:stretch>
        </p:blipFill>
        <p:spPr>
          <a:xfrm>
            <a:off x="10148260" y="5886107"/>
            <a:ext cx="2043599" cy="962213"/>
          </a:xfrm>
          <a:prstGeom prst="rect">
            <a:avLst/>
          </a:prstGeom>
          <a:solidFill>
            <a:schemeClr val="bg1"/>
          </a:solidFill>
        </p:spPr>
      </p:pic>
      <p:pic>
        <p:nvPicPr>
          <p:cNvPr id="13" name="그림 12">
            <a:extLst>
              <a:ext uri="{FF2B5EF4-FFF2-40B4-BE49-F238E27FC236}">
                <a16:creationId xmlns:a16="http://schemas.microsoft.com/office/drawing/2014/main" id="{C45A219E-9CF4-4907-8E07-D6F9A554B617}"/>
              </a:ext>
            </a:extLst>
          </p:cNvPr>
          <p:cNvPicPr>
            <a:picLocks noChangeAspect="1"/>
          </p:cNvPicPr>
          <p:nvPr/>
        </p:nvPicPr>
        <p:blipFill>
          <a:blip r:embed="rId4"/>
          <a:stretch>
            <a:fillRect/>
          </a:stretch>
        </p:blipFill>
        <p:spPr>
          <a:xfrm>
            <a:off x="6715433" y="866979"/>
            <a:ext cx="4525288" cy="3999916"/>
          </a:xfrm>
          <a:prstGeom prst="rect">
            <a:avLst/>
          </a:prstGeom>
        </p:spPr>
      </p:pic>
      <p:pic>
        <p:nvPicPr>
          <p:cNvPr id="15" name="그림 14">
            <a:extLst>
              <a:ext uri="{FF2B5EF4-FFF2-40B4-BE49-F238E27FC236}">
                <a16:creationId xmlns:a16="http://schemas.microsoft.com/office/drawing/2014/main" id="{231DF41D-3FD5-4625-8037-12AF26F618F9}"/>
              </a:ext>
            </a:extLst>
          </p:cNvPr>
          <p:cNvPicPr>
            <a:picLocks noChangeAspect="1"/>
          </p:cNvPicPr>
          <p:nvPr/>
        </p:nvPicPr>
        <p:blipFill>
          <a:blip r:embed="rId5"/>
          <a:stretch>
            <a:fillRect/>
          </a:stretch>
        </p:blipFill>
        <p:spPr>
          <a:xfrm>
            <a:off x="809642" y="866979"/>
            <a:ext cx="4812632" cy="4050456"/>
          </a:xfrm>
          <a:prstGeom prst="rect">
            <a:avLst/>
          </a:prstGeom>
        </p:spPr>
      </p:pic>
      <p:sp>
        <p:nvSpPr>
          <p:cNvPr id="9" name="직사각형 8">
            <a:extLst>
              <a:ext uri="{FF2B5EF4-FFF2-40B4-BE49-F238E27FC236}">
                <a16:creationId xmlns:a16="http://schemas.microsoft.com/office/drawing/2014/main" id="{323ABF06-F5E6-46EF-AF1B-C454C41A8B4F}"/>
              </a:ext>
            </a:extLst>
          </p:cNvPr>
          <p:cNvSpPr/>
          <p:nvPr/>
        </p:nvSpPr>
        <p:spPr>
          <a:xfrm>
            <a:off x="2" y="25796"/>
            <a:ext cx="10413330" cy="769441"/>
          </a:xfrm>
          <a:prstGeom prst="rect">
            <a:avLst/>
          </a:prstGeom>
        </p:spPr>
        <p:txBody>
          <a:bodyPr wrap="square">
            <a:spAutoFit/>
          </a:bodyPr>
          <a:lstStyle/>
          <a:p>
            <a:pPr algn="ctr"/>
            <a:r>
              <a:rPr lang="en-US" altLang="ko-KR" sz="4400" b="1" dirty="0">
                <a:solidFill>
                  <a:schemeClr val="accent5">
                    <a:lumMod val="50000"/>
                  </a:schemeClr>
                </a:solidFill>
              </a:rPr>
              <a:t>Result of chromaticity scan with error</a:t>
            </a:r>
            <a:endParaRPr lang="ko-KR" altLang="ko-KR" sz="4400" dirty="0">
              <a:solidFill>
                <a:schemeClr val="accent5">
                  <a:lumMod val="50000"/>
                </a:schemeClr>
              </a:solidFill>
            </a:endParaRPr>
          </a:p>
        </p:txBody>
      </p:sp>
      <p:sp>
        <p:nvSpPr>
          <p:cNvPr id="10" name="TextBox 9">
            <a:extLst>
              <a:ext uri="{FF2B5EF4-FFF2-40B4-BE49-F238E27FC236}">
                <a16:creationId xmlns:a16="http://schemas.microsoft.com/office/drawing/2014/main" id="{5CFDEF1C-30C5-4525-8187-02E1ED02ACD4}"/>
              </a:ext>
            </a:extLst>
          </p:cNvPr>
          <p:cNvSpPr txBox="1"/>
          <p:nvPr/>
        </p:nvSpPr>
        <p:spPr>
          <a:xfrm>
            <a:off x="809642" y="5670947"/>
            <a:ext cx="10338168" cy="830997"/>
          </a:xfrm>
          <a:prstGeom prst="rect">
            <a:avLst/>
          </a:prstGeom>
          <a:noFill/>
        </p:spPr>
        <p:txBody>
          <a:bodyPr wrap="square" rtlCol="0">
            <a:spAutoFit/>
          </a:bodyPr>
          <a:lstStyle/>
          <a:p>
            <a:pPr marL="171450" indent="-171450" algn="just" fontAlgn="base">
              <a:buBlip>
                <a:blip r:embed="rId6"/>
              </a:buBlip>
            </a:pPr>
            <a:r>
              <a:rPr lang="en-US" altLang="ko-KR" sz="1600" dirty="0">
                <a:latin typeface="Arial" panose="020B0604020202020204" pitchFamily="34" charset="0"/>
                <a:cs typeface="Arial" panose="020B0604020202020204" pitchFamily="34" charset="0"/>
              </a:rPr>
              <a:t>The results of chromaticity scan for DA along with / without error are similar tendency</a:t>
            </a:r>
          </a:p>
          <a:p>
            <a:pPr marL="171450" indent="-171450" algn="just" fontAlgn="base">
              <a:buBlip>
                <a:blip r:embed="rId6"/>
              </a:buBlip>
            </a:pPr>
            <a:endParaRPr lang="en-US" altLang="ko-KR" sz="1600" dirty="0">
              <a:latin typeface="Arial" panose="020B0604020202020204" pitchFamily="34" charset="0"/>
              <a:cs typeface="Arial" panose="020B0604020202020204" pitchFamily="34" charset="0"/>
            </a:endParaRPr>
          </a:p>
          <a:p>
            <a:pPr marL="171450" indent="-171450" algn="just" fontAlgn="base">
              <a:buBlip>
                <a:blip r:embed="rId6"/>
              </a:buBlip>
            </a:pPr>
            <a:r>
              <a:rPr lang="en-US" altLang="ko-KR" sz="1600" dirty="0">
                <a:latin typeface="Arial" panose="020B0604020202020204" pitchFamily="34" charset="0"/>
                <a:cs typeface="Arial" panose="020B0604020202020204" pitchFamily="34" charset="0"/>
              </a:rPr>
              <a:t>But results of lifetime are not. The error seed prefer low horizontal chromaticity and high vertical chromaticity </a:t>
            </a:r>
          </a:p>
        </p:txBody>
      </p:sp>
      <p:sp>
        <p:nvSpPr>
          <p:cNvPr id="11" name="TextBox 10">
            <a:extLst>
              <a:ext uri="{FF2B5EF4-FFF2-40B4-BE49-F238E27FC236}">
                <a16:creationId xmlns:a16="http://schemas.microsoft.com/office/drawing/2014/main" id="{881F2AEE-32AA-4039-A665-ADFAADDA01ED}"/>
              </a:ext>
            </a:extLst>
          </p:cNvPr>
          <p:cNvSpPr txBox="1"/>
          <p:nvPr/>
        </p:nvSpPr>
        <p:spPr>
          <a:xfrm>
            <a:off x="1505195" y="4873765"/>
            <a:ext cx="3421526" cy="276999"/>
          </a:xfrm>
          <a:prstGeom prst="rect">
            <a:avLst/>
          </a:prstGeom>
          <a:noFill/>
        </p:spPr>
        <p:txBody>
          <a:bodyPr wrap="square" rtlCol="0">
            <a:spAutoFit/>
          </a:bodyPr>
          <a:lstStyle/>
          <a:p>
            <a:pPr algn="ctr"/>
            <a:r>
              <a:rPr lang="en-US" altLang="ko-KR" sz="1200" b="1" dirty="0"/>
              <a:t>Lifetime result with bare lattice</a:t>
            </a:r>
            <a:endParaRPr lang="ko-KR" altLang="en-US" sz="1200" b="1" dirty="0"/>
          </a:p>
        </p:txBody>
      </p:sp>
      <p:sp>
        <p:nvSpPr>
          <p:cNvPr id="12" name="TextBox 11">
            <a:extLst>
              <a:ext uri="{FF2B5EF4-FFF2-40B4-BE49-F238E27FC236}">
                <a16:creationId xmlns:a16="http://schemas.microsoft.com/office/drawing/2014/main" id="{9A2FFE53-CDBA-40EC-AD1E-FB59FDAAABE0}"/>
              </a:ext>
            </a:extLst>
          </p:cNvPr>
          <p:cNvSpPr txBox="1"/>
          <p:nvPr/>
        </p:nvSpPr>
        <p:spPr>
          <a:xfrm>
            <a:off x="7068552" y="4855596"/>
            <a:ext cx="3922295" cy="276999"/>
          </a:xfrm>
          <a:prstGeom prst="rect">
            <a:avLst/>
          </a:prstGeom>
          <a:noFill/>
        </p:spPr>
        <p:txBody>
          <a:bodyPr wrap="square" rtlCol="0">
            <a:spAutoFit/>
          </a:bodyPr>
          <a:lstStyle/>
          <a:p>
            <a:pPr algn="ctr"/>
            <a:r>
              <a:rPr lang="en-US" altLang="ko-KR" sz="1200" b="1" dirty="0"/>
              <a:t>Lifetime result with error</a:t>
            </a:r>
            <a:endParaRPr lang="ko-KR" altLang="en-US" sz="1200" b="1" dirty="0"/>
          </a:p>
        </p:txBody>
      </p:sp>
      <p:sp>
        <p:nvSpPr>
          <p:cNvPr id="17" name="별: 꼭짓점 5개 16">
            <a:extLst>
              <a:ext uri="{FF2B5EF4-FFF2-40B4-BE49-F238E27FC236}">
                <a16:creationId xmlns:a16="http://schemas.microsoft.com/office/drawing/2014/main" id="{30787B20-D588-4AE5-B37E-8378CBFF75AB}"/>
              </a:ext>
            </a:extLst>
          </p:cNvPr>
          <p:cNvSpPr/>
          <p:nvPr/>
        </p:nvSpPr>
        <p:spPr>
          <a:xfrm>
            <a:off x="3466852" y="2892207"/>
            <a:ext cx="179283" cy="179283"/>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별: 꼭짓점 5개 17">
            <a:extLst>
              <a:ext uri="{FF2B5EF4-FFF2-40B4-BE49-F238E27FC236}">
                <a16:creationId xmlns:a16="http://schemas.microsoft.com/office/drawing/2014/main" id="{812CF54F-ED2C-4740-A54D-8DF8F64A900E}"/>
              </a:ext>
            </a:extLst>
          </p:cNvPr>
          <p:cNvSpPr/>
          <p:nvPr/>
        </p:nvSpPr>
        <p:spPr>
          <a:xfrm>
            <a:off x="9205915" y="2892206"/>
            <a:ext cx="179283" cy="179283"/>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별: 꼭짓점 5개 18">
            <a:extLst>
              <a:ext uri="{FF2B5EF4-FFF2-40B4-BE49-F238E27FC236}">
                <a16:creationId xmlns:a16="http://schemas.microsoft.com/office/drawing/2014/main" id="{D1A23CE3-CA50-4366-BC01-EF7FA17C3BCA}"/>
              </a:ext>
            </a:extLst>
          </p:cNvPr>
          <p:cNvSpPr/>
          <p:nvPr/>
        </p:nvSpPr>
        <p:spPr>
          <a:xfrm>
            <a:off x="1004825" y="5301115"/>
            <a:ext cx="179283" cy="179283"/>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8DC65E1B-20DC-469B-BC09-9E3EF4909AB6}"/>
              </a:ext>
            </a:extLst>
          </p:cNvPr>
          <p:cNvSpPr txBox="1"/>
          <p:nvPr/>
        </p:nvSpPr>
        <p:spPr>
          <a:xfrm>
            <a:off x="1247274" y="5206090"/>
            <a:ext cx="3421526" cy="369332"/>
          </a:xfrm>
          <a:prstGeom prst="rect">
            <a:avLst/>
          </a:prstGeom>
          <a:noFill/>
        </p:spPr>
        <p:txBody>
          <a:bodyPr wrap="square" rtlCol="0">
            <a:spAutoFit/>
          </a:bodyPr>
          <a:lstStyle/>
          <a:p>
            <a:r>
              <a:rPr lang="en-US" altLang="ko-KR" b="1" dirty="0"/>
              <a:t>: </a:t>
            </a:r>
            <a:r>
              <a:rPr lang="en-US" altLang="ko-KR" b="1"/>
              <a:t>Original chromaticity point</a:t>
            </a:r>
            <a:endParaRPr lang="ko-KR" altLang="en-US" b="1" dirty="0"/>
          </a:p>
        </p:txBody>
      </p:sp>
      <p:sp>
        <p:nvSpPr>
          <p:cNvPr id="21" name="TextBox 20">
            <a:extLst>
              <a:ext uri="{FF2B5EF4-FFF2-40B4-BE49-F238E27FC236}">
                <a16:creationId xmlns:a16="http://schemas.microsoft.com/office/drawing/2014/main" id="{2E8929E4-7B86-4434-BF81-822A59F171E2}"/>
              </a:ext>
            </a:extLst>
          </p:cNvPr>
          <p:cNvSpPr txBox="1"/>
          <p:nvPr/>
        </p:nvSpPr>
        <p:spPr>
          <a:xfrm>
            <a:off x="112143" y="6392846"/>
            <a:ext cx="1233578" cy="369332"/>
          </a:xfrm>
          <a:prstGeom prst="rect">
            <a:avLst/>
          </a:prstGeom>
          <a:noFill/>
        </p:spPr>
        <p:txBody>
          <a:bodyPr wrap="square" rtlCol="0">
            <a:spAutoFit/>
          </a:bodyPr>
          <a:lstStyle/>
          <a:p>
            <a:r>
              <a:rPr lang="en-US" altLang="ko-KR" b="1" dirty="0">
                <a:solidFill>
                  <a:srgbClr val="002060"/>
                </a:solidFill>
                <a:latin typeface="Arial" panose="020B0604020202020204" pitchFamily="34" charset="0"/>
                <a:cs typeface="Arial" panose="020B0604020202020204" pitchFamily="34" charset="0"/>
              </a:rPr>
              <a:t>4</a:t>
            </a:r>
            <a:endParaRPr lang="ko-KR" altLang="en-US"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23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F90FB64C-188D-472C-9F79-81421188D1CF}"/>
              </a:ext>
            </a:extLst>
          </p:cNvPr>
          <p:cNvPicPr>
            <a:picLocks noChangeAspect="1"/>
          </p:cNvPicPr>
          <p:nvPr/>
        </p:nvPicPr>
        <p:blipFill>
          <a:blip r:embed="rId3">
            <a:lum bright="70000" contrast="-70000"/>
          </a:blip>
          <a:stretch>
            <a:fillRect/>
          </a:stretch>
        </p:blipFill>
        <p:spPr>
          <a:xfrm>
            <a:off x="10148260" y="5886107"/>
            <a:ext cx="2043599" cy="962213"/>
          </a:xfrm>
          <a:prstGeom prst="rect">
            <a:avLst/>
          </a:prstGeom>
          <a:solidFill>
            <a:schemeClr val="bg1"/>
          </a:solidFill>
        </p:spPr>
      </p:pic>
      <p:pic>
        <p:nvPicPr>
          <p:cNvPr id="7" name="그림 6">
            <a:extLst>
              <a:ext uri="{FF2B5EF4-FFF2-40B4-BE49-F238E27FC236}">
                <a16:creationId xmlns:a16="http://schemas.microsoft.com/office/drawing/2014/main" id="{D52134B9-5BDA-4FB6-AD7E-9D0C035A908E}"/>
              </a:ext>
            </a:extLst>
          </p:cNvPr>
          <p:cNvPicPr>
            <a:picLocks noChangeAspect="1"/>
          </p:cNvPicPr>
          <p:nvPr/>
        </p:nvPicPr>
        <p:blipFill>
          <a:blip r:embed="rId4"/>
          <a:stretch>
            <a:fillRect/>
          </a:stretch>
        </p:blipFill>
        <p:spPr>
          <a:xfrm>
            <a:off x="61577" y="694435"/>
            <a:ext cx="5962886" cy="4037473"/>
          </a:xfrm>
          <a:prstGeom prst="rect">
            <a:avLst/>
          </a:prstGeom>
        </p:spPr>
      </p:pic>
      <p:pic>
        <p:nvPicPr>
          <p:cNvPr id="4" name="그림 3">
            <a:extLst>
              <a:ext uri="{FF2B5EF4-FFF2-40B4-BE49-F238E27FC236}">
                <a16:creationId xmlns:a16="http://schemas.microsoft.com/office/drawing/2014/main" id="{390E1CFB-E4CD-471E-BE83-42DD4D8812A8}"/>
              </a:ext>
            </a:extLst>
          </p:cNvPr>
          <p:cNvPicPr>
            <a:picLocks noChangeAspect="1"/>
          </p:cNvPicPr>
          <p:nvPr/>
        </p:nvPicPr>
        <p:blipFill>
          <a:blip r:embed="rId5"/>
          <a:stretch>
            <a:fillRect/>
          </a:stretch>
        </p:blipFill>
        <p:spPr>
          <a:xfrm>
            <a:off x="6135298" y="764081"/>
            <a:ext cx="5789012" cy="3919743"/>
          </a:xfrm>
          <a:prstGeom prst="rect">
            <a:avLst/>
          </a:prstGeom>
        </p:spPr>
      </p:pic>
      <p:sp>
        <p:nvSpPr>
          <p:cNvPr id="9" name="직사각형 8">
            <a:extLst>
              <a:ext uri="{FF2B5EF4-FFF2-40B4-BE49-F238E27FC236}">
                <a16:creationId xmlns:a16="http://schemas.microsoft.com/office/drawing/2014/main" id="{323ABF06-F5E6-46EF-AF1B-C454C41A8B4F}"/>
              </a:ext>
            </a:extLst>
          </p:cNvPr>
          <p:cNvSpPr/>
          <p:nvPr/>
        </p:nvSpPr>
        <p:spPr>
          <a:xfrm>
            <a:off x="1" y="25796"/>
            <a:ext cx="11982993" cy="584775"/>
          </a:xfrm>
          <a:prstGeom prst="rect">
            <a:avLst/>
          </a:prstGeom>
        </p:spPr>
        <p:txBody>
          <a:bodyPr wrap="square">
            <a:spAutoFit/>
          </a:bodyPr>
          <a:lstStyle/>
          <a:p>
            <a:pPr algn="ctr"/>
            <a:r>
              <a:rPr lang="en-US" altLang="ko-KR" sz="3200" b="1" dirty="0">
                <a:solidFill>
                  <a:schemeClr val="accent5">
                    <a:lumMod val="50000"/>
                  </a:schemeClr>
                </a:solidFill>
              </a:rPr>
              <a:t>MDTS curves at </a:t>
            </a:r>
            <a:r>
              <a:rPr lang="en-US" altLang="ko-KR" sz="3200" b="1">
                <a:solidFill>
                  <a:schemeClr val="accent5">
                    <a:lumMod val="50000"/>
                  </a:schemeClr>
                </a:solidFill>
              </a:rPr>
              <a:t>dispersion free region </a:t>
            </a:r>
            <a:r>
              <a:rPr lang="en-US" altLang="ko-KR" sz="3200" b="1" dirty="0">
                <a:solidFill>
                  <a:schemeClr val="accent5">
                    <a:lumMod val="50000"/>
                  </a:schemeClr>
                </a:solidFill>
              </a:rPr>
              <a:t>and dispersion bump</a:t>
            </a:r>
            <a:endParaRPr lang="ko-KR" altLang="ko-KR" sz="3200" dirty="0">
              <a:solidFill>
                <a:schemeClr val="accent5">
                  <a:lumMod val="50000"/>
                </a:schemeClr>
              </a:solidFill>
            </a:endParaRPr>
          </a:p>
        </p:txBody>
      </p:sp>
      <p:sp>
        <p:nvSpPr>
          <p:cNvPr id="21" name="직사각형 20">
            <a:extLst>
              <a:ext uri="{FF2B5EF4-FFF2-40B4-BE49-F238E27FC236}">
                <a16:creationId xmlns:a16="http://schemas.microsoft.com/office/drawing/2014/main" id="{D3C55A51-5EB0-44AD-BA1E-B2FB185BC479}"/>
              </a:ext>
            </a:extLst>
          </p:cNvPr>
          <p:cNvSpPr/>
          <p:nvPr/>
        </p:nvSpPr>
        <p:spPr>
          <a:xfrm>
            <a:off x="6962277" y="846366"/>
            <a:ext cx="3708865" cy="369332"/>
          </a:xfrm>
          <a:prstGeom prst="rect">
            <a:avLst/>
          </a:prstGeom>
        </p:spPr>
        <p:txBody>
          <a:bodyPr wrap="square">
            <a:spAutoFit/>
          </a:bodyPr>
          <a:lstStyle/>
          <a:p>
            <a:r>
              <a:rPr lang="en-US" altLang="ko-KR" b="1" dirty="0">
                <a:latin typeface="Arial" panose="020B0604020202020204" pitchFamily="34" charset="0"/>
                <a:cs typeface="Arial" panose="020B0604020202020204" pitchFamily="34" charset="0"/>
              </a:rPr>
              <a:t>Ver. MDTS @ dispersion bump</a:t>
            </a:r>
            <a:endParaRPr lang="ko-KR" altLang="en-US" dirty="0"/>
          </a:p>
        </p:txBody>
      </p:sp>
      <p:sp>
        <p:nvSpPr>
          <p:cNvPr id="24" name="직사각형 23">
            <a:extLst>
              <a:ext uri="{FF2B5EF4-FFF2-40B4-BE49-F238E27FC236}">
                <a16:creationId xmlns:a16="http://schemas.microsoft.com/office/drawing/2014/main" id="{790019F2-7F13-4E13-83A0-2C2505EFDF03}"/>
              </a:ext>
            </a:extLst>
          </p:cNvPr>
          <p:cNvSpPr/>
          <p:nvPr/>
        </p:nvSpPr>
        <p:spPr>
          <a:xfrm>
            <a:off x="859386" y="846366"/>
            <a:ext cx="3916674" cy="369332"/>
          </a:xfrm>
          <a:prstGeom prst="rect">
            <a:avLst/>
          </a:prstGeom>
        </p:spPr>
        <p:txBody>
          <a:bodyPr wrap="square">
            <a:spAutoFit/>
          </a:bodyPr>
          <a:lstStyle/>
          <a:p>
            <a:r>
              <a:rPr lang="en-US" altLang="ko-KR" b="1" dirty="0">
                <a:latin typeface="Arial" panose="020B0604020202020204" pitchFamily="34" charset="0"/>
                <a:cs typeface="Arial" panose="020B0604020202020204" pitchFamily="34" charset="0"/>
              </a:rPr>
              <a:t>Hor. MDTS @ dispersion free</a:t>
            </a:r>
            <a:endParaRPr lang="ko-KR" altLang="en-US"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DE5CF9E-C0CD-4682-A7BF-2081747615EB}"/>
                  </a:ext>
                </a:extLst>
              </p:cNvPr>
              <p:cNvSpPr txBox="1"/>
              <p:nvPr/>
            </p:nvSpPr>
            <p:spPr>
              <a:xfrm>
                <a:off x="143803" y="4611231"/>
                <a:ext cx="11982989" cy="1854739"/>
              </a:xfrm>
              <a:prstGeom prst="rect">
                <a:avLst/>
              </a:prstGeom>
              <a:noFill/>
            </p:spPr>
            <p:txBody>
              <a:bodyPr wrap="square" rtlCol="0">
                <a:spAutoFit/>
              </a:bodyPr>
              <a:lstStyle/>
              <a:p>
                <a:pPr algn="just"/>
                <a:endParaRPr lang="en-US" altLang="ko-KR" sz="1600" dirty="0"/>
              </a:p>
              <a:p>
                <a:pPr marL="285750" indent="-285750" algn="just">
                  <a:buBlip>
                    <a:blip r:embed="rId6"/>
                  </a:buBlip>
                </a:pPr>
                <a:r>
                  <a:rPr lang="en-US" altLang="ko-KR" sz="1600" b="1" dirty="0"/>
                  <a:t>Dispersion-free region </a:t>
                </a:r>
                <a:r>
                  <a:rPr lang="en-US" altLang="ko-KR" sz="1600" dirty="0"/>
                  <a:t>: In the bare-lattice, the beam survives at the integer tune, but with errors it is lost earlier because the integer resonance effect becomes stronger.</a:t>
                </a:r>
              </a:p>
              <a:p>
                <a:pPr marL="285750" indent="-285750" algn="just">
                  <a:buBlip>
                    <a:blip r:embed="rId6"/>
                  </a:buBlip>
                </a:pPr>
                <a:endParaRPr lang="en-US" altLang="ko-KR" sz="1600" dirty="0"/>
              </a:p>
              <a:p>
                <a:pPr marL="285750" indent="-285750" algn="just">
                  <a:buBlip>
                    <a:blip r:embed="rId6"/>
                  </a:buBlip>
                </a:pPr>
                <a:r>
                  <a:rPr lang="en-US" altLang="ko-KR" sz="1600" b="1" dirty="0"/>
                  <a:t>Dispersion bump</a:t>
                </a:r>
                <a:r>
                  <a:rPr lang="en-US" altLang="ko-KR" sz="1600" dirty="0"/>
                  <a:t>: When errors are included, the beam is stopped by the 3rd-order resonance (</a:t>
                </a:r>
                <a14:m>
                  <m:oMath xmlns:m="http://schemas.openxmlformats.org/officeDocument/2006/math">
                    <m:r>
                      <a:rPr lang="en-US" altLang="ko-KR" sz="1600" i="1">
                        <a:latin typeface="Cambria Math" panose="02040503050406030204" pitchFamily="18" charset="0"/>
                      </a:rPr>
                      <m:t>2</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𝑣</m:t>
                        </m:r>
                      </m:e>
                      <m:sub>
                        <m:r>
                          <a:rPr lang="en-US" altLang="ko-KR" sz="1600" i="1">
                            <a:latin typeface="Cambria Math" panose="02040503050406030204" pitchFamily="18" charset="0"/>
                          </a:rPr>
                          <m:t>𝑥</m:t>
                        </m:r>
                      </m:sub>
                    </m:sSub>
                    <m:r>
                      <a:rPr lang="en-US" altLang="ko-KR" sz="1600" i="1">
                        <a:latin typeface="Cambria Math" panose="02040503050406030204" pitchFamily="18" charset="0"/>
                      </a:rPr>
                      <m:t>+</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𝑣</m:t>
                        </m:r>
                      </m:e>
                      <m:sub>
                        <m:r>
                          <a:rPr lang="en-US" altLang="ko-KR" sz="1600" i="1">
                            <a:latin typeface="Cambria Math" panose="02040503050406030204" pitchFamily="18" charset="0"/>
                          </a:rPr>
                          <m:t>𝑦</m:t>
                        </m:r>
                      </m:sub>
                    </m:sSub>
                    <m:r>
                      <a:rPr lang="en-US" altLang="ko-KR" sz="1600" b="0" i="1" smtClean="0">
                        <a:latin typeface="Cambria Math" panose="02040503050406030204" pitchFamily="18" charset="0"/>
                      </a:rPr>
                      <m:t> </m:t>
                    </m:r>
                  </m:oMath>
                </a14:m>
                <a:r>
                  <a:rPr lang="en-US" altLang="ko-KR" sz="1600" dirty="0"/>
                  <a:t>= integer) before reaching the integer tune. In the bare lattice, however, the influence of 3</a:t>
                </a:r>
                <a:r>
                  <a:rPr lang="en-US" altLang="ko-KR" sz="1600" baseline="30000" dirty="0"/>
                  <a:t>rd</a:t>
                </a:r>
                <a:r>
                  <a:rPr lang="en-US" altLang="ko-KR" sz="1600" dirty="0"/>
                  <a:t>-order resonance </a:t>
                </a:r>
                <a14:m>
                  <m:oMath xmlns:m="http://schemas.openxmlformats.org/officeDocument/2006/math">
                    <m:r>
                      <a:rPr lang="en-US" altLang="ko-KR" sz="1600" i="1" dirty="0" smtClean="0">
                        <a:latin typeface="Cambria Math" panose="02040503050406030204" pitchFamily="18" charset="0"/>
                      </a:rPr>
                      <m:t>(</m:t>
                    </m:r>
                    <m:r>
                      <a:rPr lang="en-US" altLang="ko-KR" sz="1600" i="1">
                        <a:latin typeface="Cambria Math" panose="02040503050406030204" pitchFamily="18" charset="0"/>
                      </a:rPr>
                      <m:t>2</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𝑣</m:t>
                        </m:r>
                      </m:e>
                      <m:sub>
                        <m:r>
                          <a:rPr lang="en-US" altLang="ko-KR" sz="1600" i="1">
                            <a:latin typeface="Cambria Math" panose="02040503050406030204" pitchFamily="18" charset="0"/>
                          </a:rPr>
                          <m:t>𝑥</m:t>
                        </m:r>
                      </m:sub>
                    </m:sSub>
                    <m:r>
                      <a:rPr lang="en-US" altLang="ko-KR" sz="1600" i="1">
                        <a:latin typeface="Cambria Math" panose="02040503050406030204" pitchFamily="18" charset="0"/>
                      </a:rPr>
                      <m:t>+</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𝑣</m:t>
                        </m:r>
                      </m:e>
                      <m:sub>
                        <m:r>
                          <a:rPr lang="en-US" altLang="ko-KR" sz="1600" i="1">
                            <a:latin typeface="Cambria Math" panose="02040503050406030204" pitchFamily="18" charset="0"/>
                          </a:rPr>
                          <m:t>𝑦</m:t>
                        </m:r>
                      </m:sub>
                    </m:sSub>
                    <m:r>
                      <a:rPr lang="en-US" altLang="ko-KR" sz="1600" i="1">
                        <a:latin typeface="Cambria Math" panose="02040503050406030204" pitchFamily="18" charset="0"/>
                      </a:rPr>
                      <m:t> </m:t>
                    </m:r>
                  </m:oMath>
                </a14:m>
                <a:r>
                  <a:rPr lang="en-US" altLang="ko-KR" sz="1600" dirty="0"/>
                  <a:t>= integer) is much weaker.</a:t>
                </a:r>
                <a:endParaRPr lang="ko-KR" altLang="en-US" sz="1600" dirty="0"/>
              </a:p>
            </p:txBody>
          </p:sp>
        </mc:Choice>
        <mc:Fallback xmlns="">
          <p:sp>
            <p:nvSpPr>
              <p:cNvPr id="27" name="TextBox 26">
                <a:extLst>
                  <a:ext uri="{FF2B5EF4-FFF2-40B4-BE49-F238E27FC236}">
                    <a16:creationId xmlns:a16="http://schemas.microsoft.com/office/drawing/2014/main" id="{ADE5CF9E-C0CD-4682-A7BF-2081747615EB}"/>
                  </a:ext>
                </a:extLst>
              </p:cNvPr>
              <p:cNvSpPr txBox="1">
                <a:spLocks noRot="1" noChangeAspect="1" noMove="1" noResize="1" noEditPoints="1" noAdjustHandles="1" noChangeArrowheads="1" noChangeShapeType="1" noTextEdit="1"/>
              </p:cNvSpPr>
              <p:nvPr/>
            </p:nvSpPr>
            <p:spPr>
              <a:xfrm>
                <a:off x="143803" y="4611231"/>
                <a:ext cx="11982989" cy="1854739"/>
              </a:xfrm>
              <a:prstGeom prst="rect">
                <a:avLst/>
              </a:prstGeom>
              <a:blipFill>
                <a:blip r:embed="rId7"/>
                <a:stretch>
                  <a:fillRect r="-305" b="-2951"/>
                </a:stretch>
              </a:blipFill>
            </p:spPr>
            <p:txBody>
              <a:bodyPr/>
              <a:lstStyle/>
              <a:p>
                <a:r>
                  <a:rPr lang="ko-KR" altLang="en-US">
                    <a:noFill/>
                  </a:rPr>
                  <a:t> </a:t>
                </a:r>
              </a:p>
            </p:txBody>
          </p:sp>
        </mc:Fallback>
      </mc:AlternateContent>
      <p:cxnSp>
        <p:nvCxnSpPr>
          <p:cNvPr id="30" name="직선 화살표 연결선 29">
            <a:extLst>
              <a:ext uri="{FF2B5EF4-FFF2-40B4-BE49-F238E27FC236}">
                <a16:creationId xmlns:a16="http://schemas.microsoft.com/office/drawing/2014/main" id="{91D7BFB5-BB08-4E35-9DAC-D0DDBD337DD3}"/>
              </a:ext>
            </a:extLst>
          </p:cNvPr>
          <p:cNvCxnSpPr>
            <a:cxnSpLocks/>
          </p:cNvCxnSpPr>
          <p:nvPr/>
        </p:nvCxnSpPr>
        <p:spPr>
          <a:xfrm flipV="1">
            <a:off x="10407192" y="2001039"/>
            <a:ext cx="749929" cy="3367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F04CD57-746D-4BCE-97A6-7CCC035E189A}"/>
                  </a:ext>
                </a:extLst>
              </p:cNvPr>
              <p:cNvSpPr txBox="1"/>
              <p:nvPr/>
            </p:nvSpPr>
            <p:spPr>
              <a:xfrm>
                <a:off x="8838490" y="2222350"/>
                <a:ext cx="2207795" cy="3912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2</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𝑥</m:t>
                          </m:r>
                        </m:sub>
                      </m:sSub>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𝑦</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𝑖𝑛𝑡𝑒𝑔𝑒𝑟</m:t>
                      </m:r>
                    </m:oMath>
                  </m:oMathPara>
                </a14:m>
                <a:endParaRPr lang="ko-KR" altLang="en-US" dirty="0"/>
              </a:p>
            </p:txBody>
          </p:sp>
        </mc:Choice>
        <mc:Fallback xmlns="">
          <p:sp>
            <p:nvSpPr>
              <p:cNvPr id="31" name="TextBox 30">
                <a:extLst>
                  <a:ext uri="{FF2B5EF4-FFF2-40B4-BE49-F238E27FC236}">
                    <a16:creationId xmlns:a16="http://schemas.microsoft.com/office/drawing/2014/main" id="{3F04CD57-746D-4BCE-97A6-7CCC035E189A}"/>
                  </a:ext>
                </a:extLst>
              </p:cNvPr>
              <p:cNvSpPr txBox="1">
                <a:spLocks noRot="1" noChangeAspect="1" noMove="1" noResize="1" noEditPoints="1" noAdjustHandles="1" noChangeArrowheads="1" noChangeShapeType="1" noTextEdit="1"/>
              </p:cNvSpPr>
              <p:nvPr/>
            </p:nvSpPr>
            <p:spPr>
              <a:xfrm>
                <a:off x="8838490" y="2222350"/>
                <a:ext cx="2207795" cy="391261"/>
              </a:xfrm>
              <a:prstGeom prst="rect">
                <a:avLst/>
              </a:prstGeom>
              <a:blipFill>
                <a:blip r:embed="rId8"/>
                <a:stretch>
                  <a:fillRect b="-7813"/>
                </a:stretch>
              </a:blipFill>
            </p:spPr>
            <p:txBody>
              <a:bodyPr/>
              <a:lstStyle/>
              <a:p>
                <a:r>
                  <a:rPr lang="ko-KR" altLang="en-US">
                    <a:noFill/>
                  </a:rPr>
                  <a:t> </a:t>
                </a:r>
              </a:p>
            </p:txBody>
          </p:sp>
        </mc:Fallback>
      </mc:AlternateContent>
      <p:cxnSp>
        <p:nvCxnSpPr>
          <p:cNvPr id="15" name="직선 연결선 14">
            <a:extLst>
              <a:ext uri="{FF2B5EF4-FFF2-40B4-BE49-F238E27FC236}">
                <a16:creationId xmlns:a16="http://schemas.microsoft.com/office/drawing/2014/main" id="{C6FF9B6B-8AAB-4DC2-A16A-592A6B8DB413}"/>
              </a:ext>
            </a:extLst>
          </p:cNvPr>
          <p:cNvCxnSpPr>
            <a:cxnSpLocks/>
          </p:cNvCxnSpPr>
          <p:nvPr/>
        </p:nvCxnSpPr>
        <p:spPr>
          <a:xfrm>
            <a:off x="5460748" y="1112363"/>
            <a:ext cx="0" cy="326167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직선 연결선 21">
            <a:extLst>
              <a:ext uri="{FF2B5EF4-FFF2-40B4-BE49-F238E27FC236}">
                <a16:creationId xmlns:a16="http://schemas.microsoft.com/office/drawing/2014/main" id="{AFDA8448-2327-4AF4-8ACE-801C616D34B3}"/>
              </a:ext>
            </a:extLst>
          </p:cNvPr>
          <p:cNvCxnSpPr>
            <a:cxnSpLocks/>
          </p:cNvCxnSpPr>
          <p:nvPr/>
        </p:nvCxnSpPr>
        <p:spPr>
          <a:xfrm>
            <a:off x="11267957" y="1238292"/>
            <a:ext cx="0" cy="304216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직선 연결선 22">
            <a:extLst>
              <a:ext uri="{FF2B5EF4-FFF2-40B4-BE49-F238E27FC236}">
                <a16:creationId xmlns:a16="http://schemas.microsoft.com/office/drawing/2014/main" id="{99FACD35-15B1-43C3-9212-938705DB7C8A}"/>
              </a:ext>
            </a:extLst>
          </p:cNvPr>
          <p:cNvCxnSpPr>
            <a:cxnSpLocks/>
          </p:cNvCxnSpPr>
          <p:nvPr/>
        </p:nvCxnSpPr>
        <p:spPr>
          <a:xfrm>
            <a:off x="7323422" y="7301027"/>
            <a:ext cx="0" cy="2315221"/>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직선 연결선 31">
            <a:extLst>
              <a:ext uri="{FF2B5EF4-FFF2-40B4-BE49-F238E27FC236}">
                <a16:creationId xmlns:a16="http://schemas.microsoft.com/office/drawing/2014/main" id="{F6157B6E-F60C-41EE-B397-B2D8ED5A1A3C}"/>
              </a:ext>
            </a:extLst>
          </p:cNvPr>
          <p:cNvCxnSpPr>
            <a:cxnSpLocks/>
          </p:cNvCxnSpPr>
          <p:nvPr/>
        </p:nvCxnSpPr>
        <p:spPr>
          <a:xfrm>
            <a:off x="11513055" y="1238292"/>
            <a:ext cx="0" cy="3042160"/>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F77426A-EB46-4E33-A2D8-9DA8359210E9}"/>
              </a:ext>
            </a:extLst>
          </p:cNvPr>
          <p:cNvSpPr txBox="1"/>
          <p:nvPr/>
        </p:nvSpPr>
        <p:spPr>
          <a:xfrm>
            <a:off x="61577" y="6456145"/>
            <a:ext cx="1233578" cy="369332"/>
          </a:xfrm>
          <a:prstGeom prst="rect">
            <a:avLst/>
          </a:prstGeom>
          <a:noFill/>
        </p:spPr>
        <p:txBody>
          <a:bodyPr wrap="square" rtlCol="0">
            <a:spAutoFit/>
          </a:bodyPr>
          <a:lstStyle/>
          <a:p>
            <a:r>
              <a:rPr lang="en-US" altLang="ko-KR" b="1" dirty="0">
                <a:solidFill>
                  <a:srgbClr val="002060"/>
                </a:solidFill>
                <a:latin typeface="Arial" panose="020B0604020202020204" pitchFamily="34" charset="0"/>
                <a:cs typeface="Arial" panose="020B0604020202020204" pitchFamily="34" charset="0"/>
              </a:rPr>
              <a:t>5</a:t>
            </a:r>
            <a:endParaRPr lang="ko-KR" altLang="en-US"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56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C332F0BD-625B-4319-8926-12CB99CD85F4}"/>
              </a:ext>
            </a:extLst>
          </p:cNvPr>
          <p:cNvPicPr>
            <a:picLocks noChangeAspect="1"/>
          </p:cNvPicPr>
          <p:nvPr/>
        </p:nvPicPr>
        <p:blipFill>
          <a:blip r:embed="rId3">
            <a:lum bright="70000" contrast="-70000"/>
          </a:blip>
          <a:stretch>
            <a:fillRect/>
          </a:stretch>
        </p:blipFill>
        <p:spPr>
          <a:xfrm>
            <a:off x="10148260" y="5886107"/>
            <a:ext cx="2043599" cy="962213"/>
          </a:xfrm>
          <a:prstGeom prst="rect">
            <a:avLst/>
          </a:prstGeom>
          <a:solidFill>
            <a:schemeClr val="bg1"/>
          </a:solidFill>
        </p:spPr>
      </p:pic>
      <p:pic>
        <p:nvPicPr>
          <p:cNvPr id="26" name="그림 25">
            <a:extLst>
              <a:ext uri="{FF2B5EF4-FFF2-40B4-BE49-F238E27FC236}">
                <a16:creationId xmlns:a16="http://schemas.microsoft.com/office/drawing/2014/main" id="{B407F1DC-229B-4F13-B54D-A2CDD8C07261}"/>
              </a:ext>
            </a:extLst>
          </p:cNvPr>
          <p:cNvPicPr>
            <a:picLocks noChangeAspect="1"/>
          </p:cNvPicPr>
          <p:nvPr/>
        </p:nvPicPr>
        <p:blipFill>
          <a:blip r:embed="rId4"/>
          <a:stretch>
            <a:fillRect/>
          </a:stretch>
        </p:blipFill>
        <p:spPr>
          <a:xfrm>
            <a:off x="8034476" y="1002954"/>
            <a:ext cx="4015043" cy="3299872"/>
          </a:xfrm>
          <a:prstGeom prst="rect">
            <a:avLst/>
          </a:prstGeom>
        </p:spPr>
      </p:pic>
      <p:pic>
        <p:nvPicPr>
          <p:cNvPr id="27" name="그림 26">
            <a:extLst>
              <a:ext uri="{FF2B5EF4-FFF2-40B4-BE49-F238E27FC236}">
                <a16:creationId xmlns:a16="http://schemas.microsoft.com/office/drawing/2014/main" id="{30DC1DB0-E279-42FE-B4DC-FD2EB2F3753F}"/>
              </a:ext>
            </a:extLst>
          </p:cNvPr>
          <p:cNvPicPr>
            <a:picLocks noChangeAspect="1"/>
          </p:cNvPicPr>
          <p:nvPr/>
        </p:nvPicPr>
        <p:blipFill>
          <a:blip r:embed="rId5"/>
          <a:stretch>
            <a:fillRect/>
          </a:stretch>
        </p:blipFill>
        <p:spPr>
          <a:xfrm>
            <a:off x="4065785" y="1003778"/>
            <a:ext cx="3917454" cy="3343932"/>
          </a:xfrm>
          <a:prstGeom prst="rect">
            <a:avLst/>
          </a:prstGeom>
        </p:spPr>
      </p:pic>
      <p:pic>
        <p:nvPicPr>
          <p:cNvPr id="28" name="그림 27">
            <a:extLst>
              <a:ext uri="{FF2B5EF4-FFF2-40B4-BE49-F238E27FC236}">
                <a16:creationId xmlns:a16="http://schemas.microsoft.com/office/drawing/2014/main" id="{A4DBCD54-28DC-49D7-B1D7-32085443883C}"/>
              </a:ext>
            </a:extLst>
          </p:cNvPr>
          <p:cNvPicPr>
            <a:picLocks noChangeAspect="1"/>
          </p:cNvPicPr>
          <p:nvPr/>
        </p:nvPicPr>
        <p:blipFill>
          <a:blip r:embed="rId6"/>
          <a:stretch>
            <a:fillRect/>
          </a:stretch>
        </p:blipFill>
        <p:spPr>
          <a:xfrm>
            <a:off x="103803" y="1002954"/>
            <a:ext cx="3961982" cy="3385078"/>
          </a:xfrm>
          <a:prstGeom prst="rect">
            <a:avLst/>
          </a:prstGeom>
        </p:spPr>
      </p:pic>
      <p:sp>
        <p:nvSpPr>
          <p:cNvPr id="29" name="TextBox 28">
            <a:extLst>
              <a:ext uri="{FF2B5EF4-FFF2-40B4-BE49-F238E27FC236}">
                <a16:creationId xmlns:a16="http://schemas.microsoft.com/office/drawing/2014/main" id="{926A458E-403B-4C11-88F5-681926B94BE2}"/>
              </a:ext>
            </a:extLst>
          </p:cNvPr>
          <p:cNvSpPr txBox="1"/>
          <p:nvPr/>
        </p:nvSpPr>
        <p:spPr>
          <a:xfrm>
            <a:off x="1450434" y="4521751"/>
            <a:ext cx="1268720" cy="307777"/>
          </a:xfrm>
          <a:prstGeom prst="rect">
            <a:avLst/>
          </a:prstGeom>
          <a:noFill/>
        </p:spPr>
        <p:txBody>
          <a:bodyPr wrap="square" rtlCol="0">
            <a:spAutoFit/>
          </a:bodyPr>
          <a:lstStyle/>
          <a:p>
            <a:r>
              <a:rPr lang="en-US" altLang="ko-KR" sz="1400" dirty="0"/>
              <a:t>Error RING 1</a:t>
            </a:r>
            <a:endParaRPr lang="ko-KR" altLang="en-US" sz="1400" dirty="0"/>
          </a:p>
        </p:txBody>
      </p:sp>
      <p:sp>
        <p:nvSpPr>
          <p:cNvPr id="30" name="TextBox 29">
            <a:extLst>
              <a:ext uri="{FF2B5EF4-FFF2-40B4-BE49-F238E27FC236}">
                <a16:creationId xmlns:a16="http://schemas.microsoft.com/office/drawing/2014/main" id="{3AE024EA-8AED-4D62-BED9-2C259121597C}"/>
              </a:ext>
            </a:extLst>
          </p:cNvPr>
          <p:cNvSpPr txBox="1"/>
          <p:nvPr/>
        </p:nvSpPr>
        <p:spPr>
          <a:xfrm>
            <a:off x="5390152" y="4524698"/>
            <a:ext cx="1268720" cy="307777"/>
          </a:xfrm>
          <a:prstGeom prst="rect">
            <a:avLst/>
          </a:prstGeom>
          <a:noFill/>
        </p:spPr>
        <p:txBody>
          <a:bodyPr wrap="square" rtlCol="0">
            <a:spAutoFit/>
          </a:bodyPr>
          <a:lstStyle/>
          <a:p>
            <a:r>
              <a:rPr lang="en-US" altLang="ko-KR" sz="1400" dirty="0"/>
              <a:t>Error RING 2</a:t>
            </a:r>
            <a:endParaRPr lang="ko-KR" altLang="en-US" sz="1400" dirty="0"/>
          </a:p>
        </p:txBody>
      </p:sp>
      <p:sp>
        <p:nvSpPr>
          <p:cNvPr id="31" name="TextBox 30">
            <a:extLst>
              <a:ext uri="{FF2B5EF4-FFF2-40B4-BE49-F238E27FC236}">
                <a16:creationId xmlns:a16="http://schemas.microsoft.com/office/drawing/2014/main" id="{FD52BC88-8ECA-466D-BF84-F2F14457478D}"/>
              </a:ext>
            </a:extLst>
          </p:cNvPr>
          <p:cNvSpPr txBox="1"/>
          <p:nvPr/>
        </p:nvSpPr>
        <p:spPr>
          <a:xfrm>
            <a:off x="9407637" y="4521751"/>
            <a:ext cx="1268720" cy="307777"/>
          </a:xfrm>
          <a:prstGeom prst="rect">
            <a:avLst/>
          </a:prstGeom>
          <a:noFill/>
        </p:spPr>
        <p:txBody>
          <a:bodyPr wrap="square" rtlCol="0">
            <a:spAutoFit/>
          </a:bodyPr>
          <a:lstStyle/>
          <a:p>
            <a:r>
              <a:rPr lang="en-US" altLang="ko-KR" sz="1400" dirty="0"/>
              <a:t>Error RING 3</a:t>
            </a:r>
            <a:endParaRPr lang="ko-KR" altLang="en-US" sz="1400" dirty="0"/>
          </a:p>
        </p:txBody>
      </p:sp>
      <p:sp>
        <p:nvSpPr>
          <p:cNvPr id="6" name="TextBox 5">
            <a:extLst>
              <a:ext uri="{FF2B5EF4-FFF2-40B4-BE49-F238E27FC236}">
                <a16:creationId xmlns:a16="http://schemas.microsoft.com/office/drawing/2014/main" id="{A9B4C7B9-1F33-4BE5-8639-5E18AC08934C}"/>
              </a:ext>
            </a:extLst>
          </p:cNvPr>
          <p:cNvSpPr txBox="1"/>
          <p:nvPr/>
        </p:nvSpPr>
        <p:spPr>
          <a:xfrm>
            <a:off x="309720" y="4830312"/>
            <a:ext cx="11739799" cy="1477328"/>
          </a:xfrm>
          <a:prstGeom prst="rect">
            <a:avLst/>
          </a:prstGeom>
          <a:noFill/>
        </p:spPr>
        <p:txBody>
          <a:bodyPr wrap="square" rtlCol="0">
            <a:spAutoFit/>
          </a:bodyPr>
          <a:lstStyle/>
          <a:p>
            <a:pPr marL="285750" indent="-285750">
              <a:buBlip>
                <a:blip r:embed="rId7"/>
              </a:buBlip>
            </a:pPr>
            <a:r>
              <a:rPr lang="en-US" altLang="ko-KR" dirty="0"/>
              <a:t>The chromaticity scan for lifetime was performed with three different error seeds.</a:t>
            </a:r>
          </a:p>
          <a:p>
            <a:pPr marL="285750" indent="-285750">
              <a:buBlip>
                <a:blip r:embed="rId7"/>
              </a:buBlip>
            </a:pPr>
            <a:endParaRPr lang="en-US" altLang="ko-KR" dirty="0"/>
          </a:p>
          <a:p>
            <a:pPr marL="285750" indent="-285750">
              <a:buBlip>
                <a:blip r:embed="rId7"/>
              </a:buBlip>
            </a:pPr>
            <a:r>
              <a:rPr lang="en-US" altLang="ko-KR" dirty="0"/>
              <a:t>In all cases, the trend is different from the bare-lattice case.</a:t>
            </a:r>
          </a:p>
          <a:p>
            <a:pPr marL="285750" indent="-285750">
              <a:buBlip>
                <a:blip r:embed="rId7"/>
              </a:buBlip>
            </a:pPr>
            <a:endParaRPr lang="en-US" altLang="ko-KR" dirty="0"/>
          </a:p>
          <a:p>
            <a:pPr marL="285750" indent="-285750">
              <a:buBlip>
                <a:blip r:embed="rId7"/>
              </a:buBlip>
            </a:pPr>
            <a:r>
              <a:rPr lang="en-US" altLang="ko-KR" dirty="0"/>
              <a:t>A common feature is that the lifetime is higher at low horizontal chromaticity and high vertical chromaticity.</a:t>
            </a:r>
            <a:endParaRPr lang="ko-KR" altLang="en-US" dirty="0"/>
          </a:p>
        </p:txBody>
      </p:sp>
      <p:sp>
        <p:nvSpPr>
          <p:cNvPr id="12" name="직사각형 11">
            <a:extLst>
              <a:ext uri="{FF2B5EF4-FFF2-40B4-BE49-F238E27FC236}">
                <a16:creationId xmlns:a16="http://schemas.microsoft.com/office/drawing/2014/main" id="{0849AF23-82B5-45CB-9AB8-C96794762C59}"/>
              </a:ext>
            </a:extLst>
          </p:cNvPr>
          <p:cNvSpPr/>
          <p:nvPr/>
        </p:nvSpPr>
        <p:spPr>
          <a:xfrm>
            <a:off x="1" y="25796"/>
            <a:ext cx="11490383" cy="707886"/>
          </a:xfrm>
          <a:prstGeom prst="rect">
            <a:avLst/>
          </a:prstGeom>
        </p:spPr>
        <p:txBody>
          <a:bodyPr wrap="square">
            <a:spAutoFit/>
          </a:bodyPr>
          <a:lstStyle/>
          <a:p>
            <a:pPr algn="ctr"/>
            <a:r>
              <a:rPr lang="en-US" altLang="ko-KR" sz="4000" b="1" dirty="0">
                <a:solidFill>
                  <a:schemeClr val="accent5">
                    <a:lumMod val="50000"/>
                  </a:schemeClr>
                </a:solidFill>
              </a:rPr>
              <a:t>Chromaticity</a:t>
            </a:r>
            <a:r>
              <a:rPr lang="ko-KR" altLang="en-US" sz="4000" b="1" dirty="0">
                <a:solidFill>
                  <a:schemeClr val="accent5">
                    <a:lumMod val="50000"/>
                  </a:schemeClr>
                </a:solidFill>
              </a:rPr>
              <a:t> </a:t>
            </a:r>
            <a:r>
              <a:rPr lang="en-US" altLang="ko-KR" sz="4000" b="1" dirty="0">
                <a:solidFill>
                  <a:schemeClr val="accent5">
                    <a:lumMod val="50000"/>
                  </a:schemeClr>
                </a:solidFill>
              </a:rPr>
              <a:t>scan with different error seeds</a:t>
            </a:r>
            <a:endParaRPr lang="ko-KR" altLang="ko-KR" sz="4000" dirty="0">
              <a:solidFill>
                <a:schemeClr val="accent5">
                  <a:lumMod val="50000"/>
                </a:schemeClr>
              </a:solidFill>
            </a:endParaRPr>
          </a:p>
        </p:txBody>
      </p:sp>
      <p:sp>
        <p:nvSpPr>
          <p:cNvPr id="11" name="TextBox 10">
            <a:extLst>
              <a:ext uri="{FF2B5EF4-FFF2-40B4-BE49-F238E27FC236}">
                <a16:creationId xmlns:a16="http://schemas.microsoft.com/office/drawing/2014/main" id="{C8759118-F324-4C9F-AADB-083AE4110A02}"/>
              </a:ext>
            </a:extLst>
          </p:cNvPr>
          <p:cNvSpPr txBox="1"/>
          <p:nvPr/>
        </p:nvSpPr>
        <p:spPr>
          <a:xfrm>
            <a:off x="112143" y="6392846"/>
            <a:ext cx="1233578" cy="369332"/>
          </a:xfrm>
          <a:prstGeom prst="rect">
            <a:avLst/>
          </a:prstGeom>
          <a:noFill/>
        </p:spPr>
        <p:txBody>
          <a:bodyPr wrap="square" rtlCol="0">
            <a:spAutoFit/>
          </a:bodyPr>
          <a:lstStyle/>
          <a:p>
            <a:r>
              <a:rPr lang="en-US" altLang="ko-KR" b="1" dirty="0">
                <a:solidFill>
                  <a:srgbClr val="002060"/>
                </a:solidFill>
                <a:latin typeface="Arial" panose="020B0604020202020204" pitchFamily="34" charset="0"/>
                <a:cs typeface="Arial" panose="020B0604020202020204" pitchFamily="34" charset="0"/>
              </a:rPr>
              <a:t>6</a:t>
            </a:r>
            <a:endParaRPr lang="ko-KR" altLang="en-US"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004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그림 34">
            <a:extLst>
              <a:ext uri="{FF2B5EF4-FFF2-40B4-BE49-F238E27FC236}">
                <a16:creationId xmlns:a16="http://schemas.microsoft.com/office/drawing/2014/main" id="{D32EFE08-52D9-4B65-9DAF-368CE8A06ABC}"/>
              </a:ext>
            </a:extLst>
          </p:cNvPr>
          <p:cNvPicPr>
            <a:picLocks noChangeAspect="1"/>
          </p:cNvPicPr>
          <p:nvPr/>
        </p:nvPicPr>
        <p:blipFill>
          <a:blip r:embed="rId3">
            <a:lum bright="70000" contrast="-70000"/>
          </a:blip>
          <a:stretch>
            <a:fillRect/>
          </a:stretch>
        </p:blipFill>
        <p:spPr>
          <a:xfrm>
            <a:off x="10148260" y="5886107"/>
            <a:ext cx="2043599" cy="962213"/>
          </a:xfrm>
          <a:prstGeom prst="rect">
            <a:avLst/>
          </a:prstGeom>
          <a:solidFill>
            <a:schemeClr val="bg1"/>
          </a:solidFill>
        </p:spPr>
      </p:pic>
      <p:pic>
        <p:nvPicPr>
          <p:cNvPr id="36" name="그림 35">
            <a:extLst>
              <a:ext uri="{FF2B5EF4-FFF2-40B4-BE49-F238E27FC236}">
                <a16:creationId xmlns:a16="http://schemas.microsoft.com/office/drawing/2014/main" id="{812AD796-869C-4C80-8675-557B84C9F790}"/>
              </a:ext>
            </a:extLst>
          </p:cNvPr>
          <p:cNvPicPr>
            <a:picLocks noChangeAspect="1"/>
          </p:cNvPicPr>
          <p:nvPr/>
        </p:nvPicPr>
        <p:blipFill>
          <a:blip r:embed="rId4"/>
          <a:stretch>
            <a:fillRect/>
          </a:stretch>
        </p:blipFill>
        <p:spPr>
          <a:xfrm>
            <a:off x="155816" y="3758746"/>
            <a:ext cx="3654880" cy="3044317"/>
          </a:xfrm>
          <a:prstGeom prst="rect">
            <a:avLst/>
          </a:prstGeom>
        </p:spPr>
      </p:pic>
      <p:sp>
        <p:nvSpPr>
          <p:cNvPr id="13" name="직사각형 12">
            <a:extLst>
              <a:ext uri="{FF2B5EF4-FFF2-40B4-BE49-F238E27FC236}">
                <a16:creationId xmlns:a16="http://schemas.microsoft.com/office/drawing/2014/main" id="{CE7B75FE-F1D8-41AA-A9E0-F43C141D3149}"/>
              </a:ext>
            </a:extLst>
          </p:cNvPr>
          <p:cNvSpPr/>
          <p:nvPr/>
        </p:nvSpPr>
        <p:spPr>
          <a:xfrm>
            <a:off x="2" y="25796"/>
            <a:ext cx="11205711" cy="646331"/>
          </a:xfrm>
          <a:prstGeom prst="rect">
            <a:avLst/>
          </a:prstGeom>
        </p:spPr>
        <p:txBody>
          <a:bodyPr wrap="square">
            <a:spAutoFit/>
          </a:bodyPr>
          <a:lstStyle/>
          <a:p>
            <a:pPr algn="ctr"/>
            <a:r>
              <a:rPr lang="en-US" altLang="ko-KR" sz="3600" b="1" dirty="0">
                <a:solidFill>
                  <a:schemeClr val="accent5">
                    <a:lumMod val="50000"/>
                  </a:schemeClr>
                </a:solidFill>
              </a:rPr>
              <a:t>Lifetime trend analysis under varying chromaticity</a:t>
            </a:r>
            <a:endParaRPr lang="ko-KR" altLang="ko-KR" sz="3600" dirty="0">
              <a:solidFill>
                <a:schemeClr val="accent5">
                  <a:lumMod val="50000"/>
                </a:schemeClr>
              </a:solidFill>
            </a:endParaRPr>
          </a:p>
        </p:txBody>
      </p:sp>
      <p:sp>
        <p:nvSpPr>
          <p:cNvPr id="14" name="TextBox 13">
            <a:extLst>
              <a:ext uri="{FF2B5EF4-FFF2-40B4-BE49-F238E27FC236}">
                <a16:creationId xmlns:a16="http://schemas.microsoft.com/office/drawing/2014/main" id="{A9D42101-ADC3-49D1-AFFD-65A9CD377D92}"/>
              </a:ext>
            </a:extLst>
          </p:cNvPr>
          <p:cNvSpPr txBox="1"/>
          <p:nvPr/>
        </p:nvSpPr>
        <p:spPr>
          <a:xfrm>
            <a:off x="4478075" y="4360600"/>
            <a:ext cx="7558109" cy="2308324"/>
          </a:xfrm>
          <a:prstGeom prst="rect">
            <a:avLst/>
          </a:prstGeom>
          <a:noFill/>
        </p:spPr>
        <p:txBody>
          <a:bodyPr wrap="square" rtlCol="0">
            <a:spAutoFit/>
          </a:bodyPr>
          <a:lstStyle/>
          <a:p>
            <a:pPr marL="285750" indent="-285750">
              <a:buBlip>
                <a:blip r:embed="rId5"/>
              </a:buBlip>
            </a:pPr>
            <a:endParaRPr lang="en-US" altLang="ko-KR" dirty="0"/>
          </a:p>
          <a:p>
            <a:pPr marL="285750" indent="-285750">
              <a:buBlip>
                <a:blip r:embed="rId5"/>
              </a:buBlip>
            </a:pPr>
            <a:endParaRPr lang="en-US" altLang="ko-KR" dirty="0"/>
          </a:p>
          <a:p>
            <a:pPr marL="285750" indent="-285750">
              <a:buBlip>
                <a:blip r:embed="rId5"/>
              </a:buBlip>
            </a:pPr>
            <a:r>
              <a:rPr lang="en-US" altLang="ko-KR" dirty="0"/>
              <a:t>Low horizontal chromaticity tend to has low 2</a:t>
            </a:r>
            <a:r>
              <a:rPr lang="en-US" altLang="ko-KR" baseline="30000" dirty="0"/>
              <a:t>nd</a:t>
            </a:r>
            <a:r>
              <a:rPr lang="en-US" altLang="ko-KR" dirty="0"/>
              <a:t> order horizontal chromaticity. It can help reaching integer tune slower</a:t>
            </a:r>
          </a:p>
          <a:p>
            <a:pPr marL="285750" indent="-285750">
              <a:buBlip>
                <a:blip r:embed="rId5"/>
              </a:buBlip>
            </a:pPr>
            <a:endParaRPr lang="en-US" altLang="ko-KR" dirty="0"/>
          </a:p>
          <a:p>
            <a:pPr marL="285750" indent="-285750">
              <a:buBlip>
                <a:blip r:embed="rId5"/>
              </a:buBlip>
            </a:pPr>
            <a:r>
              <a:rPr lang="en-US" altLang="ko-KR" dirty="0"/>
              <a:t>So we can think the error lattices prefer low horizontal chromaticity</a:t>
            </a:r>
          </a:p>
          <a:p>
            <a:pPr marL="285750" indent="-285750">
              <a:buBlip>
                <a:blip r:embed="rId5"/>
              </a:buBlip>
            </a:pPr>
            <a:endParaRPr lang="en-US" altLang="ko-KR" dirty="0"/>
          </a:p>
          <a:p>
            <a:pPr marL="285750" indent="-285750">
              <a:buBlip>
                <a:blip r:embed="rId5"/>
              </a:buBlip>
            </a:pPr>
            <a:endParaRPr lang="en-US" altLang="ko-KR" dirty="0"/>
          </a:p>
        </p:txBody>
      </p:sp>
      <p:pic>
        <p:nvPicPr>
          <p:cNvPr id="15" name="그림 14">
            <a:extLst>
              <a:ext uri="{FF2B5EF4-FFF2-40B4-BE49-F238E27FC236}">
                <a16:creationId xmlns:a16="http://schemas.microsoft.com/office/drawing/2014/main" id="{E0940916-7A21-4EA0-99F8-626BB6A1FD4B}"/>
              </a:ext>
            </a:extLst>
          </p:cNvPr>
          <p:cNvPicPr>
            <a:picLocks noChangeAspect="1"/>
          </p:cNvPicPr>
          <p:nvPr/>
        </p:nvPicPr>
        <p:blipFill>
          <a:blip r:embed="rId6"/>
          <a:stretch>
            <a:fillRect/>
          </a:stretch>
        </p:blipFill>
        <p:spPr>
          <a:xfrm>
            <a:off x="4911352" y="868161"/>
            <a:ext cx="5712430" cy="3664347"/>
          </a:xfrm>
          <a:prstGeom prst="rect">
            <a:avLst/>
          </a:prstGeom>
        </p:spPr>
      </p:pic>
      <p:sp>
        <p:nvSpPr>
          <p:cNvPr id="18" name="별: 꼭짓점 5개 17">
            <a:extLst>
              <a:ext uri="{FF2B5EF4-FFF2-40B4-BE49-F238E27FC236}">
                <a16:creationId xmlns:a16="http://schemas.microsoft.com/office/drawing/2014/main" id="{B8C6BEDD-5E5A-4A06-8D32-274D39F7FDCF}"/>
              </a:ext>
            </a:extLst>
          </p:cNvPr>
          <p:cNvSpPr/>
          <p:nvPr/>
        </p:nvSpPr>
        <p:spPr>
          <a:xfrm>
            <a:off x="3251519" y="6299705"/>
            <a:ext cx="179283" cy="179283"/>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별: 꼭짓점 5개 18">
            <a:extLst>
              <a:ext uri="{FF2B5EF4-FFF2-40B4-BE49-F238E27FC236}">
                <a16:creationId xmlns:a16="http://schemas.microsoft.com/office/drawing/2014/main" id="{C0119606-4D80-427D-9E34-6E019EE80D52}"/>
              </a:ext>
            </a:extLst>
          </p:cNvPr>
          <p:cNvSpPr/>
          <p:nvPr/>
        </p:nvSpPr>
        <p:spPr>
          <a:xfrm>
            <a:off x="729399" y="4789106"/>
            <a:ext cx="172702" cy="185562"/>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별: 꼭짓점 5개 19">
            <a:extLst>
              <a:ext uri="{FF2B5EF4-FFF2-40B4-BE49-F238E27FC236}">
                <a16:creationId xmlns:a16="http://schemas.microsoft.com/office/drawing/2014/main" id="{AC1B27D7-0993-4853-9A76-5912FE41C61E}"/>
              </a:ext>
            </a:extLst>
          </p:cNvPr>
          <p:cNvSpPr/>
          <p:nvPr/>
        </p:nvSpPr>
        <p:spPr>
          <a:xfrm>
            <a:off x="2041566" y="5425121"/>
            <a:ext cx="179283" cy="179283"/>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a:extLst>
              <a:ext uri="{FF2B5EF4-FFF2-40B4-BE49-F238E27FC236}">
                <a16:creationId xmlns:a16="http://schemas.microsoft.com/office/drawing/2014/main" id="{499599AE-2FCE-4651-BE58-508AB124095C}"/>
              </a:ext>
            </a:extLst>
          </p:cNvPr>
          <p:cNvSpPr txBox="1"/>
          <p:nvPr/>
        </p:nvSpPr>
        <p:spPr>
          <a:xfrm>
            <a:off x="439199" y="4406839"/>
            <a:ext cx="654831" cy="382267"/>
          </a:xfrm>
          <a:prstGeom prst="rect">
            <a:avLst/>
          </a:prstGeom>
          <a:noFill/>
        </p:spPr>
        <p:txBody>
          <a:bodyPr wrap="square" rtlCol="0">
            <a:spAutoFit/>
          </a:bodyPr>
          <a:lstStyle/>
          <a:p>
            <a:r>
              <a:rPr lang="en-US" altLang="ko-KR" dirty="0"/>
              <a:t>Best</a:t>
            </a:r>
            <a:endParaRPr lang="ko-KR" altLang="en-US" dirty="0"/>
          </a:p>
        </p:txBody>
      </p:sp>
      <p:sp>
        <p:nvSpPr>
          <p:cNvPr id="21" name="TextBox 20">
            <a:extLst>
              <a:ext uri="{FF2B5EF4-FFF2-40B4-BE49-F238E27FC236}">
                <a16:creationId xmlns:a16="http://schemas.microsoft.com/office/drawing/2014/main" id="{83F53515-EB3A-45B1-8404-E6BC717AEC4A}"/>
              </a:ext>
            </a:extLst>
          </p:cNvPr>
          <p:cNvSpPr txBox="1"/>
          <p:nvPr/>
        </p:nvSpPr>
        <p:spPr>
          <a:xfrm>
            <a:off x="1583770" y="5055789"/>
            <a:ext cx="1094874" cy="369332"/>
          </a:xfrm>
          <a:prstGeom prst="rect">
            <a:avLst/>
          </a:prstGeom>
          <a:noFill/>
        </p:spPr>
        <p:txBody>
          <a:bodyPr wrap="square" rtlCol="0">
            <a:spAutoFit/>
          </a:bodyPr>
          <a:lstStyle/>
          <a:p>
            <a:r>
              <a:rPr lang="en-US" altLang="ko-KR" dirty="0"/>
              <a:t>Original</a:t>
            </a:r>
            <a:endParaRPr lang="ko-KR" altLang="en-US" dirty="0"/>
          </a:p>
        </p:txBody>
      </p:sp>
      <p:sp>
        <p:nvSpPr>
          <p:cNvPr id="23" name="TextBox 22">
            <a:extLst>
              <a:ext uri="{FF2B5EF4-FFF2-40B4-BE49-F238E27FC236}">
                <a16:creationId xmlns:a16="http://schemas.microsoft.com/office/drawing/2014/main" id="{BDC38DD6-0B3A-4557-BDA4-968754D7496B}"/>
              </a:ext>
            </a:extLst>
          </p:cNvPr>
          <p:cNvSpPr txBox="1"/>
          <p:nvPr/>
        </p:nvSpPr>
        <p:spPr>
          <a:xfrm>
            <a:off x="2941422" y="5930373"/>
            <a:ext cx="620193" cy="369332"/>
          </a:xfrm>
          <a:prstGeom prst="rect">
            <a:avLst/>
          </a:prstGeom>
          <a:noFill/>
        </p:spPr>
        <p:txBody>
          <a:bodyPr wrap="square" rtlCol="0">
            <a:spAutoFit/>
          </a:bodyPr>
          <a:lstStyle/>
          <a:p>
            <a:pPr algn="ctr"/>
            <a:r>
              <a:rPr lang="en-US" altLang="ko-KR" dirty="0"/>
              <a:t>Min</a:t>
            </a:r>
            <a:endParaRPr lang="ko-KR" altLang="en-US" dirty="0"/>
          </a:p>
        </p:txBody>
      </p:sp>
      <p:pic>
        <p:nvPicPr>
          <p:cNvPr id="25" name="그림 24">
            <a:extLst>
              <a:ext uri="{FF2B5EF4-FFF2-40B4-BE49-F238E27FC236}">
                <a16:creationId xmlns:a16="http://schemas.microsoft.com/office/drawing/2014/main" id="{B9F8C113-2528-4530-84DF-B948831ABC51}"/>
              </a:ext>
            </a:extLst>
          </p:cNvPr>
          <p:cNvPicPr>
            <a:picLocks noChangeAspect="1"/>
          </p:cNvPicPr>
          <p:nvPr/>
        </p:nvPicPr>
        <p:blipFill>
          <a:blip r:embed="rId7"/>
          <a:stretch>
            <a:fillRect/>
          </a:stretch>
        </p:blipFill>
        <p:spPr>
          <a:xfrm>
            <a:off x="155816" y="744282"/>
            <a:ext cx="3654880" cy="3003863"/>
          </a:xfrm>
          <a:prstGeom prst="rect">
            <a:avLst/>
          </a:prstGeom>
        </p:spPr>
      </p:pic>
      <p:sp>
        <p:nvSpPr>
          <p:cNvPr id="33" name="별: 꼭짓점 5개 32">
            <a:extLst>
              <a:ext uri="{FF2B5EF4-FFF2-40B4-BE49-F238E27FC236}">
                <a16:creationId xmlns:a16="http://schemas.microsoft.com/office/drawing/2014/main" id="{5519EA86-DA16-4808-857B-25EE5617E564}"/>
              </a:ext>
            </a:extLst>
          </p:cNvPr>
          <p:cNvSpPr/>
          <p:nvPr/>
        </p:nvSpPr>
        <p:spPr>
          <a:xfrm>
            <a:off x="724295" y="1784483"/>
            <a:ext cx="172702" cy="185562"/>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TextBox 33">
            <a:extLst>
              <a:ext uri="{FF2B5EF4-FFF2-40B4-BE49-F238E27FC236}">
                <a16:creationId xmlns:a16="http://schemas.microsoft.com/office/drawing/2014/main" id="{D4DAB106-8167-4D9D-A05D-5EDCB3AA9393}"/>
              </a:ext>
            </a:extLst>
          </p:cNvPr>
          <p:cNvSpPr txBox="1"/>
          <p:nvPr/>
        </p:nvSpPr>
        <p:spPr>
          <a:xfrm>
            <a:off x="483231" y="1381931"/>
            <a:ext cx="654831" cy="382267"/>
          </a:xfrm>
          <a:prstGeom prst="rect">
            <a:avLst/>
          </a:prstGeom>
          <a:noFill/>
        </p:spPr>
        <p:txBody>
          <a:bodyPr wrap="square" rtlCol="0">
            <a:spAutoFit/>
          </a:bodyPr>
          <a:lstStyle/>
          <a:p>
            <a:r>
              <a:rPr lang="en-US" altLang="ko-KR" dirty="0"/>
              <a:t>Best</a:t>
            </a:r>
            <a:endParaRPr lang="ko-KR" altLang="en-US" dirty="0"/>
          </a:p>
        </p:txBody>
      </p:sp>
      <p:sp>
        <p:nvSpPr>
          <p:cNvPr id="37" name="별: 꼭짓점 5개 36">
            <a:extLst>
              <a:ext uri="{FF2B5EF4-FFF2-40B4-BE49-F238E27FC236}">
                <a16:creationId xmlns:a16="http://schemas.microsoft.com/office/drawing/2014/main" id="{DB87B264-2D03-49D4-A4EF-BC3B758DB6B9}"/>
              </a:ext>
            </a:extLst>
          </p:cNvPr>
          <p:cNvSpPr/>
          <p:nvPr/>
        </p:nvSpPr>
        <p:spPr>
          <a:xfrm>
            <a:off x="2115655" y="2244467"/>
            <a:ext cx="179283" cy="179283"/>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TextBox 37">
            <a:extLst>
              <a:ext uri="{FF2B5EF4-FFF2-40B4-BE49-F238E27FC236}">
                <a16:creationId xmlns:a16="http://schemas.microsoft.com/office/drawing/2014/main" id="{9D5DB5C3-87C2-4FC9-B76E-1C8DBAF12576}"/>
              </a:ext>
            </a:extLst>
          </p:cNvPr>
          <p:cNvSpPr txBox="1"/>
          <p:nvPr/>
        </p:nvSpPr>
        <p:spPr>
          <a:xfrm>
            <a:off x="1568218" y="1908244"/>
            <a:ext cx="1094874" cy="369332"/>
          </a:xfrm>
          <a:prstGeom prst="rect">
            <a:avLst/>
          </a:prstGeom>
          <a:noFill/>
        </p:spPr>
        <p:txBody>
          <a:bodyPr wrap="square" rtlCol="0">
            <a:spAutoFit/>
          </a:bodyPr>
          <a:lstStyle/>
          <a:p>
            <a:r>
              <a:rPr lang="en-US" altLang="ko-KR" dirty="0"/>
              <a:t>Original</a:t>
            </a:r>
            <a:endParaRPr lang="ko-KR" altLang="en-US" dirty="0"/>
          </a:p>
        </p:txBody>
      </p:sp>
      <p:sp>
        <p:nvSpPr>
          <p:cNvPr id="39" name="별: 꼭짓점 5개 38">
            <a:extLst>
              <a:ext uri="{FF2B5EF4-FFF2-40B4-BE49-F238E27FC236}">
                <a16:creationId xmlns:a16="http://schemas.microsoft.com/office/drawing/2014/main" id="{42995153-8DAB-44C0-B437-AFA10C1B853F}"/>
              </a:ext>
            </a:extLst>
          </p:cNvPr>
          <p:cNvSpPr/>
          <p:nvPr/>
        </p:nvSpPr>
        <p:spPr>
          <a:xfrm>
            <a:off x="3251519" y="3244212"/>
            <a:ext cx="179283" cy="179283"/>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TextBox 39">
            <a:extLst>
              <a:ext uri="{FF2B5EF4-FFF2-40B4-BE49-F238E27FC236}">
                <a16:creationId xmlns:a16="http://schemas.microsoft.com/office/drawing/2014/main" id="{74967812-425F-4749-8764-6EF72DE27305}"/>
              </a:ext>
            </a:extLst>
          </p:cNvPr>
          <p:cNvSpPr txBox="1"/>
          <p:nvPr/>
        </p:nvSpPr>
        <p:spPr>
          <a:xfrm>
            <a:off x="2882203" y="2874880"/>
            <a:ext cx="620193" cy="369332"/>
          </a:xfrm>
          <a:prstGeom prst="rect">
            <a:avLst/>
          </a:prstGeom>
          <a:noFill/>
        </p:spPr>
        <p:txBody>
          <a:bodyPr wrap="square" rtlCol="0">
            <a:spAutoFit/>
          </a:bodyPr>
          <a:lstStyle/>
          <a:p>
            <a:pPr algn="ctr"/>
            <a:r>
              <a:rPr lang="en-US" altLang="ko-KR" dirty="0"/>
              <a:t>Min</a:t>
            </a:r>
            <a:endParaRPr lang="ko-KR" altLang="en-US" dirty="0"/>
          </a:p>
        </p:txBody>
      </p:sp>
      <p:cxnSp>
        <p:nvCxnSpPr>
          <p:cNvPr id="22" name="직선 연결선 21">
            <a:extLst>
              <a:ext uri="{FF2B5EF4-FFF2-40B4-BE49-F238E27FC236}">
                <a16:creationId xmlns:a16="http://schemas.microsoft.com/office/drawing/2014/main" id="{1B16F9E8-28DA-435E-97DE-D9E3CA200386}"/>
              </a:ext>
            </a:extLst>
          </p:cNvPr>
          <p:cNvCxnSpPr>
            <a:cxnSpLocks/>
          </p:cNvCxnSpPr>
          <p:nvPr/>
        </p:nvCxnSpPr>
        <p:spPr>
          <a:xfrm>
            <a:off x="9711457" y="1009287"/>
            <a:ext cx="0" cy="3127415"/>
          </a:xfrm>
          <a:prstGeom prst="line">
            <a:avLst/>
          </a:prstGeom>
          <a:ln w="381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4" name="직선 연결선 23">
            <a:extLst>
              <a:ext uri="{FF2B5EF4-FFF2-40B4-BE49-F238E27FC236}">
                <a16:creationId xmlns:a16="http://schemas.microsoft.com/office/drawing/2014/main" id="{1BDCBC7E-FAC6-40B6-8C87-042EA03A3AA8}"/>
              </a:ext>
            </a:extLst>
          </p:cNvPr>
          <p:cNvCxnSpPr>
            <a:cxnSpLocks/>
          </p:cNvCxnSpPr>
          <p:nvPr/>
        </p:nvCxnSpPr>
        <p:spPr>
          <a:xfrm>
            <a:off x="10035739" y="940279"/>
            <a:ext cx="0" cy="3196423"/>
          </a:xfrm>
          <a:prstGeom prst="line">
            <a:avLst/>
          </a:prstGeom>
          <a:ln w="38100">
            <a:solidFill>
              <a:srgbClr val="E8894F"/>
            </a:solidFill>
            <a:prstDash val="dash"/>
          </a:ln>
        </p:spPr>
        <p:style>
          <a:lnRef idx="1">
            <a:schemeClr val="accent1"/>
          </a:lnRef>
          <a:fillRef idx="0">
            <a:schemeClr val="accent1"/>
          </a:fillRef>
          <a:effectRef idx="0">
            <a:schemeClr val="accent1"/>
          </a:effectRef>
          <a:fontRef idx="minor">
            <a:schemeClr val="tx1"/>
          </a:fontRef>
        </p:style>
      </p:cxnSp>
      <p:cxnSp>
        <p:nvCxnSpPr>
          <p:cNvPr id="26" name="직선 연결선 25">
            <a:extLst>
              <a:ext uri="{FF2B5EF4-FFF2-40B4-BE49-F238E27FC236}">
                <a16:creationId xmlns:a16="http://schemas.microsoft.com/office/drawing/2014/main" id="{5382C173-C550-4B15-9FAF-C995F4F20603}"/>
              </a:ext>
            </a:extLst>
          </p:cNvPr>
          <p:cNvCxnSpPr>
            <a:cxnSpLocks/>
          </p:cNvCxnSpPr>
          <p:nvPr/>
        </p:nvCxnSpPr>
        <p:spPr>
          <a:xfrm>
            <a:off x="9675362" y="868161"/>
            <a:ext cx="0" cy="3268541"/>
          </a:xfrm>
          <a:prstGeom prst="line">
            <a:avLst/>
          </a:prstGeom>
          <a:ln w="38100">
            <a:solidFill>
              <a:srgbClr val="73FC6C"/>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7C36513-60DC-4EF3-BBC1-3D59FD0E7989}"/>
              </a:ext>
            </a:extLst>
          </p:cNvPr>
          <p:cNvSpPr txBox="1"/>
          <p:nvPr/>
        </p:nvSpPr>
        <p:spPr>
          <a:xfrm>
            <a:off x="11317857" y="6478988"/>
            <a:ext cx="1233578" cy="369332"/>
          </a:xfrm>
          <a:prstGeom prst="rect">
            <a:avLst/>
          </a:prstGeom>
          <a:noFill/>
        </p:spPr>
        <p:txBody>
          <a:bodyPr wrap="square" rtlCol="0">
            <a:spAutoFit/>
          </a:bodyPr>
          <a:lstStyle/>
          <a:p>
            <a:r>
              <a:rPr lang="en-US" altLang="ko-KR" b="1" dirty="0">
                <a:solidFill>
                  <a:srgbClr val="002060"/>
                </a:solidFill>
                <a:latin typeface="Arial" panose="020B0604020202020204" pitchFamily="34" charset="0"/>
                <a:cs typeface="Arial" panose="020B0604020202020204" pitchFamily="34" charset="0"/>
              </a:rPr>
              <a:t>7</a:t>
            </a:r>
            <a:endParaRPr lang="ko-KR" altLang="en-US"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9407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그림 25">
            <a:extLst>
              <a:ext uri="{FF2B5EF4-FFF2-40B4-BE49-F238E27FC236}">
                <a16:creationId xmlns:a16="http://schemas.microsoft.com/office/drawing/2014/main" id="{CB7B8F6D-B0EF-4BE9-B3DD-302247404BB1}"/>
              </a:ext>
            </a:extLst>
          </p:cNvPr>
          <p:cNvPicPr>
            <a:picLocks noChangeAspect="1"/>
          </p:cNvPicPr>
          <p:nvPr/>
        </p:nvPicPr>
        <p:blipFill>
          <a:blip r:embed="rId3">
            <a:lum bright="70000" contrast="-70000"/>
          </a:blip>
          <a:stretch>
            <a:fillRect/>
          </a:stretch>
        </p:blipFill>
        <p:spPr>
          <a:xfrm>
            <a:off x="10148260" y="5886107"/>
            <a:ext cx="2043599" cy="962213"/>
          </a:xfrm>
          <a:prstGeom prst="rect">
            <a:avLst/>
          </a:prstGeom>
          <a:solidFill>
            <a:schemeClr val="bg1"/>
          </a:solidFill>
        </p:spPr>
      </p:pic>
      <p:sp>
        <p:nvSpPr>
          <p:cNvPr id="14" name="TextBox 13">
            <a:extLst>
              <a:ext uri="{FF2B5EF4-FFF2-40B4-BE49-F238E27FC236}">
                <a16:creationId xmlns:a16="http://schemas.microsoft.com/office/drawing/2014/main" id="{A9D42101-ADC3-49D1-AFFD-65A9CD377D92}"/>
              </a:ext>
            </a:extLst>
          </p:cNvPr>
          <p:cNvSpPr txBox="1"/>
          <p:nvPr/>
        </p:nvSpPr>
        <p:spPr>
          <a:xfrm>
            <a:off x="812518" y="4666442"/>
            <a:ext cx="10048137" cy="2308324"/>
          </a:xfrm>
          <a:prstGeom prst="rect">
            <a:avLst/>
          </a:prstGeom>
          <a:noFill/>
        </p:spPr>
        <p:txBody>
          <a:bodyPr wrap="square" rtlCol="0">
            <a:spAutoFit/>
          </a:bodyPr>
          <a:lstStyle/>
          <a:p>
            <a:pPr marL="285750" indent="-285750" algn="just">
              <a:buBlip>
                <a:blip r:embed="rId4"/>
              </a:buBlip>
            </a:pPr>
            <a:endParaRPr lang="en-US" altLang="ko-KR" dirty="0"/>
          </a:p>
          <a:p>
            <a:pPr marL="285750" indent="-285750" algn="just">
              <a:buBlip>
                <a:blip r:embed="rId4"/>
              </a:buBlip>
            </a:pPr>
            <a:endParaRPr lang="en-US" altLang="ko-KR" dirty="0"/>
          </a:p>
          <a:p>
            <a:pPr marL="285750" indent="-285750" algn="just">
              <a:buBlip>
                <a:blip r:embed="rId4"/>
              </a:buBlip>
            </a:pPr>
            <a:r>
              <a:rPr lang="en-US" altLang="ko-KR" dirty="0"/>
              <a:t>Higher vertical chromaticity shifts the integer resonance to higher momentum deviation, resulting in a larger momentum aperture and longer lifetime</a:t>
            </a:r>
          </a:p>
          <a:p>
            <a:pPr marL="285750" indent="-285750" algn="just">
              <a:buBlip>
                <a:blip r:embed="rId4"/>
              </a:buBlip>
            </a:pPr>
            <a:endParaRPr lang="en-US" altLang="ko-KR" dirty="0"/>
          </a:p>
          <a:p>
            <a:pPr marL="285750" indent="-285750" algn="just">
              <a:buBlip>
                <a:blip r:embed="rId4"/>
              </a:buBlip>
            </a:pPr>
            <a:r>
              <a:rPr lang="en-US" altLang="ko-KR" dirty="0"/>
              <a:t>Therefore, we can conclude that error lattices tend to prefer high vertical chromaticity.</a:t>
            </a:r>
          </a:p>
          <a:p>
            <a:pPr marL="285750" indent="-285750" algn="just">
              <a:buBlip>
                <a:blip r:embed="rId4"/>
              </a:buBlip>
            </a:pPr>
            <a:endParaRPr lang="en-US" altLang="ko-KR" dirty="0"/>
          </a:p>
          <a:p>
            <a:pPr marL="285750" indent="-285750" algn="just">
              <a:buBlip>
                <a:blip r:embed="rId4"/>
              </a:buBlip>
            </a:pPr>
            <a:endParaRPr lang="en-US" altLang="ko-KR" dirty="0"/>
          </a:p>
        </p:txBody>
      </p:sp>
      <p:pic>
        <p:nvPicPr>
          <p:cNvPr id="25" name="그림 24">
            <a:extLst>
              <a:ext uri="{FF2B5EF4-FFF2-40B4-BE49-F238E27FC236}">
                <a16:creationId xmlns:a16="http://schemas.microsoft.com/office/drawing/2014/main" id="{B9F8C113-2528-4530-84DF-B948831ABC51}"/>
              </a:ext>
            </a:extLst>
          </p:cNvPr>
          <p:cNvPicPr>
            <a:picLocks noChangeAspect="1"/>
          </p:cNvPicPr>
          <p:nvPr/>
        </p:nvPicPr>
        <p:blipFill>
          <a:blip r:embed="rId5"/>
          <a:stretch>
            <a:fillRect/>
          </a:stretch>
        </p:blipFill>
        <p:spPr>
          <a:xfrm>
            <a:off x="330967" y="960200"/>
            <a:ext cx="5033675" cy="4137061"/>
          </a:xfrm>
          <a:prstGeom prst="rect">
            <a:avLst/>
          </a:prstGeom>
        </p:spPr>
      </p:pic>
      <p:sp>
        <p:nvSpPr>
          <p:cNvPr id="33" name="별: 꼭짓점 5개 32">
            <a:extLst>
              <a:ext uri="{FF2B5EF4-FFF2-40B4-BE49-F238E27FC236}">
                <a16:creationId xmlns:a16="http://schemas.microsoft.com/office/drawing/2014/main" id="{5519EA86-DA16-4808-857B-25EE5617E564}"/>
              </a:ext>
            </a:extLst>
          </p:cNvPr>
          <p:cNvSpPr/>
          <p:nvPr/>
        </p:nvSpPr>
        <p:spPr>
          <a:xfrm>
            <a:off x="1563297" y="2013891"/>
            <a:ext cx="172702" cy="185562"/>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TextBox 33">
            <a:extLst>
              <a:ext uri="{FF2B5EF4-FFF2-40B4-BE49-F238E27FC236}">
                <a16:creationId xmlns:a16="http://schemas.microsoft.com/office/drawing/2014/main" id="{D4DAB106-8167-4D9D-A05D-5EDCB3AA9393}"/>
              </a:ext>
            </a:extLst>
          </p:cNvPr>
          <p:cNvSpPr txBox="1"/>
          <p:nvPr/>
        </p:nvSpPr>
        <p:spPr>
          <a:xfrm>
            <a:off x="1174243" y="1644421"/>
            <a:ext cx="654831" cy="382267"/>
          </a:xfrm>
          <a:prstGeom prst="rect">
            <a:avLst/>
          </a:prstGeom>
          <a:noFill/>
        </p:spPr>
        <p:txBody>
          <a:bodyPr wrap="square" rtlCol="0">
            <a:spAutoFit/>
          </a:bodyPr>
          <a:lstStyle/>
          <a:p>
            <a:r>
              <a:rPr lang="en-US" altLang="ko-KR" dirty="0"/>
              <a:t>Best</a:t>
            </a:r>
            <a:endParaRPr lang="ko-KR" altLang="en-US" dirty="0"/>
          </a:p>
        </p:txBody>
      </p:sp>
      <p:sp>
        <p:nvSpPr>
          <p:cNvPr id="39" name="별: 꼭짓점 5개 38">
            <a:extLst>
              <a:ext uri="{FF2B5EF4-FFF2-40B4-BE49-F238E27FC236}">
                <a16:creationId xmlns:a16="http://schemas.microsoft.com/office/drawing/2014/main" id="{42995153-8DAB-44C0-B437-AFA10C1B853F}"/>
              </a:ext>
            </a:extLst>
          </p:cNvPr>
          <p:cNvSpPr/>
          <p:nvPr/>
        </p:nvSpPr>
        <p:spPr>
          <a:xfrm>
            <a:off x="1563297" y="4436405"/>
            <a:ext cx="179283" cy="179283"/>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TextBox 39">
            <a:extLst>
              <a:ext uri="{FF2B5EF4-FFF2-40B4-BE49-F238E27FC236}">
                <a16:creationId xmlns:a16="http://schemas.microsoft.com/office/drawing/2014/main" id="{74967812-425F-4749-8764-6EF72DE27305}"/>
              </a:ext>
            </a:extLst>
          </p:cNvPr>
          <p:cNvSpPr txBox="1"/>
          <p:nvPr/>
        </p:nvSpPr>
        <p:spPr>
          <a:xfrm>
            <a:off x="1076858" y="4030336"/>
            <a:ext cx="620193" cy="369332"/>
          </a:xfrm>
          <a:prstGeom prst="rect">
            <a:avLst/>
          </a:prstGeom>
          <a:noFill/>
        </p:spPr>
        <p:txBody>
          <a:bodyPr wrap="square" rtlCol="0">
            <a:spAutoFit/>
          </a:bodyPr>
          <a:lstStyle/>
          <a:p>
            <a:pPr algn="ctr"/>
            <a:r>
              <a:rPr lang="en-US" altLang="ko-KR" dirty="0"/>
              <a:t>Min</a:t>
            </a:r>
            <a:endParaRPr lang="ko-KR" altLang="en-US" dirty="0"/>
          </a:p>
        </p:txBody>
      </p:sp>
      <p:pic>
        <p:nvPicPr>
          <p:cNvPr id="24" name="그림 23">
            <a:extLst>
              <a:ext uri="{FF2B5EF4-FFF2-40B4-BE49-F238E27FC236}">
                <a16:creationId xmlns:a16="http://schemas.microsoft.com/office/drawing/2014/main" id="{89D99699-10CA-4A0C-BDAE-4A6197653964}"/>
              </a:ext>
            </a:extLst>
          </p:cNvPr>
          <p:cNvPicPr>
            <a:picLocks noChangeAspect="1"/>
          </p:cNvPicPr>
          <p:nvPr/>
        </p:nvPicPr>
        <p:blipFill>
          <a:blip r:embed="rId6"/>
          <a:stretch>
            <a:fillRect/>
          </a:stretch>
        </p:blipFill>
        <p:spPr>
          <a:xfrm>
            <a:off x="5816377" y="929562"/>
            <a:ext cx="5963821" cy="3962347"/>
          </a:xfrm>
          <a:prstGeom prst="rect">
            <a:avLst/>
          </a:prstGeom>
        </p:spPr>
      </p:pic>
      <p:cxnSp>
        <p:nvCxnSpPr>
          <p:cNvPr id="15" name="직선 연결선 14">
            <a:extLst>
              <a:ext uri="{FF2B5EF4-FFF2-40B4-BE49-F238E27FC236}">
                <a16:creationId xmlns:a16="http://schemas.microsoft.com/office/drawing/2014/main" id="{58AF9F57-3826-4D27-963F-ED1E7D75FF2C}"/>
              </a:ext>
            </a:extLst>
          </p:cNvPr>
          <p:cNvCxnSpPr>
            <a:cxnSpLocks/>
          </p:cNvCxnSpPr>
          <p:nvPr/>
        </p:nvCxnSpPr>
        <p:spPr>
          <a:xfrm>
            <a:off x="10768570" y="1095721"/>
            <a:ext cx="0" cy="3430326"/>
          </a:xfrm>
          <a:prstGeom prst="line">
            <a:avLst/>
          </a:prstGeom>
          <a:ln w="38100">
            <a:solidFill>
              <a:srgbClr val="E8894F"/>
            </a:solidFill>
            <a:prstDash val="dash"/>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CE3885B5-66C2-4199-B6D0-CE7FB9567B79}"/>
              </a:ext>
            </a:extLst>
          </p:cNvPr>
          <p:cNvCxnSpPr>
            <a:cxnSpLocks/>
          </p:cNvCxnSpPr>
          <p:nvPr/>
        </p:nvCxnSpPr>
        <p:spPr>
          <a:xfrm>
            <a:off x="11129969" y="1095721"/>
            <a:ext cx="0" cy="3430326"/>
          </a:xfrm>
          <a:prstGeom prst="line">
            <a:avLst/>
          </a:prstGeom>
          <a:ln w="38100">
            <a:solidFill>
              <a:srgbClr val="3184C7"/>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0EDAABA-F94E-49AF-A886-1BC5F3D59F3E}"/>
              </a:ext>
            </a:extLst>
          </p:cNvPr>
          <p:cNvSpPr txBox="1"/>
          <p:nvPr/>
        </p:nvSpPr>
        <p:spPr>
          <a:xfrm>
            <a:off x="112143" y="6392846"/>
            <a:ext cx="1233578" cy="369332"/>
          </a:xfrm>
          <a:prstGeom prst="rect">
            <a:avLst/>
          </a:prstGeom>
          <a:noFill/>
        </p:spPr>
        <p:txBody>
          <a:bodyPr wrap="square" rtlCol="0">
            <a:spAutoFit/>
          </a:bodyPr>
          <a:lstStyle/>
          <a:p>
            <a:r>
              <a:rPr lang="en-US" altLang="ko-KR" b="1" dirty="0">
                <a:solidFill>
                  <a:srgbClr val="002060"/>
                </a:solidFill>
                <a:latin typeface="Arial" panose="020B0604020202020204" pitchFamily="34" charset="0"/>
                <a:cs typeface="Arial" panose="020B0604020202020204" pitchFamily="34" charset="0"/>
              </a:rPr>
              <a:t>8</a:t>
            </a:r>
            <a:endParaRPr lang="ko-KR" altLang="en-US" b="1" dirty="0">
              <a:solidFill>
                <a:srgbClr val="002060"/>
              </a:solidFill>
              <a:latin typeface="Arial" panose="020B0604020202020204" pitchFamily="34" charset="0"/>
              <a:cs typeface="Arial" panose="020B0604020202020204" pitchFamily="34" charset="0"/>
            </a:endParaRPr>
          </a:p>
        </p:txBody>
      </p:sp>
      <p:sp>
        <p:nvSpPr>
          <p:cNvPr id="28" name="직사각형 27">
            <a:extLst>
              <a:ext uri="{FF2B5EF4-FFF2-40B4-BE49-F238E27FC236}">
                <a16:creationId xmlns:a16="http://schemas.microsoft.com/office/drawing/2014/main" id="{3FC21E62-DDB7-45C6-96EC-FDCC4C3EC9CD}"/>
              </a:ext>
            </a:extLst>
          </p:cNvPr>
          <p:cNvSpPr/>
          <p:nvPr/>
        </p:nvSpPr>
        <p:spPr>
          <a:xfrm>
            <a:off x="2" y="25796"/>
            <a:ext cx="11205711" cy="646331"/>
          </a:xfrm>
          <a:prstGeom prst="rect">
            <a:avLst/>
          </a:prstGeom>
        </p:spPr>
        <p:txBody>
          <a:bodyPr wrap="square">
            <a:spAutoFit/>
          </a:bodyPr>
          <a:lstStyle/>
          <a:p>
            <a:pPr algn="ctr"/>
            <a:r>
              <a:rPr lang="en-US" altLang="ko-KR" sz="3600" b="1" dirty="0">
                <a:solidFill>
                  <a:schemeClr val="accent5">
                    <a:lumMod val="50000"/>
                  </a:schemeClr>
                </a:solidFill>
              </a:rPr>
              <a:t>Lifetime trend analysis under varying chromaticity</a:t>
            </a:r>
            <a:endParaRPr lang="ko-KR" altLang="ko-KR" sz="3600" dirty="0">
              <a:solidFill>
                <a:schemeClr val="accent5">
                  <a:lumMod val="50000"/>
                </a:schemeClr>
              </a:solidFill>
            </a:endParaRPr>
          </a:p>
        </p:txBody>
      </p:sp>
    </p:spTree>
    <p:extLst>
      <p:ext uri="{BB962C8B-B14F-4D97-AF65-F5344CB8AC3E}">
        <p14:creationId xmlns:p14="http://schemas.microsoft.com/office/powerpoint/2010/main" val="303371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그림 25">
            <a:extLst>
              <a:ext uri="{FF2B5EF4-FFF2-40B4-BE49-F238E27FC236}">
                <a16:creationId xmlns:a16="http://schemas.microsoft.com/office/drawing/2014/main" id="{CB7B8F6D-B0EF-4BE9-B3DD-302247404BB1}"/>
              </a:ext>
            </a:extLst>
          </p:cNvPr>
          <p:cNvPicPr>
            <a:picLocks noChangeAspect="1"/>
          </p:cNvPicPr>
          <p:nvPr/>
        </p:nvPicPr>
        <p:blipFill>
          <a:blip r:embed="rId3">
            <a:lum bright="70000" contrast="-70000"/>
          </a:blip>
          <a:stretch>
            <a:fillRect/>
          </a:stretch>
        </p:blipFill>
        <p:spPr>
          <a:xfrm>
            <a:off x="10148260" y="5886107"/>
            <a:ext cx="2043599" cy="962213"/>
          </a:xfrm>
          <a:prstGeom prst="rect">
            <a:avLst/>
          </a:prstGeom>
          <a:solidFill>
            <a:schemeClr val="bg1"/>
          </a:solidFill>
        </p:spPr>
      </p:pic>
      <p:sp>
        <p:nvSpPr>
          <p:cNvPr id="14" name="TextBox 13">
            <a:extLst>
              <a:ext uri="{FF2B5EF4-FFF2-40B4-BE49-F238E27FC236}">
                <a16:creationId xmlns:a16="http://schemas.microsoft.com/office/drawing/2014/main" id="{A9D42101-ADC3-49D1-AFFD-65A9CD377D92}"/>
              </a:ext>
            </a:extLst>
          </p:cNvPr>
          <p:cNvSpPr txBox="1"/>
          <p:nvPr/>
        </p:nvSpPr>
        <p:spPr>
          <a:xfrm>
            <a:off x="812518" y="4666442"/>
            <a:ext cx="10048137" cy="923330"/>
          </a:xfrm>
          <a:prstGeom prst="rect">
            <a:avLst/>
          </a:prstGeom>
          <a:noFill/>
        </p:spPr>
        <p:txBody>
          <a:bodyPr wrap="square" rtlCol="0">
            <a:spAutoFit/>
          </a:bodyPr>
          <a:lstStyle/>
          <a:p>
            <a:pPr marL="285750" indent="-285750" algn="just">
              <a:buBlip>
                <a:blip r:embed="rId4"/>
              </a:buBlip>
            </a:pPr>
            <a:endParaRPr lang="en-US" altLang="ko-KR" dirty="0"/>
          </a:p>
          <a:p>
            <a:pPr marL="285750" indent="-285750" algn="just">
              <a:buBlip>
                <a:blip r:embed="rId4"/>
              </a:buBlip>
            </a:pPr>
            <a:endParaRPr lang="en-US" altLang="ko-KR" dirty="0"/>
          </a:p>
          <a:p>
            <a:pPr marL="285750" indent="-285750" algn="just">
              <a:buBlip>
                <a:blip r:embed="rId4"/>
              </a:buBlip>
            </a:pPr>
            <a:endParaRPr lang="en-US" altLang="ko-KR" dirty="0"/>
          </a:p>
        </p:txBody>
      </p:sp>
      <p:pic>
        <p:nvPicPr>
          <p:cNvPr id="25" name="그림 24">
            <a:extLst>
              <a:ext uri="{FF2B5EF4-FFF2-40B4-BE49-F238E27FC236}">
                <a16:creationId xmlns:a16="http://schemas.microsoft.com/office/drawing/2014/main" id="{B9F8C113-2528-4530-84DF-B948831ABC51}"/>
              </a:ext>
            </a:extLst>
          </p:cNvPr>
          <p:cNvPicPr>
            <a:picLocks noChangeAspect="1"/>
          </p:cNvPicPr>
          <p:nvPr/>
        </p:nvPicPr>
        <p:blipFill>
          <a:blip r:embed="rId5"/>
          <a:stretch>
            <a:fillRect/>
          </a:stretch>
        </p:blipFill>
        <p:spPr>
          <a:xfrm>
            <a:off x="6601450" y="650388"/>
            <a:ext cx="4678358" cy="3845034"/>
          </a:xfrm>
          <a:prstGeom prst="rect">
            <a:avLst/>
          </a:prstGeom>
        </p:spPr>
      </p:pic>
      <p:sp>
        <p:nvSpPr>
          <p:cNvPr id="27" name="TextBox 26">
            <a:extLst>
              <a:ext uri="{FF2B5EF4-FFF2-40B4-BE49-F238E27FC236}">
                <a16:creationId xmlns:a16="http://schemas.microsoft.com/office/drawing/2014/main" id="{90EDAABA-F94E-49AF-A886-1BC5F3D59F3E}"/>
              </a:ext>
            </a:extLst>
          </p:cNvPr>
          <p:cNvSpPr txBox="1"/>
          <p:nvPr/>
        </p:nvSpPr>
        <p:spPr>
          <a:xfrm>
            <a:off x="112143" y="6392846"/>
            <a:ext cx="1233578" cy="369332"/>
          </a:xfrm>
          <a:prstGeom prst="rect">
            <a:avLst/>
          </a:prstGeom>
          <a:noFill/>
        </p:spPr>
        <p:txBody>
          <a:bodyPr wrap="square" rtlCol="0">
            <a:spAutoFit/>
          </a:bodyPr>
          <a:lstStyle/>
          <a:p>
            <a:r>
              <a:rPr lang="en-US" altLang="ko-KR" b="1" dirty="0">
                <a:solidFill>
                  <a:srgbClr val="002060"/>
                </a:solidFill>
                <a:latin typeface="Arial" panose="020B0604020202020204" pitchFamily="34" charset="0"/>
                <a:cs typeface="Arial" panose="020B0604020202020204" pitchFamily="34" charset="0"/>
              </a:rPr>
              <a:t>9</a:t>
            </a:r>
            <a:endParaRPr lang="ko-KR" altLang="en-US" b="1" dirty="0">
              <a:solidFill>
                <a:srgbClr val="002060"/>
              </a:solidFill>
              <a:latin typeface="Arial" panose="020B0604020202020204" pitchFamily="34" charset="0"/>
              <a:cs typeface="Arial" panose="020B0604020202020204" pitchFamily="34" charset="0"/>
            </a:endParaRPr>
          </a:p>
        </p:txBody>
      </p:sp>
      <p:sp>
        <p:nvSpPr>
          <p:cNvPr id="28" name="직사각형 27">
            <a:extLst>
              <a:ext uri="{FF2B5EF4-FFF2-40B4-BE49-F238E27FC236}">
                <a16:creationId xmlns:a16="http://schemas.microsoft.com/office/drawing/2014/main" id="{3FC21E62-DDB7-45C6-96EC-FDCC4C3EC9CD}"/>
              </a:ext>
            </a:extLst>
          </p:cNvPr>
          <p:cNvSpPr/>
          <p:nvPr/>
        </p:nvSpPr>
        <p:spPr>
          <a:xfrm>
            <a:off x="2" y="25796"/>
            <a:ext cx="11205711" cy="646331"/>
          </a:xfrm>
          <a:prstGeom prst="rect">
            <a:avLst/>
          </a:prstGeom>
        </p:spPr>
        <p:txBody>
          <a:bodyPr wrap="square">
            <a:spAutoFit/>
          </a:bodyPr>
          <a:lstStyle/>
          <a:p>
            <a:pPr algn="ctr"/>
            <a:r>
              <a:rPr lang="en-US" altLang="ko-KR" sz="3600" b="1" dirty="0">
                <a:solidFill>
                  <a:schemeClr val="accent5">
                    <a:lumMod val="50000"/>
                  </a:schemeClr>
                </a:solidFill>
              </a:rPr>
              <a:t>Comparing with MOGA result and scanning result</a:t>
            </a:r>
            <a:endParaRPr lang="ko-KR" altLang="ko-KR" sz="3600" dirty="0">
              <a:solidFill>
                <a:schemeClr val="accent5">
                  <a:lumMod val="50000"/>
                </a:schemeClr>
              </a:solidFill>
            </a:endParaRPr>
          </a:p>
        </p:txBody>
      </p:sp>
      <p:pic>
        <p:nvPicPr>
          <p:cNvPr id="17" name="그림 16">
            <a:extLst>
              <a:ext uri="{FF2B5EF4-FFF2-40B4-BE49-F238E27FC236}">
                <a16:creationId xmlns:a16="http://schemas.microsoft.com/office/drawing/2014/main" id="{3AB56FB5-C21C-427A-98FE-221B1C9C1A64}"/>
              </a:ext>
            </a:extLst>
          </p:cNvPr>
          <p:cNvPicPr>
            <a:picLocks noChangeAspect="1"/>
          </p:cNvPicPr>
          <p:nvPr/>
        </p:nvPicPr>
        <p:blipFill>
          <a:blip r:embed="rId6"/>
          <a:stretch>
            <a:fillRect/>
          </a:stretch>
        </p:blipFill>
        <p:spPr>
          <a:xfrm>
            <a:off x="308801" y="650388"/>
            <a:ext cx="5652651" cy="3956856"/>
          </a:xfrm>
          <a:prstGeom prst="rect">
            <a:avLst/>
          </a:prstGeom>
        </p:spPr>
      </p:pic>
      <p:sp>
        <p:nvSpPr>
          <p:cNvPr id="18" name="TextBox 17">
            <a:extLst>
              <a:ext uri="{FF2B5EF4-FFF2-40B4-BE49-F238E27FC236}">
                <a16:creationId xmlns:a16="http://schemas.microsoft.com/office/drawing/2014/main" id="{DC223B27-BFFF-4CE9-A1BC-1663B7334150}"/>
              </a:ext>
            </a:extLst>
          </p:cNvPr>
          <p:cNvSpPr txBox="1"/>
          <p:nvPr/>
        </p:nvSpPr>
        <p:spPr>
          <a:xfrm>
            <a:off x="2645948" y="2251803"/>
            <a:ext cx="2477199" cy="307777"/>
          </a:xfrm>
          <a:prstGeom prst="rect">
            <a:avLst/>
          </a:prstGeom>
          <a:noFill/>
          <a:ln w="38100">
            <a:noFill/>
          </a:ln>
        </p:spPr>
        <p:txBody>
          <a:bodyPr wrap="square" rtlCol="0">
            <a:spAutoFit/>
          </a:bodyPr>
          <a:lstStyle/>
          <a:p>
            <a:r>
              <a:rPr lang="en-US" altLang="ko-KR" sz="1400" b="1" dirty="0">
                <a:solidFill>
                  <a:srgbClr val="FF0000"/>
                </a:solidFill>
              </a:rPr>
              <a:t>Best lifetime point</a:t>
            </a:r>
            <a:endParaRPr lang="ko-KR" altLang="en-US" sz="1400" b="1" dirty="0">
              <a:solidFill>
                <a:srgbClr val="FF0000"/>
              </a:solidFill>
            </a:endParaRPr>
          </a:p>
        </p:txBody>
      </p:sp>
      <p:sp>
        <p:nvSpPr>
          <p:cNvPr id="19" name="TextBox 18">
            <a:extLst>
              <a:ext uri="{FF2B5EF4-FFF2-40B4-BE49-F238E27FC236}">
                <a16:creationId xmlns:a16="http://schemas.microsoft.com/office/drawing/2014/main" id="{6760DA23-A8A1-4FFF-9653-742C7252620C}"/>
              </a:ext>
            </a:extLst>
          </p:cNvPr>
          <p:cNvSpPr txBox="1"/>
          <p:nvPr/>
        </p:nvSpPr>
        <p:spPr>
          <a:xfrm>
            <a:off x="5225111" y="3413895"/>
            <a:ext cx="1376339" cy="307777"/>
          </a:xfrm>
          <a:prstGeom prst="rect">
            <a:avLst/>
          </a:prstGeom>
          <a:noFill/>
        </p:spPr>
        <p:txBody>
          <a:bodyPr wrap="none" rtlCol="0">
            <a:spAutoFit/>
          </a:bodyPr>
          <a:lstStyle/>
          <a:p>
            <a:r>
              <a:rPr lang="en-US" altLang="ko-KR" sz="1400" b="1" dirty="0">
                <a:solidFill>
                  <a:srgbClr val="00B050"/>
                </a:solidFill>
              </a:rPr>
              <a:t>Original point</a:t>
            </a:r>
            <a:endParaRPr lang="ko-KR" altLang="en-US" sz="1400" b="1" dirty="0">
              <a:solidFill>
                <a:srgbClr val="00B050"/>
              </a:solidFill>
            </a:endParaRPr>
          </a:p>
        </p:txBody>
      </p:sp>
      <p:sp>
        <p:nvSpPr>
          <p:cNvPr id="20" name="TextBox 19">
            <a:extLst>
              <a:ext uri="{FF2B5EF4-FFF2-40B4-BE49-F238E27FC236}">
                <a16:creationId xmlns:a16="http://schemas.microsoft.com/office/drawing/2014/main" id="{C64281AA-80DA-444A-97F8-5C6372FFBD68}"/>
              </a:ext>
            </a:extLst>
          </p:cNvPr>
          <p:cNvSpPr txBox="1"/>
          <p:nvPr/>
        </p:nvSpPr>
        <p:spPr>
          <a:xfrm>
            <a:off x="812518" y="4850954"/>
            <a:ext cx="11053220" cy="2031325"/>
          </a:xfrm>
          <a:prstGeom prst="rect">
            <a:avLst/>
          </a:prstGeom>
          <a:noFill/>
        </p:spPr>
        <p:txBody>
          <a:bodyPr wrap="square" rtlCol="0">
            <a:spAutoFit/>
          </a:bodyPr>
          <a:lstStyle/>
          <a:p>
            <a:pPr marL="285750" indent="-285750" algn="just">
              <a:buBlip>
                <a:blip r:embed="rId4"/>
              </a:buBlip>
            </a:pPr>
            <a:r>
              <a:rPr lang="en" altLang="ko-KR" b="0" i="0" u="none" strike="noStrike" dirty="0">
                <a:solidFill>
                  <a:srgbClr val="000000"/>
                </a:solidFill>
                <a:effectLst/>
                <a:latin typeface="-webkit-standard"/>
              </a:rPr>
              <a:t>In the last generation, MOGA populations clustered at low horizontal and high vertical chromaticity, but the reason was not clear at the time.</a:t>
            </a:r>
          </a:p>
          <a:p>
            <a:pPr marL="285750" indent="-285750" algn="just">
              <a:buBlip>
                <a:blip r:embed="rId4"/>
              </a:buBlip>
            </a:pPr>
            <a:endParaRPr lang="en-US" altLang="ko-KR" dirty="0"/>
          </a:p>
          <a:p>
            <a:pPr marL="285750" indent="-285750" algn="just">
              <a:buBlip>
                <a:blip r:embed="rId4"/>
              </a:buBlip>
            </a:pPr>
            <a:r>
              <a:rPr lang="en" altLang="ko-KR" b="0" i="0" u="none" strike="noStrike" dirty="0">
                <a:solidFill>
                  <a:srgbClr val="000000"/>
                </a:solidFill>
                <a:effectLst/>
                <a:latin typeface="-webkit-standard"/>
              </a:rPr>
              <a:t>Our chromaticity scans with error lattices now show that this region corresponds to longer lifetimes.</a:t>
            </a:r>
          </a:p>
          <a:p>
            <a:pPr marL="285750" indent="-285750" algn="just">
              <a:buBlip>
                <a:blip r:embed="rId4"/>
              </a:buBlip>
            </a:pPr>
            <a:endParaRPr lang="en-US" altLang="ko-KR" dirty="0"/>
          </a:p>
          <a:p>
            <a:pPr marL="285750" indent="-285750" algn="just">
              <a:buBlip>
                <a:blip r:embed="rId4"/>
              </a:buBlip>
            </a:pPr>
            <a:r>
              <a:rPr lang="en" altLang="ko-KR" b="0" i="0" u="none" strike="noStrike" dirty="0">
                <a:solidFill>
                  <a:srgbClr val="000000"/>
                </a:solidFill>
                <a:effectLst/>
                <a:latin typeface="-webkit-standard"/>
              </a:rPr>
              <a:t>This indicates that the MOGA result was not a coincidence, but rather a reflection of the underlying lattice behavior.</a:t>
            </a:r>
            <a:endParaRPr lang="en-US" altLang="ko-KR" dirty="0"/>
          </a:p>
        </p:txBody>
      </p:sp>
      <p:sp>
        <p:nvSpPr>
          <p:cNvPr id="21" name="TextBox 20">
            <a:extLst>
              <a:ext uri="{FF2B5EF4-FFF2-40B4-BE49-F238E27FC236}">
                <a16:creationId xmlns:a16="http://schemas.microsoft.com/office/drawing/2014/main" id="{A8FE21B2-0DE9-4593-8020-E57752BF0FE9}"/>
              </a:ext>
            </a:extLst>
          </p:cNvPr>
          <p:cNvSpPr txBox="1"/>
          <p:nvPr/>
        </p:nvSpPr>
        <p:spPr>
          <a:xfrm>
            <a:off x="1611630" y="4514757"/>
            <a:ext cx="3421526" cy="276999"/>
          </a:xfrm>
          <a:prstGeom prst="rect">
            <a:avLst/>
          </a:prstGeom>
          <a:noFill/>
        </p:spPr>
        <p:txBody>
          <a:bodyPr wrap="square" rtlCol="0">
            <a:spAutoFit/>
          </a:bodyPr>
          <a:lstStyle/>
          <a:p>
            <a:pPr algn="ctr"/>
            <a:r>
              <a:rPr lang="en-US" altLang="ko-KR" sz="1200" b="1" dirty="0"/>
              <a:t>Populations of last generation of MOGA</a:t>
            </a:r>
            <a:endParaRPr lang="ko-KR" altLang="en-US" sz="1200" b="1" dirty="0"/>
          </a:p>
        </p:txBody>
      </p:sp>
      <p:sp>
        <p:nvSpPr>
          <p:cNvPr id="22" name="TextBox 21">
            <a:extLst>
              <a:ext uri="{FF2B5EF4-FFF2-40B4-BE49-F238E27FC236}">
                <a16:creationId xmlns:a16="http://schemas.microsoft.com/office/drawing/2014/main" id="{445E8535-CDD0-4B82-832A-BA5CAFC666AE}"/>
              </a:ext>
            </a:extLst>
          </p:cNvPr>
          <p:cNvSpPr txBox="1"/>
          <p:nvPr/>
        </p:nvSpPr>
        <p:spPr>
          <a:xfrm>
            <a:off x="6878518" y="4514758"/>
            <a:ext cx="4124221" cy="276999"/>
          </a:xfrm>
          <a:prstGeom prst="rect">
            <a:avLst/>
          </a:prstGeom>
          <a:noFill/>
        </p:spPr>
        <p:txBody>
          <a:bodyPr wrap="square" rtlCol="0">
            <a:spAutoFit/>
          </a:bodyPr>
          <a:lstStyle/>
          <a:p>
            <a:pPr algn="ctr"/>
            <a:r>
              <a:rPr lang="en-US" altLang="ko-KR" sz="1200" b="1" dirty="0"/>
              <a:t>Chromaticity scan result for lifetime with error lattice</a:t>
            </a:r>
            <a:endParaRPr lang="ko-KR" altLang="en-US" sz="1200" b="1" dirty="0"/>
          </a:p>
        </p:txBody>
      </p:sp>
    </p:spTree>
    <p:extLst>
      <p:ext uri="{BB962C8B-B14F-4D97-AF65-F5344CB8AC3E}">
        <p14:creationId xmlns:p14="http://schemas.microsoft.com/office/powerpoint/2010/main" val="378652413"/>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문서" ma:contentTypeID="0x010100E4B6264B002D2E499BAA0B7A566E5441" ma:contentTypeVersion="6" ma:contentTypeDescription="새 문서를 만듭니다." ma:contentTypeScope="" ma:versionID="b6a953ae76a70ef36d601ce6a8db18d5">
  <xsd:schema xmlns:xsd="http://www.w3.org/2001/XMLSchema" xmlns:xs="http://www.w3.org/2001/XMLSchema" xmlns:p="http://schemas.microsoft.com/office/2006/metadata/properties" xmlns:ns2="f3465f98-8fc3-4484-8e2e-f9d1ba967557" xmlns:ns3="52a84894-51f1-4e66-854a-95d50292e3be" targetNamespace="http://schemas.microsoft.com/office/2006/metadata/properties" ma:root="true" ma:fieldsID="aa13e2f36be158edce78acfdd6da5862" ns2:_="" ns3:_="">
    <xsd:import namespace="f3465f98-8fc3-4484-8e2e-f9d1ba967557"/>
    <xsd:import namespace="52a84894-51f1-4e66-854a-95d50292e3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465f98-8fc3-4484-8e2e-f9d1ba967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a84894-51f1-4e66-854a-95d50292e3be" elementFormDefault="qualified">
    <xsd:import namespace="http://schemas.microsoft.com/office/2006/documentManagement/types"/>
    <xsd:import namespace="http://schemas.microsoft.com/office/infopath/2007/PartnerControls"/>
    <xsd:element name="SharedWithUsers" ma:index="12"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세부 정보 공유"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26DDFD-3A26-41DA-A706-C0B59A0A18D8}">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52a84894-51f1-4e66-854a-95d50292e3be"/>
    <ds:schemaRef ds:uri="http://purl.org/dc/elements/1.1/"/>
    <ds:schemaRef ds:uri="f3465f98-8fc3-4484-8e2e-f9d1ba967557"/>
    <ds:schemaRef ds:uri="http://www.w3.org/XML/1998/namespace"/>
    <ds:schemaRef ds:uri="http://purl.org/dc/dcmitype/"/>
  </ds:schemaRefs>
</ds:datastoreItem>
</file>

<file path=customXml/itemProps2.xml><?xml version="1.0" encoding="utf-8"?>
<ds:datastoreItem xmlns:ds="http://schemas.openxmlformats.org/officeDocument/2006/customXml" ds:itemID="{AEDB42CE-226B-4F60-B07E-1BBEB0737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465f98-8fc3-4484-8e2e-f9d1ba967557"/>
    <ds:schemaRef ds:uri="52a84894-51f1-4e66-854a-95d50292e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707F93-31BD-4209-AEE8-270380E23A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487935</TotalTime>
  <Words>1590</Words>
  <Application>Microsoft Office PowerPoint</Application>
  <PresentationFormat>와이드스크린</PresentationFormat>
  <Paragraphs>142</Paragraphs>
  <Slides>18</Slides>
  <Notes>10</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18</vt:i4>
      </vt:variant>
    </vt:vector>
  </HeadingPairs>
  <TitlesOfParts>
    <vt:vector size="27" baseType="lpstr">
      <vt:lpstr>-webkit-standard</vt:lpstr>
      <vt:lpstr>굴림</vt:lpstr>
      <vt:lpstr>맑은 고딕</vt:lpstr>
      <vt:lpstr>Arial</vt:lpstr>
      <vt:lpstr>Cambria Math</vt:lpstr>
      <vt:lpstr>Times New Roman</vt:lpstr>
      <vt:lpstr>Verdana</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Emittance Check in Injector</dc:title>
  <dc:creator>jang</dc:creator>
  <cp:lastModifiedBy>김준하 Junha Kim</cp:lastModifiedBy>
  <cp:revision>3946</cp:revision>
  <cp:lastPrinted>2023-11-06T01:30:40Z</cp:lastPrinted>
  <dcterms:created xsi:type="dcterms:W3CDTF">2017-06-27T07:35:53Z</dcterms:created>
  <dcterms:modified xsi:type="dcterms:W3CDTF">2025-09-19T01:17:35Z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0x010100E4B6264B002D2E499BAA0B7A566E5441</vt:lpwstr>
  </property>
</Properties>
</file>