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60" r:id="rId4"/>
    <p:sldId id="261" r:id="rId5"/>
    <p:sldId id="268" r:id="rId6"/>
    <p:sldId id="270" r:id="rId7"/>
    <p:sldId id="265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7" autoAdjust="0"/>
    <p:restoredTop sz="93211" autoAdjust="0"/>
  </p:normalViewPr>
  <p:slideViewPr>
    <p:cSldViewPr snapToGrid="0">
      <p:cViewPr varScale="1">
        <p:scale>
          <a:sx n="77" d="100"/>
          <a:sy n="77" d="100"/>
        </p:scale>
        <p:origin x="210" y="13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23B37B-1417-4A3E-AE1B-68C4245A6354}" type="datetimeFigureOut">
              <a:rPr lang="ko-KR" altLang="en-US" smtClean="0"/>
              <a:t>2025-09-12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A7FAD2-5278-4B59-ABE0-9EC7D62E2FD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8558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전자가 지나가면서 만든</a:t>
            </a:r>
            <a:r>
              <a:rPr lang="en-US" altLang="ko-KR" dirty="0"/>
              <a:t> field</a:t>
            </a:r>
            <a:r>
              <a:rPr lang="ko-KR" altLang="en-US" dirty="0"/>
              <a:t>가 </a:t>
            </a:r>
            <a:r>
              <a:rPr lang="en-US" altLang="ko-KR" dirty="0" err="1"/>
              <a:t>ZnTe</a:t>
            </a:r>
            <a:r>
              <a:rPr lang="en-US" altLang="ko-KR" dirty="0"/>
              <a:t> </a:t>
            </a:r>
            <a:r>
              <a:rPr lang="ko-KR" altLang="en-US" dirty="0" err="1"/>
              <a:t>크리스탈에</a:t>
            </a:r>
            <a:r>
              <a:rPr lang="ko-KR" altLang="en-US" dirty="0"/>
              <a:t> 도달하면 내부 굴절률 </a:t>
            </a:r>
            <a:r>
              <a:rPr lang="ko-KR" altLang="en-US" dirty="0" err="1"/>
              <a:t>텐서가</a:t>
            </a:r>
            <a:r>
              <a:rPr lang="ko-KR" altLang="en-US" dirty="0"/>
              <a:t> 변경</a:t>
            </a:r>
            <a:endParaRPr lang="en-US" altLang="ko-KR" dirty="0"/>
          </a:p>
          <a:p>
            <a:r>
              <a:rPr lang="ko-KR" altLang="en-US" dirty="0"/>
              <a:t>이 </a:t>
            </a:r>
            <a:r>
              <a:rPr lang="ko-KR" altLang="en-US" dirty="0" err="1"/>
              <a:t>크리스탈에</a:t>
            </a:r>
            <a:r>
              <a:rPr lang="ko-KR" altLang="en-US" dirty="0"/>
              <a:t> 레이저를 쏘면 변경된 굴절률 </a:t>
            </a:r>
            <a:r>
              <a:rPr lang="ko-KR" altLang="en-US" dirty="0" err="1"/>
              <a:t>텐서에</a:t>
            </a:r>
            <a:r>
              <a:rPr lang="ko-KR" altLang="en-US" dirty="0"/>
              <a:t> 의해 레이저가 변조되고 레이저가 얼마나 변조되어 있는지를 측정함으로써 전자 </a:t>
            </a:r>
            <a:r>
              <a:rPr lang="en-US" altLang="ko-KR" dirty="0"/>
              <a:t>bunch </a:t>
            </a:r>
            <a:r>
              <a:rPr lang="ko-KR" altLang="en-US" dirty="0"/>
              <a:t>길이 측정가능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Transition radiation: 45</a:t>
            </a:r>
            <a:r>
              <a:rPr lang="ko-KR" altLang="en-US" dirty="0"/>
              <a:t>도로 기울인 </a:t>
            </a:r>
            <a:r>
              <a:rPr lang="en-US" altLang="ko-KR" dirty="0"/>
              <a:t>metal</a:t>
            </a:r>
            <a:r>
              <a:rPr lang="ko-KR" altLang="en-US" dirty="0"/>
              <a:t>에 전자를 쏘고 </a:t>
            </a:r>
            <a:r>
              <a:rPr lang="en-US" altLang="ko-KR" dirty="0"/>
              <a:t>transition radiation </a:t>
            </a:r>
            <a:r>
              <a:rPr lang="ko-KR" altLang="en-US" dirty="0"/>
              <a:t>발생</a:t>
            </a:r>
            <a:r>
              <a:rPr lang="en-US" altLang="ko-KR" dirty="0"/>
              <a:t>, </a:t>
            </a:r>
            <a:r>
              <a:rPr lang="ko-KR" altLang="en-US" dirty="0"/>
              <a:t>이 중 </a:t>
            </a:r>
            <a:r>
              <a:rPr lang="en-US" altLang="ko-KR" dirty="0"/>
              <a:t>coherent</a:t>
            </a:r>
            <a:r>
              <a:rPr lang="ko-KR" altLang="en-US" dirty="0"/>
              <a:t>한 성분을 밖으로 빼냄</a:t>
            </a:r>
            <a:r>
              <a:rPr lang="en-US" altLang="ko-KR" dirty="0"/>
              <a:t>, G0~G4</a:t>
            </a:r>
            <a:r>
              <a:rPr lang="ko-KR" altLang="en-US" dirty="0"/>
              <a:t>회절 격자로 </a:t>
            </a:r>
            <a:r>
              <a:rPr lang="en-US" altLang="ko-KR" dirty="0"/>
              <a:t>wavelength </a:t>
            </a:r>
            <a:r>
              <a:rPr lang="ko-KR" altLang="en-US" dirty="0"/>
              <a:t>분리해서 </a:t>
            </a:r>
            <a:r>
              <a:rPr lang="ko-KR" altLang="en-US" dirty="0" err="1"/>
              <a:t>스펙트로미터로</a:t>
            </a:r>
            <a:r>
              <a:rPr lang="ko-KR" altLang="en-US" dirty="0"/>
              <a:t> 보냄</a:t>
            </a:r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A7FAD2-5278-4B59-ABE0-9EC7D62E2FDA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94786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170BB2-3E47-217A-5B85-3ECD894327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BA1B07D4-049A-5768-B026-8BA57A43B5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9E249976-FD5A-8928-FDC2-A0FE0389F3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Camera</a:t>
            </a:r>
            <a:r>
              <a:rPr lang="ko-KR" altLang="en-US" dirty="0"/>
              <a:t>로 </a:t>
            </a:r>
            <a:r>
              <a:rPr lang="en-US" altLang="ko-KR" dirty="0"/>
              <a:t>beam profile</a:t>
            </a:r>
            <a:r>
              <a:rPr lang="ko-KR" altLang="en-US" dirty="0"/>
              <a:t>을 </a:t>
            </a:r>
            <a:r>
              <a:rPr lang="ko-KR" altLang="en-US" dirty="0" err="1"/>
              <a:t>얻을수도</a:t>
            </a:r>
            <a:r>
              <a:rPr lang="ko-KR" altLang="en-US" dirty="0"/>
              <a:t> 있고</a:t>
            </a:r>
            <a:r>
              <a:rPr lang="en-US" altLang="ko-KR" dirty="0"/>
              <a:t>, impact parameter</a:t>
            </a:r>
            <a:r>
              <a:rPr lang="ko-KR" altLang="en-US" dirty="0"/>
              <a:t>변화로 </a:t>
            </a:r>
            <a:r>
              <a:rPr lang="en-US" altLang="ko-KR" dirty="0"/>
              <a:t>beam position</a:t>
            </a:r>
            <a:r>
              <a:rPr lang="ko-KR" altLang="en-US" dirty="0"/>
              <a:t>도 측정가능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CAD116C-5835-1552-64EC-1FDAB3831A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A7FAD2-5278-4B59-ABE0-9EC7D62E2FDA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0186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Radiation </a:t>
            </a:r>
            <a:r>
              <a:rPr lang="ko-KR" altLang="en-US" dirty="0"/>
              <a:t>의 각이 크다</a:t>
            </a:r>
            <a:r>
              <a:rPr lang="en-US" altLang="ko-KR" dirty="0"/>
              <a:t>,</a:t>
            </a:r>
          </a:p>
          <a:p>
            <a:r>
              <a:rPr lang="ko-KR" altLang="en-US" dirty="0"/>
              <a:t>빛을 보는 것이기 때문에 더 빠름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A7FAD2-5278-4B59-ABE0-9EC7D62E2FDA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4080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작은 주파수에서는 </a:t>
            </a:r>
            <a:r>
              <a:rPr lang="en-US" altLang="ko-KR" dirty="0" err="1"/>
              <a:t>diffractio</a:t>
            </a:r>
            <a:r>
              <a:rPr lang="ko-KR" altLang="en-US" dirty="0"/>
              <a:t>효과가 지배적이고</a:t>
            </a:r>
            <a:endParaRPr lang="en-US" altLang="ko-KR" dirty="0"/>
          </a:p>
          <a:p>
            <a:r>
              <a:rPr lang="ko-KR" altLang="en-US" dirty="0"/>
              <a:t>높은 주파수에서는 </a:t>
            </a:r>
            <a:r>
              <a:rPr lang="en-US" altLang="ko-KR" dirty="0"/>
              <a:t>bunch form factor</a:t>
            </a:r>
            <a:r>
              <a:rPr lang="ko-KR" altLang="en-US" dirty="0"/>
              <a:t>에 의해 </a:t>
            </a:r>
            <a:r>
              <a:rPr lang="en-US" altLang="ko-KR" dirty="0"/>
              <a:t>bunch </a:t>
            </a:r>
            <a:r>
              <a:rPr lang="ko-KR" altLang="en-US" dirty="0"/>
              <a:t>길이가 </a:t>
            </a:r>
            <a:r>
              <a:rPr lang="en-US" altLang="ko-KR" dirty="0"/>
              <a:t>coherent radiation</a:t>
            </a:r>
            <a:r>
              <a:rPr lang="ko-KR" altLang="en-US" dirty="0"/>
              <a:t>강도에 강하게 영향을 주게 됨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A7FAD2-5278-4B59-ABE0-9EC7D62E2FDA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72614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Diffraction radiation</a:t>
            </a:r>
            <a:r>
              <a:rPr lang="ko-KR" altLang="en-US" dirty="0"/>
              <a:t>도 발생할 수 있음</a:t>
            </a:r>
            <a:r>
              <a:rPr lang="en-US" altLang="ko-KR" dirty="0"/>
              <a:t>, </a:t>
            </a:r>
            <a:r>
              <a:rPr lang="ko-KR" altLang="en-US" dirty="0"/>
              <a:t>이를 해결하기 위해 돌출면을 </a:t>
            </a:r>
            <a:r>
              <a:rPr lang="ko-KR" altLang="en-US" dirty="0" err="1"/>
              <a:t>금속코팅으로</a:t>
            </a:r>
            <a:r>
              <a:rPr lang="ko-KR" altLang="en-US" dirty="0"/>
              <a:t> 처리하여 </a:t>
            </a:r>
            <a:r>
              <a:rPr lang="en-US" altLang="ko-KR" dirty="0"/>
              <a:t>DR </a:t>
            </a:r>
            <a:r>
              <a:rPr lang="ko-KR" altLang="en-US" dirty="0"/>
              <a:t>최소화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 err="1"/>
              <a:t>금속코팅은</a:t>
            </a:r>
            <a:r>
              <a:rPr lang="ko-KR" altLang="en-US" dirty="0"/>
              <a:t> </a:t>
            </a:r>
            <a:r>
              <a:rPr lang="en-US" altLang="ko-KR" dirty="0" err="1"/>
              <a:t>multipactor</a:t>
            </a:r>
            <a:r>
              <a:rPr lang="ko-KR" altLang="en-US" dirty="0"/>
              <a:t>효과도 줄임</a:t>
            </a:r>
            <a:endParaRPr lang="en-US" altLang="ko-KR" dirty="0"/>
          </a:p>
          <a:p>
            <a:r>
              <a:rPr lang="en-US" altLang="ko-KR" dirty="0" err="1"/>
              <a:t>Multipactor</a:t>
            </a:r>
            <a:r>
              <a:rPr lang="ko-KR" altLang="en-US" dirty="0"/>
              <a:t>효과는 </a:t>
            </a:r>
            <a:r>
              <a:rPr lang="en-US" altLang="ko-KR" dirty="0"/>
              <a:t>background noise</a:t>
            </a:r>
            <a:r>
              <a:rPr lang="ko-KR" altLang="en-US" dirty="0"/>
              <a:t>를 유발</a:t>
            </a:r>
            <a:endParaRPr lang="en-US" altLang="ko-KR" dirty="0"/>
          </a:p>
          <a:p>
            <a:r>
              <a:rPr lang="en-US" altLang="ko-KR" dirty="0" err="1"/>
              <a:t>Multipactor</a:t>
            </a:r>
            <a:r>
              <a:rPr lang="en-US" altLang="ko-KR" dirty="0"/>
              <a:t>: </a:t>
            </a:r>
            <a:r>
              <a:rPr lang="ko-KR" altLang="en-US" dirty="0"/>
              <a:t>강한 </a:t>
            </a:r>
            <a:r>
              <a:rPr lang="en-US" altLang="ko-KR" dirty="0"/>
              <a:t>rf </a:t>
            </a:r>
            <a:r>
              <a:rPr lang="ko-KR" altLang="en-US" dirty="0"/>
              <a:t>전기장이 걸린 장치에서 진공 안의 전자가 표면에 충돌해 이차전자 방출하여 지수적으로 증가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A7FAD2-5278-4B59-ABE0-9EC7D62E2FDA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08194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검출 주파수 범위가 </a:t>
            </a:r>
            <a:r>
              <a:rPr lang="en-US" altLang="ko-KR" dirty="0"/>
              <a:t>coherent </a:t>
            </a:r>
            <a:r>
              <a:rPr lang="en-US" altLang="ko-KR" dirty="0" err="1"/>
              <a:t>ChDR</a:t>
            </a:r>
            <a:r>
              <a:rPr lang="en-US" altLang="ko-KR" dirty="0"/>
              <a:t> </a:t>
            </a:r>
            <a:r>
              <a:rPr lang="ko-KR" altLang="en-US" dirty="0"/>
              <a:t>스펙트럼이 </a:t>
            </a:r>
            <a:r>
              <a:rPr lang="en-US" altLang="ko-KR" dirty="0"/>
              <a:t>bunch </a:t>
            </a:r>
            <a:r>
              <a:rPr lang="ko-KR" altLang="en-US" dirty="0"/>
              <a:t>길이에 가장 크게 의존하는 주파수 영역에 들어가야 되고</a:t>
            </a:r>
            <a:endParaRPr lang="en-US" altLang="ko-KR" dirty="0"/>
          </a:p>
          <a:p>
            <a:r>
              <a:rPr lang="en-US" altLang="ko-KR" dirty="0"/>
              <a:t>Detecting</a:t>
            </a:r>
            <a:r>
              <a:rPr lang="ko-KR" altLang="en-US" dirty="0"/>
              <a:t>하는 범위가 충분히 넓어 측정 가능한 최소 </a:t>
            </a:r>
            <a:r>
              <a:rPr lang="en-US" altLang="ko-KR" dirty="0"/>
              <a:t>bunch </a:t>
            </a:r>
            <a:r>
              <a:rPr lang="ko-KR" altLang="en-US" dirty="0"/>
              <a:t>길이를 다룰 수 </a:t>
            </a:r>
            <a:r>
              <a:rPr lang="ko-KR" altLang="en-US" dirty="0" err="1"/>
              <a:t>있어야함</a:t>
            </a:r>
            <a:r>
              <a:rPr lang="ko-KR" altLang="en-US" dirty="0"/>
              <a:t> </a:t>
            </a:r>
            <a:r>
              <a:rPr lang="en-US" altLang="ko-KR" dirty="0"/>
              <a:t>(</a:t>
            </a:r>
            <a:r>
              <a:rPr lang="ko-KR" altLang="en-US" dirty="0"/>
              <a:t>계산 값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A7FAD2-5278-4B59-ABE0-9EC7D62E2FDA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2104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Wr-1.9</a:t>
            </a:r>
            <a:r>
              <a:rPr lang="ko-KR" altLang="en-US" dirty="0"/>
              <a:t>는 </a:t>
            </a:r>
            <a:r>
              <a:rPr lang="en-US" altLang="ko-KR" dirty="0"/>
              <a:t>bunch </a:t>
            </a:r>
            <a:r>
              <a:rPr lang="ko-KR" altLang="en-US" dirty="0"/>
              <a:t>길이에 크게 의존하는 것을 확인할 수 있음</a:t>
            </a:r>
            <a:r>
              <a:rPr lang="en-US" altLang="ko-KR" dirty="0"/>
              <a:t>(</a:t>
            </a:r>
            <a:r>
              <a:rPr lang="ko-KR" altLang="en-US" dirty="0" err="1"/>
              <a:t>계산값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A7FAD2-5278-4B59-ABE0-9EC7D62E2FDA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43105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err="1"/>
              <a:t>Rfd</a:t>
            </a:r>
            <a:r>
              <a:rPr lang="en-US" altLang="ko-KR" dirty="0"/>
              <a:t> </a:t>
            </a:r>
            <a:r>
              <a:rPr lang="ko-KR" altLang="en-US" dirty="0"/>
              <a:t>측정은 </a:t>
            </a:r>
            <a:r>
              <a:rPr lang="en-US" altLang="ko-KR" dirty="0"/>
              <a:t>25, </a:t>
            </a:r>
            <a:r>
              <a:rPr lang="en-US" altLang="ko-KR" dirty="0" err="1"/>
              <a:t>ChdR</a:t>
            </a:r>
            <a:r>
              <a:rPr lang="ko-KR" altLang="en-US" dirty="0"/>
              <a:t>측정은 </a:t>
            </a:r>
            <a:r>
              <a:rPr lang="en-US" altLang="ko-KR" dirty="0"/>
              <a:t>300</a:t>
            </a:r>
            <a:r>
              <a:rPr lang="ko-KR" altLang="en-US" dirty="0"/>
              <a:t>회</a:t>
            </a:r>
            <a:endParaRPr lang="en-US" altLang="ko-KR" dirty="0"/>
          </a:p>
          <a:p>
            <a:r>
              <a:rPr lang="en-US" altLang="ko-KR" dirty="0"/>
              <a:t>Bunch </a:t>
            </a:r>
            <a:r>
              <a:rPr lang="ko-KR" altLang="en-US" dirty="0"/>
              <a:t>길이가 증가함에 따라 </a:t>
            </a:r>
            <a:r>
              <a:rPr lang="en-US" altLang="ko-KR" dirty="0"/>
              <a:t>wr-12</a:t>
            </a:r>
            <a:r>
              <a:rPr lang="ko-KR" altLang="en-US" dirty="0"/>
              <a:t>가 검출한 </a:t>
            </a:r>
            <a:r>
              <a:rPr lang="en-US" altLang="ko-KR" dirty="0"/>
              <a:t>coherent radiation</a:t>
            </a:r>
            <a:r>
              <a:rPr lang="ko-KR" altLang="en-US" dirty="0"/>
              <a:t>이 증가</a:t>
            </a:r>
            <a:r>
              <a:rPr lang="en-US" altLang="ko-KR" dirty="0"/>
              <a:t>, wr-1.9</a:t>
            </a:r>
            <a:r>
              <a:rPr lang="ko-KR" altLang="en-US" dirty="0"/>
              <a:t>는  감소함</a:t>
            </a:r>
            <a:r>
              <a:rPr lang="en-US" altLang="ko-KR" dirty="0"/>
              <a:t>(</a:t>
            </a:r>
            <a:r>
              <a:rPr lang="ko-KR" altLang="en-US" dirty="0"/>
              <a:t>계산과 유사</a:t>
            </a:r>
            <a:r>
              <a:rPr lang="en-US" altLang="ko-KR" dirty="0"/>
              <a:t>)</a:t>
            </a:r>
          </a:p>
          <a:p>
            <a:r>
              <a:rPr lang="en-US" altLang="ko-KR" dirty="0"/>
              <a:t>Bunch </a:t>
            </a:r>
            <a:r>
              <a:rPr lang="ko-KR" altLang="en-US" dirty="0"/>
              <a:t>길이가 길어질수록 </a:t>
            </a:r>
            <a:r>
              <a:rPr lang="en-US" altLang="ko-KR" dirty="0"/>
              <a:t>coherent radiation</a:t>
            </a:r>
            <a:r>
              <a:rPr lang="ko-KR" altLang="en-US" dirty="0"/>
              <a:t> </a:t>
            </a:r>
            <a:r>
              <a:rPr lang="en-US" altLang="ko-KR" dirty="0"/>
              <a:t>spectrum</a:t>
            </a:r>
            <a:r>
              <a:rPr lang="ko-KR" altLang="en-US" dirty="0"/>
              <a:t>이 검출기의 전체 주파수를 </a:t>
            </a:r>
            <a:r>
              <a:rPr lang="en-US" altLang="ko-KR" dirty="0"/>
              <a:t>cover</a:t>
            </a:r>
            <a:r>
              <a:rPr lang="ko-KR" altLang="en-US" dirty="0"/>
              <a:t>하지 못해서 강도가 줄어듦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Longitudinal bunch </a:t>
            </a:r>
            <a:r>
              <a:rPr lang="en-US" altLang="ko-KR" dirty="0" err="1"/>
              <a:t>profil</a:t>
            </a:r>
            <a:r>
              <a:rPr lang="ko-KR" altLang="en-US" dirty="0"/>
              <a:t>이 뚜렷하게 변화해서 빨간 네모 부분에서 </a:t>
            </a:r>
            <a:r>
              <a:rPr lang="en-US" altLang="ko-KR" dirty="0" err="1"/>
              <a:t>intensit</a:t>
            </a:r>
            <a:r>
              <a:rPr lang="ko-KR" altLang="en-US" dirty="0"/>
              <a:t>가 증가했을 수 있음</a:t>
            </a:r>
            <a:r>
              <a:rPr lang="en-US" altLang="ko-KR" dirty="0"/>
              <a:t>(</a:t>
            </a:r>
            <a:r>
              <a:rPr lang="ko-KR" altLang="en-US" dirty="0" err="1"/>
              <a:t>가우시안에서</a:t>
            </a:r>
            <a:r>
              <a:rPr lang="ko-KR" altLang="en-US" dirty="0"/>
              <a:t> </a:t>
            </a:r>
            <a:r>
              <a:rPr lang="en-US" altLang="ko-KR" dirty="0"/>
              <a:t>skewed form</a:t>
            </a:r>
            <a:r>
              <a:rPr lang="ko-KR" altLang="en-US" dirty="0"/>
              <a:t>으로 변했다고 예상</a:t>
            </a:r>
            <a:r>
              <a:rPr lang="en-US" altLang="ko-KR" dirty="0"/>
              <a:t>)(</a:t>
            </a:r>
            <a:r>
              <a:rPr lang="ko-KR" altLang="en-US" dirty="0"/>
              <a:t>전하 때문 아님</a:t>
            </a:r>
            <a:r>
              <a:rPr lang="en-US" altLang="ko-KR" dirty="0"/>
              <a:t>)</a:t>
            </a:r>
          </a:p>
          <a:p>
            <a:r>
              <a:rPr lang="en-US" altLang="ko-KR" dirty="0"/>
              <a:t>Bunch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A7FAD2-5278-4B59-ABE0-9EC7D62E2FDA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80760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Wr-12, wr-1.9</a:t>
            </a:r>
            <a:r>
              <a:rPr lang="ko-KR" altLang="en-US" dirty="0"/>
              <a:t>로 대역 적분 신호를 한 점으로 치환해 번치 길이를 구하는 식에 넣음</a:t>
            </a:r>
            <a:endParaRPr lang="en-US" altLang="ko-KR" dirty="0"/>
          </a:p>
          <a:p>
            <a:r>
              <a:rPr lang="ko-KR" altLang="en-US" dirty="0"/>
              <a:t>실제 유효 주파수는 </a:t>
            </a:r>
            <a:r>
              <a:rPr lang="en-US" altLang="ko-KR" dirty="0"/>
              <a:t>bunch </a:t>
            </a:r>
            <a:r>
              <a:rPr lang="ko-KR" altLang="en-US" dirty="0"/>
              <a:t>길이에 따라 변하는데 이를 무시했기 때문에 보정할 필요 있음</a:t>
            </a:r>
            <a:endParaRPr lang="en-US" altLang="ko-KR" dirty="0"/>
          </a:p>
          <a:p>
            <a:r>
              <a:rPr lang="en-US" altLang="ko-KR" dirty="0"/>
              <a:t>7ps</a:t>
            </a:r>
            <a:r>
              <a:rPr lang="ko-KR" altLang="en-US" dirty="0"/>
              <a:t>정도 치우친 </a:t>
            </a:r>
            <a:r>
              <a:rPr lang="en-US" altLang="ko-KR" dirty="0"/>
              <a:t>scale</a:t>
            </a:r>
            <a:r>
              <a:rPr lang="ko-KR" altLang="en-US" dirty="0"/>
              <a:t>로 표현 되었음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A7FAD2-5278-4B59-ABE0-9EC7D62E2FDA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57441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err="1"/>
              <a:t>Longitudianl</a:t>
            </a:r>
            <a:r>
              <a:rPr lang="ko-KR" altLang="en-US" dirty="0"/>
              <a:t> </a:t>
            </a:r>
            <a:r>
              <a:rPr lang="en-US" altLang="ko-KR" dirty="0"/>
              <a:t>profile</a:t>
            </a:r>
            <a:r>
              <a:rPr lang="ko-KR" altLang="en-US" dirty="0"/>
              <a:t>의</a:t>
            </a:r>
            <a:r>
              <a:rPr lang="en-US" altLang="ko-KR" dirty="0"/>
              <a:t> skewness</a:t>
            </a:r>
            <a:r>
              <a:rPr lang="ko-KR" altLang="en-US" dirty="0"/>
              <a:t>가 </a:t>
            </a:r>
            <a:r>
              <a:rPr lang="en-US" altLang="ko-KR" dirty="0"/>
              <a:t>bunch length </a:t>
            </a:r>
            <a:r>
              <a:rPr lang="ko-KR" altLang="en-US" dirty="0"/>
              <a:t>측정에 매우 민감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데이터의 불일치는 </a:t>
            </a:r>
            <a:r>
              <a:rPr lang="en-US" altLang="ko-KR" dirty="0" err="1"/>
              <a:t>profil</a:t>
            </a:r>
            <a:r>
              <a:rPr lang="ko-KR" altLang="en-US" dirty="0"/>
              <a:t>변화</a:t>
            </a:r>
            <a:r>
              <a:rPr lang="en-US" altLang="ko-KR" dirty="0"/>
              <a:t>, </a:t>
            </a:r>
            <a:r>
              <a:rPr lang="ko-KR" altLang="en-US" dirty="0"/>
              <a:t>검출기의 </a:t>
            </a:r>
            <a:r>
              <a:rPr lang="en-US" altLang="ko-KR" dirty="0"/>
              <a:t>bandwidth, </a:t>
            </a:r>
            <a:r>
              <a:rPr lang="en-US" altLang="ko-KR" dirty="0" err="1"/>
              <a:t>accurac</a:t>
            </a:r>
            <a:r>
              <a:rPr lang="ko-KR" altLang="en-US" dirty="0"/>
              <a:t>에 의해 나타남</a:t>
            </a:r>
            <a:endParaRPr lang="en-US" altLang="ko-KR" dirty="0"/>
          </a:p>
          <a:p>
            <a:r>
              <a:rPr lang="en-US" altLang="ko-KR" dirty="0"/>
              <a:t>Radiator</a:t>
            </a:r>
            <a:r>
              <a:rPr lang="ko-KR" altLang="en-US" dirty="0"/>
              <a:t>를 추가로 쓰면 더 넓은 주파수 범위를 얻을 수 있고 </a:t>
            </a:r>
            <a:r>
              <a:rPr lang="en-US" altLang="ko-KR" dirty="0"/>
              <a:t>bunch</a:t>
            </a:r>
            <a:r>
              <a:rPr lang="ko-KR" altLang="en-US" dirty="0"/>
              <a:t>길이 측정이 더 정확해지고</a:t>
            </a:r>
            <a:r>
              <a:rPr lang="en-US" altLang="ko-KR" dirty="0"/>
              <a:t>, </a:t>
            </a:r>
            <a:r>
              <a:rPr lang="ko-KR" altLang="en-US" dirty="0" err="1"/>
              <a:t>가우시안에서</a:t>
            </a:r>
            <a:r>
              <a:rPr lang="ko-KR" altLang="en-US" dirty="0"/>
              <a:t> 벗어난 빔의 프로파일도 잘 처리할 수 있음</a:t>
            </a:r>
            <a:endParaRPr lang="en-US" altLang="ko-KR" dirty="0"/>
          </a:p>
          <a:p>
            <a:r>
              <a:rPr lang="en-US" altLang="ko-KR" dirty="0"/>
              <a:t>Clear</a:t>
            </a:r>
            <a:r>
              <a:rPr lang="ko-KR" altLang="en-US" dirty="0"/>
              <a:t>에서 테스트한 결과 진단성능에 저하가 없음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A7FAD2-5278-4B59-ABE0-9EC7D62E2FDA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1318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53F0A16-D7E9-542A-E678-E89D3AA042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3AABE505-03D4-6B4F-1923-BB70FE5E0A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6D79AA9-E4B2-999B-3B61-61D01C6ED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764F1-2FE6-4B4F-B71C-02458A60A4A3}" type="datetimeFigureOut">
              <a:rPr lang="ko-KR" altLang="en-US" smtClean="0"/>
              <a:t>2025-09-12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EF07E58-A282-CD6D-4AC5-FB8BFB1B6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7C9E84F-DB52-83F4-4313-806AD574F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2F4C1-4E80-4A93-840B-356CA39CA0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896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F70DF16-2DCB-7ACF-40F5-5614918A2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9E13307-BE4A-0261-A7B8-A4D708EB8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A50E052-31B7-20AA-EFF1-B034CA708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764F1-2FE6-4B4F-B71C-02458A60A4A3}" type="datetimeFigureOut">
              <a:rPr lang="ko-KR" altLang="en-US" smtClean="0"/>
              <a:t>2025-09-12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3251EC5-02AB-4BEE-D9EF-7342F258B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B485E8B-9335-49A3-2621-0FA7C2AE5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2F4C1-4E80-4A93-840B-356CA39CA0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2630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30A34A49-F0DE-BFA5-CFAB-F522FCECDC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A2F3E7B-816F-A4FE-3643-A5CA5F6FED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4372E56-4E0D-80A3-3B32-8143F50DE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764F1-2FE6-4B4F-B71C-02458A60A4A3}" type="datetimeFigureOut">
              <a:rPr lang="ko-KR" altLang="en-US" smtClean="0"/>
              <a:t>2025-09-12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0B721D1-0FBD-9FD4-F24B-51254061B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29349DD-0849-3FDB-3515-F285EC5B4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2F4C1-4E80-4A93-840B-356CA39CA0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0246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1D0572D-DE3E-E313-B74D-787348F35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C9A7B43-7D84-31C4-A550-542F0E0A87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1056392-CFC5-5953-AF6C-833073042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764F1-2FE6-4B4F-B71C-02458A60A4A3}" type="datetimeFigureOut">
              <a:rPr lang="ko-KR" altLang="en-US" smtClean="0"/>
              <a:t>2025-09-12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23AF84A-F76C-12C9-6B4D-0B71EA3D7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D7ED163-55FE-3FDA-0C22-D55A91F2D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2F4C1-4E80-4A93-840B-356CA39CA0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0512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4188FB8-B1F1-28FA-95EC-1B1F47A47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FAF8520-5C90-B7CF-0D82-64B02103DD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897DC30-ACBC-4F3B-B497-E1CB84598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764F1-2FE6-4B4F-B71C-02458A60A4A3}" type="datetimeFigureOut">
              <a:rPr lang="ko-KR" altLang="en-US" smtClean="0"/>
              <a:t>2025-09-12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EE5E1E5-F49F-2960-2A36-D8C5F9957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9B6FE11-E5D2-2E0A-EB24-32E54D84B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2F4C1-4E80-4A93-840B-356CA39CA0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3313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9A2119-D944-BCAA-C3A5-160377D9A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F2D0CD0-52F6-6F79-28ED-DAB146AF17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9B5CDC2-B61F-EBC7-33A3-7804C0CEE8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95BD88B-90F9-4FEA-874E-5B10B9935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764F1-2FE6-4B4F-B71C-02458A60A4A3}" type="datetimeFigureOut">
              <a:rPr lang="ko-KR" altLang="en-US" smtClean="0"/>
              <a:t>2025-09-12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8C426F1-2CE4-BEE0-83D7-E60B6592B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C9A1326-4B4A-384C-4D2B-7A6758965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2F4C1-4E80-4A93-840B-356CA39CA0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1269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8D7501C-C265-0847-55E9-64AB27088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4CB0459-26C0-F820-7C03-581033E0BA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8A57387-6F81-77BD-A6D5-919105759E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5874C9C1-6B68-FE29-F1CE-37C56C3612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8A6EA392-3458-4125-8914-08458EE924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998F779-123A-B6EE-03D7-3D850D105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764F1-2FE6-4B4F-B71C-02458A60A4A3}" type="datetimeFigureOut">
              <a:rPr lang="ko-KR" altLang="en-US" smtClean="0"/>
              <a:t>2025-09-12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444EEE0F-BED9-D58C-06E3-FEEA05A43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CAFB8B53-56FA-A6E3-F215-E2AC8BDA4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2F4C1-4E80-4A93-840B-356CA39CA0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1987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1A34DC9-35E2-C7EF-32EB-7A5C5FC19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1386C4B6-262A-93F0-09EA-795EF82D2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764F1-2FE6-4B4F-B71C-02458A60A4A3}" type="datetimeFigureOut">
              <a:rPr lang="ko-KR" altLang="en-US" smtClean="0"/>
              <a:t>2025-09-12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21A2F4E0-FC61-2657-6285-959FD414A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CEA898EF-0589-905F-D5E5-ABD2F094F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2F4C1-4E80-4A93-840B-356CA39CA0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6664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172899BD-CE33-CB1D-0620-7D617CF70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764F1-2FE6-4B4F-B71C-02458A60A4A3}" type="datetimeFigureOut">
              <a:rPr lang="ko-KR" altLang="en-US" smtClean="0"/>
              <a:t>2025-09-12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A3FB058-9F98-BB3F-6ADE-A565FD230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9E93A97-1E65-CB35-A62D-A05AD1C59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2F4C1-4E80-4A93-840B-356CA39CA0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7316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2EDE74F-3FB9-83BC-09E2-A00C1D996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18C53C8-0266-0ABA-2A90-AA664FF90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FF049D0-B953-88BD-77A9-1B97C8358D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37A1E2E-E277-7F0F-DB5C-23081EDFF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764F1-2FE6-4B4F-B71C-02458A60A4A3}" type="datetimeFigureOut">
              <a:rPr lang="ko-KR" altLang="en-US" smtClean="0"/>
              <a:t>2025-09-12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237510F-AC1A-E7E7-36E3-B00FD99EE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4CEF4F9-21F8-6A95-421D-DF0ECD4E0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2F4C1-4E80-4A93-840B-356CA39CA0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9448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5E16506-9A9D-2042-0960-666CD8DAC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D51D46E5-803B-C4C1-32A1-67B555959C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63F9027-B567-800E-91AA-653417C246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061086A-2296-E7FA-66A4-1BD036A8C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764F1-2FE6-4B4F-B71C-02458A60A4A3}" type="datetimeFigureOut">
              <a:rPr lang="ko-KR" altLang="en-US" smtClean="0"/>
              <a:t>2025-09-12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2E26B35-8D36-37DA-DA8E-F31492504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4492680-5927-9404-8A0C-51EDACD7D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2F4C1-4E80-4A93-840B-356CA39CA0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6013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CD966AE0-20BE-4993-E84E-243EC8E02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1CBBF62-FF76-5F7C-00AF-BDE36CBA08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6E02771-28D4-54E0-7524-B829430E18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8C764F1-2FE6-4B4F-B71C-02458A60A4A3}" type="datetimeFigureOut">
              <a:rPr lang="ko-KR" altLang="en-US" smtClean="0"/>
              <a:t>2025-09-12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CFCAD79-0838-3DF6-6FB5-C622DD3FD1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418187D-AA06-5BF5-DF0D-099205CCD2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02F4C1-4E80-4A93-840B-356CA39CA0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1267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tmp"/><Relationship Id="rId5" Type="http://schemas.openxmlformats.org/officeDocument/2006/relationships/image" Target="../media/image16.tmp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24.tm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tm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tmp"/><Relationship Id="rId4" Type="http://schemas.openxmlformats.org/officeDocument/2006/relationships/image" Target="../media/image3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6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7" Type="http://schemas.openxmlformats.org/officeDocument/2006/relationships/image" Target="../media/image12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6.tmp"/><Relationship Id="rId4" Type="http://schemas.openxmlformats.org/officeDocument/2006/relationships/image" Target="../media/image11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D6CB1D6-AD0E-6F01-5B0B-E5D459B724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ko-KR" sz="4400" dirty="0"/>
              <a:t>Design</a:t>
            </a:r>
            <a:r>
              <a:rPr lang="ko-KR" altLang="en-US" sz="4400" dirty="0"/>
              <a:t> </a:t>
            </a:r>
            <a:r>
              <a:rPr lang="en-US" altLang="ko-KR" sz="4400" dirty="0"/>
              <a:t>and</a:t>
            </a:r>
            <a:r>
              <a:rPr lang="ko-KR" altLang="en-US" sz="4400" dirty="0"/>
              <a:t> </a:t>
            </a:r>
            <a:r>
              <a:rPr lang="en-US" altLang="ko-KR" sz="4400" dirty="0"/>
              <a:t>experimental</a:t>
            </a:r>
            <a:r>
              <a:rPr lang="ko-KR" altLang="en-US" sz="4400" dirty="0"/>
              <a:t> </a:t>
            </a:r>
            <a:r>
              <a:rPr lang="en-US" altLang="ko-KR" sz="4400" dirty="0"/>
              <a:t>verification</a:t>
            </a:r>
            <a:r>
              <a:rPr lang="ko-KR" altLang="en-US" sz="4400" dirty="0"/>
              <a:t> </a:t>
            </a:r>
            <a:r>
              <a:rPr lang="en-US" altLang="ko-KR" sz="4400" dirty="0"/>
              <a:t>of</a:t>
            </a:r>
            <a:r>
              <a:rPr lang="ko-KR" altLang="en-US" sz="4400" dirty="0"/>
              <a:t> </a:t>
            </a:r>
            <a:r>
              <a:rPr lang="en-US" altLang="ko-KR" sz="4400" dirty="0"/>
              <a:t>bunch</a:t>
            </a:r>
            <a:r>
              <a:rPr lang="ko-KR" altLang="en-US" sz="4400" dirty="0"/>
              <a:t> </a:t>
            </a:r>
            <a:r>
              <a:rPr lang="en-US" altLang="ko-KR" sz="4400" dirty="0"/>
              <a:t>length monitor based on coherent Cherenkov diffraction radiation</a:t>
            </a:r>
            <a:endParaRPr lang="ko-KR" altLang="en-US" sz="4400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5E219063-BEC2-ED9D-761F-4E98248974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/>
              <a:t>2025. 09. 12</a:t>
            </a:r>
          </a:p>
          <a:p>
            <a:r>
              <a:rPr lang="en-US" altLang="ko-KR" dirty="0"/>
              <a:t>Jang</a:t>
            </a:r>
            <a:r>
              <a:rPr lang="ko-KR" altLang="en-US" dirty="0"/>
              <a:t> </a:t>
            </a:r>
            <a:r>
              <a:rPr lang="en-US" altLang="ko-KR" dirty="0"/>
              <a:t>Won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82528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텍스트, 도표, 그래프, 스크린샷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45E6F99-F5E3-CD86-7446-87978D5128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40" y="1716258"/>
            <a:ext cx="10084273" cy="4219213"/>
          </a:xfrm>
          <a:prstGeom prst="rect">
            <a:avLst/>
          </a:prstGeom>
        </p:spPr>
      </p:pic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91893739-65D2-E233-0482-A53FC88128FB}"/>
              </a:ext>
            </a:extLst>
          </p:cNvPr>
          <p:cNvSpPr txBox="1">
            <a:spLocks/>
          </p:cNvSpPr>
          <p:nvPr/>
        </p:nvSpPr>
        <p:spPr>
          <a:xfrm>
            <a:off x="447161" y="5878086"/>
            <a:ext cx="11298174" cy="979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800" dirty="0">
                <a:latin typeface="Arial" panose="020B0604020202020204" pitchFamily="34" charset="0"/>
                <a:cs typeface="Arial" panose="020B0604020202020204" pitchFamily="34" charset="0"/>
              </a:rPr>
              <a:t>WR-12 diode was selected as the </a:t>
            </a:r>
            <a:r>
              <a:rPr lang="en-US" altLang="ko-KR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normalization detector</a:t>
            </a:r>
            <a:r>
              <a:rPr lang="en-US" altLang="ko-KR" sz="1800" dirty="0">
                <a:latin typeface="Arial" panose="020B0604020202020204" pitchFamily="34" charset="0"/>
                <a:cs typeface="Arial" panose="020B0604020202020204" pitchFamily="34" charset="0"/>
              </a:rPr>
              <a:t>, offering a similar response for the entire bunch length range. The detector frequency range should be selected in the frequency region where the coherent </a:t>
            </a:r>
            <a:r>
              <a:rPr lang="en-US" altLang="ko-KR" sz="1800" dirty="0" err="1">
                <a:latin typeface="Arial" panose="020B0604020202020204" pitchFamily="34" charset="0"/>
                <a:cs typeface="Arial" panose="020B0604020202020204" pitchFamily="34" charset="0"/>
              </a:rPr>
              <a:t>ChDR</a:t>
            </a:r>
            <a:r>
              <a:rPr lang="en-US" altLang="ko-KR" sz="1800" dirty="0">
                <a:latin typeface="Arial" panose="020B0604020202020204" pitchFamily="34" charset="0"/>
                <a:cs typeface="Arial" panose="020B0604020202020204" pitchFamily="34" charset="0"/>
              </a:rPr>
              <a:t> radiation spectrum has the maximum dependence on the bunch length.</a:t>
            </a:r>
          </a:p>
        </p:txBody>
      </p:sp>
      <p:sp>
        <p:nvSpPr>
          <p:cNvPr id="8" name="내용 개체 틀 2">
            <a:extLst>
              <a:ext uri="{FF2B5EF4-FFF2-40B4-BE49-F238E27FC236}">
                <a16:creationId xmlns:a16="http://schemas.microsoft.com/office/drawing/2014/main" id="{AAB51212-688E-CF0F-9973-90D4DF40D2E7}"/>
              </a:ext>
            </a:extLst>
          </p:cNvPr>
          <p:cNvSpPr txBox="1">
            <a:spLocks/>
          </p:cNvSpPr>
          <p:nvPr/>
        </p:nvSpPr>
        <p:spPr>
          <a:xfrm>
            <a:off x="644018" y="1281584"/>
            <a:ext cx="9253439" cy="869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800" dirty="0">
                <a:latin typeface="Arial" panose="020B0604020202020204" pitchFamily="34" charset="0"/>
                <a:cs typeface="Arial" panose="020B0604020202020204" pitchFamily="34" charset="0"/>
              </a:rPr>
              <a:t>Bunch length: 100, 200, 400, 600 fs</a:t>
            </a:r>
          </a:p>
        </p:txBody>
      </p:sp>
      <p:sp>
        <p:nvSpPr>
          <p:cNvPr id="9" name="제목 1">
            <a:extLst>
              <a:ext uri="{FF2B5EF4-FFF2-40B4-BE49-F238E27FC236}">
                <a16:creationId xmlns:a16="http://schemas.microsoft.com/office/drawing/2014/main" id="{D7DD4923-264A-1DD9-EF4F-54ECC15D3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ko-KR" sz="3200" b="1" dirty="0">
                <a:latin typeface="Arial" panose="020B0604020202020204" pitchFamily="34" charset="0"/>
                <a:cs typeface="Arial" panose="020B0604020202020204" pitchFamily="34" charset="0"/>
              </a:rPr>
              <a:t>Experimental Set up: Detectors</a:t>
            </a:r>
            <a:endParaRPr lang="ko-KR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238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라인, 텍스트, 그래프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3E3B400-9E2D-8B7A-8DF9-8AD84B9DF9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680" y="917549"/>
            <a:ext cx="7184097" cy="3544155"/>
          </a:xfrm>
          <a:prstGeom prst="rect">
            <a:avLst/>
          </a:prstGeom>
        </p:spPr>
      </p:pic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EB8FEAAD-CCA9-1AF7-DEF8-B147CD6A8E3B}"/>
              </a:ext>
            </a:extLst>
          </p:cNvPr>
          <p:cNvSpPr txBox="1">
            <a:spLocks/>
          </p:cNvSpPr>
          <p:nvPr/>
        </p:nvSpPr>
        <p:spPr>
          <a:xfrm>
            <a:off x="446913" y="4960538"/>
            <a:ext cx="11298174" cy="979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WR-12</a:t>
            </a:r>
            <a:r>
              <a:rPr lang="ko-KR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ko-KR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WR-1.9 diode detectors were chosen to conduct the experimental campaign, which allows for large dynamic range measurement.</a:t>
            </a:r>
          </a:p>
        </p:txBody>
      </p:sp>
    </p:spTree>
    <p:extLst>
      <p:ext uri="{BB962C8B-B14F-4D97-AF65-F5344CB8AC3E}">
        <p14:creationId xmlns:p14="http://schemas.microsoft.com/office/powerpoint/2010/main" val="2167543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75943DB2-E4CB-9789-D69E-8BF31CE62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ko-KR" sz="3200" b="1" dirty="0">
                <a:latin typeface="Arial" panose="020B0604020202020204" pitchFamily="34" charset="0"/>
                <a:cs typeface="Arial" panose="020B0604020202020204" pitchFamily="34" charset="0"/>
              </a:rPr>
              <a:t>Result</a:t>
            </a:r>
            <a:endParaRPr lang="ko-KR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그림 5" descr="텍스트, 스크린샷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E16B1783-7887-0026-FD75-74B912AA38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6753"/>
            <a:ext cx="6505159" cy="5064494"/>
          </a:xfrm>
          <a:prstGeom prst="rect">
            <a:avLst/>
          </a:prstGeom>
        </p:spPr>
      </p:pic>
      <p:sp>
        <p:nvSpPr>
          <p:cNvPr id="8" name="내용 개체 틀 2">
            <a:extLst>
              <a:ext uri="{FF2B5EF4-FFF2-40B4-BE49-F238E27FC236}">
                <a16:creationId xmlns:a16="http://schemas.microsoft.com/office/drawing/2014/main" id="{67B0779F-A75A-4241-5E1A-B35EA3C63D17}"/>
              </a:ext>
            </a:extLst>
          </p:cNvPr>
          <p:cNvSpPr txBox="1">
            <a:spLocks/>
          </p:cNvSpPr>
          <p:nvPr/>
        </p:nvSpPr>
        <p:spPr>
          <a:xfrm>
            <a:off x="-121079" y="5961247"/>
            <a:ext cx="6747315" cy="823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500" dirty="0">
                <a:latin typeface="Arial" panose="020B0604020202020204" pitchFamily="34" charset="0"/>
                <a:cs typeface="Arial" panose="020B0604020202020204" pitchFamily="34" charset="0"/>
              </a:rPr>
              <a:t>The bunch length is measured downstream using deflecting cavity.</a:t>
            </a:r>
          </a:p>
        </p:txBody>
      </p:sp>
      <p:pic>
        <p:nvPicPr>
          <p:cNvPr id="10" name="그림 9" descr="텍스트, 스크린샷, 번호, 도표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46D7CB70-4B9B-39B0-5483-6E0F01873E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693" y="134922"/>
            <a:ext cx="4249523" cy="6588156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E29CCDD5-9FF7-7605-34CF-AD479D4262F6}"/>
              </a:ext>
            </a:extLst>
          </p:cNvPr>
          <p:cNvSpPr/>
          <p:nvPr/>
        </p:nvSpPr>
        <p:spPr>
          <a:xfrm>
            <a:off x="128024" y="3194137"/>
            <a:ext cx="5967976" cy="526094"/>
          </a:xfrm>
          <a:prstGeom prst="rect">
            <a:avLst/>
          </a:prstGeom>
          <a:noFill/>
          <a:ln w="190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0EEFCFA0-B5F0-27F5-5772-7E46E9E2B59A}"/>
              </a:ext>
            </a:extLst>
          </p:cNvPr>
          <p:cNvSpPr/>
          <p:nvPr/>
        </p:nvSpPr>
        <p:spPr>
          <a:xfrm>
            <a:off x="8379912" y="3928360"/>
            <a:ext cx="538620" cy="526094"/>
          </a:xfrm>
          <a:prstGeom prst="rect">
            <a:avLst/>
          </a:prstGeom>
          <a:noFill/>
          <a:ln w="190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</p:spTree>
    <p:extLst>
      <p:ext uri="{BB962C8B-B14F-4D97-AF65-F5344CB8AC3E}">
        <p14:creationId xmlns:p14="http://schemas.microsoft.com/office/powerpoint/2010/main" val="1165577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F6538A2B-AA2F-5F44-AC94-4602CCD46B8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200" b="1" dirty="0">
                <a:latin typeface="Arial" panose="020B0604020202020204" pitchFamily="34" charset="0"/>
                <a:cs typeface="Arial" panose="020B0604020202020204" pitchFamily="34" charset="0"/>
              </a:rPr>
              <a:t>Analysis – skewed bunch form factor</a:t>
            </a:r>
            <a:endParaRPr lang="ko-KR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내용 개체 틀 2">
                <a:extLst>
                  <a:ext uri="{FF2B5EF4-FFF2-40B4-BE49-F238E27FC236}">
                    <a16:creationId xmlns:a16="http://schemas.microsoft.com/office/drawing/2014/main" id="{D062075D-0D54-724E-78A6-5C76A06046F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37149" y="2104879"/>
                <a:ext cx="3096305" cy="75260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1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80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𝐹</m:t>
                      </m:r>
                      <m:d>
                        <m:dPr>
                          <m:ctrlPr>
                            <a:rPr lang="en-US" altLang="ko-KR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ko-KR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𝜔</m:t>
                          </m:r>
                        </m:e>
                      </m:d>
                      <m:r>
                        <a:rPr lang="en-US" altLang="ko-KR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ko-KR" sz="18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exp</m:t>
                      </m:r>
                      <m:r>
                        <a:rPr lang="en-US" altLang="ko-KR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⁡(−</m:t>
                      </m:r>
                      <m:sSup>
                        <m:sSup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𝜔</m:t>
                          </m:r>
                        </m:e>
                        <m:sup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sSubSup>
                        <m:sSubSup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sub>
                        <m:sup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bSup>
                      <m:r>
                        <a:rPr lang="en-US" altLang="ko-KR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altLang="ko-KR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:r>
                  <a:rPr lang="en-US" altLang="ko-KR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(gaussian bunch)</a:t>
                </a:r>
              </a:p>
            </p:txBody>
          </p:sp>
        </mc:Choice>
        <mc:Fallback xmlns="">
          <p:sp>
            <p:nvSpPr>
              <p:cNvPr id="7" name="내용 개체 틀 2">
                <a:extLst>
                  <a:ext uri="{FF2B5EF4-FFF2-40B4-BE49-F238E27FC236}">
                    <a16:creationId xmlns:a16="http://schemas.microsoft.com/office/drawing/2014/main" id="{D062075D-0D54-724E-78A6-5C76A06046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149" y="2104879"/>
                <a:ext cx="3096305" cy="752609"/>
              </a:xfrm>
              <a:prstGeom prst="rect">
                <a:avLst/>
              </a:prstGeom>
              <a:blipFill>
                <a:blip r:embed="rId2"/>
                <a:stretch>
                  <a:fillRect b="-725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내용 개체 틀 2">
                <a:extLst>
                  <a:ext uri="{FF2B5EF4-FFF2-40B4-BE49-F238E27FC236}">
                    <a16:creationId xmlns:a16="http://schemas.microsoft.com/office/drawing/2014/main" id="{57CDE1C9-7575-C8A1-4DCB-C17216B7A46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4000512"/>
                <a:ext cx="5334664" cy="138526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1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80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𝐹</m:t>
                      </m:r>
                      <m:d>
                        <m:dPr>
                          <m:ctrlPr>
                            <a:rPr lang="en-US" altLang="ko-KR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ko-KR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𝜔</m:t>
                          </m:r>
                        </m:e>
                      </m:d>
                      <m:r>
                        <a:rPr lang="en-US" altLang="ko-KR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sz="18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ko-KR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sSubSup>
                                <m:sSubSupPr>
                                  <m:ctrlPr>
                                    <a:rPr lang="en-US" altLang="ko-KR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𝑧</m:t>
                                  </m:r>
                                </m:sub>
                                <m:sup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</m:func>
                      <m:r>
                        <a:rPr lang="en-US" altLang="ko-KR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|1−</m:t>
                      </m:r>
                      <m:func>
                        <m:func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sz="18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erf</m:t>
                          </m:r>
                        </m:fName>
                        <m:e>
                          <m:d>
                            <m:dPr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  <m:f>
                                <m:fPr>
                                  <m:ctrlPr>
                                    <a:rPr lang="en-US" altLang="ko-KR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𝛼</m:t>
                                  </m:r>
                                  <m:sSub>
                                    <m:sSubPr>
                                      <m:ctrlP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𝑧</m:t>
                                      </m:r>
                                    </m:sub>
                                  </m:sSub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𝜔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1+2</m:t>
                                      </m:r>
                                      <m:sSup>
                                        <m:sSupPr>
                                          <m:ctrlPr>
                                            <a:rPr lang="en-US" altLang="ko-KR" sz="1800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sz="1800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𝛼</m:t>
                                          </m:r>
                                        </m:e>
                                        <m:sup>
                                          <m:r>
                                            <a:rPr lang="en-US" altLang="ko-KR" sz="1800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</m:func>
                      <m:sSup>
                        <m:sSup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​</m:t>
                              </m:r>
                            </m:e>
                          </m:d>
                        </m:e>
                        <m:sup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ko-KR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:r>
                  <a:rPr lang="en-US" altLang="ko-KR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Skew-gaussian bunch</a:t>
                </a:r>
              </a:p>
            </p:txBody>
          </p:sp>
        </mc:Choice>
        <mc:Fallback xmlns="">
          <p:sp>
            <p:nvSpPr>
              <p:cNvPr id="8" name="내용 개체 틀 2">
                <a:extLst>
                  <a:ext uri="{FF2B5EF4-FFF2-40B4-BE49-F238E27FC236}">
                    <a16:creationId xmlns:a16="http://schemas.microsoft.com/office/drawing/2014/main" id="{57CDE1C9-7575-C8A1-4DCB-C17216B7A4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000512"/>
                <a:ext cx="5334664" cy="138526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그림 10" descr="텍스트, 라인, 그래프, 스크린샷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E2BD3C7E-055D-A406-F9D9-F9FA0DFB22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478" y="1279717"/>
            <a:ext cx="6309373" cy="4480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221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, 스크린샷, 번호, 도표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E5B3EF9F-41C5-D441-EDC0-4139FEFFB3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4922"/>
            <a:ext cx="3858016" cy="6588156"/>
          </a:xfrm>
          <a:prstGeom prst="rect">
            <a:avLst/>
          </a:prstGeom>
        </p:spPr>
      </p:pic>
      <p:pic>
        <p:nvPicPr>
          <p:cNvPr id="6" name="그림 5" descr="텍스트, 라인, 스크린샷, 도표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AFE01C3-E04A-F5F2-EF64-644C32C721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535" y="0"/>
            <a:ext cx="3982942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내용 개체 틀 2">
                <a:extLst>
                  <a:ext uri="{FF2B5EF4-FFF2-40B4-BE49-F238E27FC236}">
                    <a16:creationId xmlns:a16="http://schemas.microsoft.com/office/drawing/2014/main" id="{F603301F-9C87-4378-732E-917438BEAD0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516848" y="6481695"/>
                <a:ext cx="3096305" cy="75260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1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altLang="ko-KR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  <m:r>
                      <a:rPr lang="en-US" altLang="ko-KR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=1.5</m:t>
                    </m:r>
                  </m:oMath>
                </a14:m>
                <a:r>
                  <a:rPr lang="en-US" altLang="ko-KR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ko-KR" alt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일 때</a:t>
                </a:r>
                <a:r>
                  <a:rPr lang="en-US" altLang="ko-KR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ko-KR" alt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일치</a:t>
                </a:r>
                <a:endParaRPr lang="en-US" altLang="ko-KR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내용 개체 틀 2">
                <a:extLst>
                  <a:ext uri="{FF2B5EF4-FFF2-40B4-BE49-F238E27FC236}">
                    <a16:creationId xmlns:a16="http://schemas.microsoft.com/office/drawing/2014/main" id="{F603301F-9C87-4378-732E-917438BEAD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6848" y="6481695"/>
                <a:ext cx="3096305" cy="752609"/>
              </a:xfrm>
              <a:prstGeom prst="rect">
                <a:avLst/>
              </a:prstGeom>
              <a:blipFill>
                <a:blip r:embed="rId4"/>
                <a:stretch>
                  <a:fillRect t="-806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그림 7" descr="라인, 텍스트, 그래프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D29E3FDC-2123-A2D2-95D4-63EE2C99A1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67"/>
          <a:stretch>
            <a:fillRect/>
          </a:stretch>
        </p:blipFill>
        <p:spPr>
          <a:xfrm>
            <a:off x="8350411" y="0"/>
            <a:ext cx="3429183" cy="3544155"/>
          </a:xfrm>
          <a:prstGeom prst="rect">
            <a:avLst/>
          </a:prstGeom>
        </p:spPr>
      </p:pic>
      <p:pic>
        <p:nvPicPr>
          <p:cNvPr id="10" name="그림 9" descr="텍스트, 라인, 그래프, 도표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46D01D18-FF17-4BA2-1DD2-DABE85026E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799" y="3544155"/>
            <a:ext cx="3724405" cy="2725498"/>
          </a:xfrm>
          <a:prstGeom prst="rect">
            <a:avLst/>
          </a:prstGeom>
        </p:spPr>
      </p:pic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62DE0504-3BBF-0945-C2DF-56282C4FC142}"/>
              </a:ext>
            </a:extLst>
          </p:cNvPr>
          <p:cNvCxnSpPr>
            <a:cxnSpLocks/>
          </p:cNvCxnSpPr>
          <p:nvPr/>
        </p:nvCxnSpPr>
        <p:spPr>
          <a:xfrm flipV="1">
            <a:off x="8007344" y="242665"/>
            <a:ext cx="0" cy="64804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65398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, 라인, 그래프, 스크린샷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B2A388C-BC90-6F64-7778-326BDB8753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346" y="508071"/>
            <a:ext cx="5468113" cy="3962953"/>
          </a:xfrm>
          <a:prstGeom prst="rect">
            <a:avLst/>
          </a:prstGeom>
        </p:spPr>
      </p:pic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9663C92B-8C17-B6B1-1A66-E4E2885197ED}"/>
              </a:ext>
            </a:extLst>
          </p:cNvPr>
          <p:cNvSpPr txBox="1">
            <a:spLocks/>
          </p:cNvSpPr>
          <p:nvPr/>
        </p:nvSpPr>
        <p:spPr>
          <a:xfrm>
            <a:off x="6874486" y="4559980"/>
            <a:ext cx="4499146" cy="1789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800" dirty="0">
                <a:latin typeface="Arial" panose="020B0604020202020204" pitchFamily="34" charset="0"/>
                <a:cs typeface="Arial" panose="020B0604020202020204" pitchFamily="34" charset="0"/>
              </a:rPr>
              <a:t>Source of offset:</a:t>
            </a:r>
          </a:p>
          <a:p>
            <a:pPr marL="0" indent="0" algn="ctr">
              <a:buNone/>
            </a:pPr>
            <a:r>
              <a:rPr lang="en-US" altLang="ko-KR" sz="1800" dirty="0">
                <a:latin typeface="Arial" panose="020B0604020202020204" pitchFamily="34" charset="0"/>
                <a:cs typeface="Arial" panose="020B0604020202020204" pitchFamily="34" charset="0"/>
              </a:rPr>
              <a:t>Skewed bunch profile, </a:t>
            </a:r>
            <a:r>
              <a:rPr lang="en-US" altLang="ko-KR" sz="1800" dirty="0" err="1">
                <a:latin typeface="Arial" panose="020B0604020202020204" pitchFamily="34" charset="0"/>
                <a:cs typeface="Arial" panose="020B0604020202020204" pitchFamily="34" charset="0"/>
              </a:rPr>
              <a:t>ChDR</a:t>
            </a:r>
            <a:r>
              <a:rPr lang="en-US" altLang="ko-KR" sz="1800" dirty="0">
                <a:latin typeface="Arial" panose="020B0604020202020204" pitchFamily="34" charset="0"/>
                <a:cs typeface="Arial" panose="020B0604020202020204" pitchFamily="34" charset="0"/>
              </a:rPr>
              <a:t> beyond the frequency ranges of the detectors, responsivity of the detectors</a:t>
            </a:r>
          </a:p>
        </p:txBody>
      </p:sp>
      <p:pic>
        <p:nvPicPr>
          <p:cNvPr id="8" name="그림 7" descr="텍스트, 스크린샷, 라인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1B68918-33F1-50E2-0F80-4944757C92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071"/>
            <a:ext cx="5525271" cy="48298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내용 개체 틀 2">
                <a:extLst>
                  <a:ext uri="{FF2B5EF4-FFF2-40B4-BE49-F238E27FC236}">
                    <a16:creationId xmlns:a16="http://schemas.microsoft.com/office/drawing/2014/main" id="{284839E9-19E5-E588-1EFB-26C5F2312F0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4882" y="5141622"/>
                <a:ext cx="5318982" cy="86934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1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ko-KR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ko-KR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sub>
                      </m:sSub>
                      <m:r>
                        <a:rPr lang="en-US" altLang="ko-KR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|</m:t>
                              </m:r>
                              <m:sSubSup>
                                <m:sSubSupPr>
                                  <m:ctrlPr>
                                    <a:rPr lang="en-US" altLang="ko-KR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altLang="ko-KR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|</m:t>
                              </m:r>
                            </m:den>
                          </m:f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|</m:t>
                          </m:r>
                          <m:func>
                            <m:funcPr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sz="1800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ln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altLang="ko-KR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ko-KR" sz="1800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1800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800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  <m:sSub>
                                    <m:sSubPr>
                                      <m:ctrlP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𝑒</m:t>
                                      </m:r>
                                      <m: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ko-KR" sz="1800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1800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800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ko-KR" sz="1800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1800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800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  <m:sSub>
                                    <m:sSubPr>
                                      <m:ctrlP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𝑒</m:t>
                                      </m:r>
                                      <m: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ko-KR" sz="1800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1800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800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</m:den>
                              </m:f>
                            </m:e>
                          </m:func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|</m:t>
                          </m:r>
                        </m:e>
                      </m:rad>
                    </m:oMath>
                  </m:oMathPara>
                </a14:m>
                <a:endParaRPr lang="en-US" altLang="ko-KR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내용 개체 틀 2">
                <a:extLst>
                  <a:ext uri="{FF2B5EF4-FFF2-40B4-BE49-F238E27FC236}">
                    <a16:creationId xmlns:a16="http://schemas.microsoft.com/office/drawing/2014/main" id="{284839E9-19E5-E588-1EFB-26C5F2312F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882" y="5141622"/>
                <a:ext cx="5318982" cy="8693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내용 개체 틀 2">
                <a:extLst>
                  <a:ext uri="{FF2B5EF4-FFF2-40B4-BE49-F238E27FC236}">
                    <a16:creationId xmlns:a16="http://schemas.microsoft.com/office/drawing/2014/main" id="{B794CFD3-879D-83BF-2EC6-707D7F57C17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4882" y="6239173"/>
                <a:ext cx="5318982" cy="86934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1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altLang="ko-KR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=0.8</m:t>
                      </m:r>
                      <m:r>
                        <a:rPr lang="en-US" altLang="ko-KR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altLang="ko-KR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+7272.5 </m:t>
                      </m:r>
                      <m:d>
                        <m:dPr>
                          <m:ctrlPr>
                            <a:rPr lang="en-US" altLang="ko-KR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ko-KR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95% </m:t>
                          </m:r>
                          <m:r>
                            <a:rPr lang="en-US" altLang="ko-KR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𝑐𝑜𝑓𝑖𝑑𝑒𝑛𝑐𝑒</m:t>
                          </m:r>
                        </m:e>
                      </m:d>
                    </m:oMath>
                  </m:oMathPara>
                </a14:m>
                <a:endParaRPr lang="en-US" altLang="ko-KR" sz="18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altLang="ko-KR" sz="1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=1.3</m:t>
                      </m:r>
                      <m:r>
                        <a:rPr lang="en-US" altLang="ko-KR" sz="1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altLang="ko-KR" sz="1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+6945.3 </m:t>
                      </m:r>
                      <m:d>
                        <m:dPr>
                          <m:ctrlPr>
                            <a:rPr lang="en-US" altLang="ko-KR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ko-KR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9</m:t>
                          </m:r>
                          <m:r>
                            <a:rPr lang="en-US" altLang="ko-KR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9</m:t>
                          </m:r>
                          <m:r>
                            <a:rPr lang="en-US" altLang="ko-KR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% </m:t>
                          </m:r>
                          <m:r>
                            <a:rPr lang="en-US" altLang="ko-KR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𝑐𝑜𝑓𝑖𝑑𝑒𝑛𝑐𝑒</m:t>
                          </m:r>
                        </m:e>
                      </m:d>
                    </m:oMath>
                  </m:oMathPara>
                </a14:m>
                <a:endParaRPr lang="en-US" altLang="ko-KR" sz="1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altLang="ko-KR" sz="18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내용 개체 틀 2">
                <a:extLst>
                  <a:ext uri="{FF2B5EF4-FFF2-40B4-BE49-F238E27FC236}">
                    <a16:creationId xmlns:a16="http://schemas.microsoft.com/office/drawing/2014/main" id="{B794CFD3-879D-83BF-2EC6-707D7F57C1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882" y="6239173"/>
                <a:ext cx="5318982" cy="86934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53562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B34F5D63-9A4A-4F6A-4A6A-676EA1030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ko-KR" sz="3200" b="1" dirty="0">
                <a:latin typeface="Arial" panose="020B0604020202020204" pitchFamily="34" charset="0"/>
                <a:cs typeface="Arial" panose="020B0604020202020204" pitchFamily="34" charset="0"/>
              </a:rPr>
              <a:t>Conclusion/Discussion</a:t>
            </a:r>
            <a:endParaRPr lang="ko-KR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48CAB0-0AA4-5D96-DBC4-28A2423CAA3F}"/>
              </a:ext>
            </a:extLst>
          </p:cNvPr>
          <p:cNvSpPr txBox="1"/>
          <p:nvPr/>
        </p:nvSpPr>
        <p:spPr>
          <a:xfrm>
            <a:off x="200416" y="1308473"/>
            <a:ext cx="11824570" cy="54014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300" dirty="0">
                <a:latin typeface="Arial" panose="020B0604020202020204" pitchFamily="34" charset="0"/>
                <a:cs typeface="Arial" panose="020B0604020202020204" pitchFamily="34" charset="0"/>
              </a:rPr>
              <a:t>The skewness of the longitudinal profile is highly sensitive to the bunch length.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ko-KR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300" dirty="0">
                <a:latin typeface="Arial" panose="020B0604020202020204" pitchFamily="34" charset="0"/>
                <a:cs typeface="Arial" panose="020B0604020202020204" pitchFamily="34" charset="0"/>
              </a:rPr>
              <a:t>Discrepancies in the data indicate that:</a:t>
            </a:r>
          </a:p>
          <a:p>
            <a:r>
              <a:rPr lang="en-US" altLang="ko-KR" sz="2300" dirty="0">
                <a:latin typeface="Arial" panose="020B0604020202020204" pitchFamily="34" charset="0"/>
                <a:cs typeface="Arial" panose="020B0604020202020204" pitchFamily="34" charset="0"/>
              </a:rPr>
              <a:t>    the bunch length monitor is sensitive to profile changes, and detector bandwidth and sensitivity affect accuracy</a:t>
            </a:r>
          </a:p>
          <a:p>
            <a:endParaRPr lang="en-US" altLang="ko-KR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ko-KR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300" dirty="0">
                <a:latin typeface="Arial" panose="020B0604020202020204" pitchFamily="34" charset="0"/>
                <a:cs typeface="Arial" panose="020B0604020202020204" pitchFamily="34" charset="0"/>
              </a:rPr>
              <a:t>Using an additional radiator allows a broader frequency range to be captured, improving single-shot </a:t>
            </a:r>
            <a:r>
              <a:rPr lang="en-US" altLang="ko-KR" sz="2300" dirty="0" err="1">
                <a:latin typeface="Arial" panose="020B0604020202020204" pitchFamily="34" charset="0"/>
                <a:cs typeface="Arial" panose="020B0604020202020204" pitchFamily="34" charset="0"/>
              </a:rPr>
              <a:t>ChDR</a:t>
            </a:r>
            <a:r>
              <a:rPr lang="en-US" altLang="ko-KR" sz="2300" dirty="0">
                <a:latin typeface="Arial" panose="020B0604020202020204" pitchFamily="34" charset="0"/>
                <a:cs typeface="Arial" panose="020B0604020202020204" pitchFamily="34" charset="0"/>
              </a:rPr>
              <a:t> bunch length measurements and enabling better handling of non-Gaussian profiles.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300" dirty="0">
                <a:latin typeface="Arial" panose="020B0604020202020204" pitchFamily="34" charset="0"/>
                <a:cs typeface="Arial" panose="020B0604020202020204" pitchFamily="34" charset="0"/>
              </a:rPr>
              <a:t>Alumina ceramics, tested extensively at CLEAR, showed no degradation in diagnostics performance.</a:t>
            </a:r>
          </a:p>
        </p:txBody>
      </p:sp>
    </p:spTree>
    <p:extLst>
      <p:ext uri="{BB962C8B-B14F-4D97-AF65-F5344CB8AC3E}">
        <p14:creationId xmlns:p14="http://schemas.microsoft.com/office/powerpoint/2010/main" val="28602312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CC738A-52D3-4AC2-76B7-B40066F9AB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40CF777F-8E92-B8C4-89D9-993524A90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ko-KR" sz="3200" b="1" dirty="0">
                <a:latin typeface="Arial" panose="020B0604020202020204" pitchFamily="34" charset="0"/>
                <a:cs typeface="Arial" panose="020B0604020202020204" pitchFamily="34" charset="0"/>
              </a:rPr>
              <a:t>Additionally…</a:t>
            </a:r>
            <a:endParaRPr lang="ko-KR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그림 4" descr="텍스트, 스크린샷, 라인, 그래프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192BD3B-6EBD-6E84-8876-0D4388123F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078" y="1080673"/>
            <a:ext cx="4553585" cy="52204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50DE434-C2BA-5999-A412-2D374D6BD74C}"/>
              </a:ext>
            </a:extLst>
          </p:cNvPr>
          <p:cNvSpPr txBox="1"/>
          <p:nvPr/>
        </p:nvSpPr>
        <p:spPr>
          <a:xfrm>
            <a:off x="312536" y="1553598"/>
            <a:ext cx="617533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Bergamaschi, M., Kieffer, R., Lefevre, T., Mazzoni, S., 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Karataev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, P., 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Lekomsev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, K., 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Schloegelhofer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, A., 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Potylitsyn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, A., &amp; Aryshev, A. (2019). Recent results using incoherent Cherenkov diffraction radiation for non-invasive beam diagnostics.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그림 8" descr="텍스트, 스크린샷, 도표, 라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C656A7C-1820-3F31-98D9-CA6CD3B2DD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621" y="2731074"/>
            <a:ext cx="3633778" cy="357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28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스크린샷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E8ABEF3-219D-7518-619A-D12F42F857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0" y="998865"/>
            <a:ext cx="6012540" cy="3576608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48E69BE8-A35B-0914-7504-17FE899BB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ko-KR" sz="3200" b="1" dirty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ko-KR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BE4D2FE-F59C-16F0-9C51-DE76C756D2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9460" y="462412"/>
            <a:ext cx="5628271" cy="582905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ko-K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1800" dirty="0">
                <a:latin typeface="Arial" panose="020B0604020202020204" pitchFamily="34" charset="0"/>
                <a:cs typeface="Arial" panose="020B0604020202020204" pitchFamily="34" charset="0"/>
              </a:rPr>
              <a:t>In CERN AWAKE RUN 2c, the electron bunch is injected between the self-modulated proton bunches so that it sits in the accelerating and focusing phase of the </a:t>
            </a:r>
            <a:r>
              <a:rPr lang="en-US" altLang="ko-KR" sz="1800" dirty="0" err="1">
                <a:latin typeface="Arial" panose="020B0604020202020204" pitchFamily="34" charset="0"/>
                <a:cs typeface="Arial" panose="020B0604020202020204" pitchFamily="34" charset="0"/>
              </a:rPr>
              <a:t>wakefield</a:t>
            </a:r>
            <a:r>
              <a:rPr lang="en-US" altLang="ko-KR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altLang="ko-K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ko-K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ko-K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1800" dirty="0">
                <a:latin typeface="Arial" panose="020B0604020202020204" pitchFamily="34" charset="0"/>
                <a:cs typeface="Arial" panose="020B0604020202020204" pitchFamily="34" charset="0"/>
              </a:rPr>
              <a:t>A noninvasive, real-time diagnostic is needed to measure 200 fs scale electron bunches.</a:t>
            </a:r>
          </a:p>
          <a:p>
            <a:pPr marL="0" indent="0">
              <a:buNone/>
            </a:pPr>
            <a:endParaRPr lang="en-US" altLang="ko-K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ko-K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ko-K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altLang="ko-KR" sz="1800" dirty="0">
                <a:latin typeface="Arial" panose="020B0604020202020204" pitchFamily="34" charset="0"/>
                <a:cs typeface="Arial" panose="020B0604020202020204" pitchFamily="34" charset="0"/>
              </a:rPr>
              <a:t>400GeV proton bunch, 150MeV electron bunch(injection), 0.5GV/m accelerating field</a:t>
            </a:r>
          </a:p>
          <a:p>
            <a:pPr marL="0" indent="0">
              <a:buNone/>
            </a:pPr>
            <a:endParaRPr lang="en-US" altLang="ko-K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69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9B44D6-B5A2-B94A-6E19-4B130B862C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86CD27E-0374-8A5C-4574-499AADAC0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ko-KR" sz="3200" b="1" dirty="0">
                <a:latin typeface="Arial" panose="020B0604020202020204" pitchFamily="34" charset="0"/>
                <a:cs typeface="Arial" panose="020B0604020202020204" pitchFamily="34" charset="0"/>
              </a:rPr>
              <a:t>Why </a:t>
            </a:r>
            <a:r>
              <a:rPr lang="en-US" altLang="ko-KR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ChDR</a:t>
            </a:r>
            <a:r>
              <a:rPr lang="en-US" altLang="ko-KR" sz="3200" b="1" dirty="0">
                <a:latin typeface="Arial" panose="020B0604020202020204" pitchFamily="34" charset="0"/>
                <a:cs typeface="Arial" panose="020B0604020202020204" pitchFamily="34" charset="0"/>
              </a:rPr>
              <a:t>? – well known measurement techniques</a:t>
            </a:r>
            <a:endParaRPr lang="ko-KR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7A53754D-281B-67A4-3169-023F5BCD85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486" y="966855"/>
            <a:ext cx="10515600" cy="11352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2500" dirty="0">
                <a:latin typeface="Arial" panose="020B0604020202020204" pitchFamily="34" charset="0"/>
                <a:cs typeface="Arial" panose="020B0604020202020204" pitchFamily="34" charset="0"/>
              </a:rPr>
              <a:t>Well known short bunch length measurement techniques</a:t>
            </a:r>
          </a:p>
        </p:txBody>
      </p:sp>
      <p:pic>
        <p:nvPicPr>
          <p:cNvPr id="4" name="그림 3" descr="도표, 라인, 스크린샷, 그래프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16EF2E2C-FAE0-B5A8-958A-9C5FBDED4C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94" y="1677334"/>
            <a:ext cx="3529724" cy="175166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29B14DE-C518-B8A9-68A8-803E72725295}"/>
              </a:ext>
            </a:extLst>
          </p:cNvPr>
          <p:cNvSpPr txBox="1"/>
          <p:nvPr/>
        </p:nvSpPr>
        <p:spPr>
          <a:xfrm>
            <a:off x="685994" y="3577850"/>
            <a:ext cx="23653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b="1" dirty="0">
                <a:latin typeface="Arial" panose="020B0604020202020204" pitchFamily="34" charset="0"/>
                <a:cs typeface="Arial" panose="020B0604020202020204" pitchFamily="34" charset="0"/>
              </a:rPr>
              <a:t>&lt;Deflecting cavity&gt; </a:t>
            </a:r>
            <a:r>
              <a:rPr lang="en-US" altLang="ko-KR" sz="1800" dirty="0">
                <a:latin typeface="Arial" panose="020B0604020202020204" pitchFamily="34" charset="0"/>
                <a:cs typeface="Arial" panose="020B0604020202020204" pitchFamily="34" charset="0"/>
              </a:rPr>
              <a:t>destructive</a:t>
            </a:r>
          </a:p>
        </p:txBody>
      </p:sp>
      <p:pic>
        <p:nvPicPr>
          <p:cNvPr id="11" name="그림 10" descr="도표, 텍스트, 스크린샷, 라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04D3C31-7B88-7535-A181-EE9E324215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682" y="3429000"/>
            <a:ext cx="3678518" cy="228465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37CE28D-D61E-3F10-D0C4-95CBFAEC6F5F}"/>
              </a:ext>
            </a:extLst>
          </p:cNvPr>
          <p:cNvSpPr txBox="1"/>
          <p:nvPr/>
        </p:nvSpPr>
        <p:spPr>
          <a:xfrm>
            <a:off x="4012491" y="5653843"/>
            <a:ext cx="312890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b="1" dirty="0">
                <a:latin typeface="Arial" panose="020B0604020202020204" pitchFamily="34" charset="0"/>
                <a:cs typeface="Arial" panose="020B0604020202020204" pitchFamily="34" charset="0"/>
              </a:rPr>
              <a:t>&lt;Electro optical system&gt; </a:t>
            </a:r>
            <a:r>
              <a:rPr lang="en-US" altLang="ko-KR" sz="1800" dirty="0">
                <a:latin typeface="Arial" panose="020B0604020202020204" pitchFamily="34" charset="0"/>
                <a:cs typeface="Arial" panose="020B0604020202020204" pitchFamily="34" charset="0"/>
              </a:rPr>
              <a:t>physical limit of crysta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l, so complex and big set up</a:t>
            </a:r>
            <a:endParaRPr lang="en-US" altLang="ko-K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그림 17" descr="도표, 그래프, 라인, 스크린샷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0EEF380-344B-39C2-C015-55C3D17C0C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392" y="1343818"/>
            <a:ext cx="4839375" cy="264832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F153CEC-DEBC-02F6-227A-CCC673EA0373}"/>
              </a:ext>
            </a:extLst>
          </p:cNvPr>
          <p:cNvSpPr txBox="1"/>
          <p:nvPr/>
        </p:nvSpPr>
        <p:spPr>
          <a:xfrm>
            <a:off x="8851866" y="4176659"/>
            <a:ext cx="31289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b="1" dirty="0">
                <a:latin typeface="Arial" panose="020B0604020202020204" pitchFamily="34" charset="0"/>
                <a:cs typeface="Arial" panose="020B0604020202020204" pitchFamily="34" charset="0"/>
              </a:rPr>
              <a:t>&lt;Transition Radiation&gt; </a:t>
            </a:r>
            <a:endParaRPr lang="en-US" altLang="ko-K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destructive</a:t>
            </a:r>
            <a:endParaRPr lang="en-US" altLang="ko-K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087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9B44D6-B5A2-B94A-6E19-4B130B862C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 descr="도표, 스크린샷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D154531D-6EA4-9BB8-B59D-7D3BF30C55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8" r="5870"/>
          <a:stretch>
            <a:fillRect/>
          </a:stretch>
        </p:blipFill>
        <p:spPr>
          <a:xfrm>
            <a:off x="43556" y="2107412"/>
            <a:ext cx="7291449" cy="2042216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286CD27E-0374-8A5C-4574-499AADAC0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ko-KR" sz="3200" b="1" dirty="0">
                <a:latin typeface="Arial" panose="020B0604020202020204" pitchFamily="34" charset="0"/>
                <a:cs typeface="Arial" panose="020B0604020202020204" pitchFamily="34" charset="0"/>
              </a:rPr>
              <a:t>Why Cherenkov Diffraction </a:t>
            </a:r>
            <a:r>
              <a:rPr lang="en-US" altLang="ko-KR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radaition</a:t>
            </a:r>
            <a:r>
              <a:rPr lang="en-US" altLang="ko-KR" sz="32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ko-KR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BE73928E-AA55-DB85-0855-C60DC4681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140" y="1899474"/>
            <a:ext cx="929568" cy="3874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1800" dirty="0">
                <a:latin typeface="Arial" panose="020B0604020202020204" pitchFamily="34" charset="0"/>
                <a:cs typeface="Arial" panose="020B0604020202020204" pitchFamily="34" charset="0"/>
              </a:rPr>
              <a:t>charge</a:t>
            </a:r>
          </a:p>
          <a:p>
            <a:endParaRPr lang="en-US" altLang="ko-K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내용 개체 틀 2">
            <a:extLst>
              <a:ext uri="{FF2B5EF4-FFF2-40B4-BE49-F238E27FC236}">
                <a16:creationId xmlns:a16="http://schemas.microsoft.com/office/drawing/2014/main" id="{FA650237-7401-0DE8-99CE-BE91503FE1BE}"/>
              </a:ext>
            </a:extLst>
          </p:cNvPr>
          <p:cNvSpPr txBox="1">
            <a:spLocks/>
          </p:cNvSpPr>
          <p:nvPr/>
        </p:nvSpPr>
        <p:spPr>
          <a:xfrm>
            <a:off x="1418691" y="4223595"/>
            <a:ext cx="3778755" cy="387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ko-KR" sz="1800" dirty="0">
                <a:latin typeface="Arial" panose="020B0604020202020204" pitchFamily="34" charset="0"/>
                <a:cs typeface="Arial" panose="020B0604020202020204" pitchFamily="34" charset="0"/>
              </a:rPr>
              <a:t>Polarization radiation(PR)</a:t>
            </a:r>
          </a:p>
          <a:p>
            <a:endParaRPr lang="en-US" altLang="ko-K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내용 개체 틀 2">
            <a:extLst>
              <a:ext uri="{FF2B5EF4-FFF2-40B4-BE49-F238E27FC236}">
                <a16:creationId xmlns:a16="http://schemas.microsoft.com/office/drawing/2014/main" id="{B38604A6-B99F-5AD6-B6A4-F9F74C4A318D}"/>
              </a:ext>
            </a:extLst>
          </p:cNvPr>
          <p:cNvSpPr txBox="1">
            <a:spLocks/>
          </p:cNvSpPr>
          <p:nvPr/>
        </p:nvSpPr>
        <p:spPr>
          <a:xfrm>
            <a:off x="620944" y="4684987"/>
            <a:ext cx="5518612" cy="23497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ko-KR" sz="1800" dirty="0">
                <a:latin typeface="Arial" panose="020B0604020202020204" pitchFamily="34" charset="0"/>
                <a:cs typeface="Arial" panose="020B0604020202020204" pitchFamily="34" charset="0"/>
              </a:rPr>
              <a:t>For a thicker layer, the solution gives Tamm-Frank formula for Cherenkov radiation in an unbounded transparent medium.</a:t>
            </a:r>
          </a:p>
          <a:p>
            <a:endParaRPr lang="en-US" altLang="ko-K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1B30DAC2-A1DA-91E6-AEFA-1BA7A2F5DCCA}"/>
              </a:ext>
            </a:extLst>
          </p:cNvPr>
          <p:cNvCxnSpPr>
            <a:cxnSpLocks/>
          </p:cNvCxnSpPr>
          <p:nvPr/>
        </p:nvCxnSpPr>
        <p:spPr>
          <a:xfrm flipV="1">
            <a:off x="2779605" y="1500809"/>
            <a:ext cx="639456" cy="786090"/>
          </a:xfrm>
          <a:prstGeom prst="straightConnector1">
            <a:avLst/>
          </a:prstGeom>
          <a:ln>
            <a:solidFill>
              <a:srgbClr val="0101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5D4D1BD-2813-148D-57A8-A5976112561A}"/>
              </a:ext>
            </a:extLst>
          </p:cNvPr>
          <p:cNvSpPr txBox="1"/>
          <p:nvPr/>
        </p:nvSpPr>
        <p:spPr>
          <a:xfrm>
            <a:off x="3419061" y="1171617"/>
            <a:ext cx="2213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Radiation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내용 개체 틀 2">
                <a:extLst>
                  <a:ext uri="{FF2B5EF4-FFF2-40B4-BE49-F238E27FC236}">
                    <a16:creationId xmlns:a16="http://schemas.microsoft.com/office/drawing/2014/main" id="{96BCA469-C0D2-7BAA-40A5-F5B5790E920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08502" y="4806684"/>
                <a:ext cx="5969329" cy="242900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1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altLang="ko-KR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Frank-Tamm formula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altLang="ko-KR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sz="3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ko-KR" sz="3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3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ko-KR" sz="3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ko-KR" sz="3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𝐸</m:t>
                          </m:r>
                        </m:num>
                        <m:den>
                          <m:r>
                            <a:rPr lang="en-US" altLang="ko-KR" sz="3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𝜕</m:t>
                          </m:r>
                          <m:r>
                            <a:rPr lang="en-US" altLang="ko-KR" sz="3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altLang="ko-KR" sz="3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𝜕𝜔</m:t>
                          </m:r>
                        </m:den>
                      </m:f>
                      <m:r>
                        <m:rPr>
                          <m:lit/>
                        </m:rPr>
                        <a:rPr lang="en-US" altLang="ko-KR" sz="3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3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ko-KR" sz="3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3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altLang="ko-KR" sz="3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ko-KR" sz="3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en-US" altLang="ko-KR" sz="3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𝜋</m:t>
                          </m:r>
                        </m:den>
                      </m:f>
                      <m:r>
                        <a:rPr lang="en-US" altLang="ko-KR" sz="3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𝜇</m:t>
                      </m:r>
                      <m:d>
                        <m:dPr>
                          <m:ctrlPr>
                            <a:rPr lang="en-US" altLang="ko-KR" sz="3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ko-KR" sz="3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𝜔</m:t>
                          </m:r>
                        </m:e>
                      </m:d>
                      <m:r>
                        <a:rPr lang="en-US" altLang="ko-KR" sz="3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𝜔</m:t>
                      </m:r>
                      <m:r>
                        <a:rPr lang="en-US" altLang="ko-KR" sz="3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(1−</m:t>
                      </m:r>
                      <m:f>
                        <m:fPr>
                          <m:ctrlPr>
                            <a:rPr lang="en-US" altLang="ko-KR" sz="3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ko-KR" sz="3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3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ko-KR" sz="3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ko-KR" sz="3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3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altLang="ko-KR" sz="3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ko-KR" sz="3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3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altLang="ko-KR" sz="3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ko-KR" sz="3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ko-KR" sz="3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𝜔</m:t>
                              </m:r>
                            </m:e>
                          </m:d>
                        </m:den>
                      </m:f>
                      <m:r>
                        <a:rPr lang="en-US" altLang="ko-KR" sz="3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altLang="ko-KR" sz="3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내용 개체 틀 2">
                <a:extLst>
                  <a:ext uri="{FF2B5EF4-FFF2-40B4-BE49-F238E27FC236}">
                    <a16:creationId xmlns:a16="http://schemas.microsoft.com/office/drawing/2014/main" id="{96BCA469-C0D2-7BAA-40A5-F5B5790E92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8502" y="4806684"/>
                <a:ext cx="5969329" cy="2429003"/>
              </a:xfrm>
              <a:prstGeom prst="rect">
                <a:avLst/>
              </a:prstGeom>
              <a:blipFill>
                <a:blip r:embed="rId4"/>
                <a:stretch>
                  <a:fillRect l="-1021" t="-225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2D5106F-C469-D6B0-5BA0-8547E2D11B30}"/>
                  </a:ext>
                </a:extLst>
              </p:cNvPr>
              <p:cNvSpPr txBox="1"/>
              <p:nvPr/>
            </p:nvSpPr>
            <p:spPr>
              <a:xfrm>
                <a:off x="3306412" y="1529638"/>
                <a:ext cx="4803918" cy="518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ko-KR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f>
                          <m:f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altLang="ko-KR" dirty="0">
                    <a:latin typeface="Arial" panose="020B0604020202020204" pitchFamily="34" charset="0"/>
                    <a:cs typeface="Arial" panose="020B0604020202020204" pitchFamily="34" charset="0"/>
                  </a:rPr>
                  <a:t>  (when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=1.7, 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𝜃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≈53.968</m:t>
                    </m:r>
                  </m:oMath>
                </a14:m>
                <a:r>
                  <a:rPr lang="en-US" altLang="ko-KR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ko-KR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2D5106F-C469-D6B0-5BA0-8547E2D11B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6412" y="1529638"/>
                <a:ext cx="4803918" cy="518732"/>
              </a:xfrm>
              <a:prstGeom prst="rect">
                <a:avLst/>
              </a:prstGeom>
              <a:blipFill>
                <a:blip r:embed="rId5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원호 17">
            <a:extLst>
              <a:ext uri="{FF2B5EF4-FFF2-40B4-BE49-F238E27FC236}">
                <a16:creationId xmlns:a16="http://schemas.microsoft.com/office/drawing/2014/main" id="{0DF424EA-AF0D-49B9-38DE-4A1D0E55C813}"/>
              </a:ext>
            </a:extLst>
          </p:cNvPr>
          <p:cNvSpPr/>
          <p:nvPr/>
        </p:nvSpPr>
        <p:spPr>
          <a:xfrm rot="2419322">
            <a:off x="2600801" y="1974119"/>
            <a:ext cx="677337" cy="540717"/>
          </a:xfrm>
          <a:prstGeom prst="arc">
            <a:avLst>
              <a:gd name="adj1" fmla="val 15199373"/>
              <a:gd name="adj2" fmla="val 19565712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5075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A01375-CCF2-E81C-9527-A98C7EC718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F79770D-65F7-DBE0-CD3E-3B315927C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ko-KR" sz="3200" b="1" dirty="0">
                <a:latin typeface="Arial" panose="020B0604020202020204" pitchFamily="34" charset="0"/>
                <a:cs typeface="Arial" panose="020B0604020202020204" pitchFamily="34" charset="0"/>
              </a:rPr>
              <a:t>Cherenkov Diffraction Radiation (</a:t>
            </a:r>
            <a:r>
              <a:rPr lang="en-US" altLang="ko-KR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ChDR</a:t>
            </a:r>
            <a:r>
              <a:rPr lang="en-US" altLang="ko-KR" sz="32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ko-KR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2BD751C0-B5C6-ED58-F4C0-28F45A99AB0B}"/>
              </a:ext>
            </a:extLst>
          </p:cNvPr>
          <p:cNvSpPr/>
          <p:nvPr/>
        </p:nvSpPr>
        <p:spPr>
          <a:xfrm>
            <a:off x="593641" y="2307317"/>
            <a:ext cx="6737429" cy="6801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Dielectric, </a:t>
            </a:r>
            <a:r>
              <a:rPr lang="en-US" altLang="ko-KR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ko-KR" alt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화살표: 오른쪽 29">
            <a:extLst>
              <a:ext uri="{FF2B5EF4-FFF2-40B4-BE49-F238E27FC236}">
                <a16:creationId xmlns:a16="http://schemas.microsoft.com/office/drawing/2014/main" id="{070FD193-68C2-D4BB-C019-BC3E7B57AD1C}"/>
              </a:ext>
            </a:extLst>
          </p:cNvPr>
          <p:cNvSpPr/>
          <p:nvPr/>
        </p:nvSpPr>
        <p:spPr>
          <a:xfrm>
            <a:off x="593641" y="3568373"/>
            <a:ext cx="6608121" cy="21129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1" name="직선 화살표 연결선 30">
            <a:extLst>
              <a:ext uri="{FF2B5EF4-FFF2-40B4-BE49-F238E27FC236}">
                <a16:creationId xmlns:a16="http://schemas.microsoft.com/office/drawing/2014/main" id="{DE303CC8-EB8C-9602-958A-6FF2621444C6}"/>
              </a:ext>
            </a:extLst>
          </p:cNvPr>
          <p:cNvCxnSpPr>
            <a:cxnSpLocks/>
          </p:cNvCxnSpPr>
          <p:nvPr/>
        </p:nvCxnSpPr>
        <p:spPr>
          <a:xfrm flipV="1">
            <a:off x="1028326" y="1424165"/>
            <a:ext cx="1201289" cy="1223213"/>
          </a:xfrm>
          <a:prstGeom prst="straightConnector1">
            <a:avLst/>
          </a:prstGeom>
          <a:ln>
            <a:solidFill>
              <a:srgbClr val="0101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원호 31">
            <a:extLst>
              <a:ext uri="{FF2B5EF4-FFF2-40B4-BE49-F238E27FC236}">
                <a16:creationId xmlns:a16="http://schemas.microsoft.com/office/drawing/2014/main" id="{903F8463-A512-0FB7-F4D0-0BB479677D9A}"/>
              </a:ext>
            </a:extLst>
          </p:cNvPr>
          <p:cNvSpPr/>
          <p:nvPr/>
        </p:nvSpPr>
        <p:spPr>
          <a:xfrm rot="2419322">
            <a:off x="857151" y="2345373"/>
            <a:ext cx="677337" cy="540717"/>
          </a:xfrm>
          <a:prstGeom prst="arc">
            <a:avLst>
              <a:gd name="adj1" fmla="val 15199373"/>
              <a:gd name="adj2" fmla="val 19565712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5E59B33-6091-8554-890F-B27F1C5E1274}"/>
              </a:ext>
            </a:extLst>
          </p:cNvPr>
          <p:cNvSpPr txBox="1"/>
          <p:nvPr/>
        </p:nvSpPr>
        <p:spPr>
          <a:xfrm>
            <a:off x="2426370" y="1096413"/>
            <a:ext cx="2213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Radiation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직선 화살표 연결선 34">
            <a:extLst>
              <a:ext uri="{FF2B5EF4-FFF2-40B4-BE49-F238E27FC236}">
                <a16:creationId xmlns:a16="http://schemas.microsoft.com/office/drawing/2014/main" id="{BDF8E09E-E65C-8FFA-4812-E4903DD7C92E}"/>
              </a:ext>
            </a:extLst>
          </p:cNvPr>
          <p:cNvCxnSpPr>
            <a:cxnSpLocks/>
          </p:cNvCxnSpPr>
          <p:nvPr/>
        </p:nvCxnSpPr>
        <p:spPr>
          <a:xfrm flipV="1">
            <a:off x="1615137" y="2987439"/>
            <a:ext cx="0" cy="664031"/>
          </a:xfrm>
          <a:prstGeom prst="straightConnector1">
            <a:avLst/>
          </a:prstGeom>
          <a:ln>
            <a:solidFill>
              <a:srgbClr val="0101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1ACF6B48-00C5-C264-B021-C4EF37CFCD5A}"/>
              </a:ext>
            </a:extLst>
          </p:cNvPr>
          <p:cNvSpPr txBox="1"/>
          <p:nvPr/>
        </p:nvSpPr>
        <p:spPr>
          <a:xfrm>
            <a:off x="1628971" y="3135412"/>
            <a:ext cx="6174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 parameter, </a:t>
            </a:r>
            <a:r>
              <a:rPr lang="en-US" altLang="ko-KR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ko-KR" alt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483D004-75A5-E444-67FC-C9556782038C}"/>
                  </a:ext>
                </a:extLst>
              </p:cNvPr>
              <p:cNvSpPr txBox="1"/>
              <p:nvPr/>
            </p:nvSpPr>
            <p:spPr>
              <a:xfrm>
                <a:off x="1267502" y="2309585"/>
                <a:ext cx="1763555" cy="6594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ko-KR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f>
                            <m:f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ko-KR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483D004-75A5-E444-67FC-C955678203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7502" y="2309585"/>
                <a:ext cx="1763555" cy="65941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242AF595-F7EA-8168-2AEF-D20F0662B295}"/>
              </a:ext>
            </a:extLst>
          </p:cNvPr>
          <p:cNvSpPr txBox="1"/>
          <p:nvPr/>
        </p:nvSpPr>
        <p:spPr>
          <a:xfrm>
            <a:off x="3532977" y="1343818"/>
            <a:ext cx="5778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(Radiation power reduces exponentially with photon energy)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EFC5B65-0CE3-EE71-02DF-37563E0EFB33}"/>
                  </a:ext>
                </a:extLst>
              </p:cNvPr>
              <p:cNvSpPr txBox="1"/>
              <p:nvPr/>
            </p:nvSpPr>
            <p:spPr>
              <a:xfrm>
                <a:off x="1641952" y="4132781"/>
                <a:ext cx="7231696" cy="7763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dirty="0">
                    <a:latin typeface="Arial" panose="020B0604020202020204" pitchFamily="34" charset="0"/>
                    <a:cs typeface="Arial" panose="020B0604020202020204" pitchFamily="34" charset="0"/>
                  </a:rPr>
                  <a:t>Emission condition</a:t>
                </a:r>
              </a:p>
              <a:p>
                <a:r>
                  <a:rPr lang="en-US" altLang="ko-KR" dirty="0">
                    <a:latin typeface="Arial" panose="020B0604020202020204" pitchFamily="34" charset="0"/>
                    <a:cs typeface="Arial" panose="020B0604020202020204" pitchFamily="34" charset="0"/>
                  </a:rPr>
                  <a:t>Radius of the Coulomb field: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ko-KR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𝛾𝛽𝜆</m:t>
                        </m:r>
                      </m:num>
                      <m:den>
                        <m:r>
                          <a:rPr lang="en-US" altLang="ko-KR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den>
                    </m:f>
                  </m:oMath>
                </a14:m>
                <a:r>
                  <a:rPr lang="en-US" altLang="ko-KR" dirty="0">
                    <a:latin typeface="Arial" panose="020B0604020202020204" pitchFamily="34" charset="0"/>
                    <a:cs typeface="Arial" panose="020B0604020202020204" pitchFamily="34" charset="0"/>
                  </a:rPr>
                  <a:t>     (typically scale factor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ko-KR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𝛾𝜆</m:t>
                        </m:r>
                      </m:num>
                      <m:den>
                        <m:r>
                          <a:rPr lang="en-US" altLang="ko-KR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den>
                    </m:f>
                  </m:oMath>
                </a14:m>
                <a:r>
                  <a:rPr lang="en-US" altLang="ko-KR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ko-KR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EFC5B65-0CE3-EE71-02DF-37563E0EFB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1952" y="4132781"/>
                <a:ext cx="7231696" cy="776303"/>
              </a:xfrm>
              <a:prstGeom prst="rect">
                <a:avLst/>
              </a:prstGeom>
              <a:blipFill>
                <a:blip r:embed="rId3"/>
                <a:stretch>
                  <a:fillRect l="-674" t="-4724" b="-393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4A5E65C-132E-5304-B882-CC09B25E0688}"/>
                  </a:ext>
                </a:extLst>
              </p:cNvPr>
              <p:cNvSpPr txBox="1"/>
              <p:nvPr/>
            </p:nvSpPr>
            <p:spPr>
              <a:xfrm>
                <a:off x="1615137" y="5085342"/>
                <a:ext cx="724552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b="0" dirty="0">
                    <a:cs typeface="Arial" panose="020B0604020202020204" pitchFamily="34" charset="0"/>
                  </a:rPr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≫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altLang="ko-KR" dirty="0">
                    <a:latin typeface="Arial" panose="020B0604020202020204" pitchFamily="34" charset="0"/>
                    <a:cs typeface="Arial" panose="020B0604020202020204" pitchFamily="34" charset="0"/>
                  </a:rPr>
                  <a:t>, polarization radiation is emitted.</a:t>
                </a:r>
              </a:p>
              <a:p>
                <a:r>
                  <a:rPr lang="en-US" altLang="ko-KR" dirty="0">
                    <a:latin typeface="Arial" panose="020B0604020202020204" pitchFamily="34" charset="0"/>
                    <a:cs typeface="Arial" panose="020B0604020202020204" pitchFamily="34" charset="0"/>
                  </a:rPr>
                  <a:t>(beam energy</a:t>
                </a:r>
                <a:r>
                  <a:rPr lang="ko-KR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가 충분히 크면</a:t>
                </a:r>
                <a:r>
                  <a:rPr lang="en-US" altLang="ko-KR" dirty="0">
                    <a:latin typeface="Arial" panose="020B0604020202020204" pitchFamily="34" charset="0"/>
                    <a:cs typeface="Arial" panose="020B0604020202020204" pitchFamily="34" charset="0"/>
                  </a:rPr>
                  <a:t>, radiation</a:t>
                </a:r>
                <a:r>
                  <a:rPr lang="ko-KR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ko-KR" dirty="0">
                    <a:latin typeface="Arial" panose="020B0604020202020204" pitchFamily="34" charset="0"/>
                    <a:cs typeface="Arial" panose="020B0604020202020204" pitchFamily="34" charset="0"/>
                  </a:rPr>
                  <a:t>energy</a:t>
                </a:r>
                <a:r>
                  <a:rPr lang="ko-KR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작은 영역도 방출</a:t>
                </a:r>
                <a:r>
                  <a:rPr lang="en-US" altLang="ko-KR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ko-KR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4A5E65C-132E-5304-B882-CC09B25E06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137" y="5085342"/>
                <a:ext cx="7245528" cy="646331"/>
              </a:xfrm>
              <a:prstGeom prst="rect">
                <a:avLst/>
              </a:prstGeom>
              <a:blipFill>
                <a:blip r:embed="rId4"/>
                <a:stretch>
                  <a:fillRect l="-757" t="-4717" b="-1509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9650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92D9B3-3A37-2DD6-EB10-1471B65519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1A9BA68-C412-EC9B-1270-C2F6B59E0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661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ko-KR" sz="3200" b="1" dirty="0">
                <a:latin typeface="Arial" panose="020B0604020202020204" pitchFamily="34" charset="0"/>
                <a:cs typeface="Arial" panose="020B0604020202020204" pitchFamily="34" charset="0"/>
              </a:rPr>
              <a:t>Bunch length measurement concept</a:t>
            </a:r>
            <a:endParaRPr lang="ko-KR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81307C7-0499-DB79-B7CA-D3093A902570}"/>
                  </a:ext>
                </a:extLst>
              </p:cNvPr>
              <p:cNvSpPr txBox="1"/>
              <p:nvPr/>
            </p:nvSpPr>
            <p:spPr>
              <a:xfrm>
                <a:off x="-1175167" y="2075419"/>
                <a:ext cx="72316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𝐼</m:t>
                      </m:r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𝜔</m:t>
                          </m:r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sub>
                      </m:sSub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𝜔</m:t>
                          </m:r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[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𝑁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𝑁</m:t>
                      </m:r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𝑁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−1</m:t>
                          </m:r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𝐹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𝜔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)]</m:t>
                      </m:r>
                    </m:oMath>
                  </m:oMathPara>
                </a14:m>
                <a:endParaRPr lang="ko-KR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81307C7-0499-DB79-B7CA-D3093A9025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75167" y="2075419"/>
                <a:ext cx="7231696" cy="369332"/>
              </a:xfrm>
              <a:prstGeom prst="rect">
                <a:avLst/>
              </a:prstGeom>
              <a:blipFill>
                <a:blip r:embed="rId3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EE1209D-1B02-182D-0539-C45E15BCA291}"/>
              </a:ext>
            </a:extLst>
          </p:cNvPr>
          <p:cNvSpPr txBox="1">
            <a:spLocks/>
          </p:cNvSpPr>
          <p:nvPr/>
        </p:nvSpPr>
        <p:spPr>
          <a:xfrm>
            <a:off x="1934695" y="2991213"/>
            <a:ext cx="3096305" cy="989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800" dirty="0">
                <a:latin typeface="Arial" panose="020B0604020202020204" pitchFamily="34" charset="0"/>
                <a:cs typeface="Arial" panose="020B0604020202020204" pitchFamily="34" charset="0"/>
              </a:rPr>
              <a:t>Single particle’s intensity</a:t>
            </a:r>
          </a:p>
          <a:p>
            <a:pPr marL="0" indent="0" algn="ctr">
              <a:buNone/>
            </a:pPr>
            <a:r>
              <a:rPr lang="en-US" altLang="ko-KR" sz="1800" dirty="0">
                <a:latin typeface="Arial" panose="020B0604020202020204" pitchFamily="34" charset="0"/>
                <a:cs typeface="Arial" panose="020B0604020202020204" pitchFamily="34" charset="0"/>
              </a:rPr>
              <a:t>(incoherent Cherenkov diffraction radiation)</a:t>
            </a:r>
          </a:p>
        </p:txBody>
      </p:sp>
      <p:cxnSp>
        <p:nvCxnSpPr>
          <p:cNvPr id="4" name="직선 화살표 연결선 3">
            <a:extLst>
              <a:ext uri="{FF2B5EF4-FFF2-40B4-BE49-F238E27FC236}">
                <a16:creationId xmlns:a16="http://schemas.microsoft.com/office/drawing/2014/main" id="{CF687464-C585-3EEB-0400-82CA07049A6E}"/>
              </a:ext>
            </a:extLst>
          </p:cNvPr>
          <p:cNvCxnSpPr>
            <a:cxnSpLocks/>
          </p:cNvCxnSpPr>
          <p:nvPr/>
        </p:nvCxnSpPr>
        <p:spPr>
          <a:xfrm flipH="1" flipV="1">
            <a:off x="1844821" y="2471903"/>
            <a:ext cx="1340802" cy="5121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내용 개체 틀 2">
                <a:extLst>
                  <a:ext uri="{FF2B5EF4-FFF2-40B4-BE49-F238E27FC236}">
                    <a16:creationId xmlns:a16="http://schemas.microsoft.com/office/drawing/2014/main" id="{D516E00E-F0C8-03D6-7472-0AAAC17F9F9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29317" y="2032396"/>
                <a:ext cx="3745756" cy="160324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1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altLang="ko-KR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Bunch form factor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8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𝐹</m:t>
                      </m:r>
                      <m:d>
                        <m:dPr>
                          <m:ctrlPr>
                            <a:rPr lang="en-US" altLang="ko-KR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ko-KR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𝜔</m:t>
                          </m:r>
                        </m:e>
                      </m:d>
                      <m:r>
                        <a:rPr lang="en-US" altLang="ko-KR" sz="18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ko-KR" sz="180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exp</m:t>
                      </m:r>
                      <m:r>
                        <a:rPr lang="en-US" altLang="ko-KR" sz="18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⁡(−</m:t>
                      </m:r>
                      <m:sSup>
                        <m:sSupPr>
                          <m:ctrlPr>
                            <a:rPr lang="en-US" altLang="ko-KR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ko-KR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𝜔</m:t>
                          </m:r>
                        </m:e>
                        <m:sup>
                          <m:r>
                            <a:rPr lang="en-US" altLang="ko-KR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sSubSup>
                        <m:sSubSupPr>
                          <m:ctrlPr>
                            <a:rPr lang="en-US" altLang="ko-KR" sz="1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altLang="ko-KR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ko-KR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sub>
                        <m:sup>
                          <m:r>
                            <a:rPr lang="en-US" altLang="ko-KR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bSup>
                      <m:r>
                        <a:rPr lang="en-US" altLang="ko-KR" sz="18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altLang="ko-KR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:r>
                  <a:rPr lang="en-US" altLang="ko-KR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(for perfectly gaussian beam)</a:t>
                </a:r>
              </a:p>
              <a:p>
                <a:pPr marL="0" indent="0" algn="ctr">
                  <a:buNone/>
                </a:pPr>
                <a:r>
                  <a:rPr lang="en-US" altLang="ko-KR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It makes coherence.</a:t>
                </a:r>
              </a:p>
              <a:p>
                <a:pPr marL="0" indent="0" algn="ctr">
                  <a:buNone/>
                </a:pPr>
                <a:endParaRPr lang="en-US" altLang="ko-KR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내용 개체 틀 2">
                <a:extLst>
                  <a:ext uri="{FF2B5EF4-FFF2-40B4-BE49-F238E27FC236}">
                    <a16:creationId xmlns:a16="http://schemas.microsoft.com/office/drawing/2014/main" id="{D516E00E-F0C8-03D6-7472-0AAAC17F9F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9317" y="2032396"/>
                <a:ext cx="3745756" cy="1603246"/>
              </a:xfrm>
              <a:prstGeom prst="rect">
                <a:avLst/>
              </a:prstGeom>
              <a:blipFill>
                <a:blip r:embed="rId4"/>
                <a:stretch>
                  <a:fillRect t="-342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DB49C170-7DAE-AAFA-4610-E6CF5257FCA1}"/>
              </a:ext>
            </a:extLst>
          </p:cNvPr>
          <p:cNvCxnSpPr>
            <a:cxnSpLocks/>
          </p:cNvCxnSpPr>
          <p:nvPr/>
        </p:nvCxnSpPr>
        <p:spPr>
          <a:xfrm flipH="1" flipV="1">
            <a:off x="3883940" y="2451936"/>
            <a:ext cx="2172589" cy="3542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내용 개체 틀 2">
                <a:extLst>
                  <a:ext uri="{FF2B5EF4-FFF2-40B4-BE49-F238E27FC236}">
                    <a16:creationId xmlns:a16="http://schemas.microsoft.com/office/drawing/2014/main" id="{CF6FF179-AAD8-E05F-96FA-1822FF648F0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49140" y="4284348"/>
                <a:ext cx="4760354" cy="75260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1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ko-KR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𝑁</m:t>
                          </m:r>
                        </m:e>
                        <m:sup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m:rPr>
                          <m:sty m:val="p"/>
                        </m:rPr>
                        <a:rPr lang="en-US" altLang="ko-KR" sz="18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exp</m:t>
                      </m:r>
                      <m:r>
                        <a:rPr lang="en-US" altLang="ko-KR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⁡(−</m:t>
                      </m:r>
                      <m:sSubSup>
                        <m:sSubSup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bSup>
                      <m:sSubSup>
                        <m:sSubSup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sub>
                        <m:sup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bSup>
                      <m:r>
                        <a:rPr lang="en-US" altLang="ko-KR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altLang="ko-KR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ko-KR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altLang="ko-KR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sz="1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ko-KR" sz="18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altLang="ko-KR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ko-KR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𝑁</m:t>
                          </m:r>
                        </m:e>
                        <m:sup>
                          <m:r>
                            <a:rPr lang="en-US" altLang="ko-KR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altLang="ko-KR" sz="18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ko-KR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ko-KR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altLang="ko-KR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sz="1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m:rPr>
                          <m:sty m:val="p"/>
                        </m:rPr>
                        <a:rPr lang="en-US" altLang="ko-KR" sz="180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exp</m:t>
                      </m:r>
                      <m:r>
                        <a:rPr lang="en-US" altLang="ko-KR" sz="18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⁡(−</m:t>
                      </m:r>
                      <m:sSubSup>
                        <m:sSubSupPr>
                          <m:ctrlPr>
                            <a:rPr lang="en-US" altLang="ko-KR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altLang="ko-KR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ko-KR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bSup>
                      <m:sSubSup>
                        <m:sSubSupPr>
                          <m:ctrlPr>
                            <a:rPr lang="en-US" altLang="ko-KR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altLang="ko-KR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ko-KR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sub>
                        <m:sup>
                          <m:r>
                            <a:rPr lang="en-US" altLang="ko-KR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bSup>
                      <m:r>
                        <a:rPr lang="en-US" altLang="ko-KR" sz="18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altLang="ko-KR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altLang="ko-KR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내용 개체 틀 2">
                <a:extLst>
                  <a:ext uri="{FF2B5EF4-FFF2-40B4-BE49-F238E27FC236}">
                    <a16:creationId xmlns:a16="http://schemas.microsoft.com/office/drawing/2014/main" id="{CF6FF179-AAD8-E05F-96FA-1822FF648F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9140" y="4284348"/>
                <a:ext cx="4760354" cy="75260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내용 개체 틀 2">
                <a:extLst>
                  <a:ext uri="{FF2B5EF4-FFF2-40B4-BE49-F238E27FC236}">
                    <a16:creationId xmlns:a16="http://schemas.microsoft.com/office/drawing/2014/main" id="{9A49A013-30D9-2F81-715E-5DDBC5114A3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38970" y="5517403"/>
                <a:ext cx="5318982" cy="86934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1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ko-KR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ko-KR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sub>
                      </m:sSub>
                      <m:r>
                        <a:rPr lang="en-US" altLang="ko-KR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|</m:t>
                              </m:r>
                              <m:sSubSup>
                                <m:sSubSupPr>
                                  <m:ctrlPr>
                                    <a:rPr lang="en-US" altLang="ko-KR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altLang="ko-KR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|</m:t>
                              </m:r>
                            </m:den>
                          </m:f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|</m:t>
                          </m:r>
                          <m:func>
                            <m:funcPr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sz="1800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ln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altLang="ko-KR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ko-KR" sz="1800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1800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800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  <m:sSub>
                                    <m:sSubPr>
                                      <m:ctrlP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𝑒</m:t>
                                      </m:r>
                                      <m: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ko-KR" sz="1800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1800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800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ko-KR" sz="1800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1800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800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  <m:sSub>
                                    <m:sSubPr>
                                      <m:ctrlP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𝑒</m:t>
                                      </m:r>
                                      <m: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ko-KR" sz="1800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1800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800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</m:den>
                              </m:f>
                            </m:e>
                          </m:func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|</m:t>
                          </m:r>
                        </m:e>
                      </m:rad>
                    </m:oMath>
                  </m:oMathPara>
                </a14:m>
                <a:endParaRPr lang="en-US" altLang="ko-KR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내용 개체 틀 2">
                <a:extLst>
                  <a:ext uri="{FF2B5EF4-FFF2-40B4-BE49-F238E27FC236}">
                    <a16:creationId xmlns:a16="http://schemas.microsoft.com/office/drawing/2014/main" id="{9A49A013-30D9-2F81-715E-5DDBC5114A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8970" y="5517403"/>
                <a:ext cx="5318982" cy="86934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9A2C6B39-8534-46D5-6514-07CEFE78E50D}"/>
              </a:ext>
            </a:extLst>
          </p:cNvPr>
          <p:cNvCxnSpPr>
            <a:cxnSpLocks/>
          </p:cNvCxnSpPr>
          <p:nvPr/>
        </p:nvCxnSpPr>
        <p:spPr>
          <a:xfrm flipH="1">
            <a:off x="4521896" y="4891250"/>
            <a:ext cx="406383" cy="507468"/>
          </a:xfrm>
          <a:prstGeom prst="straightConnector1">
            <a:avLst/>
          </a:prstGeom>
          <a:ln>
            <a:solidFill>
              <a:srgbClr val="0101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내용 개체 틀 2">
            <a:extLst>
              <a:ext uri="{FF2B5EF4-FFF2-40B4-BE49-F238E27FC236}">
                <a16:creationId xmlns:a16="http://schemas.microsoft.com/office/drawing/2014/main" id="{ACB62581-E5D9-B782-1AE6-0D5123A494C2}"/>
              </a:ext>
            </a:extLst>
          </p:cNvPr>
          <p:cNvSpPr txBox="1">
            <a:spLocks/>
          </p:cNvSpPr>
          <p:nvPr/>
        </p:nvSpPr>
        <p:spPr>
          <a:xfrm>
            <a:off x="84300" y="4416575"/>
            <a:ext cx="5791950" cy="435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800" dirty="0">
                <a:latin typeface="Arial" panose="020B0604020202020204" pitchFamily="34" charset="0"/>
                <a:cs typeface="Arial" panose="020B0604020202020204" pitchFamily="34" charset="0"/>
              </a:rPr>
              <a:t>Using two kinds of Schottky detectors</a:t>
            </a:r>
          </a:p>
        </p:txBody>
      </p:sp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4C9816C0-8D5B-C40A-CBF1-296A4CB99478}"/>
              </a:ext>
            </a:extLst>
          </p:cNvPr>
          <p:cNvSpPr txBox="1">
            <a:spLocks/>
          </p:cNvSpPr>
          <p:nvPr/>
        </p:nvSpPr>
        <p:spPr>
          <a:xfrm>
            <a:off x="180772" y="1237295"/>
            <a:ext cx="12011228" cy="9913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800" dirty="0">
                <a:latin typeface="Arial" panose="020B0604020202020204" pitchFamily="34" charset="0"/>
                <a:cs typeface="Arial" panose="020B0604020202020204" pitchFamily="34" charset="0"/>
              </a:rPr>
              <a:t>When the radiation wavelength is comparable to or longer than the bunch length, coherent Cherenkov diffraction radiation(</a:t>
            </a:r>
            <a:r>
              <a:rPr lang="en-US" altLang="ko-KR" sz="1800" dirty="0" err="1">
                <a:latin typeface="Arial" panose="020B0604020202020204" pitchFamily="34" charset="0"/>
                <a:cs typeface="Arial" panose="020B0604020202020204" pitchFamily="34" charset="0"/>
              </a:rPr>
              <a:t>ChDR</a:t>
            </a:r>
            <a:r>
              <a:rPr lang="en-US" altLang="ko-KR" sz="1800" dirty="0">
                <a:latin typeface="Arial" panose="020B0604020202020204" pitchFamily="34" charset="0"/>
                <a:cs typeface="Arial" panose="020B0604020202020204" pitchFamily="34" charset="0"/>
              </a:rPr>
              <a:t>) is produced.</a:t>
            </a:r>
          </a:p>
        </p:txBody>
      </p: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AE62AB09-E615-67F9-1C88-02A6D80CA5A0}"/>
              </a:ext>
            </a:extLst>
          </p:cNvPr>
          <p:cNvCxnSpPr>
            <a:cxnSpLocks/>
          </p:cNvCxnSpPr>
          <p:nvPr/>
        </p:nvCxnSpPr>
        <p:spPr>
          <a:xfrm flipH="1" flipV="1">
            <a:off x="915842" y="2488651"/>
            <a:ext cx="60933" cy="13096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내용 개체 틀 2">
            <a:extLst>
              <a:ext uri="{FF2B5EF4-FFF2-40B4-BE49-F238E27FC236}">
                <a16:creationId xmlns:a16="http://schemas.microsoft.com/office/drawing/2014/main" id="{68B6788F-52F9-D687-CD4D-89EA52498B35}"/>
              </a:ext>
            </a:extLst>
          </p:cNvPr>
          <p:cNvSpPr txBox="1">
            <a:spLocks/>
          </p:cNvSpPr>
          <p:nvPr/>
        </p:nvSpPr>
        <p:spPr>
          <a:xfrm>
            <a:off x="546555" y="3841677"/>
            <a:ext cx="1444450" cy="435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800" dirty="0">
                <a:latin typeface="Arial" panose="020B0604020202020204" pitchFamily="34" charset="0"/>
                <a:cs typeface="Arial" panose="020B0604020202020204" pitchFamily="34" charset="0"/>
              </a:rPr>
              <a:t>Measure</a:t>
            </a:r>
          </a:p>
        </p:txBody>
      </p:sp>
      <p:pic>
        <p:nvPicPr>
          <p:cNvPr id="5" name="그림 4" descr="장난감, 기계, 축적 모형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7AB8D33D-04E4-84D0-2295-55B667B964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035" y="3506062"/>
            <a:ext cx="4109668" cy="295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797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, 폰트, 라인, 스크린샷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EE6470A1-97FD-0BA1-B9FB-9943F0D838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6" y="0"/>
            <a:ext cx="7808441" cy="3188288"/>
          </a:xfrm>
          <a:prstGeom prst="rect">
            <a:avLst/>
          </a:prstGeom>
        </p:spPr>
      </p:pic>
      <p:pic>
        <p:nvPicPr>
          <p:cNvPr id="7" name="그림 6" descr="텍스트, 폰트, 라인, 스크린샷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4E16CA7B-A3B7-507F-7DD9-880A045209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5"/>
          <a:stretch>
            <a:fillRect/>
          </a:stretch>
        </p:blipFill>
        <p:spPr>
          <a:xfrm>
            <a:off x="225155" y="3429000"/>
            <a:ext cx="7373379" cy="1661120"/>
          </a:xfrm>
          <a:prstGeom prst="rect">
            <a:avLst/>
          </a:prstGeom>
        </p:spPr>
      </p:pic>
      <p:pic>
        <p:nvPicPr>
          <p:cNvPr id="9" name="그림 8" descr="텍스트, 폰트, 라인, 화이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4B41D97-68C0-E5ED-73B4-39ED66B8F4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571" y="5400217"/>
            <a:ext cx="3772426" cy="110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096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8E5908-6C0B-4B24-B932-ED94AA901B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EE3FBB9-260B-624D-73BC-4E40E722B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ko-KR" sz="3200" b="1" dirty="0">
                <a:latin typeface="Arial" panose="020B0604020202020204" pitchFamily="34" charset="0"/>
                <a:cs typeface="Arial" panose="020B0604020202020204" pitchFamily="34" charset="0"/>
              </a:rPr>
              <a:t>Experimental Set up: Radiators</a:t>
            </a:r>
            <a:endParaRPr lang="ko-KR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그림 5" descr="스크린샷, 도표, 라인, 일렉트릭 블루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EBD779C-5459-FD97-2292-0946DBFDF6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232"/>
          <a:stretch>
            <a:fillRect/>
          </a:stretch>
        </p:blipFill>
        <p:spPr>
          <a:xfrm>
            <a:off x="198564" y="970331"/>
            <a:ext cx="7047062" cy="3575912"/>
          </a:xfrm>
          <a:prstGeom prst="rect">
            <a:avLst/>
          </a:prstGeom>
        </p:spPr>
      </p:pic>
      <p:sp>
        <p:nvSpPr>
          <p:cNvPr id="26" name="제목 1">
            <a:extLst>
              <a:ext uri="{FF2B5EF4-FFF2-40B4-BE49-F238E27FC236}">
                <a16:creationId xmlns:a16="http://schemas.microsoft.com/office/drawing/2014/main" id="{89A7947D-8D16-3C14-9633-B7AEFF5EE121}"/>
              </a:ext>
            </a:extLst>
          </p:cNvPr>
          <p:cNvSpPr txBox="1">
            <a:spLocks/>
          </p:cNvSpPr>
          <p:nvPr/>
        </p:nvSpPr>
        <p:spPr>
          <a:xfrm>
            <a:off x="8446209" y="5657516"/>
            <a:ext cx="1420979" cy="748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</a:t>
            </a:r>
            <a:endParaRPr lang="ko-KR" altLang="en-US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EB6150E-450F-E56D-A71F-73AAA865A6C1}"/>
              </a:ext>
            </a:extLst>
          </p:cNvPr>
          <p:cNvSpPr txBox="1">
            <a:spLocks/>
          </p:cNvSpPr>
          <p:nvPr/>
        </p:nvSpPr>
        <p:spPr>
          <a:xfrm>
            <a:off x="308015" y="4546243"/>
            <a:ext cx="6082846" cy="5808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800" dirty="0">
                <a:latin typeface="Arial" panose="020B0604020202020204" pitchFamily="34" charset="0"/>
                <a:cs typeface="Arial" panose="020B0604020202020204" pitchFamily="34" charset="0"/>
              </a:rPr>
              <a:t>Radiator material: aluminum ceramic with 97.6% Al2O3</a:t>
            </a:r>
          </a:p>
        </p:txBody>
      </p:sp>
      <p:pic>
        <p:nvPicPr>
          <p:cNvPr id="5" name="그림 4" descr="텍스트, 스크린샷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0694543-E0BD-2921-42A1-346502A9DC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241" y="3555272"/>
            <a:ext cx="4422195" cy="3143689"/>
          </a:xfrm>
          <a:prstGeom prst="rect">
            <a:avLst/>
          </a:prstGeom>
        </p:spPr>
      </p:pic>
      <p:pic>
        <p:nvPicPr>
          <p:cNvPr id="7" name="그림 6" descr="장난감, 기계, 축적 모형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CE74DDC-D71C-2B26-6DBB-FBA90B5F09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377" y="159039"/>
            <a:ext cx="4544059" cy="32699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내용 개체 틀 2">
                <a:extLst>
                  <a:ext uri="{FF2B5EF4-FFF2-40B4-BE49-F238E27FC236}">
                    <a16:creationId xmlns:a16="http://schemas.microsoft.com/office/drawing/2014/main" id="{90AD1703-F660-2E06-CFEF-3A6C382BA0D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367276" y="5528168"/>
                <a:ext cx="6088487" cy="87611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1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sz="18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ko-KR" sz="18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8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𝒅</m:t>
                              </m:r>
                            </m:e>
                            <m:sup>
                              <m:r>
                                <a:rPr lang="en-US" altLang="ko-KR" sz="18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altLang="ko-KR" sz="18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𝑾</m:t>
                          </m:r>
                        </m:num>
                        <m:den>
                          <m:r>
                            <a:rPr lang="en-US" altLang="ko-KR" sz="18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𝒅</m:t>
                          </m:r>
                          <m:r>
                            <a:rPr lang="en-US" altLang="ko-KR" sz="18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𝝎</m:t>
                          </m:r>
                          <m:r>
                            <a:rPr lang="en-US" altLang="ko-KR" sz="18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𝒅</m:t>
                          </m:r>
                          <m:r>
                            <a:rPr lang="en-US" altLang="ko-KR" sz="1800" b="1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𝛀</m:t>
                          </m:r>
                        </m:den>
                      </m:f>
                      <m:r>
                        <a:rPr lang="en-US" altLang="ko-KR" sz="18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altLang="ko-KR" sz="18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ko-KR" sz="18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ko-KR" sz="18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𝒔𝒎𝒐𝒐𝒕𝒉</m:t>
                              </m:r>
                              <m:r>
                                <a:rPr lang="en-US" altLang="ko-KR" sz="18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en-US" altLang="ko-KR" sz="18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𝑫𝑹</m:t>
                              </m:r>
                              <m:r>
                                <a:rPr lang="en-US" altLang="ko-KR" sz="18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en-US" altLang="ko-KR" sz="18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𝒕𝒆𝒓𝒎𝒔</m:t>
                              </m:r>
                              <m:r>
                                <a:rPr lang="en-US" altLang="ko-KR" sz="18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ko-KR" sz="18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18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altLang="ko-KR" sz="18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𝑽𝑪𝑹</m:t>
                                  </m:r>
                                  <m:r>
                                    <a:rPr lang="en-US" altLang="ko-KR" sz="18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  <m:r>
                                    <a:rPr lang="en-US" altLang="ko-KR" sz="18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𝒑𝒐𝒍𝒆𝒔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ko-KR" sz="18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altLang="ko-KR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내용 개체 틀 2">
                <a:extLst>
                  <a:ext uri="{FF2B5EF4-FFF2-40B4-BE49-F238E27FC236}">
                    <a16:creationId xmlns:a16="http://schemas.microsoft.com/office/drawing/2014/main" id="{90AD1703-F660-2E06-CFEF-3A6C382BA0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7276" y="5528168"/>
                <a:ext cx="6088487" cy="87611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그림 9" descr="텍스트, 도표, 라인, 그래프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AE55027-39E8-BDC8-02FD-9DB73D662D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624" y="4925308"/>
            <a:ext cx="2097940" cy="193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694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내용 개체 틀 2">
                <a:extLst>
                  <a:ext uri="{FF2B5EF4-FFF2-40B4-BE49-F238E27FC236}">
                    <a16:creationId xmlns:a16="http://schemas.microsoft.com/office/drawing/2014/main" id="{97DF7CF6-5355-7E70-E92F-D142450B989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1163321" y="992152"/>
                <a:ext cx="9253439" cy="86934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1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𝑑𝑊</m:t>
                          </m:r>
                        </m:num>
                        <m:den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𝜔</m:t>
                          </m:r>
                        </m:den>
                      </m:f>
                      <m:r>
                        <a:rPr lang="en-US" altLang="ko-KR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𝑁</m:t>
                          </m:r>
                        </m:e>
                        <m:sup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altLang="ko-KR" sz="18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exp</m:t>
                      </m:r>
                      <m:r>
                        <a:rPr lang="en-US" altLang="ko-KR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⁡(−</m:t>
                      </m:r>
                      <m:sSup>
                        <m:sSup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𝜔</m:t>
                          </m:r>
                        </m:e>
                        <m:sup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sSubSup>
                        <m:sSubSup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sub>
                        <m:sup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bSup>
                      <m:r>
                        <a:rPr lang="en-US" altLang="ko-KR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  <m:f>
                        <m:f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ko-KR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ko-KR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den>
                          </m:f>
                        </m:sub>
                        <m:sup>
                          <m:f>
                            <m:fPr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ko-KR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nary>
                            <m:naryPr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altLang="ko-KR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𝐶h𝐷𝑅</m:t>
                                  </m:r>
                                </m:sub>
                              </m:sSub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ko-KR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den>
                              </m:f>
                            </m:sub>
                            <m:sup>
                              <m:sSub>
                                <m:sSubPr>
                                  <m:ctrlPr>
                                    <a:rPr lang="en-US" altLang="ko-KR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𝐶h𝐷𝑅</m:t>
                                  </m:r>
                                </m:sub>
                              </m:sSub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ko-KR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  <m:e>
                              <m:f>
                                <m:fPr>
                                  <m:ctrlPr>
                                    <a:rPr lang="en-US" altLang="ko-KR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𝑑</m:t>
                                      </m:r>
                                    </m:e>
                                    <m:sup>
                                      <m: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𝑊</m:t>
                                  </m:r>
                                </m:num>
                                <m:den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𝑑</m:t>
                                  </m:r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𝜔</m:t>
                                  </m:r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𝑑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ko-KR" sz="1800" b="0" i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Ω</m:t>
                                  </m:r>
                                </m:den>
                              </m:f>
                            </m:e>
                          </m:nary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altLang="ko-KR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내용 개체 틀 2">
                <a:extLst>
                  <a:ext uri="{FF2B5EF4-FFF2-40B4-BE49-F238E27FC236}">
                    <a16:creationId xmlns:a16="http://schemas.microsoft.com/office/drawing/2014/main" id="{97DF7CF6-5355-7E70-E92F-D142450B98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63321" y="992152"/>
                <a:ext cx="9253439" cy="86934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그림 5" descr="텍스트, 스크린샷, 폰트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3FD888E-2DEC-EB1B-9F6C-DBDB48FCA0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59" y="3205551"/>
            <a:ext cx="5563376" cy="3581900"/>
          </a:xfrm>
          <a:prstGeom prst="rect">
            <a:avLst/>
          </a:prstGeom>
        </p:spPr>
      </p:pic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F5C1B552-893E-E1AE-52E2-C2F1608A0439}"/>
              </a:ext>
            </a:extLst>
          </p:cNvPr>
          <p:cNvSpPr txBox="1">
            <a:spLocks/>
          </p:cNvSpPr>
          <p:nvPr/>
        </p:nvSpPr>
        <p:spPr>
          <a:xfrm>
            <a:off x="8964837" y="4331780"/>
            <a:ext cx="2663504" cy="194142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500" dirty="0">
                <a:latin typeface="Arial" panose="020B0604020202020204" pitchFamily="34" charset="0"/>
                <a:cs typeface="Arial" panose="020B0604020202020204" pitchFamily="34" charset="0"/>
              </a:rPr>
              <a:t>Schottky diode:</a:t>
            </a:r>
          </a:p>
          <a:p>
            <a:pPr marL="0" indent="0" algn="ctr">
              <a:buNone/>
            </a:pPr>
            <a:r>
              <a:rPr lang="en-US" altLang="ko-KR" sz="2500" dirty="0">
                <a:latin typeface="Arial" panose="020B0604020202020204" pitchFamily="34" charset="0"/>
                <a:cs typeface="Arial" panose="020B0604020202020204" pitchFamily="34" charset="0"/>
              </a:rPr>
              <a:t>measure voltage</a:t>
            </a:r>
          </a:p>
          <a:p>
            <a:pPr marL="0" indent="0" algn="ctr">
              <a:buNone/>
            </a:pPr>
            <a:r>
              <a:rPr lang="en-US" altLang="ko-KR" sz="2500" dirty="0">
                <a:latin typeface="Arial" panose="020B0604020202020204" pitchFamily="34" charset="0"/>
                <a:cs typeface="Arial" panose="020B0604020202020204" pitchFamily="34" charset="0"/>
              </a:rPr>
              <a:t>(depending on     intensity of radiation)</a:t>
            </a:r>
          </a:p>
        </p:txBody>
      </p:sp>
      <p:pic>
        <p:nvPicPr>
          <p:cNvPr id="8" name="그림 7" descr="라인, 도표,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325F1CF-8632-D712-6897-820F45FFED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" t="7532" b="3425"/>
          <a:stretch>
            <a:fillRect/>
          </a:stretch>
        </p:blipFill>
        <p:spPr>
          <a:xfrm>
            <a:off x="7351099" y="152611"/>
            <a:ext cx="4039144" cy="2548431"/>
          </a:xfrm>
          <a:prstGeom prst="rect">
            <a:avLst/>
          </a:prstGeom>
        </p:spPr>
      </p:pic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C916211D-11D2-1AE5-0939-EC3AD710DEEC}"/>
              </a:ext>
            </a:extLst>
          </p:cNvPr>
          <p:cNvCxnSpPr>
            <a:cxnSpLocks/>
          </p:cNvCxnSpPr>
          <p:nvPr/>
        </p:nvCxnSpPr>
        <p:spPr>
          <a:xfrm>
            <a:off x="6342273" y="4798121"/>
            <a:ext cx="257307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9DC8FAFF-FD87-1A80-AA25-DD56AB587237}"/>
              </a:ext>
            </a:extLst>
          </p:cNvPr>
          <p:cNvCxnSpPr>
            <a:cxnSpLocks/>
          </p:cNvCxnSpPr>
          <p:nvPr/>
        </p:nvCxnSpPr>
        <p:spPr>
          <a:xfrm flipH="1">
            <a:off x="6209414" y="2059879"/>
            <a:ext cx="2296633" cy="11456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15052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1069</Words>
  <Application>Microsoft Office PowerPoint</Application>
  <PresentationFormat>와이드스크린</PresentationFormat>
  <Paragraphs>133</Paragraphs>
  <Slides>17</Slides>
  <Notes>10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22" baseType="lpstr">
      <vt:lpstr>맑은 고딕</vt:lpstr>
      <vt:lpstr>Arial</vt:lpstr>
      <vt:lpstr>Cambria Math</vt:lpstr>
      <vt:lpstr>Wingdings</vt:lpstr>
      <vt:lpstr>Office 테마</vt:lpstr>
      <vt:lpstr>Design and experimental verification of bunch length monitor based on coherent Cherenkov diffraction radiation</vt:lpstr>
      <vt:lpstr>Introduction</vt:lpstr>
      <vt:lpstr>Why ChDR? – well known measurement techniques</vt:lpstr>
      <vt:lpstr>Why Cherenkov Diffraction radaition?</vt:lpstr>
      <vt:lpstr>Cherenkov Diffraction Radiation (ChDR)</vt:lpstr>
      <vt:lpstr>Bunch length measurement concept</vt:lpstr>
      <vt:lpstr>PowerPoint 프레젠테이션</vt:lpstr>
      <vt:lpstr>Experimental Set up: Radiators</vt:lpstr>
      <vt:lpstr>PowerPoint 프레젠테이션</vt:lpstr>
      <vt:lpstr>Experimental Set up: Detectors</vt:lpstr>
      <vt:lpstr>PowerPoint 프레젠테이션</vt:lpstr>
      <vt:lpstr>Result</vt:lpstr>
      <vt:lpstr>PowerPoint 프레젠테이션</vt:lpstr>
      <vt:lpstr>PowerPoint 프레젠테이션</vt:lpstr>
      <vt:lpstr>PowerPoint 프레젠테이션</vt:lpstr>
      <vt:lpstr>Conclusion/Discussion</vt:lpstr>
      <vt:lpstr>Additionally…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장원(물리학과)</dc:creator>
  <cp:lastModifiedBy>장원(물리학과)</cp:lastModifiedBy>
  <cp:revision>67</cp:revision>
  <dcterms:created xsi:type="dcterms:W3CDTF">2025-09-11T05:56:11Z</dcterms:created>
  <dcterms:modified xsi:type="dcterms:W3CDTF">2025-09-12T07:15:47Z</dcterms:modified>
</cp:coreProperties>
</file>