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04" r:id="rId3"/>
    <p:sldId id="262" r:id="rId4"/>
    <p:sldId id="261" r:id="rId5"/>
    <p:sldId id="268" r:id="rId6"/>
    <p:sldId id="426" r:id="rId7"/>
    <p:sldId id="431" r:id="rId8"/>
    <p:sldId id="425" r:id="rId9"/>
    <p:sldId id="428" r:id="rId10"/>
    <p:sldId id="427" r:id="rId11"/>
    <p:sldId id="423" r:id="rId12"/>
    <p:sldId id="432" r:id="rId13"/>
    <p:sldId id="430" r:id="rId14"/>
    <p:sldId id="434" r:id="rId15"/>
    <p:sldId id="435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AC538-8454-469D-B841-54561BE9DB25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6BBEE-A652-4C54-88E0-590C9869E1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72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0AE4-D9A8-4673-81C3-1C1B3A43C4B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23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18CE8-2A74-92B2-8AD1-A9A1AD2F4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E4DA5A9-BB25-67F7-A05B-F30645CE0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96BBDA3-8D67-0FD4-3AD4-0F623BB6C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042D0D-C2B3-5A1C-F5C7-021B71C55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0AE4-D9A8-4673-81C3-1C1B3A43C4B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8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0780-1565-0B9D-C275-B6765CB37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AEDAF1-A6E2-B854-FB3C-D2E5542CD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975E8F-7B5A-E6FD-AD26-D0275327B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DCD2EA-4029-31B9-5FDE-CD4E260EF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0AE4-D9A8-4673-81C3-1C1B3A43C4B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22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43194E-CB2B-A1CF-F1E9-FBB9E08B8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74479B0-78E9-D651-CBCB-58588DC3F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E19E36-8D7E-91AE-7BFB-DBFB5CF6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3A6A46-C4CE-75BB-5221-151D2A9A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F77EC3-7A8D-DCB3-ED09-F75362F2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23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FFCDAC-1F6B-4F5F-A3CE-47F2E83F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0FB9F2D-3E2A-9703-FE15-3EBECFEFF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72A2C4-8104-6F3B-7739-32571168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8F7B0F-D3C9-8D21-4576-B9546B78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58CA0B-9C40-A4F3-178C-CD844CCD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49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8C28405-CE2A-ECED-E02E-ADAE3B103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7895268-845D-6CEC-8148-F7265588D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FE7B39-925A-10DC-DB97-0E41B524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7C6E9F-1B05-D79D-C1D9-A949F57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58B80D-7F44-DF4A-946E-60A71FA4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98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4ADB9E-10FA-8090-E0B5-18F988F7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819080-FAEC-4677-4E3E-295A237F1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51B686-6332-FA6C-A6E3-C6951955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9F4659-2013-0CB3-B94A-D341890E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2B5279-9DD0-B556-6266-AF1FAF91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7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2344FF-AEE8-C8A0-EA04-87F7A422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20C037-BDFB-E013-088C-3C22C2B4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CEF987-46C9-3DD8-761E-FAA99F26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1F4528-C987-9297-6061-A3B91C86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F22181-813E-1EB6-BC39-78C9CFD2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72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A96ED4-F7B4-BE57-6318-7AC18441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DFF37A-513F-02C7-7A94-A43779DDF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1ED066-31A2-1F81-766E-46CD528E2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575404-49F5-7081-2ABB-90B6C5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6FB495-BB37-9B9E-85BA-857BAEB6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489C1C4-C996-7FA2-0B7F-C64C4F74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7FA896-1179-28C1-8ED5-C9A266DC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47883C-7DFE-2ED0-4321-9534268F4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D1C34E-4D85-8ACF-E074-7FF71722D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861D71B-BCD2-925D-E962-6683AF702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0DD19BA-1054-71EF-DA0F-CD08FD9B0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E4CAB98-81D5-2560-C76C-DDBBE105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68684DA-0BDB-5B7E-5A42-27AFFDE7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D3AA372-E9B5-F2EB-E9EC-953B7CF2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39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AF2C70-59D2-0FC6-78A5-188C0E81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52DC9D5-610B-68BE-19D9-C1050AFC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DAA5E6-3E8C-B9FF-F1D0-7F8436FF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EE76223-CDFD-B6D2-EBB1-067F69F9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29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3D0F85B-C2C7-DE28-9148-52198BDC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8B3518A-1A33-D5BB-B154-D9B4141F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068633-72A4-3C86-E182-5BC76FD1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08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32CB21-E238-D0E8-4D3E-6F7DE4F8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E2B38-F0CE-194D-089E-19C90B43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4F33C2-7056-D097-891B-7B7F0B51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B93FE7-E32E-DD86-50AC-F7D9C4DA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65C800-10BA-F180-B8E5-57A4FB599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EF52010-C579-EFDD-A3F2-27A62D1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62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F66094-CD74-2369-962D-1BC7D107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F2E2DC-6A0D-E194-66E2-3E7A6AB8E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CD28757-E525-61E0-2962-C840864C4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B0638D-82BF-7AFD-B3F8-B7218B8A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D75A85-6281-6123-DF81-BF6D1FB0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737421-49FA-71D4-C83E-FF3CE24E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26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C86A0C8-2C97-57CA-01F0-56983B26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BCEDD9-340A-02FD-ECB7-9AB120A4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425428-A0FF-361C-EBE0-EEA06A9B1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ABBB79-B730-424E-AB25-7050EF399B67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0E2A82-A581-2848-0311-C32F5901D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83B1BB-86C7-C7E0-4EC3-7BF4B1574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35EAC6-EEAE-4D43-8CBC-E780F3714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9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7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0A702C-2932-A44A-0AE8-057F1246E5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Group meeting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E8FB17-DE25-CB83-DEA8-3A456CF45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/>
              <a:t>2025/09/05</a:t>
            </a:r>
            <a:endParaRPr lang="en-US" altLang="ko-KR" dirty="0"/>
          </a:p>
          <a:p>
            <a:r>
              <a:rPr lang="ko-KR" altLang="en-US" dirty="0"/>
              <a:t>장원</a:t>
            </a:r>
          </a:p>
        </p:txBody>
      </p:sp>
    </p:spTree>
    <p:extLst>
      <p:ext uri="{BB962C8B-B14F-4D97-AF65-F5344CB8AC3E}">
        <p14:creationId xmlns:p14="http://schemas.microsoft.com/office/powerpoint/2010/main" val="402548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925D3E4-B060-289A-9CA0-3FEE4FD72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F0349B07-BCB0-CE76-CF9F-658A862A7021}"/>
              </a:ext>
            </a:extLst>
          </p:cNvPr>
          <p:cNvSpPr/>
          <p:nvPr/>
        </p:nvSpPr>
        <p:spPr>
          <a:xfrm>
            <a:off x="140412" y="1025259"/>
            <a:ext cx="1204784" cy="5931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Laser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2CF5D54-D4F2-E253-8BB5-A05DC968EBCD}"/>
              </a:ext>
            </a:extLst>
          </p:cNvPr>
          <p:cNvSpPr/>
          <p:nvPr/>
        </p:nvSpPr>
        <p:spPr>
          <a:xfrm>
            <a:off x="1666471" y="969653"/>
            <a:ext cx="1081216" cy="691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Capillary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042EE82-BEAA-51A5-9B67-1047FCF1675B}"/>
              </a:ext>
            </a:extLst>
          </p:cNvPr>
          <p:cNvSpPr/>
          <p:nvPr/>
        </p:nvSpPr>
        <p:spPr>
          <a:xfrm rot="2700000">
            <a:off x="1780704" y="4516566"/>
            <a:ext cx="1257451" cy="251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Au Mirror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81927E1-AB1B-E9EE-A5CC-E5598BC4324D}"/>
              </a:ext>
            </a:extLst>
          </p:cNvPr>
          <p:cNvSpPr/>
          <p:nvPr/>
        </p:nvSpPr>
        <p:spPr>
          <a:xfrm rot="2700000">
            <a:off x="4514773" y="4372404"/>
            <a:ext cx="1257451" cy="251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Au Mirror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C5E365EA-EBDD-590B-B73E-346D98A98322}"/>
              </a:ext>
            </a:extLst>
          </p:cNvPr>
          <p:cNvSpPr/>
          <p:nvPr/>
        </p:nvSpPr>
        <p:spPr>
          <a:xfrm rot="5400000">
            <a:off x="1321143" y="2963652"/>
            <a:ext cx="2841024" cy="33981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</a:rPr>
              <a:t>ChDR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09E38BB6-F9C0-F963-7987-5764F0802CC3}"/>
              </a:ext>
            </a:extLst>
          </p:cNvPr>
          <p:cNvSpPr/>
          <p:nvPr/>
        </p:nvSpPr>
        <p:spPr>
          <a:xfrm rot="5400000">
            <a:off x="1321143" y="2963653"/>
            <a:ext cx="2841024" cy="33981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</a:rPr>
              <a:t>ChDR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3EBFA83A-BB67-9151-FB9F-0E8F4DA530CD}"/>
              </a:ext>
            </a:extLst>
          </p:cNvPr>
          <p:cNvSpPr/>
          <p:nvPr/>
        </p:nvSpPr>
        <p:spPr>
          <a:xfrm>
            <a:off x="2906636" y="4451667"/>
            <a:ext cx="1960235" cy="33981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</a:rPr>
              <a:t>ChDR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78CF97C5-3C4A-4169-BA95-F2CB64625480}"/>
              </a:ext>
            </a:extLst>
          </p:cNvPr>
          <p:cNvSpPr/>
          <p:nvPr/>
        </p:nvSpPr>
        <p:spPr>
          <a:xfrm rot="5400000">
            <a:off x="3795971" y="5578087"/>
            <a:ext cx="2355241" cy="33981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</a:rPr>
              <a:t>ChDR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AEA4307-E422-8E5B-0FEF-429D5DCBAFEA}"/>
              </a:ext>
            </a:extLst>
          </p:cNvPr>
          <p:cNvSpPr/>
          <p:nvPr/>
        </p:nvSpPr>
        <p:spPr>
          <a:xfrm>
            <a:off x="4377193" y="6333697"/>
            <a:ext cx="1192796" cy="496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Window</a:t>
            </a:r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내용 개체 틀 2">
                <a:extLst>
                  <a:ext uri="{FF2B5EF4-FFF2-40B4-BE49-F238E27FC236}">
                    <a16:creationId xmlns:a16="http://schemas.microsoft.com/office/drawing/2014/main" id="{47A7E127-C8CA-C2A5-82A0-515DADC47E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9228" y="2078266"/>
                <a:ext cx="5825116" cy="869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𝑑𝑊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nary>
                            <m:nary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𝐶h𝐷𝑅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𝐶h𝐷𝑅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nary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내용 개체 틀 2">
                <a:extLst>
                  <a:ext uri="{FF2B5EF4-FFF2-40B4-BE49-F238E27FC236}">
                    <a16:creationId xmlns:a16="http://schemas.microsoft.com/office/drawing/2014/main" id="{47A7E127-C8CA-C2A5-82A0-515DADC47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28" y="2078266"/>
                <a:ext cx="5825116" cy="869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1DE73A71-DAA3-8D9E-DC56-7D3693AE1940}"/>
              </a:ext>
            </a:extLst>
          </p:cNvPr>
          <p:cNvSpPr txBox="1">
            <a:spLocks/>
          </p:cNvSpPr>
          <p:nvPr/>
        </p:nvSpPr>
        <p:spPr>
          <a:xfrm>
            <a:off x="6366884" y="3157846"/>
            <a:ext cx="5825116" cy="542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The solid angle integral needs to be evaluated</a:t>
            </a:r>
          </a:p>
        </p:txBody>
      </p:sp>
    </p:spTree>
    <p:extLst>
      <p:ext uri="{BB962C8B-B14F-4D97-AF65-F5344CB8AC3E}">
        <p14:creationId xmlns:p14="http://schemas.microsoft.com/office/powerpoint/2010/main" val="279509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39E1556D-1EE8-44E3-9936-1EFFEBB5F257}"/>
              </a:ext>
            </a:extLst>
          </p:cNvPr>
          <p:cNvSpPr txBox="1"/>
          <p:nvPr/>
        </p:nvSpPr>
        <p:spPr>
          <a:xfrm>
            <a:off x="186273" y="169307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Experimental set-up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FCB690-B3AC-45C4-ADB9-9D2EF95F3E50}"/>
              </a:ext>
            </a:extLst>
          </p:cNvPr>
          <p:cNvSpPr txBox="1"/>
          <p:nvPr/>
        </p:nvSpPr>
        <p:spPr>
          <a:xfrm>
            <a:off x="985303" y="724281"/>
            <a:ext cx="113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THz filter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B8B5D6-E11A-49ED-BEEE-F7474EC9A6E4}"/>
              </a:ext>
            </a:extLst>
          </p:cNvPr>
          <p:cNvSpPr txBox="1"/>
          <p:nvPr/>
        </p:nvSpPr>
        <p:spPr>
          <a:xfrm>
            <a:off x="4079628" y="500452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THz detector </a:t>
            </a:r>
            <a:br>
              <a:rPr lang="en-US" altLang="ko-KR" dirty="0"/>
            </a:br>
            <a:r>
              <a:rPr lang="en-US" altLang="ko-KR" dirty="0"/>
              <a:t>(power meter, 0.1~30 THz)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2C8C0056-FFBE-4D95-84DF-E2F207126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87" y="1435730"/>
            <a:ext cx="2311566" cy="173367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912FA0F-DFAF-4F19-B935-B2A58123A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1452" y="1473764"/>
            <a:ext cx="2268096" cy="170107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254EE7B-DC09-4DE8-8B4D-D3CF0FBAD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95" y="1146783"/>
            <a:ext cx="1733674" cy="231156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46BC9ED-0182-4203-9726-18AA7BE192EC}"/>
              </a:ext>
            </a:extLst>
          </p:cNvPr>
          <p:cNvSpPr txBox="1"/>
          <p:nvPr/>
        </p:nvSpPr>
        <p:spPr>
          <a:xfrm>
            <a:off x="134383" y="3495220"/>
            <a:ext cx="6873659" cy="2531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/>
              <a:t>Measurement Target</a:t>
            </a:r>
            <a:r>
              <a:rPr lang="en-US" altLang="ko-KR" dirty="0"/>
              <a:t>: Regions where the trends of Incoherent </a:t>
            </a:r>
            <a:r>
              <a:rPr lang="en-US" altLang="ko-KR" dirty="0" err="1"/>
              <a:t>ChDR</a:t>
            </a:r>
            <a:r>
              <a:rPr lang="en-US" altLang="ko-KR" dirty="0"/>
              <a:t> and Coherent </a:t>
            </a:r>
            <a:r>
              <a:rPr lang="en-US" altLang="ko-KR" dirty="0" err="1"/>
              <a:t>ChDR</a:t>
            </a:r>
            <a:r>
              <a:rPr lang="en-US" altLang="ko-KR" dirty="0"/>
              <a:t> differ.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As the bunch length increases, differences appear at lower frequencies.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en-US" altLang="ko-KR" dirty="0">
                <a:solidFill>
                  <a:srgbClr val="FF0000"/>
                </a:solidFill>
              </a:rPr>
              <a:t>1 fs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~80 THz(15um), 5 fs  ~ 20 THz(3.75um)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02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8BFB1-0C34-E0D6-B79D-06967943C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1A8B8005-B03C-750B-DD3B-2FC8E009F4D8}"/>
              </a:ext>
            </a:extLst>
          </p:cNvPr>
          <p:cNvSpPr txBox="1"/>
          <p:nvPr/>
        </p:nvSpPr>
        <p:spPr>
          <a:xfrm>
            <a:off x="186273" y="169307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Refractive index issue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BAACFC-4D13-68D5-7B1F-38DFC2DFBE38}"/>
              </a:ext>
            </a:extLst>
          </p:cNvPr>
          <p:cNvSpPr txBox="1"/>
          <p:nvPr/>
        </p:nvSpPr>
        <p:spPr>
          <a:xfrm>
            <a:off x="763641" y="630972"/>
            <a:ext cx="3364759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R" dirty="0"/>
              <a:t>1 fs  ~  </a:t>
            </a:r>
            <a:r>
              <a:rPr lang="en-US" altLang="ko-KR" dirty="0">
                <a:sym typeface="Wingdings" panose="05000000000000000000" pitchFamily="2" charset="2"/>
              </a:rPr>
              <a:t>5 fs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80 THz ~ 20 THz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15um  ~  3.75um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B51F3D-81E5-C50B-7A42-D6086B60F8D9}"/>
              </a:ext>
            </a:extLst>
          </p:cNvPr>
          <p:cNvSpPr txBox="1"/>
          <p:nvPr/>
        </p:nvSpPr>
        <p:spPr>
          <a:xfrm>
            <a:off x="5097554" y="4226367"/>
            <a:ext cx="7844516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R" dirty="0"/>
              <a:t>https://www.crystran.com/optical-materials/sapphire-al2o3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pic>
        <p:nvPicPr>
          <p:cNvPr id="3" name="그림 2" descr="텍스트, 번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34FBF4B-A1B9-0748-9FE1-58BDE6D1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54" y="696066"/>
            <a:ext cx="6677645" cy="3576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593B9-A2C7-4080-7422-F9FBB55A5E57}"/>
                  </a:ext>
                </a:extLst>
              </p:cNvPr>
              <p:cNvSpPr txBox="1"/>
              <p:nvPr/>
            </p:nvSpPr>
            <p:spPr>
              <a:xfrm>
                <a:off x="990673" y="5556953"/>
                <a:ext cx="3858053" cy="51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𝐶h𝑅</m:t>
                        </m:r>
                      </m:sub>
                    </m:sSub>
                    <m:r>
                      <a:rPr lang="en-US" altLang="ko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ko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altLang="ko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altLang="ko-KR" b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𝐶h𝑅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ko-KR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ko-KR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  <m:r>
                              <a:rPr lang="en-US" altLang="ko-KR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ko-KR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593B9-A2C7-4080-7422-F9FBB55A5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73" y="5556953"/>
                <a:ext cx="3858053" cy="518732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직사각형 5">
            <a:extLst>
              <a:ext uri="{FF2B5EF4-FFF2-40B4-BE49-F238E27FC236}">
                <a16:creationId xmlns:a16="http://schemas.microsoft.com/office/drawing/2014/main" id="{9539EB1D-5B8B-CB7C-34EF-399CD7AAD352}"/>
              </a:ext>
            </a:extLst>
          </p:cNvPr>
          <p:cNvSpPr/>
          <p:nvPr/>
        </p:nvSpPr>
        <p:spPr>
          <a:xfrm>
            <a:off x="10260050" y="3402814"/>
            <a:ext cx="748029" cy="23767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4B091C1-9343-496B-CBF9-0CFDE531E193}"/>
              </a:ext>
            </a:extLst>
          </p:cNvPr>
          <p:cNvSpPr/>
          <p:nvPr/>
        </p:nvSpPr>
        <p:spPr>
          <a:xfrm>
            <a:off x="11044162" y="2274251"/>
            <a:ext cx="748029" cy="23767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43C2D3F-4317-7BB8-2F14-6922D613D707}"/>
              </a:ext>
            </a:extLst>
          </p:cNvPr>
          <p:cNvSpPr/>
          <p:nvPr/>
        </p:nvSpPr>
        <p:spPr>
          <a:xfrm>
            <a:off x="10243763" y="2264439"/>
            <a:ext cx="748029" cy="23767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E5E3ACF-04A3-DD8D-1580-4FC2A24A7194}"/>
              </a:ext>
            </a:extLst>
          </p:cNvPr>
          <p:cNvSpPr/>
          <p:nvPr/>
        </p:nvSpPr>
        <p:spPr>
          <a:xfrm>
            <a:off x="11090972" y="3402814"/>
            <a:ext cx="748029" cy="23767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20312D-2F92-5919-8BA5-7A682621F6DD}"/>
                  </a:ext>
                </a:extLst>
              </p:cNvPr>
              <p:cNvSpPr txBox="1"/>
              <p:nvPr/>
            </p:nvSpPr>
            <p:spPr>
              <a:xfrm>
                <a:off x="763641" y="2161169"/>
                <a:ext cx="400829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ko-KR" b="0" dirty="0">
                    <a:cs typeface="Arial" panose="020B0604020202020204" pitchFamily="34" charset="0"/>
                  </a:rPr>
                  <a:t>:ordinary refractive index  </a:t>
                </a:r>
                <a:endParaRPr lang="en-US" altLang="ko-KR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ko-KR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:extraordinary refractive index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20312D-2F92-5919-8BA5-7A682621F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41" y="2161169"/>
                <a:ext cx="4008290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표 18">
                <a:extLst>
                  <a:ext uri="{FF2B5EF4-FFF2-40B4-BE49-F238E27FC236}">
                    <a16:creationId xmlns:a16="http://schemas.microsoft.com/office/drawing/2014/main" id="{BCD1737D-9C6E-31A8-321A-97F3CF81AB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5603128"/>
                  </p:ext>
                </p:extLst>
              </p:nvPr>
            </p:nvGraphicFramePr>
            <p:xfrm>
              <a:off x="4982520" y="4687163"/>
              <a:ext cx="6482466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991">
                      <a:extLst>
                        <a:ext uri="{9D8B030D-6E8A-4147-A177-3AD203B41FA5}">
                          <a16:colId xmlns:a16="http://schemas.microsoft.com/office/drawing/2014/main" val="1079236008"/>
                        </a:ext>
                      </a:extLst>
                    </a:gridCol>
                    <a:gridCol w="3143981">
                      <a:extLst>
                        <a:ext uri="{9D8B030D-6E8A-4147-A177-3AD203B41FA5}">
                          <a16:colId xmlns:a16="http://schemas.microsoft.com/office/drawing/2014/main" val="2431393368"/>
                        </a:ext>
                      </a:extLst>
                    </a:gridCol>
                    <a:gridCol w="1712494">
                      <a:extLst>
                        <a:ext uri="{9D8B030D-6E8A-4147-A177-3AD203B41FA5}">
                          <a16:colId xmlns:a16="http://schemas.microsoft.com/office/drawing/2014/main" val="26054020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Wavelength</a:t>
                          </a:r>
                        </a:p>
                        <a:p>
                          <a:pPr algn="ctr" latinLnBrk="1"/>
                          <a:r>
                            <a:rPr lang="en-US" altLang="ko-KR" dirty="0"/>
                            <a:t>[um]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Refractive index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333824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3.704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1.687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o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53.6463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4200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1.679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53.4451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42225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5.263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1.607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51.5173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8606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1.599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51.2891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26280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표 18">
                <a:extLst>
                  <a:ext uri="{FF2B5EF4-FFF2-40B4-BE49-F238E27FC236}">
                    <a16:creationId xmlns:a16="http://schemas.microsoft.com/office/drawing/2014/main" id="{BCD1737D-9C6E-31A8-321A-97F3CF81AB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5603128"/>
                  </p:ext>
                </p:extLst>
              </p:nvPr>
            </p:nvGraphicFramePr>
            <p:xfrm>
              <a:off x="4982520" y="4687163"/>
              <a:ext cx="6482466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991">
                      <a:extLst>
                        <a:ext uri="{9D8B030D-6E8A-4147-A177-3AD203B41FA5}">
                          <a16:colId xmlns:a16="http://schemas.microsoft.com/office/drawing/2014/main" val="1079236008"/>
                        </a:ext>
                      </a:extLst>
                    </a:gridCol>
                    <a:gridCol w="3143981">
                      <a:extLst>
                        <a:ext uri="{9D8B030D-6E8A-4147-A177-3AD203B41FA5}">
                          <a16:colId xmlns:a16="http://schemas.microsoft.com/office/drawing/2014/main" val="2431393368"/>
                        </a:ext>
                      </a:extLst>
                    </a:gridCol>
                    <a:gridCol w="1712494">
                      <a:extLst>
                        <a:ext uri="{9D8B030D-6E8A-4147-A177-3AD203B41FA5}">
                          <a16:colId xmlns:a16="http://schemas.microsoft.com/office/drawing/2014/main" val="260540207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Wavelength</a:t>
                          </a:r>
                        </a:p>
                        <a:p>
                          <a:pPr algn="ctr" latinLnBrk="1"/>
                          <a:r>
                            <a:rPr lang="en-US" altLang="ko-KR" dirty="0"/>
                            <a:t>[um]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Refractive index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279004" t="-4717" r="-1423" b="-243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333824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3.704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51938" t="-181967" r="-55233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53.6463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4200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51938" t="-281967" r="-55233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53.4451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42225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5.263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51938" t="-381967" r="-5523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51.5173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8606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51938" t="-481967" r="-5523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51.2891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26280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C0539D-7640-4CE0-461F-76B91EAF9E35}"/>
                  </a:ext>
                </a:extLst>
              </p:cNvPr>
              <p:cNvSpPr txBox="1"/>
              <p:nvPr/>
            </p:nvSpPr>
            <p:spPr>
              <a:xfrm>
                <a:off x="103118" y="3713712"/>
                <a:ext cx="4862410" cy="1247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Cf)Dispersion formula</a:t>
                </a:r>
              </a:p>
              <a:p>
                <a:r>
                  <a:rPr lang="en-US" altLang="ko-KR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(from Lorentz Oscillator Model)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ko-KR" sz="1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3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−1=</m:t>
                      </m:r>
                      <m:f>
                        <m:fPr>
                          <m:ctrlPr>
                            <a:rPr lang="en-US" altLang="ko-KR" sz="1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ko-KR" sz="1300"/>
                            <m:t>1.023798</m:t>
                          </m:r>
                          <m:sSup>
                            <m:sSupPr>
                              <m:ctrlPr>
                                <a:rPr lang="en-US" altLang="ko-KR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300" b="0" i="1" smtClean="0"/>
                                <m:t>λ</m:t>
                              </m:r>
                            </m:e>
                            <m:sup>
                              <m:r>
                                <a:rPr lang="en-US" altLang="ko-KR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ko-KR" sz="1300"/>
                                <m:t>0.06144821</m:t>
                              </m:r>
                            </m:e>
                            <m:sup>
                              <m:r>
                                <a:rPr lang="en-US" altLang="ko-KR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3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ko-KR" sz="1300"/>
                            <m:t>1.058264</m:t>
                          </m:r>
                          <m:sSup>
                            <m:sSupPr>
                              <m:ctrlPr>
                                <a:rPr lang="en-US" altLang="ko-KR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300" b="0" i="1" smtClean="0"/>
                                <m:t>𝜆</m:t>
                              </m:r>
                            </m:e>
                            <m:sup>
                              <m:r>
                                <a:rPr lang="en-US" altLang="ko-KR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ko-KR" sz="1300"/>
                            <m:t>0.1106997</m:t>
                          </m:r>
                          <m:r>
                            <m:rPr>
                              <m:nor/>
                            </m:rPr>
                            <a:rPr lang="en-US" altLang="ko-KR" sz="1300" b="0" i="0" smtClean="0"/>
                            <m:t>^2 </m:t>
                          </m:r>
                        </m:den>
                      </m:f>
                      <m:r>
                        <a:rPr lang="en-US" altLang="ko-KR" sz="13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ko-KR" altLang="en-US" sz="13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ko-KR" sz="1300"/>
                                <m:t>5.280792</m:t>
                              </m:r>
                              <m: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ko-KR" sz="13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ko-KR" sz="1300"/>
                            <m:t>17.9265</m:t>
                          </m:r>
                          <m:sSup>
                            <m:sSupPr>
                              <m:ctrlPr>
                                <a:rPr lang="en-US" altLang="ko-KR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3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altLang="ko-KR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C0539D-7640-4CE0-461F-76B91EAF9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8" y="3713712"/>
                <a:ext cx="4862410" cy="1247970"/>
              </a:xfrm>
              <a:prstGeom prst="rect">
                <a:avLst/>
              </a:prstGeom>
              <a:blipFill>
                <a:blip r:embed="rId7"/>
                <a:stretch>
                  <a:fillRect l="-1128" t="-2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32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CCD5F-BBBC-C0E1-1696-E6A69971E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0C892182-44F6-FB5D-4023-96CE8BEC59FF}"/>
              </a:ext>
            </a:extLst>
          </p:cNvPr>
          <p:cNvSpPr txBox="1"/>
          <p:nvPr/>
        </p:nvSpPr>
        <p:spPr>
          <a:xfrm>
            <a:off x="186273" y="169307"/>
            <a:ext cx="4664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Transmission coefficient issue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836C6B-38B6-F9C0-C789-A327557E0653}"/>
              </a:ext>
            </a:extLst>
          </p:cNvPr>
          <p:cNvSpPr txBox="1"/>
          <p:nvPr/>
        </p:nvSpPr>
        <p:spPr>
          <a:xfrm>
            <a:off x="352999" y="1047118"/>
            <a:ext cx="3364759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R" dirty="0"/>
              <a:t>1 fs  ~  </a:t>
            </a:r>
            <a:r>
              <a:rPr lang="en-US" altLang="ko-KR" dirty="0">
                <a:sym typeface="Wingdings" panose="05000000000000000000" pitchFamily="2" charset="2"/>
              </a:rPr>
              <a:t>5 fs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80 THz ~ 20 THz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15um  ~  3.75um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pic>
        <p:nvPicPr>
          <p:cNvPr id="5" name="그림 4" descr="텍스트, 라인, 그래프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459BBB-5DE7-CD7A-5A0C-DB03299A7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22" y="722265"/>
            <a:ext cx="7056170" cy="37775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128E9A-4C50-9EE5-D9E7-6C0396F5C473}"/>
              </a:ext>
            </a:extLst>
          </p:cNvPr>
          <p:cNvSpPr txBox="1"/>
          <p:nvPr/>
        </p:nvSpPr>
        <p:spPr>
          <a:xfrm>
            <a:off x="4283242" y="4455316"/>
            <a:ext cx="7844516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R" dirty="0"/>
              <a:t>https://www.crystran.com/optical-materials/sapphire-al2o3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4BE6A6-9C75-56C2-08FF-E80F55E6458E}"/>
              </a:ext>
            </a:extLst>
          </p:cNvPr>
          <p:cNvSpPr txBox="1"/>
          <p:nvPr/>
        </p:nvSpPr>
        <p:spPr>
          <a:xfrm>
            <a:off x="1761885" y="6227028"/>
            <a:ext cx="738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err="1"/>
              <a:t>Reststrahlen</a:t>
            </a:r>
            <a:r>
              <a:rPr lang="en-US" altLang="ko-KR" dirty="0"/>
              <a:t> Peak 13.5µm  (Almost of light reflects.)</a:t>
            </a:r>
            <a:endParaRPr lang="ko-KR" altLang="en-US" dirty="0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91C99F24-6CF9-E490-4861-4A825FDF6AD9}"/>
              </a:ext>
            </a:extLst>
          </p:cNvPr>
          <p:cNvCxnSpPr>
            <a:cxnSpLocks/>
          </p:cNvCxnSpPr>
          <p:nvPr/>
        </p:nvCxnSpPr>
        <p:spPr>
          <a:xfrm flipV="1">
            <a:off x="4283242" y="630972"/>
            <a:ext cx="0" cy="48073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6AD5375-CBCC-F6EE-AE0B-87A3D9CD9461}"/>
              </a:ext>
            </a:extLst>
          </p:cNvPr>
          <p:cNvSpPr txBox="1"/>
          <p:nvPr/>
        </p:nvSpPr>
        <p:spPr>
          <a:xfrm>
            <a:off x="1761885" y="5424363"/>
            <a:ext cx="9358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Radiation intensity can be affected by the crystal properties depending on the wavelength.(It may not be detected at all.)</a:t>
            </a:r>
            <a:endParaRPr lang="ko-KR" altLang="en-US" dirty="0"/>
          </a:p>
        </p:txBody>
      </p:sp>
      <p:pic>
        <p:nvPicPr>
          <p:cNvPr id="36" name="그림 35" descr="라인, 삼각형, 디자인, 종이접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29AEC1-187A-8222-7FE5-29D8246C9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3488256"/>
            <a:ext cx="2700578" cy="20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D7C47-F3B5-5AA5-8687-3B0BE21DD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AEB138-AE82-676C-C2D9-68CCF09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6F43E20-B05D-50CB-A374-4305A8BFD27A}"/>
              </a:ext>
            </a:extLst>
          </p:cNvPr>
          <p:cNvSpPr txBox="1">
            <a:spLocks/>
          </p:cNvSpPr>
          <p:nvPr/>
        </p:nvSpPr>
        <p:spPr>
          <a:xfrm>
            <a:off x="188914" y="873401"/>
            <a:ext cx="10975666" cy="447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To observe 80THz radiation, the impact parameter must be smaller than 0.117mm. (for 200MeV beam)</a:t>
            </a:r>
          </a:p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(With higher electron beam energy, radiation can still be detected at larger impact parameter)</a:t>
            </a: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A characteristic study of the crystal in the 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THz range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is also required, including investigation of its refractive index and absorption rate.</a:t>
            </a:r>
          </a:p>
          <a:p>
            <a:pPr marL="0" indent="0">
              <a:buNone/>
            </a:pPr>
            <a:r>
              <a:rPr lang="en-US" altLang="ko-KR" sz="1800" dirty="0"/>
              <a:t>In the intensity calculation, it appears necessary to account for the </a:t>
            </a:r>
            <a:r>
              <a:rPr lang="en-US" altLang="ko-KR" sz="1800" b="1" dirty="0"/>
              <a:t>vertical and horizontal refractive indices</a:t>
            </a:r>
            <a:r>
              <a:rPr lang="en-US" altLang="ko-KR" sz="1800" dirty="0"/>
              <a:t> as well as the </a:t>
            </a:r>
            <a:r>
              <a:rPr lang="en-US" altLang="ko-KR" sz="1800" b="1" dirty="0"/>
              <a:t>absorption rate</a:t>
            </a:r>
            <a:r>
              <a:rPr lang="en-US" altLang="ko-KR" sz="1800" dirty="0"/>
              <a:t>.</a:t>
            </a:r>
            <a:br>
              <a:rPr lang="en-US" altLang="ko-KR" sz="1800" dirty="0"/>
            </a:br>
            <a:r>
              <a:rPr lang="en-US" altLang="ko-KR" sz="1800" dirty="0"/>
              <a:t>Based on these properties, the resulting </a:t>
            </a:r>
            <a:r>
              <a:rPr lang="en-US" altLang="ko-KR" sz="1800" b="1" dirty="0"/>
              <a:t>solid angle integral</a:t>
            </a:r>
            <a:r>
              <a:rPr lang="en-US" altLang="ko-KR" sz="1800" dirty="0"/>
              <a:t> should also be computed accordingly.</a:t>
            </a: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6902E3-0BBC-CCD4-9C85-8F7578894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1" y="4142757"/>
            <a:ext cx="4591808" cy="2279792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C078551-A3D2-4A64-C1E5-3151B26BF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0" y="4187422"/>
            <a:ext cx="746760" cy="588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9</a:t>
            </a:r>
            <a:r>
              <a:rPr lang="ko-KR" altLang="en-US" dirty="0"/>
              <a:t>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2EF04-49CD-29C5-3C19-B91B3D4CE398}"/>
              </a:ext>
            </a:extLst>
          </p:cNvPr>
          <p:cNvSpPr txBox="1"/>
          <p:nvPr/>
        </p:nvSpPr>
        <p:spPr>
          <a:xfrm>
            <a:off x="7119292" y="4606450"/>
            <a:ext cx="38121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Crystal fabrication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A2FA994-8B48-7446-A9D1-83454559F509}"/>
              </a:ext>
            </a:extLst>
          </p:cNvPr>
          <p:cNvSpPr txBox="1">
            <a:spLocks/>
          </p:cNvSpPr>
          <p:nvPr/>
        </p:nvSpPr>
        <p:spPr>
          <a:xfrm>
            <a:off x="7010399" y="5509587"/>
            <a:ext cx="2898913" cy="58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~10</a:t>
            </a:r>
            <a:r>
              <a:rPr lang="ko-KR" altLang="en-US" dirty="0"/>
              <a:t>월 </a:t>
            </a:r>
            <a:r>
              <a:rPr lang="en-US" altLang="ko-KR" dirty="0"/>
              <a:t>27</a:t>
            </a:r>
            <a:r>
              <a:rPr lang="ko-KR" altLang="en-US" dirty="0"/>
              <a:t>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7AD67-71DB-D126-9C40-7057E4EFFDD5}"/>
              </a:ext>
            </a:extLst>
          </p:cNvPr>
          <p:cNvSpPr txBox="1"/>
          <p:nvPr/>
        </p:nvSpPr>
        <p:spPr>
          <a:xfrm>
            <a:off x="7119292" y="6097978"/>
            <a:ext cx="38121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Analytic calculation</a:t>
            </a:r>
          </a:p>
        </p:txBody>
      </p:sp>
    </p:spTree>
    <p:extLst>
      <p:ext uri="{BB962C8B-B14F-4D97-AF65-F5344CB8AC3E}">
        <p14:creationId xmlns:p14="http://schemas.microsoft.com/office/powerpoint/2010/main" val="253812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9AF6B1-1A40-AB58-E273-BE9E26A7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Additionaly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 Analysis on bunch form factor</a:t>
            </a:r>
            <a:endParaRPr lang="ko-KR" alt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D8FFA-DD24-292E-546C-53E82A5D02A5}"/>
              </a:ext>
            </a:extLst>
          </p:cNvPr>
          <p:cNvSpPr txBox="1"/>
          <p:nvPr/>
        </p:nvSpPr>
        <p:spPr>
          <a:xfrm>
            <a:off x="721231" y="1996883"/>
            <a:ext cx="9807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dirty="0">
                <a:latin typeface="Arial" panose="020B0604020202020204" pitchFamily="34" charset="0"/>
                <a:cs typeface="Arial" panose="020B0604020202020204" pitchFamily="34" charset="0"/>
              </a:rPr>
              <a:t>At CERN CLEAR(electron  linac)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0BFF961C-C435-33D6-D107-AB00AD239C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0379" y="3019280"/>
                <a:ext cx="3096305" cy="7526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(perfectly gaussian bunch)</a:t>
                </a:r>
              </a:p>
            </p:txBody>
          </p:sp>
        </mc:Choice>
        <mc:Fallback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0BFF961C-C435-33D6-D107-AB00AD239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79" y="3019280"/>
                <a:ext cx="3096305" cy="752609"/>
              </a:xfrm>
              <a:prstGeom prst="rect">
                <a:avLst/>
              </a:prstGeom>
              <a:blipFill>
                <a:blip r:embed="rId2"/>
                <a:stretch>
                  <a:fillRect l="-1575" b="-72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C029E891-1EFC-1430-6E44-B87728B0A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58801" y="4278263"/>
                <a:ext cx="5334664" cy="13852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|1−</m:t>
                      </m:r>
                      <m:func>
                        <m:func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erf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1+2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Skew-gaussian bunch</a:t>
                </a:r>
              </a:p>
            </p:txBody>
          </p:sp>
        </mc:Choice>
        <mc:Fallback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C029E891-1EFC-1430-6E44-B87728B0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801" y="4278263"/>
                <a:ext cx="5334664" cy="1385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E8E8DA6-3CCB-BA28-1E61-4CF90CD7FA47}"/>
              </a:ext>
            </a:extLst>
          </p:cNvPr>
          <p:cNvSpPr txBox="1"/>
          <p:nvPr/>
        </p:nvSpPr>
        <p:spPr>
          <a:xfrm>
            <a:off x="345385" y="882153"/>
            <a:ext cx="6177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Design and experimental verification of a bunch length monitor based on coherent Cherenkov diffraction radiation,” </a:t>
            </a:r>
            <a:r>
              <a:rPr lang="en-US" altLang="ko-KR" i="1" dirty="0"/>
              <a:t>Phys. Rev. Res.</a:t>
            </a:r>
            <a:r>
              <a:rPr lang="en-US" altLang="ko-KR" dirty="0"/>
              <a:t> </a:t>
            </a:r>
            <a:r>
              <a:rPr lang="en-US" altLang="ko-KR" b="1" dirty="0"/>
              <a:t>7</a:t>
            </a:r>
            <a:r>
              <a:rPr lang="en-US" altLang="ko-KR" dirty="0"/>
              <a:t>, 013193 (2025).</a:t>
            </a:r>
            <a:endParaRPr lang="ko-KR" altLang="en-US" dirty="0"/>
          </a:p>
        </p:txBody>
      </p:sp>
      <p:pic>
        <p:nvPicPr>
          <p:cNvPr id="9" name="그림 8" descr="텍스트, 라인, 그래프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BE740B-A984-B938-F373-57A6E55EE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92" y="2537737"/>
            <a:ext cx="4437452" cy="31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0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2F747-4BAE-B3E0-5A42-DB8ECCD3ED6C}"/>
              </a:ext>
            </a:extLst>
          </p:cNvPr>
          <p:cNvSpPr txBox="1"/>
          <p:nvPr/>
        </p:nvSpPr>
        <p:spPr>
          <a:xfrm>
            <a:off x="343291" y="331388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1D25C-CCDC-35F5-CFD4-F7932D80CBE9}"/>
              </a:ext>
            </a:extLst>
          </p:cNvPr>
          <p:cNvSpPr txBox="1"/>
          <p:nvPr/>
        </p:nvSpPr>
        <p:spPr>
          <a:xfrm>
            <a:off x="343290" y="828464"/>
            <a:ext cx="8989245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Crytal design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Understanding about Coherent/Incoherent Cherenkov diffraction radiation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Issues with refractive index and transmission coefficient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Future work, plan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21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D8551-23D4-2866-F91F-AC9BB2734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E3AFB3-E611-AC22-E12F-97FB058F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Considering physical phenomena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D8D333DA-5505-F0DF-F7E9-555B86AF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937386"/>
            <a:ext cx="5537858" cy="30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7EA62DB4-8132-07AF-7386-851E9F34EC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795" y="4292431"/>
                <a:ext cx="6191002" cy="242900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: polarization field around it remains symmetric</a:t>
                </a:r>
              </a:p>
              <a:p>
                <a:pPr marL="0" indent="0">
                  <a:buNone/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Wavefronts may compress but don’t overlap(there’s no interference)</a:t>
                </a:r>
              </a:p>
              <a:p>
                <a:pPr marL="0" indent="0">
                  <a:buNone/>
                </a:pPr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ko-KR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ko-KR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ko-KR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 medium’s molecules cannot return to equilibrium fast enough, polarization field becomes asymmetric</a:t>
                </a:r>
              </a:p>
              <a:p>
                <a:pPr marL="0" indent="0">
                  <a:buNone/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Constructive interference produces a cone-shaped light signal</a:t>
                </a:r>
              </a:p>
              <a:p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7EA62DB4-8132-07AF-7386-851E9F34EC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795" y="4292431"/>
                <a:ext cx="6191002" cy="2429003"/>
              </a:xfrm>
              <a:blipFill>
                <a:blip r:embed="rId3"/>
                <a:stretch>
                  <a:fillRect l="-887" t="-3008" r="-296" b="-22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2DF293E9-F166-7E8E-5131-F88506E216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0998" y="999997"/>
                <a:ext cx="5969329" cy="24290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ko-K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Frank-Tamm formula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ko-KR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𝜕𝜔</m:t>
                          </m:r>
                        </m:den>
                      </m:f>
                      <m:r>
                        <m:rPr>
                          <m:lit/>
                        </m:rPr>
                        <a:rPr lang="en-US" altLang="ko-KR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  <m:r>
                        <a:rPr lang="en-US" altLang="ko-KR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  <m:d>
                        <m:dPr>
                          <m:ctrlP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altLang="ko-KR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(1−</m:t>
                      </m:r>
                      <m:f>
                        <m:fPr>
                          <m:ctrlPr>
                            <a:rPr lang="en-US" altLang="ko-KR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3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altLang="ko-KR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2DF293E9-F166-7E8E-5131-F88506E21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998" y="999997"/>
                <a:ext cx="5969329" cy="2429003"/>
              </a:xfrm>
              <a:prstGeom prst="rect">
                <a:avLst/>
              </a:prstGeom>
              <a:blipFill>
                <a:blip r:embed="rId4"/>
                <a:stretch>
                  <a:fillRect l="-1020" t="-22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4063567-AAE9-0146-4DDA-199ED824FA98}"/>
              </a:ext>
            </a:extLst>
          </p:cNvPr>
          <p:cNvSpPr txBox="1"/>
          <p:nvPr/>
        </p:nvSpPr>
        <p:spPr>
          <a:xfrm>
            <a:off x="6376689" y="3054538"/>
            <a:ext cx="5613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R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elative intensity of one frequency is approximately  proportional to the frequency.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457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B8C51-206E-B800-6DE5-A048474EB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라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6C61D0-C8F9-71B7-D82E-12F489DE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34" y="-7387"/>
            <a:ext cx="4809977" cy="420677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A1458FD-C9C5-6150-10D8-B5EF8BFC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Considering physical phenomena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 descr="도표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3B60DBA-BDC2-F26B-8A96-C7FC0E6DE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r="5870"/>
          <a:stretch>
            <a:fillRect/>
          </a:stretch>
        </p:blipFill>
        <p:spPr>
          <a:xfrm>
            <a:off x="0" y="1355783"/>
            <a:ext cx="5759777" cy="2042216"/>
          </a:xfrm>
          <a:prstGeom prst="rect">
            <a:avLst/>
          </a:prstGeom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4E7F434F-AB85-ACB2-F8E9-D3ED1409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84" y="1147845"/>
            <a:ext cx="929568" cy="38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79243D97-76EA-8151-A01B-2ED9794A2710}"/>
              </a:ext>
            </a:extLst>
          </p:cNvPr>
          <p:cNvSpPr txBox="1">
            <a:spLocks/>
          </p:cNvSpPr>
          <p:nvPr/>
        </p:nvSpPr>
        <p:spPr>
          <a:xfrm>
            <a:off x="1375135" y="3471966"/>
            <a:ext cx="3778755" cy="38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Polarization radiation(PR)</a:t>
            </a: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24B8AB63-1ED7-9120-9ED9-A12760545F9D}"/>
              </a:ext>
            </a:extLst>
          </p:cNvPr>
          <p:cNvSpPr txBox="1">
            <a:spLocks/>
          </p:cNvSpPr>
          <p:nvPr/>
        </p:nvSpPr>
        <p:spPr>
          <a:xfrm>
            <a:off x="577388" y="3933358"/>
            <a:ext cx="5518612" cy="2349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For a thicker layer, the solution gives Tamm-Frank formula for CR in an unbounded transparent medium.</a:t>
            </a: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9B4287-B88A-99B2-E799-616D04B0F567}"/>
              </a:ext>
            </a:extLst>
          </p:cNvPr>
          <p:cNvSpPr txBox="1">
            <a:spLocks/>
          </p:cNvSpPr>
          <p:nvPr/>
        </p:nvSpPr>
        <p:spPr>
          <a:xfrm>
            <a:off x="6096000" y="4103100"/>
            <a:ext cx="5849165" cy="268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Total radiation intensity is independent of target thickness.</a:t>
            </a:r>
          </a:p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This because the field strength decreases with distance from the charge trajectory, and VCR is coherent radiation, so constructive interference occurs only within a thin layer of medium.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AB face contributes to the VCR.</a:t>
            </a:r>
          </a:p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(Exact solution can be obtained.)</a:t>
            </a:r>
            <a:endParaRPr lang="en-US" altLang="ko-K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8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01375-CCF2-E81C-9527-A98C7EC71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79770D-65F7-DBE0-CD3E-3B315927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Incoherent Cherenkov Diffraction Radiation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FC5B65-0CE3-EE71-02DF-37563E0EFB33}"/>
                  </a:ext>
                </a:extLst>
              </p:cNvPr>
              <p:cNvSpPr txBox="1"/>
              <p:nvPr/>
            </p:nvSpPr>
            <p:spPr>
              <a:xfrm>
                <a:off x="5488089" y="2058831"/>
                <a:ext cx="7231696" cy="77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Emission condition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Radius of the Coulomb field: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𝛾𝛽𝜆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    (typically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𝛾𝜆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FC5B65-0CE3-EE71-02DF-37563E0E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089" y="2058831"/>
                <a:ext cx="7231696" cy="776303"/>
              </a:xfrm>
              <a:prstGeom prst="rect">
                <a:avLst/>
              </a:prstGeom>
              <a:blipFill>
                <a:blip r:embed="rId2"/>
                <a:stretch>
                  <a:fillRect l="-674" t="-4724" b="-39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A5E65C-132E-5304-B882-CC09B25E0688}"/>
                  </a:ext>
                </a:extLst>
              </p:cNvPr>
              <p:cNvSpPr txBox="1"/>
              <p:nvPr/>
            </p:nvSpPr>
            <p:spPr>
              <a:xfrm>
                <a:off x="5488089" y="2863775"/>
                <a:ext cx="7245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0" dirty="0"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, polarization radiation is emitted.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(beam energy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가 충분히 크면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, radiation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작은 영역도 방출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A5E65C-132E-5304-B882-CC09B25E0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089" y="2863775"/>
                <a:ext cx="7245528" cy="646331"/>
              </a:xfrm>
              <a:prstGeom prst="rect">
                <a:avLst/>
              </a:prstGeom>
              <a:blipFill>
                <a:blip r:embed="rId3"/>
                <a:stretch>
                  <a:fillRect l="-673" t="-5660" b="-150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 descr="라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4EEA98-49D4-7B98-BC3B-9E47D2916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3752" r="2757" b="8264"/>
          <a:stretch>
            <a:fillRect/>
          </a:stretch>
        </p:blipFill>
        <p:spPr>
          <a:xfrm>
            <a:off x="230290" y="1095001"/>
            <a:ext cx="4920792" cy="3780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263DB-0B75-03A7-DA9C-C4426F121EDC}"/>
                  </a:ext>
                </a:extLst>
              </p:cNvPr>
              <p:cNvSpPr txBox="1"/>
              <p:nvPr/>
            </p:nvSpPr>
            <p:spPr>
              <a:xfrm>
                <a:off x="5594807" y="1279302"/>
                <a:ext cx="5368565" cy="79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Crystal shape: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𝐶h𝑅</m:t>
                        </m:r>
                      </m:sub>
                    </m:sSub>
                    <m:r>
                      <a:rPr lang="en-US" altLang="ko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ko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altLang="ko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altLang="ko-KR" b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ko-KR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𝐶h𝑅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ko-KR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(for the radiation to pass perpendicularly)</a:t>
                </a:r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263DB-0B75-03A7-DA9C-C4426F121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807" y="1279302"/>
                <a:ext cx="5368565" cy="795731"/>
              </a:xfrm>
              <a:prstGeom prst="rect">
                <a:avLst/>
              </a:prstGeom>
              <a:blipFill>
                <a:blip r:embed="rId5"/>
                <a:stretch>
                  <a:fillRect l="-1023" b="-12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74340-C4EC-A9ED-3AB3-94E0F37AF959}"/>
                  </a:ext>
                </a:extLst>
              </p:cNvPr>
              <p:cNvSpPr txBox="1"/>
              <p:nvPr/>
            </p:nvSpPr>
            <p:spPr>
              <a:xfrm>
                <a:off x="5474257" y="4109684"/>
                <a:ext cx="7245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0" dirty="0">
                    <a:cs typeface="Arial" panose="020B0604020202020204" pitchFamily="34" charset="0"/>
                  </a:rPr>
                  <a:t>200Mev </a:t>
                </a:r>
                <a:r>
                  <a:rPr lang="ko-KR" altLang="en-US" b="0" dirty="0">
                    <a:cs typeface="Arial" panose="020B0604020202020204" pitchFamily="34" charset="0"/>
                  </a:rPr>
                  <a:t>기준 </a:t>
                </a:r>
                <a:r>
                  <a:rPr lang="en-US" altLang="ko-KR" b="0" dirty="0">
                    <a:cs typeface="Arial" panose="020B0604020202020204" pitchFamily="34" charset="0"/>
                  </a:rPr>
                  <a:t>radiation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0~80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𝑇𝐻𝑧</m:t>
                    </m:r>
                  </m:oMath>
                </a14:m>
                <a:r>
                  <a:rPr lang="en-US" altLang="ko-KR" b="0" dirty="0"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.75</m:t>
                    </m:r>
                    <m:r>
                      <a:rPr lang="en-US" altLang="ko-K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ko-KR" b="0" dirty="0">
                    <a:cs typeface="Arial" panose="020B0604020202020204" pitchFamily="34" charset="0"/>
                  </a:rPr>
                  <a:t> </a:t>
                </a:r>
                <a:endParaRPr lang="en-US" altLang="ko-KR" dirty="0">
                  <a:cs typeface="Arial" panose="020B0604020202020204" pitchFamily="34" charset="0"/>
                </a:endParaRP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impact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parameter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altLang="ko-K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0.117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74340-C4EC-A9ED-3AB3-94E0F37A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57" y="4109684"/>
                <a:ext cx="7245528" cy="646331"/>
              </a:xfrm>
              <a:prstGeom prst="rect">
                <a:avLst/>
              </a:prstGeom>
              <a:blipFill>
                <a:blip r:embed="rId6"/>
                <a:stretch>
                  <a:fillRect l="-673" t="-4717" b="-75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65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10CD-0DAB-44B6-1198-622B6EA4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729DB77-548E-A1FB-CECD-0E13CE3CA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2" y="733049"/>
            <a:ext cx="10860016" cy="539190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6642DAC-57D3-0A4C-E2A3-F14CCE5C27C0}"/>
              </a:ext>
            </a:extLst>
          </p:cNvPr>
          <p:cNvSpPr/>
          <p:nvPr/>
        </p:nvSpPr>
        <p:spPr>
          <a:xfrm>
            <a:off x="665992" y="733049"/>
            <a:ext cx="748029" cy="8394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8D20557-F09D-2237-EFE9-7B15167121C5}"/>
              </a:ext>
            </a:extLst>
          </p:cNvPr>
          <p:cNvSpPr/>
          <p:nvPr/>
        </p:nvSpPr>
        <p:spPr>
          <a:xfrm>
            <a:off x="665992" y="1950678"/>
            <a:ext cx="748029" cy="8394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27537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평행 사변형 18">
            <a:extLst>
              <a:ext uri="{FF2B5EF4-FFF2-40B4-BE49-F238E27FC236}">
                <a16:creationId xmlns:a16="http://schemas.microsoft.com/office/drawing/2014/main" id="{54B0E3CD-C53A-E394-0C47-C67CF7AD1926}"/>
              </a:ext>
            </a:extLst>
          </p:cNvPr>
          <p:cNvSpPr/>
          <p:nvPr/>
        </p:nvSpPr>
        <p:spPr>
          <a:xfrm>
            <a:off x="2242360" y="2899612"/>
            <a:ext cx="7218943" cy="274320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B50D8C5-62FF-C210-0732-F38E196A4B87}"/>
              </a:ext>
            </a:extLst>
          </p:cNvPr>
          <p:cNvGrpSpPr/>
          <p:nvPr/>
        </p:nvGrpSpPr>
        <p:grpSpPr>
          <a:xfrm>
            <a:off x="4691258" y="1173079"/>
            <a:ext cx="3173360" cy="4118421"/>
            <a:chOff x="4643132" y="1943100"/>
            <a:chExt cx="3173360" cy="4118421"/>
          </a:xfrm>
        </p:grpSpPr>
        <p:sp>
          <p:nvSpPr>
            <p:cNvPr id="4" name="직각 삼각형 3">
              <a:extLst>
                <a:ext uri="{FF2B5EF4-FFF2-40B4-BE49-F238E27FC236}">
                  <a16:creationId xmlns:a16="http://schemas.microsoft.com/office/drawing/2014/main" id="{1C93CC3F-1279-B506-7D61-2FB48C414EFB}"/>
                </a:ext>
              </a:extLst>
            </p:cNvPr>
            <p:cNvSpPr/>
            <p:nvPr/>
          </p:nvSpPr>
          <p:spPr>
            <a:xfrm rot="3384664">
              <a:off x="5531662" y="1937108"/>
              <a:ext cx="1585876" cy="298378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9A0BD9F6-2658-07BD-5DDD-4AFCEA584FBB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4643133" y="3593822"/>
              <a:ext cx="1" cy="1146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A80533DE-B5B2-85EF-75A8-CF229FABC09A}"/>
                </a:ext>
              </a:extLst>
            </p:cNvPr>
            <p:cNvCxnSpPr/>
            <p:nvPr/>
          </p:nvCxnSpPr>
          <p:spPr>
            <a:xfrm flipH="1">
              <a:off x="5517428" y="4914901"/>
              <a:ext cx="1" cy="1146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2CB5F30B-8FEE-490F-798A-A5ACB259CC37}"/>
                </a:ext>
              </a:extLst>
            </p:cNvPr>
            <p:cNvCxnSpPr/>
            <p:nvPr/>
          </p:nvCxnSpPr>
          <p:spPr>
            <a:xfrm flipH="1">
              <a:off x="7149712" y="1943100"/>
              <a:ext cx="1" cy="1146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8589D349-E6BD-ECC2-0E50-34B460335BF7}"/>
                </a:ext>
              </a:extLst>
            </p:cNvPr>
            <p:cNvCxnSpPr>
              <a:cxnSpLocks/>
            </p:cNvCxnSpPr>
            <p:nvPr/>
          </p:nvCxnSpPr>
          <p:spPr>
            <a:xfrm>
              <a:off x="4643132" y="4740442"/>
              <a:ext cx="874296" cy="1321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BEB68F8-D831-C8AB-9A89-753E70FEDE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7428" y="3075294"/>
              <a:ext cx="1632284" cy="2986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36170B2-306C-AD13-0157-EC9A2880D393}"/>
              </a:ext>
            </a:extLst>
          </p:cNvPr>
          <p:cNvCxnSpPr>
            <a:cxnSpLocks/>
          </p:cNvCxnSpPr>
          <p:nvPr/>
        </p:nvCxnSpPr>
        <p:spPr>
          <a:xfrm flipV="1">
            <a:off x="4253163" y="890337"/>
            <a:ext cx="2548690" cy="1747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B39ABB6-E36B-E937-96D9-ECA30A91899B}"/>
              </a:ext>
            </a:extLst>
          </p:cNvPr>
          <p:cNvCxnSpPr>
            <a:cxnSpLocks/>
          </p:cNvCxnSpPr>
          <p:nvPr/>
        </p:nvCxnSpPr>
        <p:spPr>
          <a:xfrm>
            <a:off x="5851832" y="2637923"/>
            <a:ext cx="1547480" cy="94629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64DB83E-DA24-7F43-371E-40927E45A608}"/>
              </a:ext>
            </a:extLst>
          </p:cNvPr>
          <p:cNvSpPr txBox="1"/>
          <p:nvPr/>
        </p:nvSpPr>
        <p:spPr>
          <a:xfrm>
            <a:off x="2540453" y="2329976"/>
            <a:ext cx="124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anose="020B0604020202020204" pitchFamily="34" charset="0"/>
              </a:rPr>
              <a:t>Bem path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1CDC64-5D94-2984-3A5F-13E5B7E4C5CE}"/>
              </a:ext>
            </a:extLst>
          </p:cNvPr>
          <p:cNvSpPr txBox="1"/>
          <p:nvPr/>
        </p:nvSpPr>
        <p:spPr>
          <a:xfrm>
            <a:off x="4943923" y="5817271"/>
            <a:ext cx="124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anose="020B0604020202020204" pitchFamily="34" charset="0"/>
              </a:rPr>
              <a:t>stage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FA500D-EE06-BEA9-7249-6F8A4831A02D}"/>
              </a:ext>
            </a:extLst>
          </p:cNvPr>
          <p:cNvSpPr txBox="1"/>
          <p:nvPr/>
        </p:nvSpPr>
        <p:spPr>
          <a:xfrm>
            <a:off x="7249028" y="1044422"/>
            <a:ext cx="124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anose="020B0604020202020204" pitchFamily="34" charset="0"/>
              </a:rPr>
              <a:t>crystal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651BB1-BBB2-169D-C680-136E0AF0D0B2}"/>
              </a:ext>
            </a:extLst>
          </p:cNvPr>
          <p:cNvSpPr txBox="1"/>
          <p:nvPr/>
        </p:nvSpPr>
        <p:spPr>
          <a:xfrm>
            <a:off x="7004385" y="3601089"/>
            <a:ext cx="124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anose="020B0604020202020204" pitchFamily="34" charset="0"/>
              </a:rPr>
              <a:t>Radiation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407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CC2C9-06C5-C23F-9A44-FA4B025C5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5813CA-E159-BA1E-7B44-10E1111B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B3A94F0E-D5AA-7018-93AB-35EBC1ABB07D}"/>
              </a:ext>
            </a:extLst>
          </p:cNvPr>
          <p:cNvSpPr txBox="1">
            <a:spLocks/>
          </p:cNvSpPr>
          <p:nvPr/>
        </p:nvSpPr>
        <p:spPr>
          <a:xfrm>
            <a:off x="300987" y="1542599"/>
            <a:ext cx="10975666" cy="447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Cherenkov radiation is described by the Frank-Tamm formula for its spectral intensity.</a:t>
            </a: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Cherenkov radiation is generated near the surface traversed by the charged particle.</a:t>
            </a: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Cherenkov diffraction radiation occurs regardless of the target thickness, as long as it exceeds a sufficient minimum.</a:t>
            </a: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Impact parameter must fall within the radius of the Coulomb field. ------ beam size..?</a:t>
            </a: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The prism-shaped crystal geometry allows the radiation to exit perpendicularly through the hypotenuse.</a:t>
            </a:r>
          </a:p>
        </p:txBody>
      </p:sp>
    </p:spTree>
    <p:extLst>
      <p:ext uri="{BB962C8B-B14F-4D97-AF65-F5344CB8AC3E}">
        <p14:creationId xmlns:p14="http://schemas.microsoft.com/office/powerpoint/2010/main" val="68588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E8B43-8F6A-2B1C-C288-E9971FBD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2F0086-51A6-2966-7E91-888F2155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Coherent Cherenkov Diffraction Radiation(</a:t>
            </a:r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9D73C6F-F6ED-1A0A-9E7A-6D322E0BD1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3373" y="1236056"/>
                <a:ext cx="5825116" cy="869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𝑑𝑊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nary>
                            <m:nary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𝐶h𝐷𝑅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𝐶h𝐷𝑅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nary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9D73C6F-F6ED-1A0A-9E7A-6D322E0BD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373" y="1236056"/>
                <a:ext cx="5825116" cy="8693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5B78E847-5674-A5EC-C81F-47F72FE104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325690"/>
                <a:ext cx="4760354" cy="18506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ko-KR" sz="18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sSubSup>
                        <m:sSubSup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5B78E847-5674-A5EC-C81F-47F72FE10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25690"/>
                <a:ext cx="4760354" cy="1850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6E5238A-A3A2-F924-6591-BEA8A985929B}"/>
              </a:ext>
            </a:extLst>
          </p:cNvPr>
          <p:cNvCxnSpPr>
            <a:cxnSpLocks/>
          </p:cNvCxnSpPr>
          <p:nvPr/>
        </p:nvCxnSpPr>
        <p:spPr>
          <a:xfrm>
            <a:off x="9454083" y="1670730"/>
            <a:ext cx="1254022" cy="0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294C06-6B7F-3734-07DB-59D3C674DC54}"/>
                  </a:ext>
                </a:extLst>
              </p:cNvPr>
              <p:cNvSpPr txBox="1"/>
              <p:nvPr/>
            </p:nvSpPr>
            <p:spPr>
              <a:xfrm>
                <a:off x="10407914" y="1486064"/>
                <a:ext cx="10092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294C06-6B7F-3734-07DB-59D3C674D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914" y="1486064"/>
                <a:ext cx="10092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2">
                <a:extLst>
                  <a:ext uri="{FF2B5EF4-FFF2-40B4-BE49-F238E27FC236}">
                    <a16:creationId xmlns:a16="http://schemas.microsoft.com/office/drawing/2014/main" id="{E21BAAFD-BD46-2401-5018-477B65BF6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1099" y="4381643"/>
                <a:ext cx="5318982" cy="869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내용 개체 틀 2">
                <a:extLst>
                  <a:ext uri="{FF2B5EF4-FFF2-40B4-BE49-F238E27FC236}">
                    <a16:creationId xmlns:a16="http://schemas.microsoft.com/office/drawing/2014/main" id="{E21BAAFD-BD46-2401-5018-477B65BF6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099" y="4381643"/>
                <a:ext cx="5318982" cy="869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내용 개체 틀 2">
                <a:extLst>
                  <a:ext uri="{FF2B5EF4-FFF2-40B4-BE49-F238E27FC236}">
                    <a16:creationId xmlns:a16="http://schemas.microsoft.com/office/drawing/2014/main" id="{FF61EA24-1706-20BD-F880-90E1815F12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1504" y="2244821"/>
                <a:ext cx="4472768" cy="869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)]</m:t>
                    </m:r>
                  </m:oMath>
                </a14:m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 ChDR</a:t>
                </a:r>
              </a:p>
            </p:txBody>
          </p:sp>
        </mc:Choice>
        <mc:Fallback xmlns="">
          <p:sp>
            <p:nvSpPr>
              <p:cNvPr id="14" name="내용 개체 틀 2">
                <a:extLst>
                  <a:ext uri="{FF2B5EF4-FFF2-40B4-BE49-F238E27FC236}">
                    <a16:creationId xmlns:a16="http://schemas.microsoft.com/office/drawing/2014/main" id="{FF61EA24-1706-20BD-F880-90E1815F1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504" y="2244821"/>
                <a:ext cx="4472768" cy="869348"/>
              </a:xfrm>
              <a:prstGeom prst="rect">
                <a:avLst/>
              </a:prstGeom>
              <a:blipFill>
                <a:blip r:embed="rId6"/>
                <a:stretch>
                  <a:fillRect t="-6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7361F87-645A-010B-FC6E-A3F568008A52}"/>
              </a:ext>
            </a:extLst>
          </p:cNvPr>
          <p:cNvCxnSpPr>
            <a:cxnSpLocks/>
          </p:cNvCxnSpPr>
          <p:nvPr/>
        </p:nvCxnSpPr>
        <p:spPr>
          <a:xfrm>
            <a:off x="4009936" y="4840523"/>
            <a:ext cx="3659621" cy="0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라인, 도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D3AB4BA-1BE5-77AB-17F0-1D57BCE079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532" b="3425"/>
          <a:stretch>
            <a:fillRect/>
          </a:stretch>
        </p:blipFill>
        <p:spPr>
          <a:xfrm>
            <a:off x="398655" y="963627"/>
            <a:ext cx="3096306" cy="1953563"/>
          </a:xfrm>
          <a:prstGeom prst="rect">
            <a:avLst/>
          </a:prstGeom>
        </p:spPr>
      </p:pic>
      <p:sp>
        <p:nvSpPr>
          <p:cNvPr id="22" name="내용 개체 틀 2">
            <a:extLst>
              <a:ext uri="{FF2B5EF4-FFF2-40B4-BE49-F238E27FC236}">
                <a16:creationId xmlns:a16="http://schemas.microsoft.com/office/drawing/2014/main" id="{F049BFD2-F0AE-B605-68E0-BF4016ED8ADF}"/>
              </a:ext>
            </a:extLst>
          </p:cNvPr>
          <p:cNvSpPr txBox="1">
            <a:spLocks/>
          </p:cNvSpPr>
          <p:nvPr/>
        </p:nvSpPr>
        <p:spPr>
          <a:xfrm>
            <a:off x="8331539" y="2973222"/>
            <a:ext cx="3096305" cy="43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Bunch form factor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39DE3CA-E419-715D-2DB9-6C0D42E867C2}"/>
              </a:ext>
            </a:extLst>
          </p:cNvPr>
          <p:cNvCxnSpPr>
            <a:cxnSpLocks/>
          </p:cNvCxnSpPr>
          <p:nvPr/>
        </p:nvCxnSpPr>
        <p:spPr>
          <a:xfrm flipH="1" flipV="1">
            <a:off x="6906126" y="2656666"/>
            <a:ext cx="1395380" cy="5916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내용 개체 틀 2">
                <a:extLst>
                  <a:ext uri="{FF2B5EF4-FFF2-40B4-BE49-F238E27FC236}">
                    <a16:creationId xmlns:a16="http://schemas.microsoft.com/office/drawing/2014/main" id="{F427D9CC-8C41-9B8C-F979-C289CFFF55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0336" y="3262410"/>
                <a:ext cx="3096305" cy="7526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(for perfectly gaussian beam)</a:t>
                </a:r>
              </a:p>
            </p:txBody>
          </p:sp>
        </mc:Choice>
        <mc:Fallback xmlns="">
          <p:sp>
            <p:nvSpPr>
              <p:cNvPr id="24" name="내용 개체 틀 2">
                <a:extLst>
                  <a:ext uri="{FF2B5EF4-FFF2-40B4-BE49-F238E27FC236}">
                    <a16:creationId xmlns:a16="http://schemas.microsoft.com/office/drawing/2014/main" id="{F427D9CC-8C41-9B8C-F979-C289CFFF5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336" y="3262410"/>
                <a:ext cx="3096305" cy="752609"/>
              </a:xfrm>
              <a:prstGeom prst="rect">
                <a:avLst/>
              </a:prstGeom>
              <a:blipFill>
                <a:blip r:embed="rId8"/>
                <a:stretch>
                  <a:fillRect l="-1575" r="-3150" b="-72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54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861</Words>
  <Application>Microsoft Office PowerPoint</Application>
  <PresentationFormat>와이드스크린</PresentationFormat>
  <Paragraphs>139</Paragraphs>
  <Slides>15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Cambria Math</vt:lpstr>
      <vt:lpstr>Wingdings</vt:lpstr>
      <vt:lpstr>Office 테마</vt:lpstr>
      <vt:lpstr>Group meeting</vt:lpstr>
      <vt:lpstr>PowerPoint 프레젠테이션</vt:lpstr>
      <vt:lpstr>Considering physical phenomena</vt:lpstr>
      <vt:lpstr>Considering physical phenomena</vt:lpstr>
      <vt:lpstr>Incoherent Cherenkov Diffraction Radiation</vt:lpstr>
      <vt:lpstr>PowerPoint 프레젠테이션</vt:lpstr>
      <vt:lpstr>PowerPoint 프레젠테이션</vt:lpstr>
      <vt:lpstr>Summary</vt:lpstr>
      <vt:lpstr>Coherent Cherenkov Diffraction Radiation(ChDR)</vt:lpstr>
      <vt:lpstr>PowerPoint 프레젠테이션</vt:lpstr>
      <vt:lpstr>PowerPoint 프레젠테이션</vt:lpstr>
      <vt:lpstr>PowerPoint 프레젠테이션</vt:lpstr>
      <vt:lpstr>PowerPoint 프레젠테이션</vt:lpstr>
      <vt:lpstr>Future work</vt:lpstr>
      <vt:lpstr>Additionaly Analysis on bunch form factor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장원(물리학과)</dc:creator>
  <cp:lastModifiedBy>장원(물리학과)</cp:lastModifiedBy>
  <cp:revision>68</cp:revision>
  <dcterms:created xsi:type="dcterms:W3CDTF">2025-09-04T05:15:18Z</dcterms:created>
  <dcterms:modified xsi:type="dcterms:W3CDTF">2025-09-05T06:16:43Z</dcterms:modified>
</cp:coreProperties>
</file>