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1" r:id="rId5"/>
    <p:sldId id="272" r:id="rId6"/>
    <p:sldId id="277" r:id="rId7"/>
    <p:sldId id="273" r:id="rId8"/>
    <p:sldId id="275" r:id="rId9"/>
    <p:sldId id="276" r:id="rId10"/>
    <p:sldId id="27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AFD8EC-1F8D-410A-8E40-97053864B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6067CA-46B3-474F-BAF5-56E4EA725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054532-D93D-46F2-AEE0-8BD0C1B4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F88CA7-1885-4543-B2DC-891BA36C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B9E875-4FCC-4280-9310-32C7BF15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67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A48662-6508-40CB-ABE4-8939B2FD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207427-EF41-4EFD-90EE-8DEB46B60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8B78E7-C355-464A-BE23-9380C705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1FDCE0-74E3-4365-ACC4-83C5A2E2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C8516C-C415-4A15-A7F9-11BA90E6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35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8016FB7-82AD-48BA-AF1A-1CA2B0ECA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BBEE7D-04E0-4C2A-9899-A90720AA3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CB8894-59B6-4F5A-ACB1-2C88B67E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410C1D-72D5-4B4F-97F8-FFC19D6A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569BCC-8F06-4076-8040-D1FB415A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50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37D47-21DB-4309-8B87-0D07676DB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ED026B-0721-461F-8E12-E28C79F3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9C0F7D-5CF4-4953-BCB4-31A9F439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4B8EFE-E451-4BCB-995F-CBCE9B17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FD7E51-F310-4F7F-88B5-027EFD6D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71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2981E-32A9-40DC-9B5E-E1F6EA71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0F9742-D744-401A-B949-04F803330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BC463A-D3F7-4CA5-BF4E-46694EE6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76A4E9-9398-46DC-9B92-14B414EF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46DCC3-976E-4F98-86FA-117BB823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69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038B41-44F7-4BC4-AB97-3A0892D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6F2BC8-574C-4129-A112-545113466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0960EC-66B0-408C-8F3D-E25849C0D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C4006B-7136-4E07-8631-024C44AF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E57CFD-0DC4-4593-B143-AD05B3CB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F62214-1BCE-4537-90AB-9C2B92A7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9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36900F-FDAA-45DC-9EF3-BB938078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C83184-18E2-417E-862C-A98342E5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AB36766-42A5-4C9E-8C9F-C9F4C12A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82816B1-854F-41B9-A089-C5337F599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DA0D9FD-E1F8-4CBA-85DC-8F44F7271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DB549B5-35ED-4475-9B03-8252B520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4B7366D-EA5E-4CBD-85EB-71CCA898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BA15E8-6512-4827-B12D-779F0436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08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0610E1-35ED-46F2-A654-19FC1332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C7CE0F-FAC7-416C-BB71-F8F1ECB0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116591-7AF9-445E-AAA6-8BD627F6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5026A70-F5DC-4F13-A6C9-4782705D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6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12FBD2B-F059-4E2A-93BB-DF5FA0CC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036DFF-1597-4897-BD53-E61E5831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B7A0C0-6BF2-43A5-A7CC-D830663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01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59686-71C8-44BC-BCEE-B43D9A79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A72B19-BEED-4B4C-81AB-0973033E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58A0F6-DD9B-4307-AFDA-A96072286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94603D-14E0-409E-9A7E-7F9534DE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31A1D6-5974-4225-994B-A309677B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1630E3-DE79-408A-81C5-75759160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93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476FF7-3901-4869-9DAE-F92B586A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2428D7D-4532-4541-A6C1-F69A672FC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6244A5-66B0-4946-93D5-DF5962D8D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09DEA3-38E8-4F50-9F6C-6C275870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38FB75-2BA8-43DE-86B8-1220232A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4B1DFD-16AA-4F69-B760-2112EBB0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54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907B35F-028A-41F8-A4E2-117A5BC9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F24796-9663-45D5-B68D-DB082142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9F71DF-2107-4274-A8B2-CACC243D7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8C28-F120-4143-9302-9E188556B2EA}" type="datetimeFigureOut">
              <a:rPr lang="ko-KR" altLang="en-US" smtClean="0"/>
              <a:t>2025-09-03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439DFC-4F7F-4318-BB1A-71962450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C9450B-2931-4023-AC7A-CFDA4DEDC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E6DA-1A17-4AC6-B27A-489ECCD6E0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95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C3B432-E760-4A46-8324-8A5B8C0FC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Ultrafast Electron Diffraction Facility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B578E5-676D-434D-AEF3-2A9865141A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15E606-AF4A-40D0-9C82-54943ACE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AEC190-1184-4318-8B50-AA24659C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Measurement of thermal emittance of </a:t>
            </a:r>
            <a:r>
              <a:rPr lang="en-US" altLang="ko-KR" dirty="0" err="1"/>
              <a:t>photogun</a:t>
            </a:r>
            <a:endParaRPr lang="en-US" altLang="ko-KR" dirty="0"/>
          </a:p>
          <a:p>
            <a:r>
              <a:rPr lang="en-US" altLang="ko-KR" dirty="0"/>
              <a:t>Optimization of PAL-</a:t>
            </a:r>
            <a:r>
              <a:rPr lang="en-US" altLang="ko-KR" dirty="0" err="1"/>
              <a:t>eLabs</a:t>
            </a:r>
            <a:r>
              <a:rPr lang="en-US" altLang="ko-KR" dirty="0"/>
              <a:t> UED machine parameters</a:t>
            </a:r>
          </a:p>
          <a:p>
            <a:r>
              <a:rPr lang="en-US" altLang="ko-KR" dirty="0"/>
              <a:t>Participation of UED experiment (with IBS)</a:t>
            </a:r>
          </a:p>
          <a:p>
            <a:pPr marL="0" indent="0">
              <a:buNone/>
            </a:pPr>
            <a:r>
              <a:rPr lang="en-US" altLang="ko-KR" dirty="0"/>
              <a:t>  - static gas UED</a:t>
            </a:r>
          </a:p>
          <a:p>
            <a:pPr marL="0" indent="0">
              <a:buNone/>
            </a:pPr>
            <a:r>
              <a:rPr lang="en-US" altLang="ko-KR" dirty="0"/>
              <a:t>  - pump-probe experiment with solid sample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41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013BC-3CF0-4EB0-89E3-5CAA46E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Ultrafast Electron Diffraction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F79BBD-6C9A-48AC-8A9E-01A5C244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Pump-probe imaging technique based on optical pump-probe spectroscopy and electron diffraction caused by ultrafast electron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CD3AB6-B70A-432C-A3B6-5144076A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110023"/>
            <a:ext cx="8156944" cy="3126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9D67C-C956-4F1A-9022-B900B62A8EC5}"/>
              </a:ext>
            </a:extLst>
          </p:cNvPr>
          <p:cNvSpPr txBox="1"/>
          <p:nvPr/>
        </p:nvSpPr>
        <p:spPr>
          <a:xfrm>
            <a:off x="8738509" y="6176963"/>
            <a:ext cx="310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0" i="0" dirty="0">
                <a:solidFill>
                  <a:srgbClr val="555555"/>
                </a:solidFill>
                <a:effectLst/>
                <a:latin typeface="+mn-lt"/>
              </a:rPr>
              <a:t>D. </a:t>
            </a:r>
            <a:r>
              <a:rPr lang="en-US" altLang="ko-KR" sz="1200" b="0" i="0" dirty="0" err="1">
                <a:solidFill>
                  <a:srgbClr val="555555"/>
                </a:solidFill>
                <a:effectLst/>
                <a:latin typeface="+mn-lt"/>
              </a:rPr>
              <a:t>Filippetto</a:t>
            </a:r>
            <a:r>
              <a:rPr lang="en-US" altLang="ko-KR" sz="1200" dirty="0">
                <a:solidFill>
                  <a:srgbClr val="555555"/>
                </a:solidFill>
                <a:latin typeface="+mn-lt"/>
              </a:rPr>
              <a:t> et al. </a:t>
            </a:r>
            <a:r>
              <a:rPr lang="en-US" altLang="ko-KR" sz="1200" b="0" i="0" dirty="0">
                <a:solidFill>
                  <a:srgbClr val="555555"/>
                </a:solidFill>
                <a:effectLst/>
                <a:latin typeface="+mn-lt"/>
              </a:rPr>
              <a:t>Rev. Mod. Phys. (2022).</a:t>
            </a:r>
          </a:p>
        </p:txBody>
      </p:sp>
    </p:spTree>
    <p:extLst>
      <p:ext uri="{BB962C8B-B14F-4D97-AF65-F5344CB8AC3E}">
        <p14:creationId xmlns:p14="http://schemas.microsoft.com/office/powerpoint/2010/main" val="314856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3D101-FE89-4AB9-AA19-75A42EB3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Facility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9D73BB-C377-48BA-A937-327DD56BC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783E13-8EDD-46A9-8F98-FD5F90D6D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9234C3-8184-4E45-8E1C-C3F1089F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Facility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15DBC0-AB11-4BF4-BEA7-7261F8FD5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Design of sample chamber for gas sample experiment</a:t>
            </a:r>
          </a:p>
          <a:p>
            <a:pPr marL="0" indent="0">
              <a:buNone/>
            </a:pPr>
            <a:r>
              <a:rPr lang="en-US" altLang="ko-KR" dirty="0"/>
              <a:t>  (with IBS)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385A28-535D-43F5-B9DE-083FE57F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30" y="2403717"/>
            <a:ext cx="68553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4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F9BD3-2D98-4B27-B2F7-4411527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UED</a:t>
            </a:r>
            <a:r>
              <a:rPr lang="ko-KR" altLang="en-US" dirty="0"/>
              <a:t> </a:t>
            </a:r>
            <a:r>
              <a:rPr lang="en-US" altLang="ko-KR" dirty="0"/>
              <a:t>parameters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3BDE5-702E-4673-93B2-139D70AA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Bayesian optimization: </a:t>
            </a:r>
            <a:r>
              <a:rPr lang="en-US" altLang="ko-KR" sz="2800" dirty="0"/>
              <a:t>Model-based optimization algorithm using probability distribution model based on previous observations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BB018B-DAF0-4754-AC77-4FBC46AC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28" y="2961167"/>
            <a:ext cx="9333943" cy="36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1BB00-0FCD-492F-A433-C1D199F5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UED</a:t>
            </a:r>
            <a:r>
              <a:rPr lang="ko-KR" altLang="en-US" dirty="0"/>
              <a:t> </a:t>
            </a:r>
            <a:r>
              <a:rPr lang="en-US" altLang="ko-KR" dirty="0"/>
              <a:t>parameters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0F67DC-E91E-4DCB-9B0D-841AE6E5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Input parameter: Strength of solenoids, RF gun phase, source beam size</a:t>
            </a:r>
          </a:p>
          <a:p>
            <a:r>
              <a:rPr lang="en-US" altLang="ko-KR" sz="2800" dirty="0"/>
              <a:t>Objective parameter: Beam size, bunch length, q-resolution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914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35A8AD-C415-4EC2-A0BB-F7DBE2EE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EPICS Simulator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F1EF58-E923-45A7-9A98-D38933F43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Goal: Test of optimization algorithm of PAL UED facility by simulator</a:t>
            </a:r>
          </a:p>
          <a:p>
            <a:r>
              <a:rPr lang="en-US" altLang="ko-KR" dirty="0"/>
              <a:t>Running simulation(e.g. BMAD) by modifying process variables(PV) of PAL UED facility(e.g. solenoid current, RF phase)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882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BD5978-213A-4740-A4E8-AECE41CC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EPICS Simulator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902D50-D86F-415A-BF77-07902A4CE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Simulacrum(simulator of LCLS accelerator)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2C7E47-BB21-4CEE-8782-D70B19FB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348" y="2379341"/>
            <a:ext cx="4633303" cy="40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7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64AF6B-AD38-448E-AC11-9C1E44C8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Measurement of Thermal Emittance of </a:t>
            </a:r>
            <a:r>
              <a:rPr lang="en-US" altLang="ko-KR" dirty="0" err="1"/>
              <a:t>Photogun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8E1C271-B955-4031-B3F2-778B1CD696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600" dirty="0"/>
                  <a:t>The normalized emittance at emission: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𝑙𝑎𝑠𝑒𝑟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ħ</m:t>
                            </m:r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altLang="ko-KR" sz="2600" b="0" i="1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altLang="ko-KR" sz="2600" dirty="0"/>
              </a:p>
              <a:p>
                <a:pPr marL="0" indent="0">
                  <a:buNone/>
                </a:pPr>
                <a:r>
                  <a:rPr lang="en-US" altLang="ko-KR" sz="2600" dirty="0"/>
                  <a:t>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60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600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2600" dirty="0"/>
                  <a:t> electric field at the cathode)</a:t>
                </a:r>
              </a:p>
              <a:p>
                <a:r>
                  <a:rPr lang="en-US" altLang="ko-KR" sz="2600" dirty="0"/>
                  <a:t>The thermal emittance of </a:t>
                </a:r>
                <a:r>
                  <a:rPr lang="en-US" altLang="ko-KR" sz="2600" dirty="0" err="1"/>
                  <a:t>photogun</a:t>
                </a:r>
                <a:r>
                  <a:rPr lang="en-US" altLang="ko-KR" sz="2600" dirty="0"/>
                  <a:t> can be measured by solenoid scan</a:t>
                </a:r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8E1C271-B955-4031-B3F2-778B1CD696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r="-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22154E56-C4AC-43D4-B6FF-79EDCBC07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40" y="4247707"/>
            <a:ext cx="3698633" cy="211678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FFD3BA-41D3-4BE6-9202-703434064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893" y="4247707"/>
            <a:ext cx="3791775" cy="2245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993F31-56BC-422B-A941-C775AB37A99A}"/>
              </a:ext>
            </a:extLst>
          </p:cNvPr>
          <p:cNvSpPr txBox="1"/>
          <p:nvPr/>
        </p:nvSpPr>
        <p:spPr>
          <a:xfrm>
            <a:off x="4183912" y="6262042"/>
            <a:ext cx="345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Y. WANG et al. PHYS. REV. ACCEL. BEAMS 23, 103401 (2020)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B774F15-5980-4351-AA6A-F5FCC297C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47" y="4247707"/>
            <a:ext cx="3618980" cy="24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259</Words>
  <Application>Microsoft Office PowerPoint</Application>
  <PresentationFormat>와이드스크린</PresentationFormat>
  <Paragraphs>30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Cambria Math</vt:lpstr>
      <vt:lpstr>Office 테마</vt:lpstr>
      <vt:lpstr>Ultrafast Electron Diffraction Facility in PAL-eLabs</vt:lpstr>
      <vt:lpstr>Ultrafast Electron Diffraction</vt:lpstr>
      <vt:lpstr>UED Facility in PAL-eLabs</vt:lpstr>
      <vt:lpstr>UED Facility in PAL-eLabs</vt:lpstr>
      <vt:lpstr>Optimization of UED parameters</vt:lpstr>
      <vt:lpstr>Optimization of UED parameters</vt:lpstr>
      <vt:lpstr>EPICS Simulator</vt:lpstr>
      <vt:lpstr>EPICS Simulator</vt:lpstr>
      <vt:lpstr>Measurement of Thermal Emittance of Photogun</vt:lpstr>
      <vt:lpstr>Future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250905 Group Meeting</dc:title>
  <dc:creator>SAMSUNG</dc:creator>
  <cp:lastModifiedBy>SAMSUNG</cp:lastModifiedBy>
  <cp:revision>82</cp:revision>
  <dcterms:created xsi:type="dcterms:W3CDTF">2025-09-03T09:21:39Z</dcterms:created>
  <dcterms:modified xsi:type="dcterms:W3CDTF">2025-09-05T06:23:15Z</dcterms:modified>
</cp:coreProperties>
</file>