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71" r:id="rId6"/>
    <p:sldId id="266" r:id="rId7"/>
    <p:sldId id="270" r:id="rId8"/>
    <p:sldId id="267" r:id="rId9"/>
    <p:sldId id="269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E94E36-1A6F-4420-B482-AEFF0FCD7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CDFC4FE-5965-4619-940D-FBEFAD090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9F2105-18A3-4D8B-8DEA-F3D2F979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9B7DF6-3DA1-42BB-B569-75BA7BAB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12C403-B697-4F20-BA16-99AC27BC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4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F30B3F-9412-4BC7-A94F-D2BA54A74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37A4AB6-DEFF-4274-A8C0-9CBB5D167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3AAC2D-E8FF-43D6-9C6E-24B14DEB1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625712-177E-449C-A66F-E3C6C20B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EDF055-45E8-49F0-9328-BD0B8A83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71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9EA12A8-BDC0-4C79-B6E6-A696E130A7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C75D4A-1981-496E-8A9C-1C6A0477E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56B950-8927-49F8-B0BE-6C0ADD622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BEA0DA-9F38-4710-B289-BD1DC3F8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18C689-6AA3-4784-BCCF-05C6C512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08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C85527-AF59-4629-AA82-B5E2DD68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6293C11-9DC1-4A54-ABFB-B40DB6E35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F9E44A-32D7-4D90-A062-821B2ABA6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A77E21-1442-4630-9D0C-7FD0B71B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2FCC4FD-9561-44BE-9C7A-838C538F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1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FA157A-E413-4D5C-B9B1-0B09A6198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EFFCC5-7FA9-4285-9057-3577DB9F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58410F-1528-4817-BE23-E6A45AF2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5F76F6-4463-4ACE-A0BF-C3F867D96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642588-D3F1-4036-807C-90D38936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3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03D898-DBCB-4799-8773-A254242E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8E1B25-5D6C-4EF3-A338-908154BA9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CCD447-D964-4112-A275-96AFC676F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75D345B-C46B-447A-BBCA-1159A489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92CBF5A-124A-40C1-9DA6-481432A35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EEB009-736D-473F-81F5-FC199B85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98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3BEBA8-9640-4A33-8163-4C340EC1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E80674-772D-4498-B301-BC3DBA25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4F7010-22A4-4FB5-9880-6D8061E08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B66C480-8381-41AD-AFB5-40E427C41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A2DC6A-2E59-4DA5-AD3F-48EA5063C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9F78731-6635-4493-8F92-B011CE0D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BC679C-C0CC-48D2-A7F5-DF267E78D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003CC81-B490-4F13-B683-D1990109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47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C5E20B-D59F-469C-A7D6-91ED23A0D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AA8F533-2FD0-4463-964F-5B9F0201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8E765DF-21F0-4895-80BE-EC075B1A9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19D6D8B-A84A-40D5-918D-CCF38C75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CBBA127-B3B9-422F-B954-960A2B212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33C9C2-CDB8-4511-9EA0-98DD0C41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D4C903B-D29E-4337-A015-B0542E18B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34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C4CCA1-CEC1-429F-A8FD-41709F716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011FDA-4E75-42E4-A913-D7ECD9C1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017635A-C9DA-4BA0-98A1-F3E2D44B5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154E8B9-26FC-4AB9-BC6B-DA491CD2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FA5C6F-44D7-45E7-97C7-784E0DDD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E9B9AFD-73AC-4BCC-835F-E0365F710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504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F57603-1608-49A6-9FC9-8508EF2ED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B87A0D-06FB-49A5-8A8B-AB69E10D7D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1E0427-FB38-4A6C-85C6-BEDE0EBF4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4EA124-4C87-498F-BBC9-D3A21B7AF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4E9F66-56DE-4AF7-BCBD-8B6F3464C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32BFF2-26D0-4235-9BA2-2786D6F7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40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9E2D68E-22D4-4FC5-9F2B-1D4B33CB7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CE9524-724B-4A63-80CA-8EE2EB875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3C1D89-00D5-4DFA-AFDB-05D096594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A274-D83B-4156-9BE0-113799510FB7}" type="datetimeFigureOut">
              <a:rPr lang="ko-KR" altLang="en-US" smtClean="0"/>
              <a:t>2025-07-31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6358AD-C5A9-4142-917B-76EF53490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3821DA0-D160-4E27-8F23-2A56156CC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9DE0-05EF-4313-A63C-E98243424C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3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041FF7-01A0-48AD-991E-4A6B084F29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20250801 Group Meeting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5B90BC4-6CF9-4CF4-AB7C-DC081090E0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Minseo </a:t>
            </a:r>
            <a:r>
              <a:rPr lang="en-US" altLang="ko-KR" dirty="0" err="1"/>
              <a:t>Jeong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380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2E9BD4-110A-4F33-9394-5183C8E4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Ultrafast Electron Diffraction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9E88E9-23FE-435F-BD11-99D0DD696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6A04F3F-4AA5-4146-93A6-B61EAADB6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72" y="1825625"/>
            <a:ext cx="7099780" cy="395316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CBEADC44-E996-44D8-9947-38370042A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5052" y="1825626"/>
            <a:ext cx="3662593" cy="37086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0E94CDB-4D66-4D8D-891F-D87FCAB56FD3}"/>
              </a:ext>
            </a:extLst>
          </p:cNvPr>
          <p:cNvSpPr txBox="1"/>
          <p:nvPr/>
        </p:nvSpPr>
        <p:spPr>
          <a:xfrm>
            <a:off x="7963786" y="5869186"/>
            <a:ext cx="422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buClr>
                <a:srgbClr val="000000"/>
              </a:buClr>
              <a:buFont typeface="Arial"/>
              <a:buNone/>
            </a:pPr>
            <a:r>
              <a:rPr lang="en-US" altLang="ko-KR" sz="1400" kern="0" dirty="0">
                <a:solidFill>
                  <a:srgbClr val="555555"/>
                </a:solidFill>
                <a:latin typeface="Arial"/>
                <a:cs typeface="Arial"/>
                <a:sym typeface="Arial"/>
              </a:rPr>
              <a:t>D. </a:t>
            </a:r>
            <a:r>
              <a:rPr lang="en-US" altLang="ko-KR" sz="1400" kern="0" dirty="0" err="1">
                <a:solidFill>
                  <a:srgbClr val="555555"/>
                </a:solidFill>
                <a:latin typeface="Arial"/>
                <a:cs typeface="Arial"/>
                <a:sym typeface="Arial"/>
              </a:rPr>
              <a:t>Filippetto</a:t>
            </a:r>
            <a:r>
              <a:rPr lang="en-US" altLang="ko-KR" sz="1400" kern="0" dirty="0">
                <a:solidFill>
                  <a:srgbClr val="555555"/>
                </a:solidFill>
                <a:latin typeface="Arial"/>
                <a:cs typeface="Arial"/>
                <a:sym typeface="Arial"/>
              </a:rPr>
              <a:t> et al. Rev. Mod. Phys. (2022).</a:t>
            </a:r>
          </a:p>
        </p:txBody>
      </p:sp>
    </p:spTree>
    <p:extLst>
      <p:ext uri="{BB962C8B-B14F-4D97-AF65-F5344CB8AC3E}">
        <p14:creationId xmlns:p14="http://schemas.microsoft.com/office/powerpoint/2010/main" val="232072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E4E858-8AD1-4EFB-B3ED-7863877DC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Bayesian Optimization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F3A765-D348-4A39-ADD0-18AC254B3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D948435-6C71-43EE-891D-14D9BB738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739005" cy="457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86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94674E-9589-4FD2-AA9B-B41EFD9D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Multi-objective trust region Bayesian optimization(MORBO)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5517A2AE-C4F3-48E3-9EE7-A8FCF348C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Comparison of MORBO, MOBO, and </a:t>
            </a:r>
            <a:r>
              <a:rPr lang="en-US" altLang="ko-KR" dirty="0" err="1"/>
              <a:t>Sobol</a:t>
            </a:r>
            <a:r>
              <a:rPr lang="en-US" altLang="ko-KR" dirty="0"/>
              <a:t>(quasi-random process) for optimizing three objectives at once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565305E-F1B2-4A29-B308-A740E99E2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222" y="2764465"/>
            <a:ext cx="7333145" cy="389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9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94674E-9589-4FD2-AA9B-B41EFD9D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Multi-objective trust region Bayesian optimization(MORBO)</a:t>
            </a:r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5517A2AE-C4F3-48E3-9EE7-A8FCF348C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computational cost increases exponentially when the number of the objectives P is larger than three</a:t>
            </a:r>
          </a:p>
          <a:p>
            <a:r>
              <a:rPr lang="en-US" altLang="ko-KR" dirty="0"/>
              <a:t>Optimizing upper confidence bound-hypervolume improvement(UCB-HVI) acquisition function without gradient-based method was inefficient </a:t>
            </a:r>
          </a:p>
        </p:txBody>
      </p:sp>
    </p:spTree>
    <p:extLst>
      <p:ext uri="{BB962C8B-B14F-4D97-AF65-F5344CB8AC3E}">
        <p14:creationId xmlns:p14="http://schemas.microsoft.com/office/powerpoint/2010/main" val="334109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1E799-98DB-47A5-8D19-1E307849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Bayesian Optimization of PAL-</a:t>
            </a:r>
            <a:r>
              <a:rPr lang="en-US" altLang="ko-KR" dirty="0" err="1"/>
              <a:t>eLabs</a:t>
            </a:r>
            <a:r>
              <a:rPr lang="en-US" altLang="ko-KR" dirty="0"/>
              <a:t> UED Machine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83C1D8-5A8F-4A73-BDDF-E96C70BE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Input parameters: RF phase, initial beam size, currents of solenoids</a:t>
            </a:r>
          </a:p>
          <a:p>
            <a:r>
              <a:rPr lang="en-US" altLang="ko-KR" dirty="0"/>
              <a:t>Objective parameters:</a:t>
            </a:r>
          </a:p>
          <a:p>
            <a:pPr>
              <a:buFontTx/>
              <a:buChar char="-"/>
            </a:pPr>
            <a:r>
              <a:rPr lang="en-US" altLang="ko-KR" dirty="0"/>
              <a:t>Beam Size(CCD camera)</a:t>
            </a:r>
          </a:p>
          <a:p>
            <a:pPr>
              <a:buFontTx/>
              <a:buChar char="-"/>
            </a:pPr>
            <a:r>
              <a:rPr lang="en-US" altLang="ko-KR" dirty="0"/>
              <a:t>Q-resolution(Bragg peak width of single crystal diffraction image)</a:t>
            </a:r>
          </a:p>
          <a:p>
            <a:pPr>
              <a:buFontTx/>
              <a:buChar char="-"/>
            </a:pPr>
            <a:r>
              <a:rPr lang="en-US" altLang="ko-KR" dirty="0"/>
              <a:t>Bunch length(deflector/rising time of pump-probe experiment)</a:t>
            </a:r>
          </a:p>
        </p:txBody>
      </p:sp>
    </p:spTree>
    <p:extLst>
      <p:ext uri="{BB962C8B-B14F-4D97-AF65-F5344CB8AC3E}">
        <p14:creationId xmlns:p14="http://schemas.microsoft.com/office/powerpoint/2010/main" val="59502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1E799-98DB-47A5-8D19-1E307849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Bayesian Optimization of PAL-</a:t>
            </a:r>
            <a:r>
              <a:rPr lang="en-US" altLang="ko-KR" dirty="0" err="1"/>
              <a:t>eLabs</a:t>
            </a:r>
            <a:r>
              <a:rPr lang="en-US" altLang="ko-KR" dirty="0"/>
              <a:t> UED Machine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83C1D8-5A8F-4A73-BDDF-E96C70BE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Surrogate model: Gaussian process</a:t>
            </a:r>
          </a:p>
          <a:p>
            <a:r>
              <a:rPr lang="en-US" altLang="ko-KR" dirty="0"/>
              <a:t>Kernel: </a:t>
            </a:r>
            <a:r>
              <a:rPr lang="en-US" altLang="ko-KR" dirty="0" err="1"/>
              <a:t>Matern</a:t>
            </a:r>
            <a:r>
              <a:rPr lang="en-US" altLang="ko-KR" dirty="0"/>
              <a:t> function with v=5/2</a:t>
            </a:r>
          </a:p>
          <a:p>
            <a:r>
              <a:rPr lang="en-US" altLang="ko-KR" dirty="0"/>
              <a:t>Initial sample point: 10</a:t>
            </a:r>
          </a:p>
          <a:p>
            <a:r>
              <a:rPr lang="en-US" altLang="ko-KR" dirty="0"/>
              <a:t>Acquisition function: Expected hypervolume improvement(EHVI) </a:t>
            </a:r>
          </a:p>
          <a:p>
            <a:r>
              <a:rPr lang="en-US" altLang="ko-KR" dirty="0"/>
              <a:t>Number of iteration: ~200</a:t>
            </a:r>
          </a:p>
          <a:p>
            <a:r>
              <a:rPr lang="en-US" altLang="ko-KR" dirty="0"/>
              <a:t>Limit of consecutive success/failure: 5/5 </a:t>
            </a:r>
          </a:p>
          <a:p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341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1E799-98DB-47A5-8D19-1E307849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Bayesian Optimization of PAL-</a:t>
            </a:r>
            <a:r>
              <a:rPr lang="en-US" altLang="ko-KR" dirty="0" err="1"/>
              <a:t>eLabs</a:t>
            </a:r>
            <a:r>
              <a:rPr lang="en-US" altLang="ko-KR" dirty="0"/>
              <a:t> UED Machine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83C1D8-5A8F-4A73-BDDF-E96C70BED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Modifying the MORBO code for extracting the beam parameters from diagnostics data and entering the candidate point into the </a:t>
            </a:r>
            <a:r>
              <a:rPr lang="en-US" altLang="ko-KR" dirty="0" err="1"/>
              <a:t>eLabs</a:t>
            </a:r>
            <a:r>
              <a:rPr lang="en-US" altLang="ko-KR" dirty="0"/>
              <a:t> control system(completed)</a:t>
            </a:r>
          </a:p>
          <a:p>
            <a:r>
              <a:rPr lang="en-US" altLang="ko-KR" dirty="0"/>
              <a:t>Test of MORBO code with the beam size the only objective parameter(planned)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509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342E72-3EEA-4B60-96EB-25FC17E2E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Plan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319800-C2E1-40BC-A4B2-672C9EFDC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Optimization of PAL-</a:t>
            </a:r>
            <a:r>
              <a:rPr lang="en-US" altLang="ko-KR" dirty="0" err="1"/>
              <a:t>eLabs</a:t>
            </a:r>
            <a:r>
              <a:rPr lang="en-US" altLang="ko-KR" dirty="0"/>
              <a:t> UED machine parameters</a:t>
            </a:r>
          </a:p>
          <a:p>
            <a:pPr marL="0" indent="0">
              <a:buNone/>
            </a:pPr>
            <a:r>
              <a:rPr lang="en-US" altLang="ko-KR" dirty="0"/>
              <a:t>- Obtaining solid sample for measuring Bragg peak width</a:t>
            </a:r>
          </a:p>
          <a:p>
            <a:pPr marL="0" indent="0">
              <a:buNone/>
            </a:pPr>
            <a:r>
              <a:rPr lang="en-US" altLang="ko-KR" dirty="0"/>
              <a:t>- Diagnostics for measuring </a:t>
            </a:r>
            <a:r>
              <a:rPr lang="en-US" altLang="ko-KR"/>
              <a:t>bunch length</a:t>
            </a:r>
            <a:endParaRPr lang="en-US" altLang="ko-KR" dirty="0"/>
          </a:p>
          <a:p>
            <a:r>
              <a:rPr lang="en-US" altLang="ko-KR" dirty="0"/>
              <a:t>Participation of gas UED experiment (with IBS)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9675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265</Words>
  <Application>Microsoft Office PowerPoint</Application>
  <PresentationFormat>와이드스크린</PresentationFormat>
  <Paragraphs>31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20250801 Group Meeting</vt:lpstr>
      <vt:lpstr>Ultrafast Electron Diffraction</vt:lpstr>
      <vt:lpstr>Bayesian Optimization</vt:lpstr>
      <vt:lpstr>Multi-objective trust region Bayesian optimization(MORBO)</vt:lpstr>
      <vt:lpstr>Multi-objective trust region Bayesian optimization(MORBO)</vt:lpstr>
      <vt:lpstr>Bayesian Optimization of PAL-eLabs UED Machine</vt:lpstr>
      <vt:lpstr>Bayesian Optimization of PAL-eLabs UED Machine</vt:lpstr>
      <vt:lpstr>Bayesian Optimization of PAL-eLabs UED Machine</vt:lpstr>
      <vt:lpstr>Future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20250801 Group Meeting</dc:title>
  <dc:creator>SAMSUNG</dc:creator>
  <cp:lastModifiedBy>SAMSUNG</cp:lastModifiedBy>
  <cp:revision>50</cp:revision>
  <dcterms:created xsi:type="dcterms:W3CDTF">2025-07-31T12:40:30Z</dcterms:created>
  <dcterms:modified xsi:type="dcterms:W3CDTF">2025-07-31T16:19:45Z</dcterms:modified>
</cp:coreProperties>
</file>