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08" r:id="rId3"/>
    <p:sldId id="404" r:id="rId4"/>
    <p:sldId id="403" r:id="rId5"/>
    <p:sldId id="257" r:id="rId6"/>
    <p:sldId id="409" r:id="rId7"/>
    <p:sldId id="406" r:id="rId8"/>
    <p:sldId id="258" r:id="rId9"/>
    <p:sldId id="259" r:id="rId10"/>
    <p:sldId id="261" r:id="rId11"/>
    <p:sldId id="410" r:id="rId12"/>
    <p:sldId id="411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AA96-780A-4749-858F-C6DCF0DF24A9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EBDA-3556-4A88-91E0-0BE57C0DE7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77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Beam spec</a:t>
            </a:r>
            <a:r>
              <a:rPr lang="ko-KR" altLang="en-US" dirty="0" err="1"/>
              <a:t>바뀐거</a:t>
            </a:r>
            <a:r>
              <a:rPr lang="en-US" altLang="ko-KR" dirty="0"/>
              <a:t>, dispersion, divergency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0AE4-D9A8-4673-81C3-1C1B3A43C4B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33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Radiator </a:t>
            </a:r>
            <a:r>
              <a:rPr lang="ko-KR" altLang="en-US" dirty="0"/>
              <a:t>분리해서 설치</a:t>
            </a:r>
            <a:r>
              <a:rPr lang="en-US" altLang="ko-KR" dirty="0"/>
              <a:t>, THz </a:t>
            </a:r>
            <a:r>
              <a:rPr lang="en-US" altLang="ko-KR" dirty="0" err="1"/>
              <a:t>camer</a:t>
            </a:r>
            <a:r>
              <a:rPr lang="ko-KR" altLang="en-US" dirty="0"/>
              <a:t>로 </a:t>
            </a:r>
            <a:r>
              <a:rPr lang="en-US" altLang="ko-KR" dirty="0"/>
              <a:t>beam </a:t>
            </a:r>
            <a:r>
              <a:rPr lang="en-US" altLang="ko-KR" dirty="0" err="1"/>
              <a:t>profil</a:t>
            </a:r>
            <a:r>
              <a:rPr lang="ko-KR" altLang="en-US" dirty="0"/>
              <a:t>확인</a:t>
            </a:r>
            <a:r>
              <a:rPr lang="en-US" altLang="ko-KR" dirty="0"/>
              <a:t>, radiator crystal</a:t>
            </a:r>
            <a:r>
              <a:rPr lang="ko-KR" altLang="en-US" dirty="0"/>
              <a:t> 변경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BDA-3556-4A88-91E0-0BE57C0DE78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98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A08207-D55D-BA18-B690-6BD49194C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BC7005-2AC4-8860-278B-C327B9B51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A5884E-637D-29D5-FC3B-4A7C88E2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58A94F-B9A3-DBD1-2247-D82E370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9C563E-28AA-2262-1228-082EB61F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500F0-7779-0B8E-AB33-CE24EF97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78E9C4-D74D-6666-00A7-F1D34152D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8D7D53-962E-6C59-7B17-DE64299F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B2A721-F6B3-8D92-B3C9-29409187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BF4157-820F-83DB-C231-F7C2EFA5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67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F2C3BEB-C987-5BE4-99C9-6A83C1262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EDC23C8-1710-4D49-32F2-C0AD0AD46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FDE0A6-7BA4-0693-E7DD-87C7F162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D35A20-A0F9-1A69-5A3E-137F1738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F43781-E9B7-D773-3236-12255751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41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86DF6-655A-6FAD-9243-54C14A61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707D62-0288-2D00-0E3E-86A096547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B37064-A09F-6244-B403-2CD09C90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CBBA6-55A2-2737-6C6A-521C477A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E3D36B-3192-7BB7-BB44-6F8650EB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9C1C79-F81F-84B0-1CCE-E15D8F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63AE76-6AA5-866F-B555-772E8062A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40CEDE-B36D-E382-5773-595C93F2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90497B-A21C-9E8B-2E38-EF2CF79F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DB3B6A-A85A-2284-E05C-9A015843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87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53F6C5-CE57-C4DD-E5B3-5E93C250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955383-733B-5E4D-FCB1-2AA43F083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96B2F0-7F0B-8484-0DD2-8D9E18B97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B2F7E-7859-74D0-4EBF-0C732C83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A396C5A-952F-48BF-8951-89B76057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7E17A1-FBE8-BC0C-2826-596390F8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11DC1A-A587-676A-E5CC-29CF8616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DF352-8205-7C8B-4C9B-5E949209B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E96941-66ED-65FF-B67E-81961092A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30213F9-0681-2F3C-D331-8C6B1F7B1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B71CE82-BBD3-7D66-CBA3-65C954E5C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2F197AD-3D6A-DD70-E662-4A8C9606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C31DE75-27AE-6E12-7A8A-3EE31C47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EDFE80-E18D-CE3A-CE94-E05C863C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22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D6FF0-097E-B59D-F3AE-C39A074E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2AEFCF-5D79-89DE-E602-807DF20C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2C51D38-DE99-4C58-D56E-D76649B3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834B58C-FB0C-C3E2-E955-86C62575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9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40BF6CB-38C6-B0EA-2D52-E3DE75BA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2DA357-0B10-3AE2-569A-0AE619AD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FC9637-B6BA-9B17-5C49-7304DF01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1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9413BB-6F49-C8F0-36BA-11EDBA28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995ADB-DC30-1A43-D362-636387A4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010756-4D24-521C-3E99-0C779FC74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63EDED-9C42-986E-315A-C8135C41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2006E2-BCDB-8B3A-A70F-ED883AE0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443AB8-1A28-9BF8-0B91-CFFDDFB0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35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5B18F4-EC69-33A9-AA13-FDE2CE2E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F9E7161-17C3-2483-0410-C4BE1B83D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C4CCC0-56EC-59B4-A8FC-15ACFB14D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DC2C99-2908-436E-A927-EE05FA98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730C57-2D05-E64F-6378-3ACDA6B7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2C9E68-D67C-D252-36EE-16B56F31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71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23B5C2-46F3-7493-0FA6-3927DC2D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AD7E9C3-254D-CB76-9D5F-BA1F098B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FC854C-75C9-E7F7-4439-E39817173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F3E91-0FA6-457A-8D98-E92590CAEA35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2E44D1-C6AF-A965-A1B2-2D4B6D520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B86EF5-F1BB-B06B-E153-C9842E614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E14A04-E695-4ED3-A0B2-5DFF184C3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09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10" Type="http://schemas.openxmlformats.org/officeDocument/2006/relationships/image" Target="../media/image90.png"/><Relationship Id="rId4" Type="http://schemas.openxmlformats.org/officeDocument/2006/relationships/image" Target="../media/image30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40DF36-B393-FB9E-6197-753FD0E92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Group 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ECECEAD-5371-942A-1AA6-B0BEA8707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2025/07/31</a:t>
            </a:r>
          </a:p>
          <a:p>
            <a:r>
              <a:rPr lang="ko-KR" altLang="en-US" dirty="0"/>
              <a:t>장원</a:t>
            </a:r>
          </a:p>
        </p:txBody>
      </p:sp>
    </p:spTree>
    <p:extLst>
      <p:ext uri="{BB962C8B-B14F-4D97-AF65-F5344CB8AC3E}">
        <p14:creationId xmlns:p14="http://schemas.microsoft.com/office/powerpoint/2010/main" val="293118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5EAD-989B-A971-39B0-F3F0D6EDA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7BBFC2-A92C-8CF9-EF5C-41649CAE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about Filter and Autocorrelation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803CA-D569-5D9A-5AA1-49FB406831EA}"/>
                  </a:ext>
                </a:extLst>
              </p:cNvPr>
              <p:cNvSpPr txBox="1"/>
              <p:nvPr/>
            </p:nvSpPr>
            <p:spPr>
              <a:xfrm>
                <a:off x="651164" y="1564413"/>
                <a:ext cx="4456544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>
                    <a:cs typeface="Arial" panose="020B0604020202020204" pitchFamily="34" charset="0"/>
                  </a:rPr>
                  <a:t>Raw data: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~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0,</m:t>
                            </m:r>
                            <m:sSup>
                              <m:s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ko-KR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803CA-D569-5D9A-5AA1-49FB40683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1564413"/>
                <a:ext cx="4456544" cy="439736"/>
              </a:xfrm>
              <a:prstGeom prst="rect">
                <a:avLst/>
              </a:prstGeom>
              <a:blipFill>
                <a:blip r:embed="rId2"/>
                <a:stretch>
                  <a:fillRect l="-1505" t="-11111" b="-18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C084E-E579-1B87-77F5-3B9F500D6A59}"/>
                  </a:ext>
                </a:extLst>
              </p:cNvPr>
              <p:cNvSpPr txBox="1"/>
              <p:nvPr/>
            </p:nvSpPr>
            <p:spPr>
              <a:xfrm>
                <a:off x="651164" y="2095504"/>
                <a:ext cx="5444836" cy="663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>
                    <a:cs typeface="Arial" panose="020B0604020202020204" pitchFamily="34" charset="0"/>
                  </a:rPr>
                  <a:t>Gaussian filter: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</m:d>
                    <m:r>
                      <a:rPr lang="en-US" altLang="ko-KR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𝑓𝑖𝑙𝑡𝑒𝑟</m:t>
                            </m:r>
                          </m:sub>
                          <m:sup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f>
                          <m:f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𝑓𝑖𝑙𝑡𝑒𝑟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C084E-E579-1B87-77F5-3B9F500D6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2095504"/>
                <a:ext cx="5444836" cy="663580"/>
              </a:xfrm>
              <a:prstGeom prst="rect">
                <a:avLst/>
              </a:prstGeom>
              <a:blipFill>
                <a:blip r:embed="rId3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44858F-E29F-8AF2-2796-72FB4C907F05}"/>
                  </a:ext>
                </a:extLst>
              </p:cNvPr>
              <p:cNvSpPr txBox="1"/>
              <p:nvPr/>
            </p:nvSpPr>
            <p:spPr>
              <a:xfrm>
                <a:off x="651163" y="2865445"/>
                <a:ext cx="8224981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>
                    <a:cs typeface="Arial" panose="020B0604020202020204" pitchFamily="34" charset="0"/>
                  </a:rPr>
                  <a:t>Filtered data’s autocorrelation: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gg</m:t>
                        </m:r>
                      </m:sub>
                    </m:sSub>
                    <m:d>
                      <m:d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Δx</m:t>
                        </m:r>
                        <m: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Δy</m:t>
                        </m:r>
                      </m:e>
                    </m:d>
                    <m:r>
                      <a:rPr lang="en-US" altLang="ko-KR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sub>
                          <m:sup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m:rPr>
                        <m:sty m:val="p"/>
                      </m:rPr>
                      <a:rPr lang="en-US" altLang="ko-KR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exp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⁡(−</m:t>
                    </m:r>
                    <m:f>
                      <m:f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sub>
                          <m:sup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ko-KR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44858F-E29F-8AF2-2796-72FB4C907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3" y="2865445"/>
                <a:ext cx="8224981" cy="648191"/>
              </a:xfrm>
              <a:prstGeom prst="rect">
                <a:avLst/>
              </a:prstGeom>
              <a:blipFill>
                <a:blip r:embed="rId4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9A4E9C-43B1-B811-770C-40F9EA456D3C}"/>
                  </a:ext>
                </a:extLst>
              </p:cNvPr>
              <p:cNvSpPr txBox="1"/>
              <p:nvPr/>
            </p:nvSpPr>
            <p:spPr>
              <a:xfrm>
                <a:off x="1405446" y="3855062"/>
                <a:ext cx="8224981" cy="443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>
                    <a:cs typeface="Arial" panose="020B0604020202020204" pitchFamily="34" charset="0"/>
                  </a:rPr>
                  <a:t>Full width half maximum,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fwhm</m:t>
                        </m:r>
                      </m:sub>
                      <m:sup>
                        <m:r>
                          <a:rPr lang="en-US" altLang="ko-KR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bSup>
                      <m:sSubSup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  <m: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𝑙𝑛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9A4E9C-43B1-B811-770C-40F9EA456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46" y="3855062"/>
                <a:ext cx="8224981" cy="443904"/>
              </a:xfrm>
              <a:prstGeom prst="rect">
                <a:avLst/>
              </a:prstGeom>
              <a:blipFill>
                <a:blip r:embed="rId5"/>
                <a:stretch>
                  <a:fillRect l="-815" t="-4110" b="-16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18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3164816-A474-2E35-56BC-E9E2E2DC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265879"/>
            <a:ext cx="3250254" cy="26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AB0C8493-7183-683F-97FC-93EC555F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93" y="1075897"/>
            <a:ext cx="3250254" cy="26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EC55AD0-7868-2B2E-BDE2-54D711B9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5" y="3760407"/>
            <a:ext cx="3411393" cy="21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AB7F4-28D0-81D6-9483-3356458569D1}"/>
              </a:ext>
            </a:extLst>
          </p:cNvPr>
          <p:cNvSpPr txBox="1"/>
          <p:nvPr/>
        </p:nvSpPr>
        <p:spPr>
          <a:xfrm>
            <a:off x="281064" y="252154"/>
            <a:ext cx="4411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dirty="0"/>
              <a:t>200x200 grid</a:t>
            </a:r>
            <a:endParaRPr lang="ko-KR" altLang="en-US" sz="4000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96E7CCDA-4EE6-EB29-9E27-6E567833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1" y="3693568"/>
            <a:ext cx="4171347" cy="25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출력 이미지">
            <a:extLst>
              <a:ext uri="{FF2B5EF4-FFF2-40B4-BE49-F238E27FC236}">
                <a16:creationId xmlns:a16="http://schemas.microsoft.com/office/drawing/2014/main" id="{55C1E02A-4ED6-87B6-156D-A6E2972C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70" y="956155"/>
            <a:ext cx="3257015" cy="27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98E57-2EDE-795F-528B-D0AA6EED1D13}"/>
                  </a:ext>
                </a:extLst>
              </p:cNvPr>
              <p:cNvSpPr txBox="1"/>
              <p:nvPr/>
            </p:nvSpPr>
            <p:spPr>
              <a:xfrm>
                <a:off x="7549421" y="131288"/>
                <a:ext cx="4411382" cy="758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sz="4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98E57-2EDE-795F-528B-D0AA6EED1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21" y="131288"/>
                <a:ext cx="4411382" cy="758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81F259-F5B0-81D0-E091-EC317F247919}"/>
              </a:ext>
            </a:extLst>
          </p:cNvPr>
          <p:cNvSpPr txBox="1"/>
          <p:nvPr/>
        </p:nvSpPr>
        <p:spPr>
          <a:xfrm>
            <a:off x="871149" y="6070269"/>
            <a:ext cx="667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Need to increase the grid size or reduce the FFT spacing.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02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0145C1-9FDD-ED7F-8FB8-C14B26DB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ko-KR" dirty="0"/>
              <a:t>Butterworth filter</a:t>
            </a:r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BB409AD-AC3C-ED9C-5061-4A2F4EAB9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>
            <a:fillRect/>
          </a:stretch>
        </p:blipFill>
        <p:spPr bwMode="auto">
          <a:xfrm>
            <a:off x="908251" y="2330907"/>
            <a:ext cx="4203901" cy="33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F0B081-360B-5733-F195-7D3DF4005020}"/>
                  </a:ext>
                </a:extLst>
              </p:cNvPr>
              <p:cNvSpPr txBox="1"/>
              <p:nvPr/>
            </p:nvSpPr>
            <p:spPr>
              <a:xfrm>
                <a:off x="629417" y="1631214"/>
                <a:ext cx="7289069" cy="542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>
                    <a:cs typeface="Arial" panose="020B0604020202020204" pitchFamily="34" charset="0"/>
                  </a:rPr>
                  <a:t>Butterworth filter: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F0B081-360B-5733-F195-7D3DF400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7" y="1631214"/>
                <a:ext cx="7289069" cy="542008"/>
              </a:xfrm>
              <a:prstGeom prst="rect">
                <a:avLst/>
              </a:prstGeom>
              <a:blipFill>
                <a:blip r:embed="rId3"/>
                <a:stretch>
                  <a:fillRect l="-836" b="-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880FAEF8-3B7C-4033-3F1C-0B2AAD3A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28" y="2975277"/>
            <a:ext cx="3370523" cy="22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05004-3659-0FF5-A669-DFB5FC2854F3}"/>
                  </a:ext>
                </a:extLst>
              </p:cNvPr>
              <p:cNvSpPr txBox="1"/>
              <p:nvPr/>
            </p:nvSpPr>
            <p:spPr>
              <a:xfrm>
                <a:off x="7394165" y="1674307"/>
                <a:ext cx="3740445" cy="542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>
                    <a:cs typeface="Arial" panose="020B0604020202020204" pitchFamily="34" charset="0"/>
                  </a:rPr>
                  <a:t>Gaussian filter: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05004-3659-0FF5-A669-DFB5FC285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165" y="1674307"/>
                <a:ext cx="3740445" cy="542008"/>
              </a:xfrm>
              <a:prstGeom prst="rect">
                <a:avLst/>
              </a:prstGeom>
              <a:blipFill>
                <a:blip r:embed="rId5"/>
                <a:stretch>
                  <a:fillRect l="-1792" b="-33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21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43A2D-04C6-5DC8-8676-56EF10D8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50977-0322-8BFF-176D-DF2429DD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981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Cherenkov diffraction radiation(</a:t>
            </a:r>
            <a:r>
              <a:rPr lang="en-US" altLang="ko-KR" dirty="0" err="1"/>
              <a:t>ChDR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5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2F747-4BAE-B3E0-5A42-DB8ECCD3ED6C}"/>
              </a:ext>
            </a:extLst>
          </p:cNvPr>
          <p:cNvSpPr txBox="1"/>
          <p:nvPr/>
        </p:nvSpPr>
        <p:spPr>
          <a:xfrm>
            <a:off x="343291" y="331388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Future plan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4138C38-B9A4-5054-96ED-9ED61438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91" y="955900"/>
            <a:ext cx="746760" cy="588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8</a:t>
            </a:r>
            <a:r>
              <a:rPr lang="ko-KR" altLang="en-US" dirty="0"/>
              <a:t>월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CE9BE20-5943-39C8-57D0-0B310DA7920E}"/>
              </a:ext>
            </a:extLst>
          </p:cNvPr>
          <p:cNvSpPr txBox="1">
            <a:spLocks/>
          </p:cNvSpPr>
          <p:nvPr/>
        </p:nvSpPr>
        <p:spPr>
          <a:xfrm>
            <a:off x="539537" y="2785048"/>
            <a:ext cx="3713941" cy="588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10/24~ 11/14 (3weeks) 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1D25C-CCDC-35F5-CFD4-F7932D80CBE9}"/>
              </a:ext>
            </a:extLst>
          </p:cNvPr>
          <p:cNvSpPr txBox="1"/>
          <p:nvPr/>
        </p:nvSpPr>
        <p:spPr>
          <a:xfrm>
            <a:off x="452183" y="1374928"/>
            <a:ext cx="3812112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Crystal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Analytical calculation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62BB8-72EC-3420-E258-F4EDD83DFE93}"/>
              </a:ext>
            </a:extLst>
          </p:cNvPr>
          <p:cNvSpPr txBox="1"/>
          <p:nvPr/>
        </p:nvSpPr>
        <p:spPr>
          <a:xfrm>
            <a:off x="452183" y="3242091"/>
            <a:ext cx="5400767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Conduct an experiment at GIST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Confirm that the beam has been properly produced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Confirm the proper operation of the plasma lens(~10days)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bunch length measurement, check beam profile)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21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39E1556D-1EE8-44E3-9936-1EFFEBB5F257}"/>
              </a:ext>
            </a:extLst>
          </p:cNvPr>
          <p:cNvSpPr txBox="1"/>
          <p:nvPr/>
        </p:nvSpPr>
        <p:spPr>
          <a:xfrm>
            <a:off x="186273" y="169307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Meeting notes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1F2C362B-6752-4C48-8C70-B883288EF390}"/>
                  </a:ext>
                </a:extLst>
              </p:cNvPr>
              <p:cNvSpPr/>
              <p:nvPr/>
            </p:nvSpPr>
            <p:spPr>
              <a:xfrm>
                <a:off x="1551921" y="1336706"/>
                <a:ext cx="4080796" cy="849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𝑏𝑢𝑛𝑐h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1F2C362B-6752-4C48-8C70-B883288EF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921" y="1336706"/>
                <a:ext cx="4080796" cy="849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직사각형 53">
            <a:extLst>
              <a:ext uri="{FF2B5EF4-FFF2-40B4-BE49-F238E27FC236}">
                <a16:creationId xmlns:a16="http://schemas.microsoft.com/office/drawing/2014/main" id="{3F6448B8-7D72-4005-9651-119951453010}"/>
              </a:ext>
            </a:extLst>
          </p:cNvPr>
          <p:cNvSpPr/>
          <p:nvPr/>
        </p:nvSpPr>
        <p:spPr>
          <a:xfrm>
            <a:off x="1631147" y="1410119"/>
            <a:ext cx="1244400" cy="8394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4DED22-837B-4B6C-B87D-200382B28875}"/>
              </a:ext>
            </a:extLst>
          </p:cNvPr>
          <p:cNvSpPr txBox="1"/>
          <p:nvPr/>
        </p:nvSpPr>
        <p:spPr>
          <a:xfrm>
            <a:off x="1536334" y="2378323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What we Measure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(Coherent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B318D9-163E-43DA-92A3-8DDA25C046E7}"/>
              </a:ext>
            </a:extLst>
          </p:cNvPr>
          <p:cNvSpPr txBox="1"/>
          <p:nvPr/>
        </p:nvSpPr>
        <p:spPr>
          <a:xfrm>
            <a:off x="7170754" y="630972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What we already know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(Incoherent / Single particle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7B2C01-D421-4D2D-A111-41BCA4D8CCA2}"/>
              </a:ext>
            </a:extLst>
          </p:cNvPr>
          <p:cNvSpPr txBox="1"/>
          <p:nvPr/>
        </p:nvSpPr>
        <p:spPr>
          <a:xfrm>
            <a:off x="4433942" y="2463830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What we want to know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(Bunch length)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8501880-0F6F-44ED-8521-715C17889894}"/>
              </a:ext>
            </a:extLst>
          </p:cNvPr>
          <p:cNvSpPr/>
          <p:nvPr/>
        </p:nvSpPr>
        <p:spPr>
          <a:xfrm>
            <a:off x="3631293" y="1411449"/>
            <a:ext cx="603824" cy="81857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231DB1B-A384-4B57-9628-D9334CE584A0}"/>
              </a:ext>
            </a:extLst>
          </p:cNvPr>
          <p:cNvSpPr/>
          <p:nvPr/>
        </p:nvSpPr>
        <p:spPr>
          <a:xfrm>
            <a:off x="4265097" y="1410118"/>
            <a:ext cx="1227719" cy="81990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4F43F4CD-1E60-4C3A-882B-FFFD0423502B}"/>
              </a:ext>
            </a:extLst>
          </p:cNvPr>
          <p:cNvCxnSpPr>
            <a:cxnSpLocks/>
            <a:stCxn id="59" idx="2"/>
            <a:endCxn id="57" idx="0"/>
          </p:cNvCxnSpPr>
          <p:nvPr/>
        </p:nvCxnSpPr>
        <p:spPr>
          <a:xfrm>
            <a:off x="4878957" y="2230027"/>
            <a:ext cx="674042" cy="233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그림 62">
            <a:extLst>
              <a:ext uri="{FF2B5EF4-FFF2-40B4-BE49-F238E27FC236}">
                <a16:creationId xmlns:a16="http://schemas.microsoft.com/office/drawing/2014/main" id="{6B6CFA78-B0E0-4C4F-A270-739557369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8" y="3111395"/>
            <a:ext cx="4574821" cy="3431116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19ABDC0F-339D-4780-8698-BE3F7CE8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390" y="1167405"/>
            <a:ext cx="4169004" cy="333520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23EAB68-CEC8-41FF-9D90-36BDA36FC267}"/>
              </a:ext>
            </a:extLst>
          </p:cNvPr>
          <p:cNvSpPr/>
          <p:nvPr/>
        </p:nvSpPr>
        <p:spPr>
          <a:xfrm>
            <a:off x="6942614" y="4250609"/>
            <a:ext cx="3832524" cy="1152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TW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Laser,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LWFA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Expected e-beam parameters:</a:t>
            </a:r>
            <a:b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6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MeV,</a:t>
            </a:r>
            <a:r>
              <a:rPr lang="ko-KR" altLang="en-US" sz="16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1~5</a:t>
            </a:r>
            <a:r>
              <a:rPr lang="ko-KR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fs(0.3~1.5 um), 10 </a:t>
            </a:r>
            <a:r>
              <a:rPr lang="en-US" altLang="ko-KR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lang="ko-KR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FDFF5394-E558-49BF-BED7-8F4EC47B216B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2484671" y="2963098"/>
            <a:ext cx="0" cy="580202"/>
          </a:xfrm>
          <a:prstGeom prst="straightConnector1">
            <a:avLst/>
          </a:prstGeom>
          <a:ln w="12700">
            <a:solidFill>
              <a:srgbClr val="FF0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61BE027B-9A05-40F8-8661-0D6D9074A7AA}"/>
              </a:ext>
            </a:extLst>
          </p:cNvPr>
          <p:cNvCxnSpPr>
            <a:cxnSpLocks/>
          </p:cNvCxnSpPr>
          <p:nvPr/>
        </p:nvCxnSpPr>
        <p:spPr>
          <a:xfrm flipH="1">
            <a:off x="3320717" y="3048605"/>
            <a:ext cx="1033343" cy="71126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52FE2426-D4A0-49B0-B421-58CA607709EC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2905527" y="2230027"/>
            <a:ext cx="1027678" cy="12470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연결선: 꺾임 85">
            <a:extLst>
              <a:ext uri="{FF2B5EF4-FFF2-40B4-BE49-F238E27FC236}">
                <a16:creationId xmlns:a16="http://schemas.microsoft.com/office/drawing/2014/main" id="{AA9A5A19-FDBB-4352-9E2C-E67FD6693AFA}"/>
              </a:ext>
            </a:extLst>
          </p:cNvPr>
          <p:cNvCxnSpPr>
            <a:stCxn id="58" idx="0"/>
            <a:endCxn id="56" idx="1"/>
          </p:cNvCxnSpPr>
          <p:nvPr/>
        </p:nvCxnSpPr>
        <p:spPr>
          <a:xfrm rot="5400000" flipH="1" flipV="1">
            <a:off x="5307935" y="-451369"/>
            <a:ext cx="488089" cy="323754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16E1092C-CF47-A8F7-4C4E-10ADEFF1EF1C}"/>
                  </a:ext>
                </a:extLst>
              </p:cNvPr>
              <p:cNvSpPr/>
              <p:nvPr/>
            </p:nvSpPr>
            <p:spPr>
              <a:xfrm>
                <a:off x="7170754" y="5274584"/>
                <a:ext cx="4436288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~200MeV,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~ 10%</m:t>
                    </m:r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divergency</a:t>
                </a:r>
                <a:endParaRPr lang="ko-KR" alt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16E1092C-CF47-A8F7-4C4E-10ADEFF1E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754" y="5274584"/>
                <a:ext cx="4436288" cy="416011"/>
              </a:xfrm>
              <a:prstGeom prst="rect">
                <a:avLst/>
              </a:prstGeom>
              <a:blipFill>
                <a:blip r:embed="rId6"/>
                <a:stretch>
                  <a:fillRect l="-687" b="-191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FDC1EE-0B31-D28E-F2BF-97AAAA331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9" y="5630515"/>
            <a:ext cx="4792394" cy="1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91796F9-FA04-0C20-040F-9DF26031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4" y="680184"/>
            <a:ext cx="2556925" cy="1649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C1AD7C-E7A3-1EE6-868A-EF1CB07797B9}"/>
              </a:ext>
            </a:extLst>
          </p:cNvPr>
          <p:cNvSpPr txBox="1"/>
          <p:nvPr/>
        </p:nvSpPr>
        <p:spPr>
          <a:xfrm>
            <a:off x="186273" y="169307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Meeting notes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1">
            <a:extLst>
              <a:ext uri="{FF2B5EF4-FFF2-40B4-BE49-F238E27FC236}">
                <a16:creationId xmlns:a16="http://schemas.microsoft.com/office/drawing/2014/main" id="{0241A230-2605-8DB6-7DAB-332CE1D0C854}"/>
              </a:ext>
            </a:extLst>
          </p:cNvPr>
          <p:cNvSpPr/>
          <p:nvPr/>
        </p:nvSpPr>
        <p:spPr>
          <a:xfrm>
            <a:off x="3295731" y="1118953"/>
            <a:ext cx="914400" cy="3657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C28CE-7FF5-DF9B-7F09-3FB842F329AA}"/>
              </a:ext>
            </a:extLst>
          </p:cNvPr>
          <p:cNvSpPr txBox="1"/>
          <p:nvPr/>
        </p:nvSpPr>
        <p:spPr>
          <a:xfrm>
            <a:off x="3303309" y="668466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Laser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B2A02F3-375D-F5A8-D04C-697FB7B8B9E7}"/>
              </a:ext>
            </a:extLst>
          </p:cNvPr>
          <p:cNvSpPr/>
          <p:nvPr/>
        </p:nvSpPr>
        <p:spPr>
          <a:xfrm>
            <a:off x="4400589" y="851346"/>
            <a:ext cx="914400" cy="914400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6228A-71E7-4C73-DCB4-76FB3604852E}"/>
              </a:ext>
            </a:extLst>
          </p:cNvPr>
          <p:cNvSpPr txBox="1"/>
          <p:nvPr/>
        </p:nvSpPr>
        <p:spPr>
          <a:xfrm>
            <a:off x="4427100" y="1779600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LWFA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982768E-FA96-AD70-9025-9ED61E6D3BF1}"/>
              </a:ext>
            </a:extLst>
          </p:cNvPr>
          <p:cNvSpPr/>
          <p:nvPr/>
        </p:nvSpPr>
        <p:spPr>
          <a:xfrm>
            <a:off x="5314989" y="846727"/>
            <a:ext cx="914400" cy="914400"/>
          </a:xfrm>
          <a:prstGeom prst="rect">
            <a:avLst/>
          </a:prstGeom>
          <a:solidFill>
            <a:srgbClr val="B4B4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CA2BC-4C01-AAC3-058A-40EDEDDF8369}"/>
              </a:ext>
            </a:extLst>
          </p:cNvPr>
          <p:cNvSpPr txBox="1"/>
          <p:nvPr/>
        </p:nvSpPr>
        <p:spPr>
          <a:xfrm>
            <a:off x="5257385" y="1784632"/>
            <a:ext cx="1428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Plasma lens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196EDAB-1C20-8AB7-4905-3B03C5774827}"/>
              </a:ext>
            </a:extLst>
          </p:cNvPr>
          <p:cNvSpPr/>
          <p:nvPr/>
        </p:nvSpPr>
        <p:spPr>
          <a:xfrm>
            <a:off x="8488202" y="865200"/>
            <a:ext cx="914400" cy="9144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9C149-B4E4-EA5E-6A33-32FA78229C67}"/>
              </a:ext>
            </a:extLst>
          </p:cNvPr>
          <p:cNvSpPr txBox="1"/>
          <p:nvPr/>
        </p:nvSpPr>
        <p:spPr>
          <a:xfrm>
            <a:off x="8488202" y="1871040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Radiator</a:t>
            </a:r>
          </a:p>
        </p:txBody>
      </p:sp>
      <p:cxnSp>
        <p:nvCxnSpPr>
          <p:cNvPr id="15" name="Connector 9">
            <a:extLst>
              <a:ext uri="{FF2B5EF4-FFF2-40B4-BE49-F238E27FC236}">
                <a16:creationId xmlns:a16="http://schemas.microsoft.com/office/drawing/2014/main" id="{62766764-52B9-98DB-EBE0-9DC45CBE8DCA}"/>
              </a:ext>
            </a:extLst>
          </p:cNvPr>
          <p:cNvCxnSpPr/>
          <p:nvPr/>
        </p:nvCxnSpPr>
        <p:spPr>
          <a:xfrm>
            <a:off x="8945402" y="1322400"/>
            <a:ext cx="914400" cy="914400"/>
          </a:xfrm>
          <a:prstGeom prst="line">
            <a:avLst/>
          </a:prstGeom>
          <a:ln w="38100">
            <a:solidFill>
              <a:srgbClr val="FFD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0">
            <a:extLst>
              <a:ext uri="{FF2B5EF4-FFF2-40B4-BE49-F238E27FC236}">
                <a16:creationId xmlns:a16="http://schemas.microsoft.com/office/drawing/2014/main" id="{04BA92E8-3B3A-37B9-A3CC-EB85938010DE}"/>
              </a:ext>
            </a:extLst>
          </p:cNvPr>
          <p:cNvCxnSpPr/>
          <p:nvPr/>
        </p:nvCxnSpPr>
        <p:spPr>
          <a:xfrm>
            <a:off x="9859802" y="2236800"/>
            <a:ext cx="0" cy="914400"/>
          </a:xfrm>
          <a:prstGeom prst="line">
            <a:avLst/>
          </a:prstGeom>
          <a:ln w="38100">
            <a:solidFill>
              <a:srgbClr val="FFD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939128-9255-C187-0B9F-444FE5B01914}"/>
              </a:ext>
            </a:extLst>
          </p:cNvPr>
          <p:cNvSpPr txBox="1"/>
          <p:nvPr/>
        </p:nvSpPr>
        <p:spPr>
          <a:xfrm>
            <a:off x="8046050" y="3180273"/>
            <a:ext cx="3090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Spectrometer, </a:t>
            </a:r>
            <a:r>
              <a:rPr lang="en-US" dirty="0">
                <a:solidFill>
                  <a:srgbClr val="FF0000"/>
                </a:solidFill>
              </a:rPr>
              <a:t>THz camera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" name="Right Arrow 1">
            <a:extLst>
              <a:ext uri="{FF2B5EF4-FFF2-40B4-BE49-F238E27FC236}">
                <a16:creationId xmlns:a16="http://schemas.microsoft.com/office/drawing/2014/main" id="{D7755CB4-CEC9-8825-A57C-9FD69D8C86DF}"/>
              </a:ext>
            </a:extLst>
          </p:cNvPr>
          <p:cNvSpPr/>
          <p:nvPr/>
        </p:nvSpPr>
        <p:spPr>
          <a:xfrm>
            <a:off x="6545605" y="1111809"/>
            <a:ext cx="1752139" cy="3657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평행 사변형 19">
            <a:extLst>
              <a:ext uri="{FF2B5EF4-FFF2-40B4-BE49-F238E27FC236}">
                <a16:creationId xmlns:a16="http://schemas.microsoft.com/office/drawing/2014/main" id="{441C260B-DF2B-ED94-1526-41188F433782}"/>
              </a:ext>
            </a:extLst>
          </p:cNvPr>
          <p:cNvSpPr/>
          <p:nvPr/>
        </p:nvSpPr>
        <p:spPr>
          <a:xfrm>
            <a:off x="11027841" y="88446"/>
            <a:ext cx="216541" cy="2467908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8C5B0-D983-44E1-6207-C1E24B62FA4C}"/>
              </a:ext>
            </a:extLst>
          </p:cNvPr>
          <p:cNvSpPr txBox="1"/>
          <p:nvPr/>
        </p:nvSpPr>
        <p:spPr>
          <a:xfrm>
            <a:off x="10102448" y="2539798"/>
            <a:ext cx="2093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 err="1"/>
              <a:t>Lanex</a:t>
            </a:r>
            <a:r>
              <a:rPr lang="en-US" altLang="ko-KR" dirty="0"/>
              <a:t> </a:t>
            </a:r>
          </a:p>
          <a:p>
            <a:pPr algn="ctr"/>
            <a:r>
              <a:rPr lang="en-US" altLang="ko-KR" dirty="0"/>
              <a:t>fluorescent screen</a:t>
            </a:r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1D2F981-5D1C-ACB9-B7D4-1F34BC107C1D}"/>
              </a:ext>
            </a:extLst>
          </p:cNvPr>
          <p:cNvSpPr/>
          <p:nvPr/>
        </p:nvSpPr>
        <p:spPr>
          <a:xfrm>
            <a:off x="774903" y="4648924"/>
            <a:ext cx="2888576" cy="65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61A17EF9-C33F-5030-14C4-E7823AD2DA8F}"/>
              </a:ext>
            </a:extLst>
          </p:cNvPr>
          <p:cNvSpPr/>
          <p:nvPr/>
        </p:nvSpPr>
        <p:spPr>
          <a:xfrm>
            <a:off x="774903" y="5729515"/>
            <a:ext cx="2211065" cy="333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566843-784F-1322-40F0-7C829E6688AB}"/>
              </a:ext>
            </a:extLst>
          </p:cNvPr>
          <p:cNvSpPr txBox="1"/>
          <p:nvPr/>
        </p:nvSpPr>
        <p:spPr>
          <a:xfrm>
            <a:off x="1994256" y="5390961"/>
            <a:ext cx="963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Radiator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ED3B4D-5327-7B12-52EA-4537BA97AEF5}"/>
                  </a:ext>
                </a:extLst>
              </p:cNvPr>
              <p:cNvSpPr txBox="1"/>
              <p:nvPr/>
            </p:nvSpPr>
            <p:spPr>
              <a:xfrm>
                <a:off x="2985969" y="5727054"/>
                <a:ext cx="19489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Beam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~ 10%)</m:t>
                    </m:r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ED3B4D-5327-7B12-52EA-4537BA97A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69" y="5727054"/>
                <a:ext cx="1948998" cy="338554"/>
              </a:xfrm>
              <a:prstGeom prst="rect">
                <a:avLst/>
              </a:prstGeom>
              <a:blipFill>
                <a:blip r:embed="rId4"/>
                <a:stretch>
                  <a:fillRect l="-1875" t="-7143" b="-1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38BB95C4-2B6D-4D3B-F75E-3219DDA7733C}"/>
              </a:ext>
            </a:extLst>
          </p:cNvPr>
          <p:cNvSpPr/>
          <p:nvPr/>
        </p:nvSpPr>
        <p:spPr>
          <a:xfrm>
            <a:off x="5409168" y="4634867"/>
            <a:ext cx="2888576" cy="614923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A67CD-12A1-7E08-1ECE-FC49F2EEE8B6}"/>
              </a:ext>
            </a:extLst>
          </p:cNvPr>
          <p:cNvSpPr txBox="1"/>
          <p:nvPr/>
        </p:nvSpPr>
        <p:spPr>
          <a:xfrm>
            <a:off x="5146298" y="2122361"/>
            <a:ext cx="2316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Should confirm the </a:t>
            </a:r>
          </a:p>
          <a:p>
            <a:r>
              <a:rPr lang="en-US" dirty="0"/>
              <a:t>beam collimation</a:t>
            </a:r>
            <a:endParaRPr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4BF06E-E91B-E24D-D2C1-BEEDC85A07BB}"/>
              </a:ext>
            </a:extLst>
          </p:cNvPr>
          <p:cNvSpPr txBox="1"/>
          <p:nvPr/>
        </p:nvSpPr>
        <p:spPr>
          <a:xfrm>
            <a:off x="7937780" y="3671872"/>
            <a:ext cx="330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Lens may be required due to beam divergence.</a:t>
            </a:r>
            <a:endParaRPr dirty="0"/>
          </a:p>
        </p:txBody>
      </p:sp>
      <p:sp>
        <p:nvSpPr>
          <p:cNvPr id="54" name="직각 삼각형 53">
            <a:extLst>
              <a:ext uri="{FF2B5EF4-FFF2-40B4-BE49-F238E27FC236}">
                <a16:creationId xmlns:a16="http://schemas.microsoft.com/office/drawing/2014/main" id="{A64B6ED4-71FC-2DBE-6A0E-FB33941EEB4D}"/>
              </a:ext>
            </a:extLst>
          </p:cNvPr>
          <p:cNvSpPr/>
          <p:nvPr/>
        </p:nvSpPr>
        <p:spPr>
          <a:xfrm rot="16200000">
            <a:off x="2745907" y="4376625"/>
            <a:ext cx="614923" cy="1220223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44E9073C-97E9-CF24-EC86-95935EEC2D49}"/>
              </a:ext>
            </a:extLst>
          </p:cNvPr>
          <p:cNvCxnSpPr>
            <a:cxnSpLocks/>
          </p:cNvCxnSpPr>
          <p:nvPr/>
        </p:nvCxnSpPr>
        <p:spPr>
          <a:xfrm flipV="1">
            <a:off x="2045067" y="4648924"/>
            <a:ext cx="683491" cy="645274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780FD3EA-969B-E49F-7315-A79E15003BB3}"/>
              </a:ext>
            </a:extLst>
          </p:cNvPr>
          <p:cNvCxnSpPr>
            <a:cxnSpLocks/>
          </p:cNvCxnSpPr>
          <p:nvPr/>
        </p:nvCxnSpPr>
        <p:spPr>
          <a:xfrm flipV="1">
            <a:off x="2045067" y="4639290"/>
            <a:ext cx="498764" cy="664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F6EF032-896E-C4DD-BDB7-EA9D319CC142}"/>
              </a:ext>
            </a:extLst>
          </p:cNvPr>
          <p:cNvCxnSpPr>
            <a:cxnSpLocks/>
          </p:cNvCxnSpPr>
          <p:nvPr/>
        </p:nvCxnSpPr>
        <p:spPr>
          <a:xfrm>
            <a:off x="2507659" y="4691335"/>
            <a:ext cx="293380" cy="43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74C969D2-4C2B-D032-3925-E35EAB26F4D7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2708274" y="4660009"/>
            <a:ext cx="345095" cy="326727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1">
            <a:extLst>
              <a:ext uri="{FF2B5EF4-FFF2-40B4-BE49-F238E27FC236}">
                <a16:creationId xmlns:a16="http://schemas.microsoft.com/office/drawing/2014/main" id="{CECEDA28-F78F-1E66-864C-C975D38EC609}"/>
              </a:ext>
            </a:extLst>
          </p:cNvPr>
          <p:cNvSpPr/>
          <p:nvPr/>
        </p:nvSpPr>
        <p:spPr>
          <a:xfrm>
            <a:off x="9590088" y="1118953"/>
            <a:ext cx="1195108" cy="3657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EC86B006-1704-B272-225E-1519F55D50E4}"/>
              </a:ext>
            </a:extLst>
          </p:cNvPr>
          <p:cNvCxnSpPr>
            <a:cxnSpLocks/>
          </p:cNvCxnSpPr>
          <p:nvPr/>
        </p:nvCxnSpPr>
        <p:spPr>
          <a:xfrm flipV="1">
            <a:off x="6028256" y="4799143"/>
            <a:ext cx="240967" cy="490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C16C0670-822C-7354-4507-290261EB3AD8}"/>
              </a:ext>
            </a:extLst>
          </p:cNvPr>
          <p:cNvCxnSpPr>
            <a:cxnSpLocks/>
          </p:cNvCxnSpPr>
          <p:nvPr/>
        </p:nvCxnSpPr>
        <p:spPr>
          <a:xfrm flipV="1">
            <a:off x="6028256" y="4799143"/>
            <a:ext cx="344722" cy="466403"/>
          </a:xfrm>
          <a:prstGeom prst="straightConnector1">
            <a:avLst/>
          </a:prstGeom>
          <a:ln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화살표: 오른쪽 68">
            <a:extLst>
              <a:ext uri="{FF2B5EF4-FFF2-40B4-BE49-F238E27FC236}">
                <a16:creationId xmlns:a16="http://schemas.microsoft.com/office/drawing/2014/main" id="{0BE77F80-F9EC-6240-9270-368EF1F9CC63}"/>
              </a:ext>
            </a:extLst>
          </p:cNvPr>
          <p:cNvSpPr/>
          <p:nvPr/>
        </p:nvSpPr>
        <p:spPr>
          <a:xfrm>
            <a:off x="5426764" y="5592358"/>
            <a:ext cx="2211065" cy="333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6B4D0DA9-9D6F-D97C-1275-8DDC5C874DE8}"/>
              </a:ext>
            </a:extLst>
          </p:cNvPr>
          <p:cNvCxnSpPr>
            <a:cxnSpLocks/>
          </p:cNvCxnSpPr>
          <p:nvPr/>
        </p:nvCxnSpPr>
        <p:spPr>
          <a:xfrm>
            <a:off x="3195783" y="509210"/>
            <a:ext cx="0" cy="24464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20B59A5-AD3C-71F3-E14C-14D7C2731E38}"/>
              </a:ext>
            </a:extLst>
          </p:cNvPr>
          <p:cNvSpPr txBox="1"/>
          <p:nvPr/>
        </p:nvSpPr>
        <p:spPr>
          <a:xfrm>
            <a:off x="403636" y="2378694"/>
            <a:ext cx="2316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Previous overview</a:t>
            </a:r>
            <a:endParaRPr dirty="0"/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C61CAF96-3562-2A5A-36AA-B47BEF148682}"/>
              </a:ext>
            </a:extLst>
          </p:cNvPr>
          <p:cNvCxnSpPr>
            <a:cxnSpLocks/>
          </p:cNvCxnSpPr>
          <p:nvPr/>
        </p:nvCxnSpPr>
        <p:spPr>
          <a:xfrm flipH="1">
            <a:off x="230484" y="2963095"/>
            <a:ext cx="29652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8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0224F9-E83B-2479-C6E9-0DED0587E6E9}"/>
              </a:ext>
            </a:extLst>
          </p:cNvPr>
          <p:cNvSpPr txBox="1"/>
          <p:nvPr/>
        </p:nvSpPr>
        <p:spPr>
          <a:xfrm>
            <a:off x="245332" y="1081335"/>
            <a:ext cx="597074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Capillary structure change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Beam spec 500MeV =&gt; 200MeV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Divergence and energy dispersion of the electron beam may need to be taken into account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3. THz camera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4. Consideration of refractive index variation with wavelength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EC87E-02D2-C9C7-5A9B-1479CC2E5256}"/>
              </a:ext>
            </a:extLst>
          </p:cNvPr>
          <p:cNvSpPr txBox="1"/>
          <p:nvPr/>
        </p:nvSpPr>
        <p:spPr>
          <a:xfrm>
            <a:off x="370087" y="562296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05E322-B82A-4D25-9812-1D1C351E0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Ground motion analysis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03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3D12A47-7A8F-4AE9-AE34-BBC7D1BA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Review</a:t>
            </a:r>
            <a:endParaRPr lang="ko-KR" altLang="en-US" sz="3600" dirty="0"/>
          </a:p>
        </p:txBody>
      </p:sp>
      <p:pic>
        <p:nvPicPr>
          <p:cNvPr id="5" name="그림 4" descr="그래프, 라인, 텍스트, 도표이(가) 표시된 사진">
            <a:extLst>
              <a:ext uri="{FF2B5EF4-FFF2-40B4-BE49-F238E27FC236}">
                <a16:creationId xmlns:a16="http://schemas.microsoft.com/office/drawing/2014/main" id="{9314FBD6-85D7-40B7-BE0B-FBDA12048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29098"/>
            <a:ext cx="6096000" cy="3608078"/>
          </a:xfrm>
          <a:prstGeom prst="rect">
            <a:avLst/>
          </a:prstGeom>
        </p:spPr>
      </p:pic>
      <p:sp>
        <p:nvSpPr>
          <p:cNvPr id="6" name="원형: 비어 있음 5">
            <a:extLst>
              <a:ext uri="{FF2B5EF4-FFF2-40B4-BE49-F238E27FC236}">
                <a16:creationId xmlns:a16="http://schemas.microsoft.com/office/drawing/2014/main" id="{5D45F07F-A53B-4BC0-8A90-96DCAC4466FE}"/>
              </a:ext>
            </a:extLst>
          </p:cNvPr>
          <p:cNvSpPr/>
          <p:nvPr/>
        </p:nvSpPr>
        <p:spPr>
          <a:xfrm>
            <a:off x="1394228" y="1229077"/>
            <a:ext cx="985738" cy="996652"/>
          </a:xfrm>
          <a:prstGeom prst="donut">
            <a:avLst>
              <a:gd name="adj" fmla="val 19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8EFAD-D2E1-44C5-9B55-1C58D9053591}"/>
              </a:ext>
            </a:extLst>
          </p:cNvPr>
          <p:cNvSpPr txBox="1"/>
          <p:nvPr/>
        </p:nvSpPr>
        <p:spPr>
          <a:xfrm>
            <a:off x="462908" y="4690109"/>
            <a:ext cx="6832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V. </a:t>
            </a:r>
            <a:r>
              <a:rPr lang="en-US" altLang="ko-KR" dirty="0" err="1"/>
              <a:t>Sajaev</a:t>
            </a:r>
            <a:r>
              <a:rPr lang="en-US" altLang="ko-KR" dirty="0"/>
              <a:t> and C. Preissner, "Determination of the Ground Motion Orbit Amplification Factors Dependence on the Frequency for the APS Upgrade Storage Ring," in </a:t>
            </a:r>
            <a:r>
              <a:rPr lang="en-US" altLang="ko-KR" i="1" dirty="0"/>
              <a:t>Proc. 9th Int. Particle Accelerator Conf. (IPAC’18)</a:t>
            </a:r>
            <a:r>
              <a:rPr lang="en-US" altLang="ko-KR" dirty="0"/>
              <a:t>, Vancouver, BC, Canada, Apr. 2018, pp. 1272–1275. </a:t>
            </a:r>
            <a:r>
              <a:rPr lang="en-US" altLang="ko-KR" dirty="0" err="1"/>
              <a:t>doi</a:t>
            </a:r>
            <a:r>
              <a:rPr lang="en-US" altLang="ko-KR" dirty="0"/>
              <a:t>: 10.18429/JACoW-IPAC2018-TUPMF012.</a:t>
            </a:r>
            <a:endParaRPr lang="ko-KR" alt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6BF4F85-8905-8A2B-9AE1-FB132403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51" y="4461746"/>
            <a:ext cx="4609168" cy="22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18D7CC-CEC7-19D2-8717-0E3BC32E0DA7}"/>
                  </a:ext>
                </a:extLst>
              </p:cNvPr>
              <p:cNvSpPr txBox="1"/>
              <p:nvPr/>
            </p:nvSpPr>
            <p:spPr>
              <a:xfrm>
                <a:off x="6641480" y="716163"/>
                <a:ext cx="6191250" cy="887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0" dirty="0">
                    <a:latin typeface="Cambria Math" panose="02040503050406030204" pitchFamily="18" charset="0"/>
                  </a:rPr>
                  <a:t>Autocorrelation: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lit/>
                        </m:rP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18D7CC-CEC7-19D2-8717-0E3BC32E0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80" y="716163"/>
                <a:ext cx="6191250" cy="887935"/>
              </a:xfrm>
              <a:prstGeom prst="rect">
                <a:avLst/>
              </a:prstGeom>
              <a:blipFill>
                <a:blip r:embed="rId4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1B5E19-FAB4-96B6-9193-EA0CC9874426}"/>
                  </a:ext>
                </a:extLst>
              </p:cNvPr>
              <p:cNvSpPr txBox="1"/>
              <p:nvPr/>
            </p:nvSpPr>
            <p:spPr>
              <a:xfrm>
                <a:off x="6729110" y="1326026"/>
                <a:ext cx="6191250" cy="1070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altLang="ko-KR" dirty="0">
                    <a:latin typeface="Cambria Math" panose="02040503050406030204" pitchFamily="18" charset="0"/>
                  </a:rPr>
                  <a:t>Condition:</a:t>
                </a:r>
                <a:endParaRPr lang="en-US" altLang="ko-KR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altLang="ko-KR" b="0" dirty="0">
                    <a:latin typeface="Cambria Math" panose="02040503050406030204" pitchFamily="18" charset="0"/>
                  </a:rPr>
                  <a:t>FWHM=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𝑐𝑢𝑡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1B5E19-FAB4-96B6-9193-EA0CC9874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110" y="1326026"/>
                <a:ext cx="6191250" cy="1070229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68DCA817-5E03-BA73-6944-4213B39D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42" y="2500686"/>
            <a:ext cx="3914593" cy="19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9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C279B-3ABB-C0B0-3DB1-D085826A7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F1DC1A-158D-6BB2-D997-9B3B3115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about Filter and Autocorrelation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4DA72023-EF53-C00A-03E7-DBDA86151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31431"/>
                <a:ext cx="2288501" cy="14581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𝑟𝑎𝑤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𝑑𝑎𝑡𝑎</m:t>
                      </m:r>
                    </m:oMath>
                  </m:oMathPara>
                </a14:m>
                <a:endParaRPr lang="en-US" altLang="ko-KR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𝑓𝑖𝑙𝑡𝑒𝑟</m:t>
                      </m:r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𝑓𝑖𝑙𝑡𝑒𝑟𝑒𝑑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𝑑𝑎𝑡𝑎</m:t>
                      </m:r>
                    </m:oMath>
                  </m:oMathPara>
                </a14:m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4DA72023-EF53-C00A-03E7-DBDA86151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431"/>
                <a:ext cx="2288501" cy="14581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6ECC7C87-2AC1-2762-A1EE-C858EE4E71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1687" y="1328558"/>
                <a:ext cx="4841725" cy="14581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lit/>
                              <m:brk m:alnAt="23"/>
                            </m:r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6ECC7C87-2AC1-2762-A1EE-C858EE4E7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87" y="1328558"/>
                <a:ext cx="4841725" cy="1458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제목 1">
                <a:extLst>
                  <a:ext uri="{FF2B5EF4-FFF2-40B4-BE49-F238E27FC236}">
                    <a16:creationId xmlns:a16="http://schemas.microsoft.com/office/drawing/2014/main" id="{36245372-AC4E-66C8-BD9A-A9D14C447B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44" y="3374400"/>
                <a:ext cx="2288501" cy="14581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𝑟𝑎𝑤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𝑑𝑎𝑡𝑎</m:t>
                      </m:r>
                    </m:oMath>
                  </m:oMathPara>
                </a14:m>
                <a:endParaRPr lang="en-US" altLang="ko-KR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𝑓𝑖𝑙𝑡𝑒𝑟</m:t>
                      </m:r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𝑓𝑖𝑙𝑡𝑒𝑟𝑒𝑑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𝑑𝑎𝑡𝑎</m:t>
                      </m:r>
                    </m:oMath>
                  </m:oMathPara>
                </a14:m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제목 1">
                <a:extLst>
                  <a:ext uri="{FF2B5EF4-FFF2-40B4-BE49-F238E27FC236}">
                    <a16:creationId xmlns:a16="http://schemas.microsoft.com/office/drawing/2014/main" id="{36245372-AC4E-66C8-BD9A-A9D14C44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" y="3374400"/>
                <a:ext cx="2288501" cy="14581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D54D3C18-FAE8-DFAC-56BE-914C13AC0010}"/>
              </a:ext>
            </a:extLst>
          </p:cNvPr>
          <p:cNvSpPr/>
          <p:nvPr/>
        </p:nvSpPr>
        <p:spPr>
          <a:xfrm>
            <a:off x="2141021" y="2624771"/>
            <a:ext cx="341746" cy="9589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1BD96ED-52C0-E028-2904-8179BC299450}"/>
              </a:ext>
            </a:extLst>
          </p:cNvPr>
          <p:cNvSpPr txBox="1">
            <a:spLocks/>
          </p:cNvSpPr>
          <p:nvPr/>
        </p:nvSpPr>
        <p:spPr>
          <a:xfrm>
            <a:off x="2656672" y="2507632"/>
            <a:ext cx="1827597" cy="1153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제목 1">
                <a:extLst>
                  <a:ext uri="{FF2B5EF4-FFF2-40B4-BE49-F238E27FC236}">
                    <a16:creationId xmlns:a16="http://schemas.microsoft.com/office/drawing/2014/main" id="{33C933FE-2EE6-7382-43F4-66BFC8ABC2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2767" y="3340836"/>
                <a:ext cx="2258700" cy="14581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제목 1">
                <a:extLst>
                  <a:ext uri="{FF2B5EF4-FFF2-40B4-BE49-F238E27FC236}">
                    <a16:creationId xmlns:a16="http://schemas.microsoft.com/office/drawing/2014/main" id="{33C933FE-2EE6-7382-43F4-66BFC8AB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767" y="3340836"/>
                <a:ext cx="2258700" cy="14581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제목 1">
            <a:extLst>
              <a:ext uri="{FF2B5EF4-FFF2-40B4-BE49-F238E27FC236}">
                <a16:creationId xmlns:a16="http://schemas.microsoft.com/office/drawing/2014/main" id="{B69D1737-DA66-94B5-F905-26B12D43BBD5}"/>
              </a:ext>
            </a:extLst>
          </p:cNvPr>
          <p:cNvSpPr txBox="1">
            <a:spLocks/>
          </p:cNvSpPr>
          <p:nvPr/>
        </p:nvSpPr>
        <p:spPr>
          <a:xfrm>
            <a:off x="107695" y="939638"/>
            <a:ext cx="1019141" cy="771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제목 1">
                <a:extLst>
                  <a:ext uri="{FF2B5EF4-FFF2-40B4-BE49-F238E27FC236}">
                    <a16:creationId xmlns:a16="http://schemas.microsoft.com/office/drawing/2014/main" id="{350769D9-163F-28CD-4124-A01A8EB3BA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1497" y="880948"/>
                <a:ext cx="5994721" cy="16828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Autocorrelation </a:t>
                </a:r>
                <a:endParaRPr lang="en-US" altLang="ko-KR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𝑓𝑓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  <m:nary>
                        <m:nary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제목 1">
                <a:extLst>
                  <a:ext uri="{FF2B5EF4-FFF2-40B4-BE49-F238E27FC236}">
                    <a16:creationId xmlns:a16="http://schemas.microsoft.com/office/drawing/2014/main" id="{350769D9-163F-28CD-4124-A01A8EB3B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497" y="880948"/>
                <a:ext cx="5994721" cy="1682844"/>
              </a:xfrm>
              <a:prstGeom prst="rect">
                <a:avLst/>
              </a:prstGeom>
              <a:blipFill>
                <a:blip r:embed="rId6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D4A8FA1C-00A1-69F3-4342-E976EEF33D38}"/>
              </a:ext>
            </a:extLst>
          </p:cNvPr>
          <p:cNvSpPr/>
          <p:nvPr/>
        </p:nvSpPr>
        <p:spPr>
          <a:xfrm>
            <a:off x="7380568" y="2460198"/>
            <a:ext cx="341746" cy="11235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5477A8CD-6369-C97D-A787-1472A332F3E9}"/>
              </a:ext>
            </a:extLst>
          </p:cNvPr>
          <p:cNvSpPr txBox="1">
            <a:spLocks/>
          </p:cNvSpPr>
          <p:nvPr/>
        </p:nvSpPr>
        <p:spPr>
          <a:xfrm>
            <a:off x="7864842" y="2430047"/>
            <a:ext cx="1827597" cy="1153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제목 1">
                <a:extLst>
                  <a:ext uri="{FF2B5EF4-FFF2-40B4-BE49-F238E27FC236}">
                    <a16:creationId xmlns:a16="http://schemas.microsoft.com/office/drawing/2014/main" id="{C625B4A2-E6D6-AF51-56C7-A889B9BDE3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5163" y="3566863"/>
                <a:ext cx="4185027" cy="7482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2000">
                          <a:latin typeface="Cambria Math" panose="02040503050406030204" pitchFamily="18" charset="0"/>
                        </a:rPr>
                        <m:t>𝓕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𝑓𝑓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제목 1">
                <a:extLst>
                  <a:ext uri="{FF2B5EF4-FFF2-40B4-BE49-F238E27FC236}">
                    <a16:creationId xmlns:a16="http://schemas.microsoft.com/office/drawing/2014/main" id="{C625B4A2-E6D6-AF51-56C7-A889B9BDE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163" y="3566863"/>
                <a:ext cx="4185027" cy="748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제목 1">
                <a:extLst>
                  <a:ext uri="{FF2B5EF4-FFF2-40B4-BE49-F238E27FC236}">
                    <a16:creationId xmlns:a16="http://schemas.microsoft.com/office/drawing/2014/main" id="{FB05A98F-A87E-6B56-0955-BA36E646B0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519257"/>
                <a:ext cx="3515532" cy="7482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2000" smtClean="0">
                          <a:latin typeface="Cambria Math" panose="02040503050406030204" pitchFamily="18" charset="0"/>
                        </a:rPr>
                        <m:t>𝓕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𝑔𝑔</m:t>
                          </m:r>
                        </m:sub>
                      </m:sSub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]=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제목 1">
                <a:extLst>
                  <a:ext uri="{FF2B5EF4-FFF2-40B4-BE49-F238E27FC236}">
                    <a16:creationId xmlns:a16="http://schemas.microsoft.com/office/drawing/2014/main" id="{FB05A98F-A87E-6B56-0955-BA36E646B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9257"/>
                <a:ext cx="3515532" cy="748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52FFF99E-CE2D-256F-A57D-121F14333196}"/>
              </a:ext>
            </a:extLst>
          </p:cNvPr>
          <p:cNvCxnSpPr>
            <a:cxnSpLocks/>
          </p:cNvCxnSpPr>
          <p:nvPr/>
        </p:nvCxnSpPr>
        <p:spPr>
          <a:xfrm>
            <a:off x="5246255" y="1325563"/>
            <a:ext cx="0" cy="3089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A4A1D66-B183-B82C-05C5-64339B669F51}"/>
              </a:ext>
            </a:extLst>
          </p:cNvPr>
          <p:cNvCxnSpPr>
            <a:cxnSpLocks/>
          </p:cNvCxnSpPr>
          <p:nvPr/>
        </p:nvCxnSpPr>
        <p:spPr>
          <a:xfrm flipH="1">
            <a:off x="107695" y="4539487"/>
            <a:ext cx="11453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제목 1">
                <a:extLst>
                  <a:ext uri="{FF2B5EF4-FFF2-40B4-BE49-F238E27FC236}">
                    <a16:creationId xmlns:a16="http://schemas.microsoft.com/office/drawing/2014/main" id="{EA2BB6FE-A9CA-8065-142F-3222DD4330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6688" y="4968287"/>
                <a:ext cx="3515532" cy="7482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~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0,</m:t>
                            </m:r>
                            <m:sSup>
                              <m:s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제목 1">
                <a:extLst>
                  <a:ext uri="{FF2B5EF4-FFF2-40B4-BE49-F238E27FC236}">
                    <a16:creationId xmlns:a16="http://schemas.microsoft.com/office/drawing/2014/main" id="{EA2BB6FE-A9CA-8065-142F-3222DD433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688" y="4968287"/>
                <a:ext cx="3515532" cy="748245"/>
              </a:xfrm>
              <a:prstGeom prst="rect">
                <a:avLst/>
              </a:prstGeom>
              <a:blipFill>
                <a:blip r:embed="rId9"/>
                <a:stretch>
                  <a:fillRect l="-1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6F55AFA7-7062-8EEF-C3EE-7684CD3F6151}"/>
              </a:ext>
            </a:extLst>
          </p:cNvPr>
          <p:cNvSpPr/>
          <p:nvPr/>
        </p:nvSpPr>
        <p:spPr>
          <a:xfrm rot="16200000">
            <a:off x="4853925" y="3306880"/>
            <a:ext cx="341746" cy="31515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31AEF4-30DF-0705-A27A-1B04D476770F}"/>
                  </a:ext>
                </a:extLst>
              </p:cNvPr>
              <p:cNvSpPr txBox="1"/>
              <p:nvPr/>
            </p:nvSpPr>
            <p:spPr>
              <a:xfrm>
                <a:off x="6600593" y="4676233"/>
                <a:ext cx="2788801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1800" smtClean="0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31AEF4-30DF-0705-A27A-1B04D4767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93" y="4676233"/>
                <a:ext cx="2788801" cy="411651"/>
              </a:xfrm>
              <a:prstGeom prst="rect">
                <a:avLst/>
              </a:prstGeom>
              <a:blipFill>
                <a:blip r:embed="rId10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906E7A6-0458-987E-20FC-B11C2028D14E}"/>
              </a:ext>
            </a:extLst>
          </p:cNvPr>
          <p:cNvSpPr txBox="1"/>
          <p:nvPr/>
        </p:nvSpPr>
        <p:spPr>
          <a:xfrm>
            <a:off x="7058812" y="5407193"/>
            <a:ext cx="4411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Autocorrelation can be obtained by taking the Fourier transform of the squared filter.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83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483</Words>
  <Application>Microsoft Office PowerPoint</Application>
  <PresentationFormat>와이드스크린</PresentationFormat>
  <Paragraphs>88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Cambria Math</vt:lpstr>
      <vt:lpstr>Office 테마</vt:lpstr>
      <vt:lpstr>Group meeting</vt:lpstr>
      <vt:lpstr>Cherenkov diffraction radiation(ChDR)</vt:lpstr>
      <vt:lpstr>PowerPoint 프레젠테이션</vt:lpstr>
      <vt:lpstr>PowerPoint 프레젠테이션</vt:lpstr>
      <vt:lpstr>PowerPoint 프레젠테이션</vt:lpstr>
      <vt:lpstr>PowerPoint 프레젠테이션</vt:lpstr>
      <vt:lpstr>Ground motion analysis</vt:lpstr>
      <vt:lpstr>Review</vt:lpstr>
      <vt:lpstr>Understanding about Filter and Autocorrelation</vt:lpstr>
      <vt:lpstr>Understanding about Filter and Autocorrelation</vt:lpstr>
      <vt:lpstr>PowerPoint 프레젠테이션</vt:lpstr>
      <vt:lpstr>Butterworth filter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57</cp:revision>
  <dcterms:created xsi:type="dcterms:W3CDTF">2025-07-31T04:42:23Z</dcterms:created>
  <dcterms:modified xsi:type="dcterms:W3CDTF">2025-08-01T01:12:35Z</dcterms:modified>
</cp:coreProperties>
</file>